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82" r:id="rId2"/>
    <p:sldMasterId id="2147483690" r:id="rId3"/>
    <p:sldMasterId id="2147483698" r:id="rId4"/>
  </p:sldMasterIdLst>
  <p:notesMasterIdLst>
    <p:notesMasterId r:id="rId33"/>
  </p:notesMasterIdLst>
  <p:sldIdLst>
    <p:sldId id="330" r:id="rId5"/>
    <p:sldId id="331" r:id="rId6"/>
    <p:sldId id="332" r:id="rId7"/>
    <p:sldId id="333" r:id="rId8"/>
    <p:sldId id="295" r:id="rId9"/>
    <p:sldId id="496" r:id="rId10"/>
    <p:sldId id="542" r:id="rId11"/>
    <p:sldId id="334" r:id="rId12"/>
    <p:sldId id="543" r:id="rId13"/>
    <p:sldId id="516" r:id="rId14"/>
    <p:sldId id="517" r:id="rId15"/>
    <p:sldId id="544" r:id="rId16"/>
    <p:sldId id="545" r:id="rId17"/>
    <p:sldId id="518" r:id="rId18"/>
    <p:sldId id="546" r:id="rId19"/>
    <p:sldId id="547" r:id="rId20"/>
    <p:sldId id="548" r:id="rId21"/>
    <p:sldId id="549" r:id="rId22"/>
    <p:sldId id="396" r:id="rId23"/>
    <p:sldId id="519" r:id="rId24"/>
    <p:sldId id="520" r:id="rId25"/>
    <p:sldId id="550" r:id="rId26"/>
    <p:sldId id="551" r:id="rId27"/>
    <p:sldId id="521" r:id="rId28"/>
    <p:sldId id="552" r:id="rId29"/>
    <p:sldId id="445" r:id="rId30"/>
    <p:sldId id="340" r:id="rId31"/>
    <p:sldId id="28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yoti Singh" initials="JS" lastIdx="5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E614"/>
    <a:srgbClr val="767DC0"/>
    <a:srgbClr val="B7E37D"/>
    <a:srgbClr val="9A73FD"/>
    <a:srgbClr val="D3E856"/>
    <a:srgbClr val="9EA2F4"/>
    <a:srgbClr val="4A3D9B"/>
    <a:srgbClr val="F2FAC2"/>
    <a:srgbClr val="9FBFF3"/>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79" autoAdjust="0"/>
    <p:restoredTop sz="94434" autoAdjust="0"/>
  </p:normalViewPr>
  <p:slideViewPr>
    <p:cSldViewPr snapToGrid="0">
      <p:cViewPr varScale="1">
        <p:scale>
          <a:sx n="80" d="100"/>
          <a:sy n="80" d="100"/>
        </p:scale>
        <p:origin x="84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172"/>
    </p:cViewPr>
  </p:sorterViewPr>
  <p:notesViewPr>
    <p:cSldViewPr snapToGrid="0">
      <p:cViewPr varScale="1">
        <p:scale>
          <a:sx n="59" d="100"/>
          <a:sy n="59" d="100"/>
        </p:scale>
        <p:origin x="279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6D15C1-6C30-42F8-B52C-DF90764BC816}" type="datetimeFigureOut">
              <a:rPr lang="en-ZA" smtClean="0"/>
              <a:t>2018/02/07</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5FF47-8810-4EDB-A7B4-DB23811AE848}" type="slidenum">
              <a:rPr lang="en-ZA" smtClean="0"/>
              <a:t>‹#›</a:t>
            </a:fld>
            <a:endParaRPr lang="en-ZA"/>
          </a:p>
        </p:txBody>
      </p:sp>
    </p:spTree>
    <p:extLst>
      <p:ext uri="{BB962C8B-B14F-4D97-AF65-F5344CB8AC3E}">
        <p14:creationId xmlns:p14="http://schemas.microsoft.com/office/powerpoint/2010/main" val="4065472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325FF47-8810-4EDB-A7B4-DB23811AE848}" type="slidenum">
              <a:rPr lang="en-ZA" smtClean="0"/>
              <a:t>1</a:t>
            </a:fld>
            <a:endParaRPr lang="en-ZA"/>
          </a:p>
        </p:txBody>
      </p:sp>
    </p:spTree>
    <p:extLst>
      <p:ext uri="{BB962C8B-B14F-4D97-AF65-F5344CB8AC3E}">
        <p14:creationId xmlns:p14="http://schemas.microsoft.com/office/powerpoint/2010/main" val="2849960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325FF47-8810-4EDB-A7B4-DB23811AE848}" type="slidenum">
              <a:rPr lang="en-ZA" smtClean="0"/>
              <a:t>26</a:t>
            </a:fld>
            <a:endParaRPr lang="en-ZA"/>
          </a:p>
        </p:txBody>
      </p:sp>
    </p:spTree>
    <p:extLst>
      <p:ext uri="{BB962C8B-B14F-4D97-AF65-F5344CB8AC3E}">
        <p14:creationId xmlns:p14="http://schemas.microsoft.com/office/powerpoint/2010/main" val="619212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325FF47-8810-4EDB-A7B4-DB23811AE848}" type="slidenum">
              <a:rPr lang="en-ZA" smtClean="0"/>
              <a:t>7</a:t>
            </a:fld>
            <a:endParaRPr lang="en-ZA"/>
          </a:p>
        </p:txBody>
      </p:sp>
    </p:spTree>
    <p:extLst>
      <p:ext uri="{BB962C8B-B14F-4D97-AF65-F5344CB8AC3E}">
        <p14:creationId xmlns:p14="http://schemas.microsoft.com/office/powerpoint/2010/main" val="1857947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325FF47-8810-4EDB-A7B4-DB23811AE848}" type="slidenum">
              <a:rPr lang="en-ZA" smtClean="0"/>
              <a:t>8</a:t>
            </a:fld>
            <a:endParaRPr lang="en-ZA"/>
          </a:p>
        </p:txBody>
      </p:sp>
    </p:spTree>
    <p:extLst>
      <p:ext uri="{BB962C8B-B14F-4D97-AF65-F5344CB8AC3E}">
        <p14:creationId xmlns:p14="http://schemas.microsoft.com/office/powerpoint/2010/main" val="3232023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325FF47-8810-4EDB-A7B4-DB23811AE848}" type="slidenum">
              <a:rPr lang="en-ZA" smtClean="0"/>
              <a:t>9</a:t>
            </a:fld>
            <a:endParaRPr lang="en-ZA"/>
          </a:p>
        </p:txBody>
      </p:sp>
    </p:spTree>
    <p:extLst>
      <p:ext uri="{BB962C8B-B14F-4D97-AF65-F5344CB8AC3E}">
        <p14:creationId xmlns:p14="http://schemas.microsoft.com/office/powerpoint/2010/main" val="3961197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325FF47-8810-4EDB-A7B4-DB23811AE848}" type="slidenum">
              <a:rPr lang="en-ZA" smtClean="0"/>
              <a:t>13</a:t>
            </a:fld>
            <a:endParaRPr lang="en-ZA"/>
          </a:p>
        </p:txBody>
      </p:sp>
    </p:spTree>
    <p:extLst>
      <p:ext uri="{BB962C8B-B14F-4D97-AF65-F5344CB8AC3E}">
        <p14:creationId xmlns:p14="http://schemas.microsoft.com/office/powerpoint/2010/main" val="1580931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325FF47-8810-4EDB-A7B4-DB23811AE848}" type="slidenum">
              <a:rPr lang="en-ZA" smtClean="0"/>
              <a:t>15</a:t>
            </a:fld>
            <a:endParaRPr lang="en-ZA"/>
          </a:p>
        </p:txBody>
      </p:sp>
    </p:spTree>
    <p:extLst>
      <p:ext uri="{BB962C8B-B14F-4D97-AF65-F5344CB8AC3E}">
        <p14:creationId xmlns:p14="http://schemas.microsoft.com/office/powerpoint/2010/main" val="264326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325FF47-8810-4EDB-A7B4-DB23811AE848}" type="slidenum">
              <a:rPr lang="en-ZA" smtClean="0"/>
              <a:t>17</a:t>
            </a:fld>
            <a:endParaRPr lang="en-ZA"/>
          </a:p>
        </p:txBody>
      </p:sp>
    </p:spTree>
    <p:extLst>
      <p:ext uri="{BB962C8B-B14F-4D97-AF65-F5344CB8AC3E}">
        <p14:creationId xmlns:p14="http://schemas.microsoft.com/office/powerpoint/2010/main" val="3198020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325FF47-8810-4EDB-A7B4-DB23811AE848}" type="slidenum">
              <a:rPr lang="en-ZA" smtClean="0"/>
              <a:t>18</a:t>
            </a:fld>
            <a:endParaRPr lang="en-ZA"/>
          </a:p>
        </p:txBody>
      </p:sp>
    </p:spTree>
    <p:extLst>
      <p:ext uri="{BB962C8B-B14F-4D97-AF65-F5344CB8AC3E}">
        <p14:creationId xmlns:p14="http://schemas.microsoft.com/office/powerpoint/2010/main" val="3245130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325FF47-8810-4EDB-A7B4-DB23811AE848}" type="slidenum">
              <a:rPr lang="en-ZA" smtClean="0"/>
              <a:t>23</a:t>
            </a:fld>
            <a:endParaRPr lang="en-ZA"/>
          </a:p>
        </p:txBody>
      </p:sp>
    </p:spTree>
    <p:extLst>
      <p:ext uri="{BB962C8B-B14F-4D97-AF65-F5344CB8AC3E}">
        <p14:creationId xmlns:p14="http://schemas.microsoft.com/office/powerpoint/2010/main" val="26179671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3.xml"/><Relationship Id="rId1" Type="http://schemas.openxmlformats.org/officeDocument/2006/relationships/tags" Target="../tags/tag1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ags" Target="../tags/tag1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ags" Target="../tags/tag18.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3.xml"/><Relationship Id="rId1" Type="http://schemas.openxmlformats.org/officeDocument/2006/relationships/tags" Target="../tags/tag19.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tags" Target="../tags/tag2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4.xml"/><Relationship Id="rId1" Type="http://schemas.openxmlformats.org/officeDocument/2006/relationships/tags" Target="../tags/tag2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4.xml"/><Relationship Id="rId1" Type="http://schemas.openxmlformats.org/officeDocument/2006/relationships/tags" Target="../tags/tag25.xml"/><Relationship Id="rId4" Type="http://schemas.openxmlformats.org/officeDocument/2006/relationships/image" Target="../media/image10.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4.xml"/><Relationship Id="rId1" Type="http://schemas.openxmlformats.org/officeDocument/2006/relationships/tags" Target="../tags/tag26.xml"/><Relationship Id="rId4" Type="http://schemas.openxmlformats.org/officeDocument/2006/relationships/image" Target="../media/image11.jpeg"/></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7.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2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368" y="574335"/>
            <a:ext cx="3727793" cy="5259642"/>
          </a:xfrm>
          <a:prstGeom prst="rect">
            <a:avLst/>
          </a:prstGeom>
        </p:spPr>
      </p:pic>
      <p:sp>
        <p:nvSpPr>
          <p:cNvPr id="6" name="TextBox 5"/>
          <p:cNvSpPr txBox="1"/>
          <p:nvPr userDrawn="1"/>
        </p:nvSpPr>
        <p:spPr>
          <a:xfrm>
            <a:off x="159551" y="6405524"/>
            <a:ext cx="2655279" cy="369332"/>
          </a:xfrm>
          <a:prstGeom prst="rect">
            <a:avLst/>
          </a:prstGeom>
          <a:noFill/>
        </p:spPr>
        <p:txBody>
          <a:bodyPr wrap="none" rtlCol="0">
            <a:spAutoFit/>
          </a:bodyPr>
          <a:lstStyle/>
          <a:p>
            <a:r>
              <a:rPr lang="en-US" dirty="0">
                <a:solidFill>
                  <a:schemeClr val="bg1"/>
                </a:solidFill>
                <a:hlinkClick r:id="" action="ppaction://hlinkshowjump?jump=lastslide"/>
              </a:rPr>
              <a:t>*see</a:t>
            </a:r>
            <a:r>
              <a:rPr lang="en-US" baseline="0" dirty="0">
                <a:solidFill>
                  <a:schemeClr val="bg1"/>
                </a:solidFill>
                <a:hlinkClick r:id="" action="ppaction://hlinkshowjump?jump=lastslide"/>
              </a:rPr>
              <a:t> terms and conditions</a:t>
            </a:r>
            <a:endParaRPr lang="en-GB" dirty="0">
              <a:solidFill>
                <a:schemeClr val="bg1"/>
              </a:solidFill>
            </a:endParaRPr>
          </a:p>
        </p:txBody>
      </p:sp>
      <p:sp>
        <p:nvSpPr>
          <p:cNvPr id="7" name="Title 1"/>
          <p:cNvSpPr>
            <a:spLocks noGrp="1"/>
          </p:cNvSpPr>
          <p:nvPr>
            <p:ph type="title" hasCustomPrompt="1"/>
          </p:nvPr>
        </p:nvSpPr>
        <p:spPr>
          <a:xfrm>
            <a:off x="4655976" y="374260"/>
            <a:ext cx="3640299" cy="4869544"/>
          </a:xfrm>
        </p:spPr>
        <p:txBody>
          <a:bodyPr anchor="b">
            <a:normAutofit/>
          </a:bodyPr>
          <a:lstStyle>
            <a:lvl1pPr algn="l">
              <a:defRPr sz="5400" b="1">
                <a:solidFill>
                  <a:srgbClr val="8CE614"/>
                </a:solidFill>
                <a:latin typeface="+mn-lt"/>
              </a:defRPr>
            </a:lvl1pPr>
          </a:lstStyle>
          <a:p>
            <a:r>
              <a:rPr lang="en-US" dirty="0"/>
              <a:t>Topic title</a:t>
            </a:r>
          </a:p>
        </p:txBody>
      </p:sp>
      <p:sp>
        <p:nvSpPr>
          <p:cNvPr id="8" name="Text Placeholder 2"/>
          <p:cNvSpPr>
            <a:spLocks noGrp="1"/>
          </p:cNvSpPr>
          <p:nvPr>
            <p:ph type="body" idx="1" hasCustomPrompt="1"/>
          </p:nvPr>
        </p:nvSpPr>
        <p:spPr>
          <a:xfrm>
            <a:off x="4665306" y="5397069"/>
            <a:ext cx="3638938" cy="531878"/>
          </a:xfrm>
        </p:spPr>
        <p:txBody>
          <a:bodyPr>
            <a:noAutofit/>
          </a:bodyPr>
          <a:lstStyle>
            <a:lvl1pPr marL="0" indent="0" algn="l">
              <a:buNone/>
              <a:defRPr sz="3600" b="1">
                <a:solidFill>
                  <a:srgbClr val="767DC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Topic number</a:t>
            </a:r>
          </a:p>
        </p:txBody>
      </p:sp>
    </p:spTree>
    <p:extLst>
      <p:ext uri="{BB962C8B-B14F-4D97-AF65-F5344CB8AC3E}">
        <p14:creationId xmlns:p14="http://schemas.microsoft.com/office/powerpoint/2010/main" val="5032719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earning activity">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10" name="TextBox 9"/>
          <p:cNvSpPr txBox="1"/>
          <p:nvPr userDrawn="1"/>
        </p:nvSpPr>
        <p:spPr>
          <a:xfrm>
            <a:off x="109728" y="6373105"/>
            <a:ext cx="6181344"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a:solidFill>
                  <a:schemeClr val="bg1"/>
                </a:solidFill>
              </a:rPr>
              <a:t>Life Orientation (Life Skills) NQF Level </a:t>
            </a:r>
            <a:r>
              <a:rPr lang="en-ZA" sz="2400" b="1" dirty="0" smtClean="0">
                <a:solidFill>
                  <a:schemeClr val="bg1"/>
                </a:solidFill>
              </a:rPr>
              <a:t>4</a:t>
            </a:r>
            <a:endParaRPr lang="en-ZA" sz="2400" b="1" dirty="0">
              <a:solidFill>
                <a:schemeClr val="bg1"/>
              </a:solidFill>
            </a:endParaRPr>
          </a:p>
        </p:txBody>
      </p:sp>
      <p:sp>
        <p:nvSpPr>
          <p:cNvPr id="6" name="Title 1"/>
          <p:cNvSpPr>
            <a:spLocks noGrp="1"/>
          </p:cNvSpPr>
          <p:nvPr>
            <p:ph type="title" hasCustomPrompt="1"/>
          </p:nvPr>
        </p:nvSpPr>
        <p:spPr>
          <a:xfrm>
            <a:off x="460616" y="3701874"/>
            <a:ext cx="7551702" cy="716776"/>
          </a:xfrm>
        </p:spPr>
        <p:txBody>
          <a:bodyPr anchor="b">
            <a:normAutofit/>
          </a:bodyPr>
          <a:lstStyle>
            <a:lvl1pPr>
              <a:defRPr sz="4000" b="1" baseline="0">
                <a:solidFill>
                  <a:srgbClr val="9A73FD"/>
                </a:solidFill>
                <a:latin typeface="+mn-lt"/>
              </a:defRPr>
            </a:lvl1pPr>
          </a:lstStyle>
          <a:p>
            <a:r>
              <a:rPr lang="en-ZA" dirty="0"/>
              <a:t>Learning activity number</a:t>
            </a:r>
            <a:endParaRPr lang="en-GB" dirty="0"/>
          </a:p>
        </p:txBody>
      </p:sp>
      <p:sp>
        <p:nvSpPr>
          <p:cNvPr id="7" name="Text Placeholder 2"/>
          <p:cNvSpPr>
            <a:spLocks noGrp="1"/>
          </p:cNvSpPr>
          <p:nvPr>
            <p:ph type="body" idx="1" hasCustomPrompt="1"/>
          </p:nvPr>
        </p:nvSpPr>
        <p:spPr>
          <a:xfrm>
            <a:off x="460615" y="4430822"/>
            <a:ext cx="7560755" cy="550427"/>
          </a:xfrm>
        </p:spPr>
        <p:txBody>
          <a:bodyPr/>
          <a:lstStyle>
            <a:lvl1pPr marL="0" indent="0">
              <a:buNone/>
              <a:defRPr b="1">
                <a:solidFill>
                  <a:srgbClr val="8CE614"/>
                </a:solidFill>
              </a:defRPr>
            </a:lvl1pPr>
          </a:lstStyle>
          <a:p>
            <a:r>
              <a:rPr lang="en-ZA" dirty="0"/>
              <a:t>Module number</a:t>
            </a:r>
            <a:endParaRPr lang="en-GB" dirty="0"/>
          </a:p>
        </p:txBody>
      </p:sp>
      <p:sp>
        <p:nvSpPr>
          <p:cNvPr id="11" name="Text Placeholder 2"/>
          <p:cNvSpPr>
            <a:spLocks noGrp="1"/>
          </p:cNvSpPr>
          <p:nvPr>
            <p:ph type="body" sz="quarter" idx="12"/>
          </p:nvPr>
        </p:nvSpPr>
        <p:spPr>
          <a:xfrm>
            <a:off x="460145" y="4991774"/>
            <a:ext cx="7561226" cy="1103074"/>
          </a:xfrm>
        </p:spPr>
        <p:txBody>
          <a:bodyPr>
            <a:normAutofit/>
          </a:bodyPr>
          <a:lstStyle>
            <a:lvl1pPr marL="0" indent="0">
              <a:buNone/>
              <a:defRPr sz="2000"/>
            </a:lvl1pPr>
          </a:lstStyle>
          <a:p>
            <a:pPr lvl="0"/>
            <a:r>
              <a:rPr lang="en-US" dirty="0"/>
              <a:t>Click to edit Master text styles</a:t>
            </a:r>
          </a:p>
        </p:txBody>
      </p:sp>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1141" y="589167"/>
            <a:ext cx="2112209" cy="2980172"/>
          </a:xfrm>
          <a:prstGeom prst="rect">
            <a:avLst/>
          </a:prstGeom>
        </p:spPr>
      </p:pic>
    </p:spTree>
    <p:custDataLst>
      <p:tags r:id="rId1"/>
    </p:custDataLst>
    <p:extLst>
      <p:ext uri="{BB962C8B-B14F-4D97-AF65-F5344CB8AC3E}">
        <p14:creationId xmlns:p14="http://schemas.microsoft.com/office/powerpoint/2010/main" val="1216565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ummative assessm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5761" y="4461310"/>
            <a:ext cx="7910513" cy="632369"/>
          </a:xfrm>
        </p:spPr>
        <p:txBody>
          <a:bodyPr>
            <a:normAutofit/>
          </a:bodyPr>
          <a:lstStyle>
            <a:lvl1pPr marL="0" indent="0" algn="l">
              <a:buNone/>
              <a:defRPr sz="3000" b="1">
                <a:solidFill>
                  <a:srgbClr val="8CE61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Module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6" name="TextBox 5"/>
          <p:cNvSpPr txBox="1"/>
          <p:nvPr/>
        </p:nvSpPr>
        <p:spPr>
          <a:xfrm>
            <a:off x="385761" y="2064547"/>
            <a:ext cx="7892863" cy="2400657"/>
          </a:xfrm>
          <a:prstGeom prst="rect">
            <a:avLst/>
          </a:prstGeom>
          <a:noFill/>
        </p:spPr>
        <p:txBody>
          <a:bodyPr wrap="square" rtlCol="0">
            <a:spAutoFit/>
          </a:bodyPr>
          <a:lstStyle/>
          <a:p>
            <a:pPr defTabSz="457200"/>
            <a:endParaRPr lang="en-US" sz="5000" dirty="0">
              <a:solidFill>
                <a:prstClr val="black"/>
              </a:solidFill>
            </a:endParaRPr>
          </a:p>
          <a:p>
            <a:pPr defTabSz="457200"/>
            <a:endParaRPr lang="en-US" sz="5000" dirty="0">
              <a:solidFill>
                <a:prstClr val="black"/>
              </a:solidFill>
            </a:endParaRPr>
          </a:p>
          <a:p>
            <a:pPr defTabSz="457200"/>
            <a:r>
              <a:rPr lang="en-US" sz="4800" b="1" dirty="0">
                <a:solidFill>
                  <a:prstClr val="black"/>
                </a:solidFill>
              </a:rPr>
              <a:t>Summative assessment</a:t>
            </a:r>
            <a:endParaRPr lang="en-GB" sz="4800" b="1" dirty="0">
              <a:solidFill>
                <a:prstClr val="black"/>
              </a:solidFill>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1141" y="589167"/>
            <a:ext cx="2112209" cy="2980172"/>
          </a:xfrm>
          <a:prstGeom prst="rect">
            <a:avLst/>
          </a:prstGeom>
        </p:spPr>
      </p:pic>
      <p:sp>
        <p:nvSpPr>
          <p:cNvPr id="11" name="TextBox 10"/>
          <p:cNvSpPr txBox="1"/>
          <p:nvPr userDrawn="1"/>
        </p:nvSpPr>
        <p:spPr>
          <a:xfrm>
            <a:off x="109728" y="6373105"/>
            <a:ext cx="6181344"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a:solidFill>
                  <a:schemeClr val="bg1"/>
                </a:solidFill>
              </a:rPr>
              <a:t>Life Orientation (Life Skills) NQF Level </a:t>
            </a:r>
            <a:r>
              <a:rPr lang="en-ZA" sz="2400" b="1" dirty="0" smtClean="0">
                <a:solidFill>
                  <a:schemeClr val="bg1"/>
                </a:solidFill>
              </a:rPr>
              <a:t>4</a:t>
            </a:r>
            <a:endParaRPr lang="en-ZA" sz="2400" b="1" dirty="0">
              <a:solidFill>
                <a:schemeClr val="bg1"/>
              </a:solidFill>
            </a:endParaRPr>
          </a:p>
        </p:txBody>
      </p:sp>
      <p:sp>
        <p:nvSpPr>
          <p:cNvPr id="4" name="Text Placeholder 3"/>
          <p:cNvSpPr>
            <a:spLocks noGrp="1"/>
          </p:cNvSpPr>
          <p:nvPr>
            <p:ph type="body" sz="quarter" idx="10"/>
          </p:nvPr>
        </p:nvSpPr>
        <p:spPr>
          <a:xfrm>
            <a:off x="385763" y="5087938"/>
            <a:ext cx="7910512" cy="769937"/>
          </a:xfrm>
        </p:spPr>
        <p:txBody>
          <a:bodyPr>
            <a:normAutofit/>
          </a:bodyPr>
          <a:lstStyle>
            <a:lvl1pPr marL="0" indent="0">
              <a:buNone/>
              <a:defRPr sz="2000"/>
            </a:lvl1pPr>
          </a:lstStyle>
          <a:p>
            <a:pPr lvl="0"/>
            <a:endParaRPr lang="en-GB" dirty="0"/>
          </a:p>
        </p:txBody>
      </p:sp>
    </p:spTree>
    <p:custDataLst>
      <p:tags r:id="rId1"/>
    </p:custDataLst>
    <p:extLst>
      <p:ext uri="{BB962C8B-B14F-4D97-AF65-F5344CB8AC3E}">
        <p14:creationId xmlns:p14="http://schemas.microsoft.com/office/powerpoint/2010/main" val="237812230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rms and conditions">
    <p:spTree>
      <p:nvGrpSpPr>
        <p:cNvPr id="1" name=""/>
        <p:cNvGrpSpPr/>
        <p:nvPr/>
      </p:nvGrpSpPr>
      <p:grpSpPr>
        <a:xfrm>
          <a:off x="0" y="0"/>
          <a:ext cx="0" cy="0"/>
          <a:chOff x="0" y="0"/>
          <a:chExt cx="0" cy="0"/>
        </a:xfrm>
      </p:grpSpPr>
      <p:sp>
        <p:nvSpPr>
          <p:cNvPr id="4" name="TextBox 3"/>
          <p:cNvSpPr txBox="1"/>
          <p:nvPr userDrawn="1"/>
        </p:nvSpPr>
        <p:spPr>
          <a:xfrm>
            <a:off x="54553" y="4609450"/>
            <a:ext cx="3433157"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a:solidFill>
                  <a:prstClr val="white"/>
                </a:solidFill>
              </a:rPr>
              <a:t>Mathematics NQF Level 2</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0692" y="480765"/>
            <a:ext cx="3635892" cy="1033709"/>
          </a:xfrm>
          <a:prstGeom prst="rect">
            <a:avLst/>
          </a:prstGeom>
        </p:spPr>
      </p:pic>
      <p:pic>
        <p:nvPicPr>
          <p:cNvPr id="6" name="Picture 5"/>
          <p:cNvPicPr>
            <a:picLocks noChangeAspect="1"/>
          </p:cNvPicPr>
          <p:nvPr userDrawn="1"/>
        </p:nvPicPr>
        <p:blipFill>
          <a:blip r:embed="rId4"/>
          <a:stretch>
            <a:fillRect/>
          </a:stretch>
        </p:blipFill>
        <p:spPr>
          <a:xfrm>
            <a:off x="381990" y="2065530"/>
            <a:ext cx="7913294" cy="786452"/>
          </a:xfrm>
          <a:prstGeom prst="rect">
            <a:avLst/>
          </a:prstGeom>
        </p:spPr>
      </p:pic>
      <p:pic>
        <p:nvPicPr>
          <p:cNvPr id="14" name="Picture 13"/>
          <p:cNvPicPr>
            <a:picLocks noChangeAspect="1"/>
          </p:cNvPicPr>
          <p:nvPr userDrawn="1"/>
        </p:nvPicPr>
        <p:blipFill>
          <a:blip r:embed="rId5"/>
          <a:stretch>
            <a:fillRect/>
          </a:stretch>
        </p:blipFill>
        <p:spPr>
          <a:xfrm>
            <a:off x="1159674" y="2839069"/>
            <a:ext cx="6639119" cy="2682472"/>
          </a:xfrm>
          <a:prstGeom prst="rect">
            <a:avLst/>
          </a:prstGeom>
        </p:spPr>
      </p:pic>
      <p:pic>
        <p:nvPicPr>
          <p:cNvPr id="15" name="Picture 14"/>
          <p:cNvPicPr>
            <a:picLocks noChangeAspect="1"/>
          </p:cNvPicPr>
          <p:nvPr userDrawn="1"/>
        </p:nvPicPr>
        <p:blipFill>
          <a:blip r:embed="rId6"/>
          <a:stretch>
            <a:fillRect/>
          </a:stretch>
        </p:blipFill>
        <p:spPr>
          <a:xfrm>
            <a:off x="381990" y="5618365"/>
            <a:ext cx="7815749" cy="676715"/>
          </a:xfrm>
          <a:prstGeom prst="rect">
            <a:avLst/>
          </a:prstGeom>
        </p:spPr>
      </p:pic>
      <p:sp>
        <p:nvSpPr>
          <p:cNvPr id="8" name="TextBox 7"/>
          <p:cNvSpPr txBox="1"/>
          <p:nvPr userDrawn="1"/>
        </p:nvSpPr>
        <p:spPr>
          <a:xfrm>
            <a:off x="109728" y="6373105"/>
            <a:ext cx="6181344"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a:solidFill>
                  <a:schemeClr val="bg1"/>
                </a:solidFill>
              </a:rPr>
              <a:t>Life Orientation (Life Skills) NQF Level </a:t>
            </a:r>
            <a:r>
              <a:rPr lang="en-ZA" sz="2400" b="1" dirty="0" smtClean="0">
                <a:solidFill>
                  <a:schemeClr val="bg1"/>
                </a:solidFill>
              </a:rPr>
              <a:t>4</a:t>
            </a:r>
            <a:endParaRPr lang="en-ZA" sz="2400" b="1" dirty="0">
              <a:solidFill>
                <a:schemeClr val="bg1"/>
              </a:solidFill>
            </a:endParaRPr>
          </a:p>
        </p:txBody>
      </p:sp>
    </p:spTree>
    <p:custDataLst>
      <p:tags r:id="rId1"/>
    </p:custDataLst>
    <p:extLst>
      <p:ext uri="{BB962C8B-B14F-4D97-AF65-F5344CB8AC3E}">
        <p14:creationId xmlns:p14="http://schemas.microsoft.com/office/powerpoint/2010/main" val="1128966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Book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1" y="1676398"/>
            <a:ext cx="7915274" cy="2114552"/>
          </a:xfrm>
        </p:spPr>
        <p:txBody>
          <a:bodyPr anchor="b">
            <a:normAutofit/>
          </a:bodyPr>
          <a:lstStyle>
            <a:lvl1pPr algn="ctr">
              <a:defRPr sz="7200" b="1">
                <a:latin typeface="+mn-lt"/>
              </a:defRPr>
            </a:lvl1pPr>
          </a:lstStyle>
          <a:p>
            <a:r>
              <a:rPr lang="en-US" dirty="0"/>
              <a:t>Book title</a:t>
            </a:r>
          </a:p>
        </p:txBody>
      </p:sp>
      <p:sp>
        <p:nvSpPr>
          <p:cNvPr id="3" name="Subtitle 2"/>
          <p:cNvSpPr>
            <a:spLocks noGrp="1"/>
          </p:cNvSpPr>
          <p:nvPr>
            <p:ph type="subTitle" idx="1" hasCustomPrompt="1"/>
          </p:nvPr>
        </p:nvSpPr>
        <p:spPr>
          <a:xfrm>
            <a:off x="381001" y="3952877"/>
            <a:ext cx="7915274" cy="1495425"/>
          </a:xfrm>
        </p:spPr>
        <p:txBody>
          <a:bodyPr>
            <a:normAutofit/>
          </a:bodyPr>
          <a:lstStyle>
            <a:lvl1pPr marL="0" indent="0" algn="ctr">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Level</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0692" y="480765"/>
            <a:ext cx="3635892" cy="1033709"/>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0692" y="480765"/>
            <a:ext cx="3635892" cy="1033709"/>
          </a:xfrm>
          <a:prstGeom prst="rect">
            <a:avLst/>
          </a:prstGeom>
        </p:spPr>
      </p:pic>
      <p:sp>
        <p:nvSpPr>
          <p:cNvPr id="6" name="TextBox 5"/>
          <p:cNvSpPr txBox="1"/>
          <p:nvPr userDrawn="1"/>
        </p:nvSpPr>
        <p:spPr>
          <a:xfrm>
            <a:off x="54553" y="6371015"/>
            <a:ext cx="3813112"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a:solidFill>
                  <a:prstClr val="white"/>
                </a:solidFill>
              </a:rPr>
              <a:t>Life Orientation NQF Level </a:t>
            </a:r>
            <a:r>
              <a:rPr lang="en-ZA" sz="2400" b="1" dirty="0" smtClean="0">
                <a:solidFill>
                  <a:prstClr val="white"/>
                </a:solidFill>
              </a:rPr>
              <a:t>4</a:t>
            </a:r>
            <a:endParaRPr lang="en-ZA" sz="2400" b="1" dirty="0">
              <a:solidFill>
                <a:prstClr val="white"/>
              </a:solidFill>
            </a:endParaRPr>
          </a:p>
        </p:txBody>
      </p:sp>
    </p:spTree>
    <p:custDataLst>
      <p:tags r:id="rId1"/>
    </p:custDataLst>
    <p:extLst>
      <p:ext uri="{BB962C8B-B14F-4D97-AF65-F5344CB8AC3E}">
        <p14:creationId xmlns:p14="http://schemas.microsoft.com/office/powerpoint/2010/main" val="4449646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pic titl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85763" y="1143002"/>
            <a:ext cx="7910513" cy="2636839"/>
          </a:xfrm>
        </p:spPr>
        <p:txBody>
          <a:bodyPr anchor="b">
            <a:normAutofit/>
          </a:bodyPr>
          <a:lstStyle>
            <a:lvl1pPr algn="l">
              <a:defRPr sz="6600" b="1">
                <a:solidFill>
                  <a:srgbClr val="8CE614"/>
                </a:solidFill>
                <a:latin typeface="+mn-lt"/>
              </a:defRPr>
            </a:lvl1pPr>
          </a:lstStyle>
          <a:p>
            <a:r>
              <a:rPr lang="en-US" dirty="0"/>
              <a:t>Topic title</a:t>
            </a:r>
          </a:p>
        </p:txBody>
      </p:sp>
      <p:sp>
        <p:nvSpPr>
          <p:cNvPr id="4" name="Text Placeholder 2"/>
          <p:cNvSpPr>
            <a:spLocks noGrp="1"/>
          </p:cNvSpPr>
          <p:nvPr>
            <p:ph type="body" idx="1" hasCustomPrompt="1"/>
          </p:nvPr>
        </p:nvSpPr>
        <p:spPr>
          <a:xfrm>
            <a:off x="385763" y="3960816"/>
            <a:ext cx="7910513" cy="1500187"/>
          </a:xfrm>
        </p:spPr>
        <p:txBody>
          <a:bodyPr>
            <a:normAutofit/>
          </a:bodyPr>
          <a:lstStyle>
            <a:lvl1pPr marL="0" indent="0" algn="l">
              <a:buNone/>
              <a:defRPr sz="4000" b="1">
                <a:solidFill>
                  <a:srgbClr val="9A73F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Topic number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7" name="TextBox 6"/>
          <p:cNvSpPr txBox="1"/>
          <p:nvPr userDrawn="1"/>
        </p:nvSpPr>
        <p:spPr>
          <a:xfrm>
            <a:off x="54553" y="6371015"/>
            <a:ext cx="3837825"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a:solidFill>
                  <a:prstClr val="white"/>
                </a:solidFill>
              </a:rPr>
              <a:t>Life Orientation NQF Level </a:t>
            </a:r>
            <a:r>
              <a:rPr lang="en-ZA" sz="2400" b="1" dirty="0" smtClean="0">
                <a:solidFill>
                  <a:prstClr val="white"/>
                </a:solidFill>
              </a:rPr>
              <a:t>4</a:t>
            </a:r>
            <a:endParaRPr lang="en-ZA" sz="2400" b="1" dirty="0">
              <a:solidFill>
                <a:prstClr val="white"/>
              </a:solidFill>
            </a:endParaRPr>
          </a:p>
        </p:txBody>
      </p:sp>
    </p:spTree>
    <p:extLst>
      <p:ext uri="{BB962C8B-B14F-4D97-AF65-F5344CB8AC3E}">
        <p14:creationId xmlns:p14="http://schemas.microsoft.com/office/powerpoint/2010/main" val="32050063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Modul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763" y="1143002"/>
            <a:ext cx="7910513" cy="2636839"/>
          </a:xfrm>
        </p:spPr>
        <p:txBody>
          <a:bodyPr anchor="b">
            <a:normAutofit/>
          </a:bodyPr>
          <a:lstStyle>
            <a:lvl1pPr algn="l">
              <a:defRPr sz="5400" b="1">
                <a:solidFill>
                  <a:srgbClr val="8CE614"/>
                </a:solidFill>
                <a:latin typeface="+mn-lt"/>
              </a:defRPr>
            </a:lvl1pPr>
          </a:lstStyle>
          <a:p>
            <a:r>
              <a:rPr lang="en-US" dirty="0"/>
              <a:t>Module title</a:t>
            </a:r>
          </a:p>
        </p:txBody>
      </p:sp>
      <p:sp>
        <p:nvSpPr>
          <p:cNvPr id="3" name="Text Placeholder 2"/>
          <p:cNvSpPr>
            <a:spLocks noGrp="1"/>
          </p:cNvSpPr>
          <p:nvPr>
            <p:ph type="body" idx="1" hasCustomPrompt="1"/>
          </p:nvPr>
        </p:nvSpPr>
        <p:spPr>
          <a:xfrm>
            <a:off x="385763" y="3960816"/>
            <a:ext cx="7910513" cy="1500187"/>
          </a:xfrm>
        </p:spPr>
        <p:txBody>
          <a:bodyPr>
            <a:normAutofit/>
          </a:bodyPr>
          <a:lstStyle>
            <a:lvl1pPr marL="0" indent="0" algn="l">
              <a:buNone/>
              <a:defRPr sz="3000" b="1">
                <a:solidFill>
                  <a:srgbClr val="9A73F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Module number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6" name="TextBox 5"/>
          <p:cNvSpPr txBox="1"/>
          <p:nvPr userDrawn="1"/>
        </p:nvSpPr>
        <p:spPr>
          <a:xfrm>
            <a:off x="54553" y="6371015"/>
            <a:ext cx="3850182"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a:solidFill>
                  <a:prstClr val="white"/>
                </a:solidFill>
              </a:rPr>
              <a:t>Life Orientation NQF Level </a:t>
            </a:r>
            <a:r>
              <a:rPr lang="en-ZA" sz="2400" b="1" dirty="0" smtClean="0">
                <a:solidFill>
                  <a:prstClr val="white"/>
                </a:solidFill>
              </a:rPr>
              <a:t>4</a:t>
            </a:r>
            <a:endParaRPr lang="en-ZA" sz="2400" b="1" dirty="0">
              <a:solidFill>
                <a:prstClr val="white"/>
              </a:solidFill>
            </a:endParaRPr>
          </a:p>
        </p:txBody>
      </p:sp>
    </p:spTree>
    <p:custDataLst>
      <p:tags r:id="rId1"/>
    </p:custDataLst>
    <p:extLst>
      <p:ext uri="{BB962C8B-B14F-4D97-AF65-F5344CB8AC3E}">
        <p14:creationId xmlns:p14="http://schemas.microsoft.com/office/powerpoint/2010/main" val="26883141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ummative assessm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5763" y="3960816"/>
            <a:ext cx="7910513" cy="1500187"/>
          </a:xfrm>
        </p:spPr>
        <p:txBody>
          <a:bodyPr>
            <a:normAutofit/>
          </a:bodyPr>
          <a:lstStyle>
            <a:lvl1pPr marL="0" indent="0" algn="l">
              <a:buNone/>
              <a:defRPr sz="3000" b="1">
                <a:solidFill>
                  <a:srgbClr val="9A73F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Module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6" name="TextBox 5"/>
          <p:cNvSpPr txBox="1"/>
          <p:nvPr/>
        </p:nvSpPr>
        <p:spPr>
          <a:xfrm>
            <a:off x="403411" y="1405577"/>
            <a:ext cx="7892863" cy="2400657"/>
          </a:xfrm>
          <a:prstGeom prst="rect">
            <a:avLst/>
          </a:prstGeom>
          <a:noFill/>
        </p:spPr>
        <p:txBody>
          <a:bodyPr wrap="square" rtlCol="0">
            <a:spAutoFit/>
          </a:bodyPr>
          <a:lstStyle/>
          <a:p>
            <a:pPr defTabSz="457200"/>
            <a:endParaRPr lang="en-US" sz="5000" dirty="0">
              <a:solidFill>
                <a:prstClr val="black"/>
              </a:solidFill>
            </a:endParaRPr>
          </a:p>
          <a:p>
            <a:pPr defTabSz="457200"/>
            <a:endParaRPr lang="en-US" sz="5000" dirty="0">
              <a:solidFill>
                <a:prstClr val="black"/>
              </a:solidFill>
            </a:endParaRPr>
          </a:p>
          <a:p>
            <a:pPr defTabSz="457200"/>
            <a:r>
              <a:rPr lang="en-US" sz="4800" b="1" dirty="0">
                <a:solidFill>
                  <a:prstClr val="black"/>
                </a:solidFill>
              </a:rPr>
              <a:t>Summative assessment</a:t>
            </a:r>
            <a:endParaRPr lang="en-GB" sz="4800" b="1" dirty="0">
              <a:solidFill>
                <a:prstClr val="black"/>
              </a:solidFill>
            </a:endParaRPr>
          </a:p>
        </p:txBody>
      </p:sp>
      <p:sp>
        <p:nvSpPr>
          <p:cNvPr id="5" name="TextBox 4"/>
          <p:cNvSpPr txBox="1"/>
          <p:nvPr userDrawn="1"/>
        </p:nvSpPr>
        <p:spPr>
          <a:xfrm>
            <a:off x="54553" y="6371015"/>
            <a:ext cx="3911966"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a:solidFill>
                  <a:prstClr val="white"/>
                </a:solidFill>
              </a:rPr>
              <a:t>Life Orientation NQF Level </a:t>
            </a:r>
            <a:r>
              <a:rPr lang="en-ZA" sz="2400" b="1" dirty="0" smtClean="0">
                <a:solidFill>
                  <a:prstClr val="white"/>
                </a:solidFill>
              </a:rPr>
              <a:t>4</a:t>
            </a:r>
            <a:endParaRPr lang="en-ZA" sz="2400" b="1" dirty="0">
              <a:solidFill>
                <a:prstClr val="white"/>
              </a:solidFill>
            </a:endParaRPr>
          </a:p>
        </p:txBody>
      </p:sp>
    </p:spTree>
    <p:custDataLst>
      <p:tags r:id="rId1"/>
    </p:custDataLst>
    <p:extLst>
      <p:ext uri="{BB962C8B-B14F-4D97-AF65-F5344CB8AC3E}">
        <p14:creationId xmlns:p14="http://schemas.microsoft.com/office/powerpoint/2010/main" val="143565467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activit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5763" y="3960816"/>
            <a:ext cx="7910513" cy="1500187"/>
          </a:xfrm>
        </p:spPr>
        <p:txBody>
          <a:bodyPr>
            <a:normAutofit/>
          </a:bodyPr>
          <a:lstStyle>
            <a:lvl1pPr marL="0" indent="0" algn="l">
              <a:buNone/>
              <a:defRPr sz="3000" b="1" baseline="0">
                <a:solidFill>
                  <a:srgbClr val="9A73F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Module number</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6" name="TextBox 5"/>
          <p:cNvSpPr txBox="1"/>
          <p:nvPr/>
        </p:nvSpPr>
        <p:spPr>
          <a:xfrm>
            <a:off x="54553" y="6371015"/>
            <a:ext cx="3837825"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a:solidFill>
                  <a:prstClr val="white"/>
                </a:solidFill>
              </a:rPr>
              <a:t>Life Orientation NQF Level </a:t>
            </a:r>
            <a:r>
              <a:rPr lang="en-ZA" sz="2400" b="1" dirty="0" smtClean="0">
                <a:solidFill>
                  <a:prstClr val="white"/>
                </a:solidFill>
              </a:rPr>
              <a:t>4</a:t>
            </a:r>
            <a:endParaRPr lang="en-ZA" sz="2400" b="1" dirty="0">
              <a:solidFill>
                <a:prstClr val="white"/>
              </a:solidFill>
            </a:endParaRPr>
          </a:p>
        </p:txBody>
      </p:sp>
      <p:sp>
        <p:nvSpPr>
          <p:cNvPr id="4" name="Content Placeholder 3"/>
          <p:cNvSpPr>
            <a:spLocks noGrp="1"/>
          </p:cNvSpPr>
          <p:nvPr>
            <p:ph sz="quarter" idx="10" hasCustomPrompt="1"/>
          </p:nvPr>
        </p:nvSpPr>
        <p:spPr>
          <a:xfrm>
            <a:off x="392595" y="2997200"/>
            <a:ext cx="8051800" cy="871183"/>
          </a:xfrm>
        </p:spPr>
        <p:txBody>
          <a:bodyPr>
            <a:normAutofit/>
          </a:bodyPr>
          <a:lstStyle>
            <a:lvl1pPr marL="0" indent="0" algn="l" defTabSz="457200" rtl="0" eaLnBrk="1" latinLnBrk="0" hangingPunct="1">
              <a:buNone/>
              <a:defRPr lang="en-US" sz="4800" b="1" kern="1200" dirty="0">
                <a:solidFill>
                  <a:schemeClr val="tx1"/>
                </a:solidFill>
                <a:latin typeface="+mn-lt"/>
                <a:ea typeface="+mn-ea"/>
                <a:cs typeface="+mn-cs"/>
              </a:defRPr>
            </a:lvl1pPr>
          </a:lstStyle>
          <a:p>
            <a:pPr lvl="0"/>
            <a:r>
              <a:rPr lang="en-US" dirty="0"/>
              <a:t>Learning activity number</a:t>
            </a:r>
          </a:p>
        </p:txBody>
      </p:sp>
      <p:pic>
        <p:nvPicPr>
          <p:cNvPr id="7" name="Picture 6">
            <a:extLst>
              <a:ext uri="{FF2B5EF4-FFF2-40B4-BE49-F238E27FC236}">
                <a16:creationId xmlns:a16="http://schemas.microsoft.com/office/drawing/2014/main" xmlns="" id="{229E130B-3808-42C5-A711-1E484DF1348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53679" y="222285"/>
            <a:ext cx="1926933" cy="2718760"/>
          </a:xfrm>
          <a:prstGeom prst="rect">
            <a:avLst/>
          </a:prstGeom>
        </p:spPr>
      </p:pic>
    </p:spTree>
    <p:custDataLst>
      <p:tags r:id="rId1"/>
    </p:custDataLst>
    <p:extLst>
      <p:ext uri="{BB962C8B-B14F-4D97-AF65-F5344CB8AC3E}">
        <p14:creationId xmlns:p14="http://schemas.microsoft.com/office/powerpoint/2010/main" val="12264176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oter editable">
    <p:spTree>
      <p:nvGrpSpPr>
        <p:cNvPr id="1" name=""/>
        <p:cNvGrpSpPr/>
        <p:nvPr/>
      </p:nvGrpSpPr>
      <p:grpSpPr>
        <a:xfrm>
          <a:off x="0" y="0"/>
          <a:ext cx="0" cy="0"/>
          <a:chOff x="0" y="0"/>
          <a:chExt cx="0" cy="0"/>
        </a:xfrm>
      </p:grpSpPr>
      <p:sp>
        <p:nvSpPr>
          <p:cNvPr id="4" name="TextBox 3"/>
          <p:cNvSpPr txBox="1"/>
          <p:nvPr userDrawn="1"/>
        </p:nvSpPr>
        <p:spPr>
          <a:xfrm>
            <a:off x="54553" y="4609450"/>
            <a:ext cx="3433157"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a:solidFill>
                  <a:prstClr val="white"/>
                </a:solidFill>
              </a:rPr>
              <a:t>Mathematics NQF Level 2</a:t>
            </a:r>
          </a:p>
        </p:txBody>
      </p:sp>
      <p:sp>
        <p:nvSpPr>
          <p:cNvPr id="7" name="Content Placeholder 6"/>
          <p:cNvSpPr>
            <a:spLocks noGrp="1"/>
          </p:cNvSpPr>
          <p:nvPr>
            <p:ph sz="quarter" idx="10" hasCustomPrompt="1"/>
          </p:nvPr>
        </p:nvSpPr>
        <p:spPr>
          <a:xfrm>
            <a:off x="53947" y="6396038"/>
            <a:ext cx="3433763" cy="461962"/>
          </a:xfrm>
        </p:spPr>
        <p:txBody>
          <a:bodyPr/>
          <a:lstStyle>
            <a:lvl1pPr marL="0" indent="0">
              <a:buNone/>
              <a:defRPr lang="en-US" sz="2400" b="1" kern="1200" dirty="0" smtClean="0">
                <a:solidFill>
                  <a:schemeClr val="bg1"/>
                </a:solidFill>
                <a:latin typeface="+mn-lt"/>
                <a:ea typeface="+mn-ea"/>
                <a:cs typeface="+mn-cs"/>
              </a:defRPr>
            </a:lvl1pPr>
            <a:lvl2pPr marL="457200" indent="0">
              <a:buNone/>
              <a:defRPr/>
            </a:lvl2pPr>
          </a:lstStyle>
          <a:p>
            <a:pPr marL="0" lvl="0" algn="l" defTabSz="457200" rtl="0" eaLnBrk="1" latinLnBrk="0" hangingPunct="1"/>
            <a:r>
              <a:rPr lang="en-US" dirty="0"/>
              <a:t>Footer</a:t>
            </a:r>
          </a:p>
        </p:txBody>
      </p:sp>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38774405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54695636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Book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1" y="2497069"/>
            <a:ext cx="7915274" cy="2114552"/>
          </a:xfrm>
        </p:spPr>
        <p:txBody>
          <a:bodyPr anchor="b">
            <a:normAutofit/>
          </a:bodyPr>
          <a:lstStyle>
            <a:lvl1pPr algn="ctr">
              <a:defRPr sz="7200" b="1">
                <a:latin typeface="+mn-lt"/>
              </a:defRPr>
            </a:lvl1pPr>
          </a:lstStyle>
          <a:p>
            <a:r>
              <a:rPr lang="en-US" dirty="0"/>
              <a:t>Book title</a:t>
            </a:r>
          </a:p>
        </p:txBody>
      </p:sp>
      <p:sp>
        <p:nvSpPr>
          <p:cNvPr id="3" name="Subtitle 2"/>
          <p:cNvSpPr>
            <a:spLocks noGrp="1"/>
          </p:cNvSpPr>
          <p:nvPr>
            <p:ph type="subTitle" idx="1" hasCustomPrompt="1"/>
          </p:nvPr>
        </p:nvSpPr>
        <p:spPr>
          <a:xfrm>
            <a:off x="381001" y="4689678"/>
            <a:ext cx="7915274" cy="1495425"/>
          </a:xfrm>
        </p:spPr>
        <p:txBody>
          <a:bodyPr>
            <a:normAutofit/>
          </a:bodyPr>
          <a:lstStyle>
            <a:lvl1pPr marL="0" indent="0" algn="ctr">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Level</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0692" y="480765"/>
            <a:ext cx="3635892" cy="1033709"/>
          </a:xfrm>
          <a:prstGeom prst="rect">
            <a:avLst/>
          </a:prstGeom>
        </p:spPr>
      </p:pic>
      <p:sp>
        <p:nvSpPr>
          <p:cNvPr id="4" name="TextBox 3"/>
          <p:cNvSpPr txBox="1"/>
          <p:nvPr userDrawn="1"/>
        </p:nvSpPr>
        <p:spPr>
          <a:xfrm>
            <a:off x="503583" y="5844209"/>
            <a:ext cx="2655279" cy="369332"/>
          </a:xfrm>
          <a:prstGeom prst="rect">
            <a:avLst/>
          </a:prstGeom>
          <a:noFill/>
        </p:spPr>
        <p:txBody>
          <a:bodyPr wrap="none" rtlCol="0">
            <a:spAutoFit/>
          </a:bodyPr>
          <a:lstStyle/>
          <a:p>
            <a:r>
              <a:rPr lang="en-US" dirty="0">
                <a:hlinkClick r:id="" action="ppaction://hlinkshowjump?jump=lastslide"/>
              </a:rPr>
              <a:t>*see</a:t>
            </a:r>
            <a:r>
              <a:rPr lang="en-US" baseline="0" dirty="0">
                <a:hlinkClick r:id="" action="ppaction://hlinkshowjump?jump=lastslide"/>
              </a:rPr>
              <a:t> terms and conditions</a:t>
            </a:r>
            <a:endParaRPr lang="en-GB" dirty="0"/>
          </a:p>
        </p:txBody>
      </p:sp>
      <p:sp>
        <p:nvSpPr>
          <p:cNvPr id="7" name="TextBox 6"/>
          <p:cNvSpPr txBox="1"/>
          <p:nvPr userDrawn="1"/>
        </p:nvSpPr>
        <p:spPr>
          <a:xfrm>
            <a:off x="109728" y="6373105"/>
            <a:ext cx="6181344"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a:solidFill>
                  <a:schemeClr val="bg1"/>
                </a:solidFill>
              </a:rPr>
              <a:t>Life Orientation (Life Skills) NQF Level </a:t>
            </a:r>
            <a:r>
              <a:rPr lang="en-ZA" sz="2400" b="1" dirty="0" smtClean="0">
                <a:solidFill>
                  <a:schemeClr val="bg1"/>
                </a:solidFill>
              </a:rPr>
              <a:t>4</a:t>
            </a:r>
            <a:endParaRPr lang="en-ZA" sz="2400" b="1" dirty="0">
              <a:solidFill>
                <a:schemeClr val="bg1"/>
              </a:solidFill>
            </a:endParaRPr>
          </a:p>
        </p:txBody>
      </p:sp>
    </p:spTree>
    <p:custDataLst>
      <p:tags r:id="rId1"/>
    </p:custDataLst>
    <p:extLst>
      <p:ext uri="{BB962C8B-B14F-4D97-AF65-F5344CB8AC3E}">
        <p14:creationId xmlns:p14="http://schemas.microsoft.com/office/powerpoint/2010/main" val="141199856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Book tit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1" y="1676398"/>
            <a:ext cx="7915274" cy="2114552"/>
          </a:xfrm>
        </p:spPr>
        <p:txBody>
          <a:bodyPr anchor="b">
            <a:normAutofit/>
          </a:bodyPr>
          <a:lstStyle>
            <a:lvl1pPr algn="ctr">
              <a:defRPr sz="7200" b="1">
                <a:latin typeface="+mn-lt"/>
              </a:defRPr>
            </a:lvl1pPr>
          </a:lstStyle>
          <a:p>
            <a:r>
              <a:rPr lang="en-US" dirty="0"/>
              <a:t>Book title</a:t>
            </a:r>
          </a:p>
        </p:txBody>
      </p:sp>
      <p:sp>
        <p:nvSpPr>
          <p:cNvPr id="3" name="Subtitle 2"/>
          <p:cNvSpPr>
            <a:spLocks noGrp="1"/>
          </p:cNvSpPr>
          <p:nvPr>
            <p:ph type="subTitle" idx="1" hasCustomPrompt="1"/>
          </p:nvPr>
        </p:nvSpPr>
        <p:spPr>
          <a:xfrm>
            <a:off x="381001" y="3952877"/>
            <a:ext cx="7915274" cy="1495425"/>
          </a:xfrm>
        </p:spPr>
        <p:txBody>
          <a:bodyPr>
            <a:normAutofit/>
          </a:bodyPr>
          <a:lstStyle>
            <a:lvl1pPr marL="0" indent="0" algn="ctr">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Level</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0692" y="480765"/>
            <a:ext cx="3635892" cy="1033709"/>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0692" y="480765"/>
            <a:ext cx="3635892" cy="1033709"/>
          </a:xfrm>
          <a:prstGeom prst="rect">
            <a:avLst/>
          </a:prstGeom>
        </p:spPr>
      </p:pic>
      <p:sp>
        <p:nvSpPr>
          <p:cNvPr id="6" name="TextBox 5"/>
          <p:cNvSpPr txBox="1"/>
          <p:nvPr userDrawn="1"/>
        </p:nvSpPr>
        <p:spPr>
          <a:xfrm>
            <a:off x="54553" y="6371015"/>
            <a:ext cx="3813112"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a:solidFill>
                  <a:prstClr val="white"/>
                </a:solidFill>
              </a:rPr>
              <a:t>Life Orientation NQF Level </a:t>
            </a:r>
            <a:r>
              <a:rPr lang="en-ZA" sz="2400" b="1" dirty="0" smtClean="0">
                <a:solidFill>
                  <a:prstClr val="white"/>
                </a:solidFill>
              </a:rPr>
              <a:t>4</a:t>
            </a:r>
            <a:endParaRPr lang="en-ZA" sz="2400" b="1" dirty="0">
              <a:solidFill>
                <a:prstClr val="white"/>
              </a:solidFill>
            </a:endParaRPr>
          </a:p>
        </p:txBody>
      </p:sp>
    </p:spTree>
    <p:custDataLst>
      <p:tags r:id="rId1"/>
    </p:custDataLst>
    <p:extLst>
      <p:ext uri="{BB962C8B-B14F-4D97-AF65-F5344CB8AC3E}">
        <p14:creationId xmlns:p14="http://schemas.microsoft.com/office/powerpoint/2010/main" val="140886179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pic titl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85763" y="1143002"/>
            <a:ext cx="7910513" cy="2636839"/>
          </a:xfrm>
        </p:spPr>
        <p:txBody>
          <a:bodyPr anchor="b">
            <a:normAutofit/>
          </a:bodyPr>
          <a:lstStyle>
            <a:lvl1pPr algn="l">
              <a:defRPr sz="6600" b="1">
                <a:solidFill>
                  <a:srgbClr val="8CE614"/>
                </a:solidFill>
                <a:latin typeface="+mn-lt"/>
              </a:defRPr>
            </a:lvl1pPr>
          </a:lstStyle>
          <a:p>
            <a:r>
              <a:rPr lang="en-US" dirty="0"/>
              <a:t>Topic title</a:t>
            </a:r>
          </a:p>
        </p:txBody>
      </p:sp>
      <p:sp>
        <p:nvSpPr>
          <p:cNvPr id="4" name="Text Placeholder 2"/>
          <p:cNvSpPr>
            <a:spLocks noGrp="1"/>
          </p:cNvSpPr>
          <p:nvPr>
            <p:ph type="body" idx="1" hasCustomPrompt="1"/>
          </p:nvPr>
        </p:nvSpPr>
        <p:spPr>
          <a:xfrm>
            <a:off x="385763" y="3960816"/>
            <a:ext cx="7910513" cy="1500187"/>
          </a:xfrm>
        </p:spPr>
        <p:txBody>
          <a:bodyPr>
            <a:normAutofit/>
          </a:bodyPr>
          <a:lstStyle>
            <a:lvl1pPr marL="0" indent="0" algn="l">
              <a:buNone/>
              <a:defRPr sz="4000" b="1">
                <a:solidFill>
                  <a:srgbClr val="9A73F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Topic number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7" name="TextBox 6"/>
          <p:cNvSpPr txBox="1"/>
          <p:nvPr userDrawn="1"/>
        </p:nvSpPr>
        <p:spPr>
          <a:xfrm>
            <a:off x="54553" y="6371015"/>
            <a:ext cx="3837825"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a:solidFill>
                  <a:prstClr val="white"/>
                </a:solidFill>
              </a:rPr>
              <a:t>Life Orientation NQF Level </a:t>
            </a:r>
            <a:r>
              <a:rPr lang="en-ZA" sz="2400" b="1" dirty="0" smtClean="0">
                <a:solidFill>
                  <a:prstClr val="white"/>
                </a:solidFill>
              </a:rPr>
              <a:t>4</a:t>
            </a:r>
            <a:endParaRPr lang="en-ZA" sz="2400" b="1" dirty="0">
              <a:solidFill>
                <a:prstClr val="white"/>
              </a:solidFill>
            </a:endParaRPr>
          </a:p>
        </p:txBody>
      </p:sp>
    </p:spTree>
    <p:extLst>
      <p:ext uri="{BB962C8B-B14F-4D97-AF65-F5344CB8AC3E}">
        <p14:creationId xmlns:p14="http://schemas.microsoft.com/office/powerpoint/2010/main" val="369205795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Modul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763" y="1143002"/>
            <a:ext cx="7910513" cy="2636839"/>
          </a:xfrm>
        </p:spPr>
        <p:txBody>
          <a:bodyPr anchor="b">
            <a:normAutofit/>
          </a:bodyPr>
          <a:lstStyle>
            <a:lvl1pPr algn="l">
              <a:defRPr sz="5400" b="1">
                <a:solidFill>
                  <a:srgbClr val="8CE614"/>
                </a:solidFill>
                <a:latin typeface="+mn-lt"/>
              </a:defRPr>
            </a:lvl1pPr>
          </a:lstStyle>
          <a:p>
            <a:r>
              <a:rPr lang="en-US" dirty="0"/>
              <a:t>Module title</a:t>
            </a:r>
          </a:p>
        </p:txBody>
      </p:sp>
      <p:sp>
        <p:nvSpPr>
          <p:cNvPr id="3" name="Text Placeholder 2"/>
          <p:cNvSpPr>
            <a:spLocks noGrp="1"/>
          </p:cNvSpPr>
          <p:nvPr>
            <p:ph type="body" idx="1" hasCustomPrompt="1"/>
          </p:nvPr>
        </p:nvSpPr>
        <p:spPr>
          <a:xfrm>
            <a:off x="385763" y="3960816"/>
            <a:ext cx="7910513" cy="1500187"/>
          </a:xfrm>
        </p:spPr>
        <p:txBody>
          <a:bodyPr>
            <a:normAutofit/>
          </a:bodyPr>
          <a:lstStyle>
            <a:lvl1pPr marL="0" indent="0" algn="l">
              <a:buNone/>
              <a:defRPr sz="3000" b="1">
                <a:solidFill>
                  <a:srgbClr val="9A73F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Module number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6" name="TextBox 5"/>
          <p:cNvSpPr txBox="1"/>
          <p:nvPr userDrawn="1"/>
        </p:nvSpPr>
        <p:spPr>
          <a:xfrm>
            <a:off x="54553" y="6371015"/>
            <a:ext cx="3850182"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a:solidFill>
                  <a:prstClr val="white"/>
                </a:solidFill>
              </a:rPr>
              <a:t>Life Orientation NQF Level </a:t>
            </a:r>
            <a:r>
              <a:rPr lang="en-ZA" sz="2400" b="1" dirty="0" smtClean="0">
                <a:solidFill>
                  <a:prstClr val="white"/>
                </a:solidFill>
              </a:rPr>
              <a:t>4</a:t>
            </a:r>
            <a:endParaRPr lang="en-ZA" sz="2400" b="1" dirty="0">
              <a:solidFill>
                <a:prstClr val="white"/>
              </a:solidFill>
            </a:endParaRPr>
          </a:p>
        </p:txBody>
      </p:sp>
    </p:spTree>
    <p:custDataLst>
      <p:tags r:id="rId1"/>
    </p:custDataLst>
    <p:extLst>
      <p:ext uri="{BB962C8B-B14F-4D97-AF65-F5344CB8AC3E}">
        <p14:creationId xmlns:p14="http://schemas.microsoft.com/office/powerpoint/2010/main" val="292167191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ummative assessm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03411" y="4949358"/>
            <a:ext cx="7910513" cy="512330"/>
          </a:xfrm>
        </p:spPr>
        <p:txBody>
          <a:bodyPr>
            <a:normAutofit/>
          </a:bodyPr>
          <a:lstStyle>
            <a:lvl1pPr marL="0" indent="0" algn="l">
              <a:buNone/>
              <a:defRPr sz="3000" b="1">
                <a:solidFill>
                  <a:srgbClr val="8CE61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Module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6" name="TextBox 5"/>
          <p:cNvSpPr txBox="1"/>
          <p:nvPr/>
        </p:nvSpPr>
        <p:spPr>
          <a:xfrm>
            <a:off x="403411" y="2548701"/>
            <a:ext cx="7892863" cy="2400657"/>
          </a:xfrm>
          <a:prstGeom prst="rect">
            <a:avLst/>
          </a:prstGeom>
          <a:noFill/>
        </p:spPr>
        <p:txBody>
          <a:bodyPr wrap="square" rtlCol="0">
            <a:spAutoFit/>
          </a:bodyPr>
          <a:lstStyle/>
          <a:p>
            <a:pPr defTabSz="457200"/>
            <a:endParaRPr lang="en-US" sz="5000" dirty="0">
              <a:solidFill>
                <a:prstClr val="black"/>
              </a:solidFill>
            </a:endParaRPr>
          </a:p>
          <a:p>
            <a:pPr defTabSz="457200"/>
            <a:endParaRPr lang="en-US" sz="5000" dirty="0">
              <a:solidFill>
                <a:prstClr val="black"/>
              </a:solidFill>
            </a:endParaRPr>
          </a:p>
          <a:p>
            <a:pPr defTabSz="457200"/>
            <a:r>
              <a:rPr lang="en-US" sz="4800" b="1" dirty="0">
                <a:solidFill>
                  <a:prstClr val="black"/>
                </a:solidFill>
              </a:rPr>
              <a:t>Summative assessment</a:t>
            </a:r>
            <a:endParaRPr lang="en-GB" sz="4800" b="1" dirty="0">
              <a:solidFill>
                <a:prstClr val="black"/>
              </a:solidFill>
            </a:endParaRPr>
          </a:p>
        </p:txBody>
      </p:sp>
      <p:sp>
        <p:nvSpPr>
          <p:cNvPr id="5" name="TextBox 4"/>
          <p:cNvSpPr txBox="1"/>
          <p:nvPr userDrawn="1"/>
        </p:nvSpPr>
        <p:spPr>
          <a:xfrm>
            <a:off x="54553" y="6371015"/>
            <a:ext cx="3911966"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a:solidFill>
                  <a:prstClr val="white"/>
                </a:solidFill>
              </a:rPr>
              <a:t>Life Orientation NQF Level </a:t>
            </a:r>
            <a:r>
              <a:rPr lang="en-ZA" sz="2400" b="1" dirty="0" smtClean="0">
                <a:solidFill>
                  <a:prstClr val="white"/>
                </a:solidFill>
              </a:rPr>
              <a:t>4</a:t>
            </a:r>
            <a:endParaRPr lang="en-ZA" sz="2400" b="1" dirty="0">
              <a:solidFill>
                <a:prstClr val="white"/>
              </a:solidFill>
            </a:endParaRPr>
          </a:p>
        </p:txBody>
      </p:sp>
      <p:pic>
        <p:nvPicPr>
          <p:cNvPr id="7" name="Picture 6">
            <a:extLst>
              <a:ext uri="{FF2B5EF4-FFF2-40B4-BE49-F238E27FC236}">
                <a16:creationId xmlns:a16="http://schemas.microsoft.com/office/drawing/2014/main" xmlns="" id="{FDAF75D6-A52B-4502-9440-75248984091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05297" y="187329"/>
            <a:ext cx="2799966" cy="3950546"/>
          </a:xfrm>
          <a:prstGeom prst="rect">
            <a:avLst/>
          </a:prstGeom>
        </p:spPr>
      </p:pic>
    </p:spTree>
    <p:custDataLst>
      <p:tags r:id="rId1"/>
    </p:custDataLst>
    <p:extLst>
      <p:ext uri="{BB962C8B-B14F-4D97-AF65-F5344CB8AC3E}">
        <p14:creationId xmlns:p14="http://schemas.microsoft.com/office/powerpoint/2010/main" val="401303272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arning activit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5762" y="4860795"/>
            <a:ext cx="7910513" cy="417037"/>
          </a:xfrm>
        </p:spPr>
        <p:txBody>
          <a:bodyPr>
            <a:normAutofit/>
          </a:bodyPr>
          <a:lstStyle>
            <a:lvl1pPr marL="0" indent="0" algn="l">
              <a:buNone/>
              <a:defRPr sz="3000" b="1" baseline="0">
                <a:solidFill>
                  <a:srgbClr val="8CE61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Module number</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6" name="TextBox 5"/>
          <p:cNvSpPr txBox="1"/>
          <p:nvPr/>
        </p:nvSpPr>
        <p:spPr>
          <a:xfrm>
            <a:off x="54553" y="6371015"/>
            <a:ext cx="3837825"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a:solidFill>
                  <a:prstClr val="white"/>
                </a:solidFill>
              </a:rPr>
              <a:t>Life Orientation NQF Level </a:t>
            </a:r>
            <a:r>
              <a:rPr lang="en-ZA" sz="2400" b="1" dirty="0" smtClean="0">
                <a:solidFill>
                  <a:prstClr val="white"/>
                </a:solidFill>
              </a:rPr>
              <a:t>4</a:t>
            </a:r>
            <a:endParaRPr lang="en-ZA" sz="2400" b="1" dirty="0">
              <a:solidFill>
                <a:prstClr val="white"/>
              </a:solidFill>
            </a:endParaRPr>
          </a:p>
        </p:txBody>
      </p:sp>
      <p:sp>
        <p:nvSpPr>
          <p:cNvPr id="4" name="Content Placeholder 3"/>
          <p:cNvSpPr>
            <a:spLocks noGrp="1"/>
          </p:cNvSpPr>
          <p:nvPr>
            <p:ph sz="quarter" idx="10" hasCustomPrompt="1"/>
          </p:nvPr>
        </p:nvSpPr>
        <p:spPr>
          <a:xfrm>
            <a:off x="392595" y="4049910"/>
            <a:ext cx="8051800" cy="651744"/>
          </a:xfrm>
        </p:spPr>
        <p:txBody>
          <a:bodyPr>
            <a:normAutofit/>
          </a:bodyPr>
          <a:lstStyle>
            <a:lvl1pPr marL="0" indent="0" algn="l" defTabSz="457200" rtl="0" eaLnBrk="1" latinLnBrk="0" hangingPunct="1">
              <a:buNone/>
              <a:defRPr lang="en-US" sz="4800" b="1" kern="1200" dirty="0">
                <a:solidFill>
                  <a:srgbClr val="9A73FD"/>
                </a:solidFill>
                <a:latin typeface="+mn-lt"/>
                <a:ea typeface="+mn-ea"/>
                <a:cs typeface="+mn-cs"/>
              </a:defRPr>
            </a:lvl1pPr>
          </a:lstStyle>
          <a:p>
            <a:pPr lvl="0"/>
            <a:r>
              <a:rPr lang="en-US" dirty="0"/>
              <a:t>Learning activity number</a:t>
            </a:r>
          </a:p>
        </p:txBody>
      </p:sp>
      <p:pic>
        <p:nvPicPr>
          <p:cNvPr id="9" name="Picture 8">
            <a:extLst>
              <a:ext uri="{FF2B5EF4-FFF2-40B4-BE49-F238E27FC236}">
                <a16:creationId xmlns:a16="http://schemas.microsoft.com/office/drawing/2014/main" xmlns="" id="{53DB4316-2DD9-4B4C-AC49-EB53A16FF6E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46990" y="181076"/>
            <a:ext cx="2671953" cy="3769930"/>
          </a:xfrm>
          <a:prstGeom prst="rect">
            <a:avLst/>
          </a:prstGeom>
        </p:spPr>
      </p:pic>
    </p:spTree>
    <p:custDataLst>
      <p:tags r:id="rId1"/>
    </p:custDataLst>
    <p:extLst>
      <p:ext uri="{BB962C8B-B14F-4D97-AF65-F5344CB8AC3E}">
        <p14:creationId xmlns:p14="http://schemas.microsoft.com/office/powerpoint/2010/main" val="335799131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ooter editable">
    <p:spTree>
      <p:nvGrpSpPr>
        <p:cNvPr id="1" name=""/>
        <p:cNvGrpSpPr/>
        <p:nvPr/>
      </p:nvGrpSpPr>
      <p:grpSpPr>
        <a:xfrm>
          <a:off x="0" y="0"/>
          <a:ext cx="0" cy="0"/>
          <a:chOff x="0" y="0"/>
          <a:chExt cx="0" cy="0"/>
        </a:xfrm>
      </p:grpSpPr>
      <p:sp>
        <p:nvSpPr>
          <p:cNvPr id="4" name="TextBox 3"/>
          <p:cNvSpPr txBox="1"/>
          <p:nvPr userDrawn="1"/>
        </p:nvSpPr>
        <p:spPr>
          <a:xfrm>
            <a:off x="54553" y="4609450"/>
            <a:ext cx="3433157"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a:solidFill>
                  <a:prstClr val="white"/>
                </a:solidFill>
              </a:rPr>
              <a:t>Mathematics NQF Level 2</a:t>
            </a:r>
          </a:p>
        </p:txBody>
      </p:sp>
      <p:sp>
        <p:nvSpPr>
          <p:cNvPr id="7" name="Content Placeholder 6"/>
          <p:cNvSpPr>
            <a:spLocks noGrp="1"/>
          </p:cNvSpPr>
          <p:nvPr>
            <p:ph sz="quarter" idx="10" hasCustomPrompt="1"/>
          </p:nvPr>
        </p:nvSpPr>
        <p:spPr>
          <a:xfrm>
            <a:off x="53947" y="6396038"/>
            <a:ext cx="3433763" cy="461962"/>
          </a:xfrm>
        </p:spPr>
        <p:txBody>
          <a:bodyPr/>
          <a:lstStyle>
            <a:lvl1pPr marL="0" indent="0">
              <a:buNone/>
              <a:defRPr lang="en-US" sz="2400" b="1" kern="1200" dirty="0" smtClean="0">
                <a:solidFill>
                  <a:schemeClr val="bg1"/>
                </a:solidFill>
                <a:latin typeface="+mn-lt"/>
                <a:ea typeface="+mn-ea"/>
                <a:cs typeface="+mn-cs"/>
              </a:defRPr>
            </a:lvl1pPr>
            <a:lvl2pPr marL="457200" indent="0">
              <a:buNone/>
              <a:defRPr/>
            </a:lvl2pPr>
          </a:lstStyle>
          <a:p>
            <a:pPr marL="0" lvl="0" algn="l" defTabSz="457200" rtl="0" eaLnBrk="1" latinLnBrk="0" hangingPunct="1"/>
            <a:r>
              <a:rPr lang="en-US" dirty="0"/>
              <a:t>Footer</a:t>
            </a:r>
          </a:p>
        </p:txBody>
      </p:sp>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422117713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314521789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Book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1" y="1676398"/>
            <a:ext cx="7915274" cy="2114552"/>
          </a:xfrm>
        </p:spPr>
        <p:txBody>
          <a:bodyPr anchor="b">
            <a:normAutofit/>
          </a:bodyPr>
          <a:lstStyle>
            <a:lvl1pPr algn="ctr">
              <a:defRPr sz="7200" b="1">
                <a:latin typeface="+mn-lt"/>
              </a:defRPr>
            </a:lvl1pPr>
          </a:lstStyle>
          <a:p>
            <a:r>
              <a:rPr lang="en-US" dirty="0"/>
              <a:t>Book title</a:t>
            </a:r>
          </a:p>
        </p:txBody>
      </p:sp>
      <p:sp>
        <p:nvSpPr>
          <p:cNvPr id="3" name="Subtitle 2"/>
          <p:cNvSpPr>
            <a:spLocks noGrp="1"/>
          </p:cNvSpPr>
          <p:nvPr>
            <p:ph type="subTitle" idx="1" hasCustomPrompt="1"/>
          </p:nvPr>
        </p:nvSpPr>
        <p:spPr>
          <a:xfrm>
            <a:off x="381001" y="3952877"/>
            <a:ext cx="7915274" cy="1495425"/>
          </a:xfrm>
        </p:spPr>
        <p:txBody>
          <a:bodyPr>
            <a:normAutofit/>
          </a:bodyPr>
          <a:lstStyle>
            <a:lvl1pPr marL="0" indent="0" algn="ctr">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Level</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0692" y="480765"/>
            <a:ext cx="3635892" cy="1033709"/>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0692" y="480765"/>
            <a:ext cx="3635892" cy="1033709"/>
          </a:xfrm>
          <a:prstGeom prst="rect">
            <a:avLst/>
          </a:prstGeom>
        </p:spPr>
      </p:pic>
      <p:sp>
        <p:nvSpPr>
          <p:cNvPr id="6" name="TextBox 5"/>
          <p:cNvSpPr txBox="1"/>
          <p:nvPr userDrawn="1"/>
        </p:nvSpPr>
        <p:spPr>
          <a:xfrm>
            <a:off x="54553" y="6371015"/>
            <a:ext cx="3813112"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a:solidFill>
                  <a:prstClr val="white"/>
                </a:solidFill>
              </a:rPr>
              <a:t>Life Orientation NQF Level 2</a:t>
            </a:r>
          </a:p>
        </p:txBody>
      </p:sp>
    </p:spTree>
    <p:custDataLst>
      <p:tags r:id="rId1"/>
    </p:custDataLst>
    <p:extLst>
      <p:ext uri="{BB962C8B-B14F-4D97-AF65-F5344CB8AC3E}">
        <p14:creationId xmlns:p14="http://schemas.microsoft.com/office/powerpoint/2010/main" val="2415569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opic titl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85763" y="1143002"/>
            <a:ext cx="7910513" cy="2636839"/>
          </a:xfrm>
        </p:spPr>
        <p:txBody>
          <a:bodyPr anchor="b">
            <a:normAutofit/>
          </a:bodyPr>
          <a:lstStyle>
            <a:lvl1pPr algn="l">
              <a:defRPr sz="6600" b="1">
                <a:latin typeface="+mn-lt"/>
              </a:defRPr>
            </a:lvl1pPr>
          </a:lstStyle>
          <a:p>
            <a:r>
              <a:rPr lang="en-US" dirty="0"/>
              <a:t>Topic title</a:t>
            </a:r>
          </a:p>
        </p:txBody>
      </p:sp>
      <p:sp>
        <p:nvSpPr>
          <p:cNvPr id="4" name="Text Placeholder 2"/>
          <p:cNvSpPr>
            <a:spLocks noGrp="1"/>
          </p:cNvSpPr>
          <p:nvPr>
            <p:ph type="body" idx="1" hasCustomPrompt="1"/>
          </p:nvPr>
        </p:nvSpPr>
        <p:spPr>
          <a:xfrm>
            <a:off x="385763" y="3960816"/>
            <a:ext cx="7910513" cy="1500187"/>
          </a:xfrm>
        </p:spPr>
        <p:txBody>
          <a:bodyPr>
            <a:normAutofit/>
          </a:bodyPr>
          <a:lstStyle>
            <a:lvl1pPr marL="0" indent="0" algn="l">
              <a:buNone/>
              <a:defRPr sz="4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Topic number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7" name="TextBox 6"/>
          <p:cNvSpPr txBox="1"/>
          <p:nvPr userDrawn="1"/>
        </p:nvSpPr>
        <p:spPr>
          <a:xfrm>
            <a:off x="54553" y="6371015"/>
            <a:ext cx="3837825"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a:solidFill>
                  <a:prstClr val="white"/>
                </a:solidFill>
              </a:rPr>
              <a:t>Life Orientation NQF Level 2</a:t>
            </a:r>
          </a:p>
        </p:txBody>
      </p:sp>
    </p:spTree>
    <p:extLst>
      <p:ext uri="{BB962C8B-B14F-4D97-AF65-F5344CB8AC3E}">
        <p14:creationId xmlns:p14="http://schemas.microsoft.com/office/powerpoint/2010/main" val="1804644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Modul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763" y="1143002"/>
            <a:ext cx="7910513" cy="2636839"/>
          </a:xfrm>
        </p:spPr>
        <p:txBody>
          <a:bodyPr anchor="b">
            <a:normAutofit/>
          </a:bodyPr>
          <a:lstStyle>
            <a:lvl1pPr algn="l">
              <a:defRPr sz="5400" b="1">
                <a:latin typeface="+mn-lt"/>
              </a:defRPr>
            </a:lvl1pPr>
          </a:lstStyle>
          <a:p>
            <a:r>
              <a:rPr lang="en-US" dirty="0"/>
              <a:t>Module title</a:t>
            </a:r>
          </a:p>
        </p:txBody>
      </p:sp>
      <p:sp>
        <p:nvSpPr>
          <p:cNvPr id="3" name="Text Placeholder 2"/>
          <p:cNvSpPr>
            <a:spLocks noGrp="1"/>
          </p:cNvSpPr>
          <p:nvPr>
            <p:ph type="body" idx="1" hasCustomPrompt="1"/>
          </p:nvPr>
        </p:nvSpPr>
        <p:spPr>
          <a:xfrm>
            <a:off x="385763" y="3960816"/>
            <a:ext cx="7910513" cy="1500187"/>
          </a:xfrm>
        </p:spPr>
        <p:txBody>
          <a:bodyPr>
            <a:normAutofit/>
          </a:bodyPr>
          <a:lstStyle>
            <a:lvl1pPr marL="0" indent="0" algn="l">
              <a:buNone/>
              <a:defRPr sz="3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Module number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6" name="TextBox 5"/>
          <p:cNvSpPr txBox="1"/>
          <p:nvPr userDrawn="1"/>
        </p:nvSpPr>
        <p:spPr>
          <a:xfrm>
            <a:off x="54553" y="6371015"/>
            <a:ext cx="3850182"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a:solidFill>
                  <a:prstClr val="white"/>
                </a:solidFill>
              </a:rPr>
              <a:t>Life Orientation NQF Level 2</a:t>
            </a:r>
          </a:p>
        </p:txBody>
      </p:sp>
    </p:spTree>
    <p:custDataLst>
      <p:tags r:id="rId1"/>
    </p:custDataLst>
    <p:extLst>
      <p:ext uri="{BB962C8B-B14F-4D97-AF65-F5344CB8AC3E}">
        <p14:creationId xmlns:p14="http://schemas.microsoft.com/office/powerpoint/2010/main" val="3383280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opic titl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85762" y="1540567"/>
            <a:ext cx="7910513" cy="2636839"/>
          </a:xfrm>
        </p:spPr>
        <p:txBody>
          <a:bodyPr anchor="b">
            <a:normAutofit/>
          </a:bodyPr>
          <a:lstStyle>
            <a:lvl1pPr algn="l">
              <a:defRPr sz="6600" b="1">
                <a:latin typeface="+mn-lt"/>
              </a:defRPr>
            </a:lvl1pPr>
          </a:lstStyle>
          <a:p>
            <a:r>
              <a:rPr lang="en-US" dirty="0"/>
              <a:t>Topic title</a:t>
            </a:r>
          </a:p>
        </p:txBody>
      </p:sp>
      <p:sp>
        <p:nvSpPr>
          <p:cNvPr id="4" name="Text Placeholder 2"/>
          <p:cNvSpPr>
            <a:spLocks noGrp="1"/>
          </p:cNvSpPr>
          <p:nvPr>
            <p:ph type="body" idx="1" hasCustomPrompt="1"/>
          </p:nvPr>
        </p:nvSpPr>
        <p:spPr>
          <a:xfrm>
            <a:off x="385763" y="4323750"/>
            <a:ext cx="7910513" cy="1500187"/>
          </a:xfrm>
        </p:spPr>
        <p:txBody>
          <a:bodyPr>
            <a:normAutofit/>
          </a:bodyPr>
          <a:lstStyle>
            <a:lvl1pPr marL="0" indent="0" algn="l">
              <a:buNone/>
              <a:defRPr sz="4000" b="1">
                <a:solidFill>
                  <a:srgbClr val="9A73F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Topic number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8" name="TextBox 7"/>
          <p:cNvSpPr txBox="1"/>
          <p:nvPr userDrawn="1"/>
        </p:nvSpPr>
        <p:spPr>
          <a:xfrm>
            <a:off x="109728" y="6373105"/>
            <a:ext cx="6181344"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a:solidFill>
                  <a:schemeClr val="bg1"/>
                </a:solidFill>
              </a:rPr>
              <a:t>Life Orientation (Life Skills) NQF Level </a:t>
            </a:r>
            <a:r>
              <a:rPr lang="en-ZA" sz="2400" b="1" dirty="0" smtClean="0">
                <a:solidFill>
                  <a:schemeClr val="bg1"/>
                </a:solidFill>
              </a:rPr>
              <a:t>4</a:t>
            </a:r>
            <a:endParaRPr lang="en-ZA" sz="2400" b="1" dirty="0">
              <a:solidFill>
                <a:schemeClr val="bg1"/>
              </a:solidFill>
            </a:endParaRPr>
          </a:p>
        </p:txBody>
      </p:sp>
    </p:spTree>
    <p:extLst>
      <p:ext uri="{BB962C8B-B14F-4D97-AF65-F5344CB8AC3E}">
        <p14:creationId xmlns:p14="http://schemas.microsoft.com/office/powerpoint/2010/main" val="231947349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ummative assessm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03411" y="4949358"/>
            <a:ext cx="7910513" cy="512330"/>
          </a:xfrm>
        </p:spPr>
        <p:txBody>
          <a:bodyPr>
            <a:normAutofit/>
          </a:bodyPr>
          <a:lstStyle>
            <a:lvl1pPr marL="0" indent="0" algn="l">
              <a:buNone/>
              <a:defRPr sz="3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Module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6" name="TextBox 5"/>
          <p:cNvSpPr txBox="1"/>
          <p:nvPr/>
        </p:nvSpPr>
        <p:spPr>
          <a:xfrm>
            <a:off x="403411" y="2548701"/>
            <a:ext cx="7892863" cy="2400657"/>
          </a:xfrm>
          <a:prstGeom prst="rect">
            <a:avLst/>
          </a:prstGeom>
          <a:noFill/>
        </p:spPr>
        <p:txBody>
          <a:bodyPr wrap="square" rtlCol="0">
            <a:spAutoFit/>
          </a:bodyPr>
          <a:lstStyle/>
          <a:p>
            <a:pPr defTabSz="457200"/>
            <a:endParaRPr lang="en-US" sz="5000" dirty="0">
              <a:solidFill>
                <a:prstClr val="black"/>
              </a:solidFill>
            </a:endParaRPr>
          </a:p>
          <a:p>
            <a:pPr defTabSz="457200"/>
            <a:endParaRPr lang="en-US" sz="5000" dirty="0">
              <a:solidFill>
                <a:prstClr val="black"/>
              </a:solidFill>
            </a:endParaRPr>
          </a:p>
          <a:p>
            <a:pPr defTabSz="457200"/>
            <a:r>
              <a:rPr lang="en-US" sz="4800" b="1" dirty="0">
                <a:solidFill>
                  <a:prstClr val="black"/>
                </a:solidFill>
              </a:rPr>
              <a:t>Summative assessment</a:t>
            </a:r>
            <a:endParaRPr lang="en-GB" sz="4800" b="1" dirty="0">
              <a:solidFill>
                <a:prstClr val="black"/>
              </a:solidFill>
            </a:endParaRPr>
          </a:p>
        </p:txBody>
      </p:sp>
      <p:sp>
        <p:nvSpPr>
          <p:cNvPr id="5" name="TextBox 4"/>
          <p:cNvSpPr txBox="1"/>
          <p:nvPr userDrawn="1"/>
        </p:nvSpPr>
        <p:spPr>
          <a:xfrm>
            <a:off x="54553" y="6371015"/>
            <a:ext cx="3911966"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a:solidFill>
                  <a:prstClr val="white"/>
                </a:solidFill>
              </a:rPr>
              <a:t>Life Orientation NQF Level 2</a:t>
            </a:r>
          </a:p>
        </p:txBody>
      </p:sp>
      <p:pic>
        <p:nvPicPr>
          <p:cNvPr id="7" name="Picture 6">
            <a:extLst>
              <a:ext uri="{FF2B5EF4-FFF2-40B4-BE49-F238E27FC236}">
                <a16:creationId xmlns:a16="http://schemas.microsoft.com/office/drawing/2014/main" xmlns="" id="{FDAF75D6-A52B-4502-9440-75248984091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95332" y="167072"/>
            <a:ext cx="2819896" cy="3991061"/>
          </a:xfrm>
          <a:prstGeom prst="rect">
            <a:avLst/>
          </a:prstGeom>
        </p:spPr>
      </p:pic>
    </p:spTree>
    <p:custDataLst>
      <p:tags r:id="rId1"/>
    </p:custDataLst>
    <p:extLst>
      <p:ext uri="{BB962C8B-B14F-4D97-AF65-F5344CB8AC3E}">
        <p14:creationId xmlns:p14="http://schemas.microsoft.com/office/powerpoint/2010/main" val="10058692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earning activit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5762" y="4860795"/>
            <a:ext cx="7910513" cy="417037"/>
          </a:xfrm>
        </p:spPr>
        <p:txBody>
          <a:bodyPr>
            <a:normAutofit/>
          </a:bodyPr>
          <a:lstStyle>
            <a:lvl1pPr marL="0" indent="0" algn="l">
              <a:buNone/>
              <a:defRPr sz="3000" b="1" baseline="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Module number</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6" name="TextBox 5"/>
          <p:cNvSpPr txBox="1"/>
          <p:nvPr/>
        </p:nvSpPr>
        <p:spPr>
          <a:xfrm>
            <a:off x="54553" y="6371015"/>
            <a:ext cx="3837825"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a:solidFill>
                  <a:prstClr val="white"/>
                </a:solidFill>
              </a:rPr>
              <a:t>Life Orientation NQF Level 2</a:t>
            </a:r>
          </a:p>
        </p:txBody>
      </p:sp>
      <p:sp>
        <p:nvSpPr>
          <p:cNvPr id="4" name="Content Placeholder 3"/>
          <p:cNvSpPr>
            <a:spLocks noGrp="1"/>
          </p:cNvSpPr>
          <p:nvPr>
            <p:ph sz="quarter" idx="10" hasCustomPrompt="1"/>
          </p:nvPr>
        </p:nvSpPr>
        <p:spPr>
          <a:xfrm>
            <a:off x="392595" y="4049910"/>
            <a:ext cx="8051800" cy="651744"/>
          </a:xfrm>
        </p:spPr>
        <p:txBody>
          <a:bodyPr>
            <a:normAutofit/>
          </a:bodyPr>
          <a:lstStyle>
            <a:lvl1pPr marL="0" indent="0" algn="l" defTabSz="457200" rtl="0" eaLnBrk="1" latinLnBrk="0" hangingPunct="1">
              <a:buNone/>
              <a:defRPr lang="en-US" sz="4800" b="1" kern="1200" dirty="0">
                <a:solidFill>
                  <a:schemeClr val="tx1"/>
                </a:solidFill>
                <a:latin typeface="+mn-lt"/>
                <a:ea typeface="+mn-ea"/>
                <a:cs typeface="+mn-cs"/>
              </a:defRPr>
            </a:lvl1pPr>
          </a:lstStyle>
          <a:p>
            <a:pPr lvl="0"/>
            <a:r>
              <a:rPr lang="en-US" dirty="0"/>
              <a:t>Learning activity number</a:t>
            </a:r>
          </a:p>
        </p:txBody>
      </p:sp>
      <p:pic>
        <p:nvPicPr>
          <p:cNvPr id="9" name="Picture 8">
            <a:extLst>
              <a:ext uri="{FF2B5EF4-FFF2-40B4-BE49-F238E27FC236}">
                <a16:creationId xmlns:a16="http://schemas.microsoft.com/office/drawing/2014/main" xmlns="" id="{53DB4316-2DD9-4B4C-AC49-EB53A16FF6E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37480" y="161744"/>
            <a:ext cx="2690973" cy="3808595"/>
          </a:xfrm>
          <a:prstGeom prst="rect">
            <a:avLst/>
          </a:prstGeom>
        </p:spPr>
      </p:pic>
    </p:spTree>
    <p:custDataLst>
      <p:tags r:id="rId1"/>
    </p:custDataLst>
    <p:extLst>
      <p:ext uri="{BB962C8B-B14F-4D97-AF65-F5344CB8AC3E}">
        <p14:creationId xmlns:p14="http://schemas.microsoft.com/office/powerpoint/2010/main" val="2543168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ooter editable">
    <p:spTree>
      <p:nvGrpSpPr>
        <p:cNvPr id="1" name=""/>
        <p:cNvGrpSpPr/>
        <p:nvPr/>
      </p:nvGrpSpPr>
      <p:grpSpPr>
        <a:xfrm>
          <a:off x="0" y="0"/>
          <a:ext cx="0" cy="0"/>
          <a:chOff x="0" y="0"/>
          <a:chExt cx="0" cy="0"/>
        </a:xfrm>
      </p:grpSpPr>
      <p:sp>
        <p:nvSpPr>
          <p:cNvPr id="4" name="TextBox 3"/>
          <p:cNvSpPr txBox="1"/>
          <p:nvPr userDrawn="1"/>
        </p:nvSpPr>
        <p:spPr>
          <a:xfrm>
            <a:off x="54553" y="4609450"/>
            <a:ext cx="3433157"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a:solidFill>
                  <a:prstClr val="white"/>
                </a:solidFill>
              </a:rPr>
              <a:t>Mathematics NQF Level 2</a:t>
            </a:r>
          </a:p>
        </p:txBody>
      </p:sp>
      <p:sp>
        <p:nvSpPr>
          <p:cNvPr id="7" name="Content Placeholder 6"/>
          <p:cNvSpPr>
            <a:spLocks noGrp="1"/>
          </p:cNvSpPr>
          <p:nvPr>
            <p:ph sz="quarter" idx="10" hasCustomPrompt="1"/>
          </p:nvPr>
        </p:nvSpPr>
        <p:spPr>
          <a:xfrm>
            <a:off x="53947" y="6396038"/>
            <a:ext cx="3433763" cy="461962"/>
          </a:xfrm>
        </p:spPr>
        <p:txBody>
          <a:bodyPr/>
          <a:lstStyle>
            <a:lvl1pPr marL="0" indent="0">
              <a:buNone/>
              <a:defRPr lang="en-US" sz="2400" b="1" kern="1200" dirty="0" smtClean="0">
                <a:solidFill>
                  <a:schemeClr val="bg1"/>
                </a:solidFill>
                <a:latin typeface="+mn-lt"/>
                <a:ea typeface="+mn-ea"/>
                <a:cs typeface="+mn-cs"/>
              </a:defRPr>
            </a:lvl1pPr>
            <a:lvl2pPr marL="457200" indent="0">
              <a:buNone/>
              <a:defRPr/>
            </a:lvl2pPr>
          </a:lstStyle>
          <a:p>
            <a:pPr marL="0" lvl="0" algn="l" defTabSz="457200" rtl="0" eaLnBrk="1" latinLnBrk="0" hangingPunct="1"/>
            <a:r>
              <a:rPr lang="en-US" dirty="0"/>
              <a:t>Footer</a:t>
            </a:r>
          </a:p>
        </p:txBody>
      </p:sp>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7924891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ustDataLst>
      <p:tags r:id="rId1"/>
    </p:custDataLst>
    <p:extLst>
      <p:ext uri="{BB962C8B-B14F-4D97-AF65-F5344CB8AC3E}">
        <p14:creationId xmlns:p14="http://schemas.microsoft.com/office/powerpoint/2010/main" val="1697771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Module / Uni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2449" y="1524000"/>
            <a:ext cx="7910513" cy="2636839"/>
          </a:xfrm>
        </p:spPr>
        <p:txBody>
          <a:bodyPr anchor="b">
            <a:normAutofit/>
          </a:bodyPr>
          <a:lstStyle>
            <a:lvl1pPr algn="l">
              <a:defRPr sz="5400" b="1">
                <a:solidFill>
                  <a:srgbClr val="8CE614"/>
                </a:solidFill>
                <a:latin typeface="+mn-lt"/>
              </a:defRPr>
            </a:lvl1pPr>
          </a:lstStyle>
          <a:p>
            <a:r>
              <a:rPr lang="en-US" dirty="0"/>
              <a:t>Module title</a:t>
            </a:r>
          </a:p>
        </p:txBody>
      </p:sp>
      <p:sp>
        <p:nvSpPr>
          <p:cNvPr id="3" name="Text Placeholder 2"/>
          <p:cNvSpPr>
            <a:spLocks noGrp="1"/>
          </p:cNvSpPr>
          <p:nvPr>
            <p:ph type="body" idx="1" hasCustomPrompt="1"/>
          </p:nvPr>
        </p:nvSpPr>
        <p:spPr>
          <a:xfrm>
            <a:off x="382449" y="4336998"/>
            <a:ext cx="7910513" cy="1500187"/>
          </a:xfrm>
        </p:spPr>
        <p:txBody>
          <a:bodyPr>
            <a:normAutofit/>
          </a:bodyPr>
          <a:lstStyle>
            <a:lvl1pPr marL="0" indent="0" algn="l">
              <a:buNone/>
              <a:defRPr sz="3000" b="1">
                <a:solidFill>
                  <a:srgbClr val="9A73FD"/>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Module number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991" y="256557"/>
            <a:ext cx="2232284" cy="634653"/>
          </a:xfrm>
          <a:prstGeom prst="rect">
            <a:avLst/>
          </a:prstGeom>
        </p:spPr>
      </p:pic>
      <p:sp>
        <p:nvSpPr>
          <p:cNvPr id="7" name="TextBox 6"/>
          <p:cNvSpPr txBox="1"/>
          <p:nvPr userDrawn="1"/>
        </p:nvSpPr>
        <p:spPr>
          <a:xfrm>
            <a:off x="109728" y="6373105"/>
            <a:ext cx="6181344"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a:solidFill>
                  <a:schemeClr val="bg1"/>
                </a:solidFill>
              </a:rPr>
              <a:t>Life Orientation (Life Skills) NQF Level </a:t>
            </a:r>
            <a:r>
              <a:rPr lang="en-ZA" sz="2400" b="1" dirty="0" smtClean="0">
                <a:solidFill>
                  <a:schemeClr val="bg1"/>
                </a:solidFill>
              </a:rPr>
              <a:t>4</a:t>
            </a:r>
            <a:endParaRPr lang="en-ZA" sz="2400" b="1" dirty="0">
              <a:solidFill>
                <a:schemeClr val="bg1"/>
              </a:solidFill>
            </a:endParaRPr>
          </a:p>
        </p:txBody>
      </p:sp>
    </p:spTree>
    <p:custDataLst>
      <p:tags r:id="rId1"/>
    </p:custDataLst>
    <p:extLst>
      <p:ext uri="{BB962C8B-B14F-4D97-AF65-F5344CB8AC3E}">
        <p14:creationId xmlns:p14="http://schemas.microsoft.com/office/powerpoint/2010/main" val="9442265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381001" y="365127"/>
            <a:ext cx="7905750" cy="720724"/>
          </a:xfrm>
        </p:spPr>
        <p:txBody>
          <a:bodyPr/>
          <a:lstStyle>
            <a:lvl1pPr>
              <a:defRPr b="1"/>
            </a:lvl1pPr>
          </a:lstStyle>
          <a:p>
            <a:r>
              <a:rPr lang="en-US" dirty="0"/>
              <a:t>Click to edit Master title style</a:t>
            </a:r>
          </a:p>
        </p:txBody>
      </p:sp>
      <p:sp>
        <p:nvSpPr>
          <p:cNvPr id="6" name="Content Placeholder 2"/>
          <p:cNvSpPr>
            <a:spLocks noGrp="1"/>
          </p:cNvSpPr>
          <p:nvPr>
            <p:ph idx="1"/>
          </p:nvPr>
        </p:nvSpPr>
        <p:spPr>
          <a:xfrm>
            <a:off x="381001" y="1285875"/>
            <a:ext cx="7905751" cy="4891088"/>
          </a:xfrm>
        </p:spPr>
        <p:txBody>
          <a:bodyPr/>
          <a:lstStyle>
            <a:lvl1pPr marL="363538" indent="-363538">
              <a:spcBef>
                <a:spcPts val="1800"/>
              </a:spcBef>
              <a:defRPr/>
            </a:lvl1pPr>
            <a:lvl2pPr marL="801688" indent="-344488">
              <a:spcBef>
                <a:spcPts val="1800"/>
              </a:spcBef>
              <a:buSzPct val="80000"/>
              <a:buFont typeface="Courier New" panose="02070309020205020404" pitchFamily="49" charset="0"/>
              <a:buChar char="o"/>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p:txBody>
      </p:sp>
      <p:sp>
        <p:nvSpPr>
          <p:cNvPr id="7" name="TextBox 6"/>
          <p:cNvSpPr txBox="1"/>
          <p:nvPr userDrawn="1"/>
        </p:nvSpPr>
        <p:spPr>
          <a:xfrm>
            <a:off x="109728" y="6373105"/>
            <a:ext cx="6181344"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a:solidFill>
                  <a:schemeClr val="bg1"/>
                </a:solidFill>
              </a:rPr>
              <a:t>Life Orientation (Life Skills) NQF Level </a:t>
            </a:r>
            <a:r>
              <a:rPr lang="en-ZA" sz="2400" b="1" dirty="0" smtClean="0">
                <a:solidFill>
                  <a:schemeClr val="bg1"/>
                </a:solidFill>
              </a:rPr>
              <a:t>4</a:t>
            </a:r>
            <a:endParaRPr lang="en-ZA" sz="2400" b="1" dirty="0">
              <a:solidFill>
                <a:schemeClr val="bg1"/>
              </a:solidFill>
            </a:endParaRPr>
          </a:p>
        </p:txBody>
      </p:sp>
    </p:spTree>
    <p:extLst>
      <p:ext uri="{BB962C8B-B14F-4D97-AF65-F5344CB8AC3E}">
        <p14:creationId xmlns:p14="http://schemas.microsoft.com/office/powerpoint/2010/main" val="3757560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5" name="Title 1"/>
          <p:cNvSpPr>
            <a:spLocks noGrp="1"/>
          </p:cNvSpPr>
          <p:nvPr>
            <p:ph type="title"/>
          </p:nvPr>
        </p:nvSpPr>
        <p:spPr>
          <a:xfrm>
            <a:off x="381001" y="365127"/>
            <a:ext cx="7905750" cy="720724"/>
          </a:xfrm>
        </p:spPr>
        <p:txBody>
          <a:bodyPr/>
          <a:lstStyle>
            <a:lvl1pPr>
              <a:defRPr b="1"/>
            </a:lvl1pPr>
          </a:lstStyle>
          <a:p>
            <a:r>
              <a:rPr lang="en-US" dirty="0"/>
              <a:t>Click to edit Master title style</a:t>
            </a:r>
          </a:p>
        </p:txBody>
      </p:sp>
      <p:sp>
        <p:nvSpPr>
          <p:cNvPr id="6" name="Content Placeholder 2"/>
          <p:cNvSpPr>
            <a:spLocks noGrp="1"/>
          </p:cNvSpPr>
          <p:nvPr>
            <p:ph idx="1"/>
          </p:nvPr>
        </p:nvSpPr>
        <p:spPr>
          <a:xfrm>
            <a:off x="381001" y="1285875"/>
            <a:ext cx="3421453" cy="4891088"/>
          </a:xfrm>
        </p:spPr>
        <p:txBody>
          <a:bodyPr/>
          <a:lstStyle>
            <a:lvl1pPr>
              <a:spcBef>
                <a:spcPts val="1800"/>
              </a:spcBef>
              <a:defRPr/>
            </a:lvl1pPr>
            <a:lvl2pPr marL="685800" indent="-228600">
              <a:spcBef>
                <a:spcPts val="1800"/>
              </a:spcBef>
              <a:buSzPct val="80000"/>
              <a:buFont typeface="Courier New" panose="02070309020205020404" pitchFamily="49" charset="0"/>
              <a:buChar char="o"/>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p:txBody>
      </p:sp>
      <p:sp>
        <p:nvSpPr>
          <p:cNvPr id="7" name="TextBox 6"/>
          <p:cNvSpPr txBox="1"/>
          <p:nvPr userDrawn="1"/>
        </p:nvSpPr>
        <p:spPr>
          <a:xfrm>
            <a:off x="109728" y="6373105"/>
            <a:ext cx="6181344"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a:solidFill>
                  <a:schemeClr val="bg1"/>
                </a:solidFill>
              </a:rPr>
              <a:t>Life Orientation (Life Skills) NQF Level </a:t>
            </a:r>
            <a:r>
              <a:rPr lang="en-ZA" sz="2400" b="1" dirty="0" smtClean="0">
                <a:solidFill>
                  <a:schemeClr val="bg1"/>
                </a:solidFill>
              </a:rPr>
              <a:t>4</a:t>
            </a:r>
            <a:endParaRPr lang="en-ZA" sz="2400" b="1" dirty="0">
              <a:solidFill>
                <a:schemeClr val="bg1"/>
              </a:solidFill>
            </a:endParaRPr>
          </a:p>
        </p:txBody>
      </p:sp>
      <p:sp>
        <p:nvSpPr>
          <p:cNvPr id="8" name="Content Placeholder 2"/>
          <p:cNvSpPr>
            <a:spLocks noGrp="1"/>
          </p:cNvSpPr>
          <p:nvPr>
            <p:ph idx="10"/>
          </p:nvPr>
        </p:nvSpPr>
        <p:spPr>
          <a:xfrm>
            <a:off x="4028792" y="1284367"/>
            <a:ext cx="4190246" cy="4891088"/>
          </a:xfrm>
        </p:spPr>
        <p:txBody>
          <a:bodyPr/>
          <a:lstStyle>
            <a:lvl1pPr>
              <a:spcBef>
                <a:spcPts val="1800"/>
              </a:spcBef>
              <a:defRPr/>
            </a:lvl1pPr>
            <a:lvl2pPr marL="685800" indent="-228600">
              <a:spcBef>
                <a:spcPts val="1800"/>
              </a:spcBef>
              <a:buSzPct val="80000"/>
              <a:buFont typeface="Courier New" panose="02070309020205020404" pitchFamily="49" charset="0"/>
              <a:buChar char="o"/>
              <a:defRPr/>
            </a:lvl2pPr>
            <a:lvl3pPr>
              <a:spcBef>
                <a:spcPts val="1200"/>
              </a:spcBef>
              <a:defRPr/>
            </a:lvl3pPr>
            <a:lvl4pPr>
              <a:spcBef>
                <a:spcPts val="1200"/>
              </a:spcBef>
              <a:defRPr/>
            </a:lvl4pPr>
            <a:lvl5pPr>
              <a:spcBef>
                <a:spcPts val="1200"/>
              </a:spcBef>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811477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a:p>
        </p:txBody>
      </p:sp>
      <p:sp>
        <p:nvSpPr>
          <p:cNvPr id="8" name="Text Placeholder 7"/>
          <p:cNvSpPr>
            <a:spLocks noGrp="1"/>
          </p:cNvSpPr>
          <p:nvPr>
            <p:ph type="body" sz="quarter" idx="10" hasCustomPrompt="1"/>
          </p:nvPr>
        </p:nvSpPr>
        <p:spPr>
          <a:xfrm>
            <a:off x="381000" y="1267983"/>
            <a:ext cx="7658100" cy="298267"/>
          </a:xfrm>
        </p:spPr>
        <p:txBody>
          <a:bodyPr>
            <a:noAutofit/>
          </a:bodyPr>
          <a:lstStyle>
            <a:lvl1pPr marL="0" indent="0">
              <a:buNone/>
              <a:defRPr sz="1800" i="1" baseline="0"/>
            </a:lvl1pPr>
          </a:lstStyle>
          <a:p>
            <a:pPr lvl="0"/>
            <a:r>
              <a:rPr lang="en-ZA" i="1" dirty="0"/>
              <a:t>Table caption</a:t>
            </a:r>
            <a:endParaRPr lang="en-GB" dirty="0"/>
          </a:p>
        </p:txBody>
      </p:sp>
    </p:spTree>
    <p:extLst>
      <p:ext uri="{BB962C8B-B14F-4D97-AF65-F5344CB8AC3E}">
        <p14:creationId xmlns:p14="http://schemas.microsoft.com/office/powerpoint/2010/main" val="4931715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editable">
    <p:spTree>
      <p:nvGrpSpPr>
        <p:cNvPr id="1" name=""/>
        <p:cNvGrpSpPr/>
        <p:nvPr/>
      </p:nvGrpSpPr>
      <p:grpSpPr>
        <a:xfrm>
          <a:off x="0" y="0"/>
          <a:ext cx="0" cy="0"/>
          <a:chOff x="0" y="0"/>
          <a:chExt cx="0" cy="0"/>
        </a:xfrm>
      </p:grpSpPr>
      <p:sp>
        <p:nvSpPr>
          <p:cNvPr id="4" name="TextBox 3"/>
          <p:cNvSpPr txBox="1"/>
          <p:nvPr userDrawn="1"/>
        </p:nvSpPr>
        <p:spPr>
          <a:xfrm>
            <a:off x="54552" y="4609448"/>
            <a:ext cx="3433157" cy="461665"/>
          </a:xfrm>
          <a:prstGeom prst="rect">
            <a:avLst/>
          </a:prstGeom>
          <a:noFill/>
        </p:spPr>
        <p:txBody>
          <a:bodyPr wrap="square" rtlCol="0">
            <a:spAutoFit/>
          </a:bodyPr>
          <a:lstStyle>
            <a:defPPr>
              <a:defRPr lang="en-US"/>
            </a:defPPr>
            <a:lvl1pPr>
              <a:defRPr sz="2200">
                <a:solidFill>
                  <a:prstClr val="black"/>
                </a:solidFill>
              </a:defRPr>
            </a:lvl1pPr>
          </a:lstStyle>
          <a:p>
            <a:pPr lvl="0"/>
            <a:r>
              <a:rPr lang="en-ZA" sz="2400" b="1" dirty="0">
                <a:solidFill>
                  <a:schemeClr val="bg1"/>
                </a:solidFill>
              </a:rPr>
              <a:t>Mathematics NQF Level</a:t>
            </a:r>
            <a:r>
              <a:rPr lang="en-ZA" sz="2400" b="1" baseline="0" dirty="0">
                <a:solidFill>
                  <a:schemeClr val="bg1"/>
                </a:solidFill>
              </a:rPr>
              <a:t> 2</a:t>
            </a:r>
            <a:endParaRPr lang="en-ZA" sz="2400" b="1" dirty="0">
              <a:solidFill>
                <a:schemeClr val="bg1"/>
              </a:solidFill>
            </a:endParaRPr>
          </a:p>
        </p:txBody>
      </p:sp>
      <p:sp>
        <p:nvSpPr>
          <p:cNvPr id="7" name="Content Placeholder 6"/>
          <p:cNvSpPr>
            <a:spLocks noGrp="1"/>
          </p:cNvSpPr>
          <p:nvPr>
            <p:ph sz="quarter" idx="10" hasCustomPrompt="1"/>
          </p:nvPr>
        </p:nvSpPr>
        <p:spPr>
          <a:xfrm>
            <a:off x="53946" y="6396038"/>
            <a:ext cx="3433763" cy="461962"/>
          </a:xfrm>
        </p:spPr>
        <p:txBody>
          <a:bodyPr/>
          <a:lstStyle>
            <a:lvl1pPr marL="0" indent="0">
              <a:buNone/>
              <a:defRPr lang="en-US" sz="2400" b="1" kern="1200" dirty="0" smtClean="0">
                <a:solidFill>
                  <a:schemeClr val="bg1"/>
                </a:solidFill>
                <a:latin typeface="+mn-lt"/>
                <a:ea typeface="+mn-ea"/>
                <a:cs typeface="+mn-cs"/>
              </a:defRPr>
            </a:lvl1pPr>
            <a:lvl2pPr marL="457200" indent="0">
              <a:buNone/>
              <a:defRPr/>
            </a:lvl2pPr>
          </a:lstStyle>
          <a:p>
            <a:pPr marL="0" lvl="0" algn="l" defTabSz="457200" rtl="0" eaLnBrk="1" latinLnBrk="0" hangingPunct="1"/>
            <a:r>
              <a:rPr lang="en-US" dirty="0"/>
              <a:t>Footer</a:t>
            </a:r>
          </a:p>
        </p:txBody>
      </p:sp>
      <p:sp>
        <p:nvSpPr>
          <p:cNvPr id="2" name="Title 1"/>
          <p:cNvSpPr>
            <a:spLocks noGrp="1"/>
          </p:cNvSpPr>
          <p:nvPr>
            <p:ph type="title"/>
          </p:nvPr>
        </p:nvSpPr>
        <p:spPr/>
        <p:txBody>
          <a:bodyPr/>
          <a:lstStyle>
            <a:lvl1pPr>
              <a:defRPr b="1"/>
            </a:lvl1pPr>
          </a:lstStyle>
          <a:p>
            <a:r>
              <a:rPr lang="en-US"/>
              <a:t>Click to edit Master title style</a:t>
            </a:r>
            <a:endParaRPr lang="en-GB"/>
          </a:p>
        </p:txBody>
      </p:sp>
    </p:spTree>
    <p:custDataLst>
      <p:tags r:id="rId1"/>
    </p:custDataLst>
    <p:extLst>
      <p:ext uri="{BB962C8B-B14F-4D97-AF65-F5344CB8AC3E}">
        <p14:creationId xmlns:p14="http://schemas.microsoft.com/office/powerpoint/2010/main" val="2549338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se study or example ref">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81001" y="365127"/>
            <a:ext cx="7905750" cy="720724"/>
          </a:xfrm>
        </p:spPr>
        <p:txBody>
          <a:bodyPr/>
          <a:lstStyle>
            <a:lvl1pPr>
              <a:defRPr b="1"/>
            </a:lvl1pPr>
          </a:lstStyle>
          <a:p>
            <a:r>
              <a:rPr lang="en-US" dirty="0"/>
              <a:t>Heading</a:t>
            </a:r>
            <a:endParaRPr lang="en-GB" dirty="0"/>
          </a:p>
        </p:txBody>
      </p:sp>
      <p:sp>
        <p:nvSpPr>
          <p:cNvPr id="4" name="Content Placeholder 2">
            <a:extLst>
              <a:ext uri="{FF2B5EF4-FFF2-40B4-BE49-F238E27FC236}">
                <a16:creationId xmlns:a16="http://schemas.microsoft.com/office/drawing/2014/main" xmlns="" id="{7A1C1C1D-5690-4A72-8EAD-31DA2CF0437F}"/>
              </a:ext>
            </a:extLst>
          </p:cNvPr>
          <p:cNvSpPr>
            <a:spLocks noGrp="1"/>
          </p:cNvSpPr>
          <p:nvPr>
            <p:ph idx="1"/>
          </p:nvPr>
        </p:nvSpPr>
        <p:spPr>
          <a:xfrm>
            <a:off x="3779685" y="2366779"/>
            <a:ext cx="4407478" cy="1803314"/>
          </a:xfrm>
        </p:spPr>
        <p:txBody>
          <a:bodyPr/>
          <a:lstStyle/>
          <a:p>
            <a:pPr marL="0" indent="0">
              <a:buNone/>
            </a:pPr>
            <a:endParaRPr lang="en-ZA"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4108" y="1584161"/>
            <a:ext cx="2310121" cy="3259411"/>
          </a:xfrm>
          <a:prstGeom prst="rect">
            <a:avLst/>
          </a:prstGeom>
        </p:spPr>
      </p:pic>
    </p:spTree>
    <p:extLst>
      <p:ext uri="{BB962C8B-B14F-4D97-AF65-F5344CB8AC3E}">
        <p14:creationId xmlns:p14="http://schemas.microsoft.com/office/powerpoint/2010/main" val="20685580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PNG"/><Relationship Id="rId5" Type="http://schemas.openxmlformats.org/officeDocument/2006/relationships/slideLayout" Target="../slideLayouts/slideLayout17.xml"/><Relationship Id="rId10"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tags" Target="../tags/tag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2.PNG"/><Relationship Id="rId5" Type="http://schemas.openxmlformats.org/officeDocument/2006/relationships/slideLayout" Target="../slideLayouts/slideLayout24.xml"/><Relationship Id="rId10" Type="http://schemas.openxmlformats.org/officeDocument/2006/relationships/image" Target="../media/image1.png"/><Relationship Id="rId4" Type="http://schemas.openxmlformats.org/officeDocument/2006/relationships/slideLayout" Target="../slideLayouts/slideLayout23.xml"/><Relationship Id="rId9" Type="http://schemas.openxmlformats.org/officeDocument/2006/relationships/tags" Target="../tags/tag1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9.png"/><Relationship Id="rId5" Type="http://schemas.openxmlformats.org/officeDocument/2006/relationships/slideLayout" Target="../slideLayouts/slideLayout31.xml"/><Relationship Id="rId10" Type="http://schemas.openxmlformats.org/officeDocument/2006/relationships/image" Target="../media/image1.png"/><Relationship Id="rId4" Type="http://schemas.openxmlformats.org/officeDocument/2006/relationships/slideLayout" Target="../slideLayouts/slideLayout30.xml"/><Relationship Id="rId9" Type="http://schemas.openxmlformats.org/officeDocument/2006/relationships/tags" Target="../tags/tag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Rectangle 18"/>
          <p:cNvSpPr/>
          <p:nvPr/>
        </p:nvSpPr>
        <p:spPr>
          <a:xfrm>
            <a:off x="0" y="6324794"/>
            <a:ext cx="9144000" cy="540000"/>
          </a:xfrm>
          <a:prstGeom prst="rect">
            <a:avLst/>
          </a:prstGeom>
          <a:solidFill>
            <a:srgbClr val="4A3D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1800">
              <a:solidFill>
                <a:prstClr val="white"/>
              </a:solidFill>
            </a:endParaRPr>
          </a:p>
        </p:txBody>
      </p:sp>
      <p:sp>
        <p:nvSpPr>
          <p:cNvPr id="2" name="Title Placeholder 1"/>
          <p:cNvSpPr>
            <a:spLocks noGrp="1"/>
          </p:cNvSpPr>
          <p:nvPr>
            <p:ph type="title"/>
          </p:nvPr>
        </p:nvSpPr>
        <p:spPr>
          <a:xfrm>
            <a:off x="381001" y="365127"/>
            <a:ext cx="7905750" cy="7207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81000" y="1285875"/>
            <a:ext cx="7905751" cy="48910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p:txBody>
      </p:sp>
      <p:sp>
        <p:nvSpPr>
          <p:cNvPr id="7" name="Rectangle 6"/>
          <p:cNvSpPr/>
          <p:nvPr/>
        </p:nvSpPr>
        <p:spPr>
          <a:xfrm>
            <a:off x="8424000" y="0"/>
            <a:ext cx="720000" cy="68518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p:cNvSpPr/>
          <p:nvPr/>
        </p:nvSpPr>
        <p:spPr>
          <a:xfrm>
            <a:off x="6373906" y="6324600"/>
            <a:ext cx="2770094"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1800">
              <a:solidFill>
                <a:prstClr val="white"/>
              </a:solidFill>
            </a:endParaRPr>
          </a:p>
        </p:txBody>
      </p:sp>
      <p:pic>
        <p:nvPicPr>
          <p:cNvPr id="16" name="Picture 1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94930" y="6407026"/>
            <a:ext cx="2547117" cy="419247"/>
          </a:xfrm>
          <a:prstGeom prst="rect">
            <a:avLst/>
          </a:prstGeom>
        </p:spPr>
      </p:pic>
      <p:pic>
        <p:nvPicPr>
          <p:cNvPr id="17" name="Picture 1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24000" y="5685824"/>
            <a:ext cx="720000" cy="638873"/>
          </a:xfrm>
          <a:prstGeom prst="rect">
            <a:avLst/>
          </a:prstGeom>
        </p:spPr>
      </p:pic>
    </p:spTree>
    <p:custDataLst>
      <p:tags r:id="rId14"/>
    </p:custDataLst>
    <p:extLst>
      <p:ext uri="{BB962C8B-B14F-4D97-AF65-F5344CB8AC3E}">
        <p14:creationId xmlns:p14="http://schemas.microsoft.com/office/powerpoint/2010/main" val="8970223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63538" indent="-363538" algn="l" defTabSz="914400" rtl="0" eaLnBrk="1" latinLnBrk="0" hangingPunct="1">
        <a:lnSpc>
          <a:spcPct val="90000"/>
        </a:lnSpc>
        <a:spcBef>
          <a:spcPts val="1800"/>
        </a:spcBef>
        <a:buFont typeface="Arial" panose="020B0604020202020204" pitchFamily="34" charset="0"/>
        <a:buChar char="•"/>
        <a:defRPr sz="2800" kern="1200">
          <a:solidFill>
            <a:schemeClr val="tx1"/>
          </a:solidFill>
          <a:latin typeface="+mn-lt"/>
          <a:ea typeface="+mn-ea"/>
          <a:cs typeface="+mn-cs"/>
        </a:defRPr>
      </a:lvl1pPr>
      <a:lvl2pPr marL="801688" indent="-344488" algn="l" defTabSz="914400" rtl="0" eaLnBrk="1" latinLnBrk="0" hangingPunct="1">
        <a:lnSpc>
          <a:spcPct val="90000"/>
        </a:lnSpc>
        <a:spcBef>
          <a:spcPts val="1800"/>
        </a:spcBef>
        <a:buSzPct val="80000"/>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1" y="365127"/>
            <a:ext cx="7905750" cy="7207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81001" y="1285875"/>
            <a:ext cx="7905751" cy="48910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8424000" y="-12355"/>
            <a:ext cx="720000" cy="68518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1800">
              <a:solidFill>
                <a:prstClr val="white"/>
              </a:solidFill>
            </a:endParaRPr>
          </a:p>
        </p:txBody>
      </p:sp>
      <p:sp>
        <p:nvSpPr>
          <p:cNvPr id="8" name="Rectangle 7"/>
          <p:cNvSpPr/>
          <p:nvPr/>
        </p:nvSpPr>
        <p:spPr>
          <a:xfrm>
            <a:off x="0" y="6324794"/>
            <a:ext cx="9144000" cy="540000"/>
          </a:xfrm>
          <a:prstGeom prst="rect">
            <a:avLst/>
          </a:prstGeom>
          <a:solidFill>
            <a:srgbClr val="4D4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1800">
              <a:solidFill>
                <a:prstClr val="white"/>
              </a:solidFill>
            </a:endParaRPr>
          </a:p>
        </p:txBody>
      </p:sp>
      <p:sp>
        <p:nvSpPr>
          <p:cNvPr id="9" name="Rectangle 8"/>
          <p:cNvSpPr/>
          <p:nvPr/>
        </p:nvSpPr>
        <p:spPr>
          <a:xfrm>
            <a:off x="6373906" y="6324600"/>
            <a:ext cx="2770094"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1800">
              <a:solidFill>
                <a:prstClr val="white"/>
              </a:solidFill>
            </a:endParaRPr>
          </a:p>
        </p:txBody>
      </p:sp>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94930" y="6407026"/>
            <a:ext cx="2547117" cy="419247"/>
          </a:xfrm>
          <a:prstGeom prst="rect">
            <a:avLst/>
          </a:prstGeom>
        </p:spPr>
      </p:pic>
      <p:pic>
        <p:nvPicPr>
          <p:cNvPr id="6" name="Picture 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428382" y="5685727"/>
            <a:ext cx="715617" cy="638873"/>
          </a:xfrm>
          <a:prstGeom prst="rect">
            <a:avLst/>
          </a:prstGeom>
        </p:spPr>
      </p:pic>
    </p:spTree>
    <p:custDataLst>
      <p:tags r:id="rId9"/>
    </p:custDataLst>
    <p:extLst>
      <p:ext uri="{BB962C8B-B14F-4D97-AF65-F5344CB8AC3E}">
        <p14:creationId xmlns:p14="http://schemas.microsoft.com/office/powerpoint/2010/main" val="331991814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1" y="365127"/>
            <a:ext cx="7905750" cy="7207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81001" y="1285875"/>
            <a:ext cx="7905751" cy="48910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8424000" y="2"/>
            <a:ext cx="720000" cy="68518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a:solidFill>
                <a:prstClr val="white"/>
              </a:solidFill>
            </a:endParaRPr>
          </a:p>
        </p:txBody>
      </p:sp>
      <p:sp>
        <p:nvSpPr>
          <p:cNvPr id="8" name="Rectangle 7"/>
          <p:cNvSpPr/>
          <p:nvPr/>
        </p:nvSpPr>
        <p:spPr>
          <a:xfrm>
            <a:off x="0" y="6337150"/>
            <a:ext cx="9144000" cy="540000"/>
          </a:xfrm>
          <a:prstGeom prst="rect">
            <a:avLst/>
          </a:prstGeom>
          <a:solidFill>
            <a:srgbClr val="414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dirty="0">
              <a:solidFill>
                <a:prstClr val="white"/>
              </a:solidFill>
            </a:endParaRPr>
          </a:p>
        </p:txBody>
      </p:sp>
      <p:sp>
        <p:nvSpPr>
          <p:cNvPr id="9" name="Rectangle 8"/>
          <p:cNvSpPr/>
          <p:nvPr/>
        </p:nvSpPr>
        <p:spPr>
          <a:xfrm>
            <a:off x="6373906" y="6324600"/>
            <a:ext cx="2770094"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94930" y="6407026"/>
            <a:ext cx="2547117" cy="419247"/>
          </a:xfrm>
          <a:prstGeom prst="rect">
            <a:avLst/>
          </a:prstGeom>
        </p:spPr>
      </p:pic>
      <p:pic>
        <p:nvPicPr>
          <p:cNvPr id="6" name="Picture 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423999" y="5679452"/>
            <a:ext cx="717809" cy="638873"/>
          </a:xfrm>
          <a:prstGeom prst="rect">
            <a:avLst/>
          </a:prstGeom>
        </p:spPr>
      </p:pic>
    </p:spTree>
    <p:custDataLst>
      <p:tags r:id="rId9"/>
    </p:custDataLst>
    <p:extLst>
      <p:ext uri="{BB962C8B-B14F-4D97-AF65-F5344CB8AC3E}">
        <p14:creationId xmlns:p14="http://schemas.microsoft.com/office/powerpoint/2010/main" val="338243349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1" y="365127"/>
            <a:ext cx="7905750" cy="7207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81001" y="1285875"/>
            <a:ext cx="7905751" cy="489108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8424000" y="2"/>
            <a:ext cx="720000" cy="68518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a:solidFill>
                <a:prstClr val="white"/>
              </a:solidFill>
            </a:endParaRPr>
          </a:p>
        </p:txBody>
      </p:sp>
      <p:sp>
        <p:nvSpPr>
          <p:cNvPr id="8" name="Rectangle 7"/>
          <p:cNvSpPr/>
          <p:nvPr/>
        </p:nvSpPr>
        <p:spPr>
          <a:xfrm>
            <a:off x="0" y="6337150"/>
            <a:ext cx="9144000" cy="540000"/>
          </a:xfrm>
          <a:prstGeom prst="rect">
            <a:avLst/>
          </a:prstGeom>
          <a:solidFill>
            <a:srgbClr val="4141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dirty="0">
              <a:solidFill>
                <a:prstClr val="white"/>
              </a:solidFill>
            </a:endParaRPr>
          </a:p>
        </p:txBody>
      </p:sp>
      <p:sp>
        <p:nvSpPr>
          <p:cNvPr id="9" name="Rectangle 8"/>
          <p:cNvSpPr/>
          <p:nvPr/>
        </p:nvSpPr>
        <p:spPr>
          <a:xfrm>
            <a:off x="6373906" y="6324600"/>
            <a:ext cx="2770094"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endParaRPr>
          </a:p>
        </p:txBody>
      </p:sp>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94930" y="6407026"/>
            <a:ext cx="2547117" cy="419247"/>
          </a:xfrm>
          <a:prstGeom prst="rect">
            <a:avLst/>
          </a:prstGeom>
        </p:spPr>
      </p:pic>
      <p:pic>
        <p:nvPicPr>
          <p:cNvPr id="6" name="Picture 5"/>
          <p:cNvPicPr>
            <a:picLocks noChangeAspect="1"/>
          </p:cNvPicPr>
          <p:nvPr userDrawn="1"/>
        </p:nvPicPr>
        <p:blipFill>
          <a:blip r:embed="rId11"/>
          <a:stretch>
            <a:fillRect/>
          </a:stretch>
        </p:blipFill>
        <p:spPr>
          <a:xfrm>
            <a:off x="8424000" y="5613400"/>
            <a:ext cx="720000" cy="704406"/>
          </a:xfrm>
          <a:prstGeom prst="rect">
            <a:avLst/>
          </a:prstGeom>
        </p:spPr>
      </p:pic>
    </p:spTree>
    <p:custDataLst>
      <p:tags r:id="rId9"/>
    </p:custDataLst>
    <p:extLst>
      <p:ext uri="{BB962C8B-B14F-4D97-AF65-F5344CB8AC3E}">
        <p14:creationId xmlns:p14="http://schemas.microsoft.com/office/powerpoint/2010/main" val="344522865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1" y="2095902"/>
            <a:ext cx="7915274" cy="2114552"/>
          </a:xfrm>
        </p:spPr>
        <p:txBody>
          <a:bodyPr/>
          <a:lstStyle/>
          <a:p>
            <a:r>
              <a:rPr lang="en-GB" dirty="0">
                <a:solidFill>
                  <a:srgbClr val="9A73FD"/>
                </a:solidFill>
              </a:rPr>
              <a:t>Life Orientation: </a:t>
            </a:r>
            <a:r>
              <a:rPr lang="en-GB" dirty="0">
                <a:solidFill>
                  <a:srgbClr val="8CE614"/>
                </a:solidFill>
              </a:rPr>
              <a:t>Life Skills</a:t>
            </a:r>
            <a:endParaRPr lang="en-GB" dirty="0"/>
          </a:p>
        </p:txBody>
      </p:sp>
      <p:sp>
        <p:nvSpPr>
          <p:cNvPr id="5" name="Subtitle 2"/>
          <p:cNvSpPr>
            <a:spLocks noGrp="1"/>
          </p:cNvSpPr>
          <p:nvPr>
            <p:ph type="subTitle" idx="1"/>
          </p:nvPr>
        </p:nvSpPr>
        <p:spPr>
          <a:xfrm>
            <a:off x="381001" y="4210454"/>
            <a:ext cx="7915274" cy="644881"/>
          </a:xfrm>
        </p:spPr>
        <p:txBody>
          <a:bodyPr/>
          <a:lstStyle/>
          <a:p>
            <a:r>
              <a:rPr lang="en-GB" dirty="0">
                <a:solidFill>
                  <a:srgbClr val="9A73FD"/>
                </a:solidFill>
              </a:rPr>
              <a:t>NQF </a:t>
            </a:r>
            <a:r>
              <a:rPr lang="en-GB" dirty="0" smtClean="0">
                <a:solidFill>
                  <a:srgbClr val="9A73FD"/>
                </a:solidFill>
              </a:rPr>
              <a:t>4</a:t>
            </a:r>
            <a:endParaRPr lang="en-GB" dirty="0">
              <a:solidFill>
                <a:srgbClr val="9A73FD"/>
              </a:solidFill>
            </a:endParaRPr>
          </a:p>
        </p:txBody>
      </p:sp>
    </p:spTree>
    <p:extLst>
      <p:ext uri="{BB962C8B-B14F-4D97-AF65-F5344CB8AC3E}">
        <p14:creationId xmlns:p14="http://schemas.microsoft.com/office/powerpoint/2010/main" val="240560798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D4DDA-0C3B-4B34-B958-E13C6756BDC7}"/>
              </a:ext>
            </a:extLst>
          </p:cNvPr>
          <p:cNvSpPr>
            <a:spLocks noGrp="1"/>
          </p:cNvSpPr>
          <p:nvPr>
            <p:ph type="title"/>
          </p:nvPr>
        </p:nvSpPr>
        <p:spPr>
          <a:xfrm>
            <a:off x="381001" y="279202"/>
            <a:ext cx="7905750" cy="1035248"/>
          </a:xfrm>
        </p:spPr>
        <p:txBody>
          <a:bodyPr>
            <a:noAutofit/>
          </a:bodyPr>
          <a:lstStyle/>
          <a:p>
            <a:pPr algn="ctr"/>
            <a:r>
              <a:rPr lang="en-ZA" b="1" dirty="0">
                <a:latin typeface="+mn-lt"/>
              </a:rPr>
              <a:t>Logical argument skills </a:t>
            </a:r>
            <a:endParaRPr lang="en-ZA" dirty="0">
              <a:latin typeface="+mn-lt"/>
            </a:endParaRPr>
          </a:p>
        </p:txBody>
      </p:sp>
      <p:sp>
        <p:nvSpPr>
          <p:cNvPr id="3" name="Content Placeholder 2">
            <a:extLst>
              <a:ext uri="{FF2B5EF4-FFF2-40B4-BE49-F238E27FC236}">
                <a16:creationId xmlns:a16="http://schemas.microsoft.com/office/drawing/2014/main" xmlns="" id="{31DC930C-6C1D-4479-BCB5-4FB653FB5412}"/>
              </a:ext>
            </a:extLst>
          </p:cNvPr>
          <p:cNvSpPr>
            <a:spLocks noGrp="1"/>
          </p:cNvSpPr>
          <p:nvPr>
            <p:ph idx="1"/>
          </p:nvPr>
        </p:nvSpPr>
        <p:spPr>
          <a:xfrm>
            <a:off x="381001" y="1514475"/>
            <a:ext cx="7729536" cy="2871788"/>
          </a:xfrm>
        </p:spPr>
        <p:txBody>
          <a:bodyPr>
            <a:noAutofit/>
          </a:bodyPr>
          <a:lstStyle/>
          <a:p>
            <a:pPr lvl="0" fontAlgn="base"/>
            <a:r>
              <a:rPr lang="en-ZA" sz="3600" dirty="0"/>
              <a:t>Argument = </a:t>
            </a:r>
            <a:r>
              <a:rPr lang="en-ZA" sz="3600" b="1" dirty="0">
                <a:solidFill>
                  <a:srgbClr val="8CE614"/>
                </a:solidFill>
              </a:rPr>
              <a:t>proving something</a:t>
            </a:r>
            <a:r>
              <a:rPr lang="en-ZA" sz="3600" dirty="0"/>
              <a:t>.</a:t>
            </a:r>
          </a:p>
          <a:p>
            <a:pPr lvl="0" fontAlgn="base"/>
            <a:r>
              <a:rPr lang="en-ZA" sz="3600" dirty="0"/>
              <a:t>Logical </a:t>
            </a:r>
            <a:r>
              <a:rPr lang="en-ZA" sz="3600" b="1" dirty="0">
                <a:solidFill>
                  <a:srgbClr val="767DC0"/>
                </a:solidFill>
              </a:rPr>
              <a:t>arguments</a:t>
            </a:r>
            <a:r>
              <a:rPr lang="en-ZA" sz="3600" dirty="0"/>
              <a:t> are </a:t>
            </a:r>
            <a:r>
              <a:rPr lang="en-ZA" sz="3600" b="1" dirty="0">
                <a:solidFill>
                  <a:srgbClr val="767DC0"/>
                </a:solidFill>
              </a:rPr>
              <a:t>based on</a:t>
            </a:r>
            <a:r>
              <a:rPr lang="en-ZA" sz="3600" dirty="0"/>
              <a:t>:</a:t>
            </a:r>
          </a:p>
          <a:p>
            <a:pPr marL="628650" lvl="2" indent="-442913" fontAlgn="base">
              <a:buFont typeface="Wingdings" panose="05000000000000000000" pitchFamily="2" charset="2"/>
              <a:buChar char="v"/>
            </a:pPr>
            <a:r>
              <a:rPr lang="en-ZA" sz="3200" dirty="0" smtClean="0"/>
              <a:t>Premises</a:t>
            </a:r>
            <a:endParaRPr lang="en-ZA" sz="3200" dirty="0"/>
          </a:p>
          <a:p>
            <a:pPr marL="628650" lvl="2" indent="-442913" fontAlgn="base">
              <a:buFont typeface="Wingdings" panose="05000000000000000000" pitchFamily="2" charset="2"/>
              <a:buChar char="v"/>
            </a:pPr>
            <a:r>
              <a:rPr lang="en-ZA" sz="3200" dirty="0" smtClean="0"/>
              <a:t>Inferences </a:t>
            </a:r>
            <a:endParaRPr lang="en-ZA" sz="3200" dirty="0"/>
          </a:p>
          <a:p>
            <a:pPr marL="628650" lvl="2" indent="-442913" fontAlgn="base">
              <a:buFont typeface="Wingdings" panose="05000000000000000000" pitchFamily="2" charset="2"/>
              <a:buChar char="v"/>
            </a:pPr>
            <a:r>
              <a:rPr lang="en-ZA" sz="3200" dirty="0"/>
              <a:t>Conclusions.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35255" y="2722417"/>
            <a:ext cx="3351496" cy="3469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508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 presetClass="entr" presetSubtype="0" fill="hold" grpId="0"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3500"/>
                            </p:stCondLst>
                            <p:childTnLst>
                              <p:par>
                                <p:cTn id="12" presetID="1" presetClass="entr" presetSubtype="0" fill="hold" grpId="0" nodeType="afterEffect">
                                  <p:stCondLst>
                                    <p:cond delay="150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5000"/>
                            </p:stCondLst>
                            <p:childTnLst>
                              <p:par>
                                <p:cTn id="15" presetID="1" presetClass="entr" presetSubtype="0" fill="hold" grpId="0" nodeType="afterEffect">
                                  <p:stCondLst>
                                    <p:cond delay="125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par>
                          <p:cTn id="17" fill="hold">
                            <p:stCondLst>
                              <p:cond delay="6250"/>
                            </p:stCondLst>
                            <p:childTnLst>
                              <p:par>
                                <p:cTn id="18" presetID="1" presetClass="entr" presetSubtype="0" fill="hold" grpId="0" nodeType="afterEffect">
                                  <p:stCondLst>
                                    <p:cond delay="125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par>
                          <p:cTn id="20" fill="hold">
                            <p:stCondLst>
                              <p:cond delay="7500"/>
                            </p:stCondLst>
                            <p:childTnLst>
                              <p:par>
                                <p:cTn id="21" presetID="1" presetClass="entr" presetSubtype="0" fill="hold" grpId="0" nodeType="afterEffect">
                                  <p:stCondLst>
                                    <p:cond delay="125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par>
                          <p:cTn id="23" fill="hold">
                            <p:stCondLst>
                              <p:cond delay="8750"/>
                            </p:stCondLst>
                            <p:childTnLst>
                              <p:par>
                                <p:cTn id="24" presetID="45" presetClass="entr" presetSubtype="0" fill="hold" nodeType="afterEffect">
                                  <p:stCondLst>
                                    <p:cond delay="100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2000"/>
                                        <p:tgtEl>
                                          <p:spTgt spid="1026"/>
                                        </p:tgtEl>
                                      </p:cBhvr>
                                    </p:animEffect>
                                    <p:anim calcmode="lin" valueType="num">
                                      <p:cBhvr>
                                        <p:cTn id="27" dur="2000" fill="hold"/>
                                        <p:tgtEl>
                                          <p:spTgt spid="1026"/>
                                        </p:tgtEl>
                                        <p:attrNameLst>
                                          <p:attrName>ppt_w</p:attrName>
                                        </p:attrNameLst>
                                      </p:cBhvr>
                                      <p:tavLst>
                                        <p:tav tm="0" fmla="#ppt_w*sin(2.5*pi*$)">
                                          <p:val>
                                            <p:fltVal val="0"/>
                                          </p:val>
                                        </p:tav>
                                        <p:tav tm="100000">
                                          <p:val>
                                            <p:fltVal val="1"/>
                                          </p:val>
                                        </p:tav>
                                      </p:tavLst>
                                    </p:anim>
                                    <p:anim calcmode="lin" valueType="num">
                                      <p:cBhvr>
                                        <p:cTn id="28" dur="2000" fill="hold"/>
                                        <p:tgtEl>
                                          <p:spTgt spid="10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D4DDA-0C3B-4B34-B958-E13C6756BDC7}"/>
              </a:ext>
            </a:extLst>
          </p:cNvPr>
          <p:cNvSpPr>
            <a:spLocks noGrp="1"/>
          </p:cNvSpPr>
          <p:nvPr>
            <p:ph type="title"/>
          </p:nvPr>
        </p:nvSpPr>
        <p:spPr>
          <a:xfrm>
            <a:off x="381001" y="279202"/>
            <a:ext cx="7905750" cy="1035248"/>
          </a:xfrm>
        </p:spPr>
        <p:txBody>
          <a:bodyPr>
            <a:noAutofit/>
          </a:bodyPr>
          <a:lstStyle/>
          <a:p>
            <a:pPr algn="ctr"/>
            <a:r>
              <a:rPr lang="en-ZA" b="1" dirty="0">
                <a:latin typeface="+mn-lt"/>
              </a:rPr>
              <a:t>Premises </a:t>
            </a:r>
            <a:endParaRPr lang="en-ZA" dirty="0">
              <a:latin typeface="+mn-lt"/>
            </a:endParaRPr>
          </a:p>
        </p:txBody>
      </p:sp>
      <p:sp>
        <p:nvSpPr>
          <p:cNvPr id="3" name="Content Placeholder 2">
            <a:extLst>
              <a:ext uri="{FF2B5EF4-FFF2-40B4-BE49-F238E27FC236}">
                <a16:creationId xmlns:a16="http://schemas.microsoft.com/office/drawing/2014/main" xmlns="" id="{31DC930C-6C1D-4479-BCB5-4FB653FB5412}"/>
              </a:ext>
            </a:extLst>
          </p:cNvPr>
          <p:cNvSpPr>
            <a:spLocks noGrp="1"/>
          </p:cNvSpPr>
          <p:nvPr>
            <p:ph idx="1"/>
          </p:nvPr>
        </p:nvSpPr>
        <p:spPr>
          <a:xfrm>
            <a:off x="381001" y="1200150"/>
            <a:ext cx="7905750" cy="4586288"/>
          </a:xfrm>
        </p:spPr>
        <p:txBody>
          <a:bodyPr>
            <a:noAutofit/>
          </a:bodyPr>
          <a:lstStyle/>
          <a:p>
            <a:pPr lvl="0" fontAlgn="base"/>
            <a:r>
              <a:rPr lang="en-ZA" sz="3600" dirty="0"/>
              <a:t>Premise = </a:t>
            </a:r>
            <a:r>
              <a:rPr lang="en-ZA" sz="3600" b="1" dirty="0">
                <a:solidFill>
                  <a:srgbClr val="767DC0"/>
                </a:solidFill>
              </a:rPr>
              <a:t>statement about something</a:t>
            </a:r>
            <a:r>
              <a:rPr lang="en-ZA" sz="3600" dirty="0"/>
              <a:t>. </a:t>
            </a:r>
          </a:p>
          <a:p>
            <a:pPr lvl="0" fontAlgn="base"/>
            <a:r>
              <a:rPr lang="en-ZA" sz="3600" dirty="0"/>
              <a:t>Arguments need to be </a:t>
            </a:r>
            <a:r>
              <a:rPr lang="en-ZA" sz="3600" b="1" dirty="0">
                <a:solidFill>
                  <a:srgbClr val="8CE614"/>
                </a:solidFill>
              </a:rPr>
              <a:t>based on </a:t>
            </a:r>
            <a:r>
              <a:rPr lang="en-ZA" sz="3600" dirty="0"/>
              <a:t>premises.</a:t>
            </a:r>
          </a:p>
          <a:p>
            <a:pPr lvl="0" fontAlgn="base"/>
            <a:r>
              <a:rPr lang="en-ZA" sz="3600" dirty="0"/>
              <a:t>If premises are </a:t>
            </a:r>
            <a:r>
              <a:rPr lang="en-ZA" sz="3600" b="1" dirty="0">
                <a:solidFill>
                  <a:srgbClr val="767DC0"/>
                </a:solidFill>
              </a:rPr>
              <a:t>false</a:t>
            </a:r>
            <a:r>
              <a:rPr lang="en-ZA" sz="3600" dirty="0"/>
              <a:t>, the </a:t>
            </a:r>
            <a:r>
              <a:rPr lang="en-ZA" sz="3600" b="1" dirty="0">
                <a:solidFill>
                  <a:srgbClr val="767DC0"/>
                </a:solidFill>
              </a:rPr>
              <a:t>conclusion </a:t>
            </a:r>
            <a:r>
              <a:rPr lang="en-ZA" sz="3600" b="1" dirty="0" smtClean="0">
                <a:solidFill>
                  <a:srgbClr val="767DC0"/>
                </a:solidFill>
              </a:rPr>
              <a:t/>
            </a:r>
            <a:br>
              <a:rPr lang="en-ZA" sz="3600" b="1" dirty="0" smtClean="0">
                <a:solidFill>
                  <a:srgbClr val="767DC0"/>
                </a:solidFill>
              </a:rPr>
            </a:br>
            <a:r>
              <a:rPr lang="en-ZA" sz="3600" dirty="0" smtClean="0"/>
              <a:t>will </a:t>
            </a:r>
            <a:r>
              <a:rPr lang="en-ZA" sz="3600" dirty="0"/>
              <a:t>be </a:t>
            </a:r>
            <a:r>
              <a:rPr lang="en-ZA" sz="3600" b="1" dirty="0">
                <a:solidFill>
                  <a:srgbClr val="767DC0"/>
                </a:solidFill>
              </a:rPr>
              <a:t>untrue</a:t>
            </a:r>
            <a:r>
              <a:rPr lang="en-ZA" sz="3600" dirty="0"/>
              <a:t>.</a:t>
            </a:r>
          </a:p>
          <a:p>
            <a:pPr lvl="0" fontAlgn="base"/>
            <a:r>
              <a:rPr lang="en-ZA" sz="3600" dirty="0"/>
              <a:t>Tentative premises need </a:t>
            </a:r>
            <a:r>
              <a:rPr lang="en-ZA" sz="3600" b="1" dirty="0">
                <a:solidFill>
                  <a:srgbClr val="8CE614"/>
                </a:solidFill>
              </a:rPr>
              <a:t>more investigation</a:t>
            </a:r>
            <a:r>
              <a:rPr lang="en-ZA" sz="3600" dirty="0"/>
              <a:t>.</a:t>
            </a:r>
          </a:p>
        </p:txBody>
      </p:sp>
    </p:spTree>
    <p:extLst>
      <p:ext uri="{BB962C8B-B14F-4D97-AF65-F5344CB8AC3E}">
        <p14:creationId xmlns:p14="http://schemas.microsoft.com/office/powerpoint/2010/main" val="353836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 presetClass="entr" presetSubtype="0" fill="hold" grpId="0"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3500"/>
                            </p:stCondLst>
                            <p:childTnLst>
                              <p:par>
                                <p:cTn id="12" presetID="1" presetClass="entr" presetSubtype="0" fill="hold" grpId="0" nodeType="afterEffect">
                                  <p:stCondLst>
                                    <p:cond delay="150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5000"/>
                            </p:stCondLst>
                            <p:childTnLst>
                              <p:par>
                                <p:cTn id="15" presetID="1" presetClass="entr" presetSubtype="0" fill="hold" grpId="0" nodeType="afterEffect">
                                  <p:stCondLst>
                                    <p:cond delay="150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par>
                          <p:cTn id="17" fill="hold">
                            <p:stCondLst>
                              <p:cond delay="6500"/>
                            </p:stCondLst>
                            <p:childTnLst>
                              <p:par>
                                <p:cTn id="18" presetID="1" presetClass="entr" presetSubtype="0" fill="hold" grpId="0" nodeType="afterEffect">
                                  <p:stCondLst>
                                    <p:cond delay="150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D4DDA-0C3B-4B34-B958-E13C6756BDC7}"/>
              </a:ext>
            </a:extLst>
          </p:cNvPr>
          <p:cNvSpPr>
            <a:spLocks noGrp="1"/>
          </p:cNvSpPr>
          <p:nvPr>
            <p:ph type="title"/>
          </p:nvPr>
        </p:nvSpPr>
        <p:spPr>
          <a:xfrm>
            <a:off x="381001" y="279202"/>
            <a:ext cx="7905750" cy="1035248"/>
          </a:xfrm>
        </p:spPr>
        <p:txBody>
          <a:bodyPr>
            <a:noAutofit/>
          </a:bodyPr>
          <a:lstStyle/>
          <a:p>
            <a:pPr algn="ctr"/>
            <a:r>
              <a:rPr lang="en-ZA" b="1" dirty="0">
                <a:latin typeface="+mn-lt"/>
              </a:rPr>
              <a:t>Premises </a:t>
            </a:r>
            <a:endParaRPr lang="en-ZA" dirty="0">
              <a:latin typeface="+mn-lt"/>
            </a:endParaRPr>
          </a:p>
        </p:txBody>
      </p:sp>
      <p:sp>
        <p:nvSpPr>
          <p:cNvPr id="3" name="Content Placeholder 2">
            <a:extLst>
              <a:ext uri="{FF2B5EF4-FFF2-40B4-BE49-F238E27FC236}">
                <a16:creationId xmlns:a16="http://schemas.microsoft.com/office/drawing/2014/main" xmlns="" id="{31DC930C-6C1D-4479-BCB5-4FB653FB5412}"/>
              </a:ext>
            </a:extLst>
          </p:cNvPr>
          <p:cNvSpPr>
            <a:spLocks noGrp="1"/>
          </p:cNvSpPr>
          <p:nvPr>
            <p:ph idx="1"/>
          </p:nvPr>
        </p:nvSpPr>
        <p:spPr>
          <a:xfrm>
            <a:off x="381001" y="1200150"/>
            <a:ext cx="7905750" cy="2571750"/>
          </a:xfrm>
        </p:spPr>
        <p:txBody>
          <a:bodyPr>
            <a:noAutofit/>
          </a:bodyPr>
          <a:lstStyle/>
          <a:p>
            <a:pPr lvl="0" fontAlgn="base"/>
            <a:r>
              <a:rPr lang="en-ZA" sz="3600" dirty="0"/>
              <a:t>True premise = </a:t>
            </a:r>
            <a:r>
              <a:rPr lang="en-ZA" sz="3600" b="1" dirty="0">
                <a:solidFill>
                  <a:srgbClr val="767DC0"/>
                </a:solidFill>
              </a:rPr>
              <a:t>existing</a:t>
            </a:r>
            <a:r>
              <a:rPr lang="en-ZA" sz="3600" dirty="0"/>
              <a:t>, </a:t>
            </a:r>
            <a:r>
              <a:rPr lang="en-ZA" sz="3600" b="1" dirty="0">
                <a:solidFill>
                  <a:srgbClr val="767DC0"/>
                </a:solidFill>
              </a:rPr>
              <a:t>proven fact</a:t>
            </a:r>
            <a:r>
              <a:rPr lang="en-ZA" sz="3600" dirty="0"/>
              <a:t>. </a:t>
            </a:r>
          </a:p>
          <a:p>
            <a:pPr lvl="0" fontAlgn="base"/>
            <a:r>
              <a:rPr lang="en-ZA" sz="3600" dirty="0"/>
              <a:t>Sometimes true premise = </a:t>
            </a:r>
            <a:r>
              <a:rPr lang="en-ZA" sz="3600" b="1" dirty="0">
                <a:solidFill>
                  <a:srgbClr val="8CE614"/>
                </a:solidFill>
              </a:rPr>
              <a:t>exceptions </a:t>
            </a:r>
            <a:r>
              <a:rPr lang="en-ZA" sz="3600" dirty="0"/>
              <a:t>to</a:t>
            </a:r>
            <a:r>
              <a:rPr lang="en-ZA" sz="3600" b="1" dirty="0">
                <a:solidFill>
                  <a:srgbClr val="8CE614"/>
                </a:solidFill>
              </a:rPr>
              <a:t> so-called facts</a:t>
            </a:r>
            <a:r>
              <a:rPr lang="en-ZA" sz="3600" dirty="0"/>
              <a:t>.</a:t>
            </a:r>
          </a:p>
          <a:p>
            <a:pPr lvl="0" fontAlgn="base"/>
            <a:r>
              <a:rPr lang="en-ZA" sz="3600" dirty="0"/>
              <a:t>False premise = </a:t>
            </a:r>
            <a:r>
              <a:rPr lang="en-ZA" sz="3600" b="1" dirty="0">
                <a:solidFill>
                  <a:srgbClr val="767DC0"/>
                </a:solidFill>
              </a:rPr>
              <a:t>false information</a:t>
            </a:r>
            <a:r>
              <a:rPr lang="en-ZA" sz="3600" dirty="0"/>
              <a:t>. </a:t>
            </a:r>
          </a:p>
        </p:txBody>
      </p:sp>
      <p:pic>
        <p:nvPicPr>
          <p:cNvPr id="4" name="Picture 3"/>
          <p:cNvPicPr/>
          <p:nvPr/>
        </p:nvPicPr>
        <p:blipFill>
          <a:blip r:embed="rId2"/>
          <a:stretch>
            <a:fillRect/>
          </a:stretch>
        </p:blipFill>
        <p:spPr>
          <a:xfrm>
            <a:off x="3167063" y="3529013"/>
            <a:ext cx="2095500" cy="1866900"/>
          </a:xfrm>
          <a:prstGeom prst="rect">
            <a:avLst/>
          </a:prstGeom>
        </p:spPr>
      </p:pic>
      <p:sp>
        <p:nvSpPr>
          <p:cNvPr id="5" name="Rectangle 4"/>
          <p:cNvSpPr/>
          <p:nvPr/>
        </p:nvSpPr>
        <p:spPr>
          <a:xfrm>
            <a:off x="381002" y="5395913"/>
            <a:ext cx="8034338" cy="923330"/>
          </a:xfrm>
          <a:prstGeom prst="rect">
            <a:avLst/>
          </a:prstGeom>
        </p:spPr>
        <p:txBody>
          <a:bodyPr wrap="square">
            <a:spAutoFit/>
          </a:bodyPr>
          <a:lstStyle/>
          <a:p>
            <a:pPr algn="ctr">
              <a:spcAft>
                <a:spcPts val="0"/>
              </a:spcAft>
            </a:pPr>
            <a:r>
              <a:rPr lang="en-US"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Figure 5.4: Having shaky or false premises in an argument </a:t>
            </a:r>
            <a:endParaRPr lang="en-US" i="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en-US" i="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is </a:t>
            </a:r>
            <a:r>
              <a:rPr lang="en-US"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like building a wall on a weak foundation, or a foundation </a:t>
            </a:r>
            <a:r>
              <a:rPr lang="en-US" i="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that</a:t>
            </a:r>
          </a:p>
          <a:p>
            <a:pPr algn="ctr">
              <a:spcAft>
                <a:spcPts val="0"/>
              </a:spcAft>
            </a:pPr>
            <a:r>
              <a:rPr lang="en-US" i="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is missing quite a few bricks </a:t>
            </a:r>
            <a:r>
              <a:rPr lang="en-US" i="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sooner or later the structure will collapse</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213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 presetClass="entr" presetSubtype="0" fill="hold" grpId="0"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3500"/>
                            </p:stCondLst>
                            <p:childTnLst>
                              <p:par>
                                <p:cTn id="12" presetID="1" presetClass="entr" presetSubtype="0" fill="hold" grpId="0" nodeType="afterEffect">
                                  <p:stCondLst>
                                    <p:cond delay="150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5000"/>
                            </p:stCondLst>
                            <p:childTnLst>
                              <p:par>
                                <p:cTn id="15" presetID="1" presetClass="entr" presetSubtype="0" fill="hold" grpId="0" nodeType="afterEffect">
                                  <p:stCondLst>
                                    <p:cond delay="150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par>
                          <p:cTn id="17" fill="hold">
                            <p:stCondLst>
                              <p:cond delay="6500"/>
                            </p:stCondLst>
                            <p:childTnLst>
                              <p:par>
                                <p:cTn id="18" presetID="16" presetClass="entr" presetSubtype="21" fill="hold" nodeType="afterEffect">
                                  <p:stCondLst>
                                    <p:cond delay="100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par>
                          <p:cTn id="21" fill="hold">
                            <p:stCondLst>
                              <p:cond delay="8000"/>
                            </p:stCondLst>
                            <p:childTnLst>
                              <p:par>
                                <p:cTn id="22" presetID="42" presetClass="entr" presetSubtype="0" fill="hold" grpId="0" nodeType="afterEffect">
                                  <p:stCondLst>
                                    <p:cond delay="100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56CE95B-CA98-4BD8-BB61-7CBE66492D7F}"/>
              </a:ext>
            </a:extLst>
          </p:cNvPr>
          <p:cNvSpPr>
            <a:spLocks noGrp="1"/>
          </p:cNvSpPr>
          <p:nvPr>
            <p:ph type="body" idx="1"/>
          </p:nvPr>
        </p:nvSpPr>
        <p:spPr>
          <a:xfrm>
            <a:off x="392595" y="5040143"/>
            <a:ext cx="7910513" cy="446256"/>
          </a:xfrm>
        </p:spPr>
        <p:txBody>
          <a:bodyPr>
            <a:normAutofit fontScale="92500" lnSpcReduction="10000"/>
          </a:bodyPr>
          <a:lstStyle/>
          <a:p>
            <a:r>
              <a:rPr lang="en-ZA" dirty="0">
                <a:solidFill>
                  <a:srgbClr val="8CE614"/>
                </a:solidFill>
              </a:rPr>
              <a:t>Module </a:t>
            </a:r>
            <a:r>
              <a:rPr lang="en-ZA" dirty="0"/>
              <a:t>5</a:t>
            </a:r>
            <a:endParaRPr lang="en-ZA" dirty="0">
              <a:solidFill>
                <a:srgbClr val="8CE614"/>
              </a:solidFill>
            </a:endParaRPr>
          </a:p>
        </p:txBody>
      </p:sp>
      <p:sp>
        <p:nvSpPr>
          <p:cNvPr id="3" name="Content Placeholder 2">
            <a:extLst>
              <a:ext uri="{FF2B5EF4-FFF2-40B4-BE49-F238E27FC236}">
                <a16:creationId xmlns:a16="http://schemas.microsoft.com/office/drawing/2014/main" xmlns="" id="{BA0276BC-BCB0-4B8A-893B-32EAC274AF00}"/>
              </a:ext>
            </a:extLst>
          </p:cNvPr>
          <p:cNvSpPr>
            <a:spLocks noGrp="1"/>
          </p:cNvSpPr>
          <p:nvPr>
            <p:ph sz="quarter" idx="10"/>
          </p:nvPr>
        </p:nvSpPr>
        <p:spPr>
          <a:xfrm>
            <a:off x="392595" y="4407073"/>
            <a:ext cx="8051800" cy="651744"/>
          </a:xfrm>
        </p:spPr>
        <p:txBody>
          <a:bodyPr>
            <a:normAutofit fontScale="92500" lnSpcReduction="10000"/>
          </a:bodyPr>
          <a:lstStyle/>
          <a:p>
            <a:pPr algn="ctr"/>
            <a:r>
              <a:rPr lang="en-ZA" dirty="0">
                <a:solidFill>
                  <a:srgbClr val="C082E6"/>
                </a:solidFill>
              </a:rPr>
              <a:t>Learning activity </a:t>
            </a:r>
            <a:r>
              <a:rPr lang="en-ZA" dirty="0" smtClean="0">
                <a:solidFill>
                  <a:srgbClr val="C082E6"/>
                </a:solidFill>
              </a:rPr>
              <a:t>5.3</a:t>
            </a:r>
            <a:endParaRPr lang="en-ZA" dirty="0">
              <a:solidFill>
                <a:srgbClr val="C082E6"/>
              </a:solidFill>
            </a:endParaRPr>
          </a:p>
        </p:txBody>
      </p:sp>
      <p:sp>
        <p:nvSpPr>
          <p:cNvPr id="5" name="TextBox 4">
            <a:extLst>
              <a:ext uri="{FF2B5EF4-FFF2-40B4-BE49-F238E27FC236}">
                <a16:creationId xmlns:a16="http://schemas.microsoft.com/office/drawing/2014/main" xmlns="" id="{305A835A-BBEF-4642-9E09-887CF14DA237}"/>
              </a:ext>
            </a:extLst>
          </p:cNvPr>
          <p:cNvSpPr txBox="1"/>
          <p:nvPr/>
        </p:nvSpPr>
        <p:spPr>
          <a:xfrm>
            <a:off x="392595" y="5368721"/>
            <a:ext cx="7740692" cy="646331"/>
          </a:xfrm>
          <a:prstGeom prst="rect">
            <a:avLst/>
          </a:prstGeom>
          <a:noFill/>
        </p:spPr>
        <p:txBody>
          <a:bodyPr wrap="square" rtlCol="0">
            <a:spAutoFit/>
          </a:bodyPr>
          <a:lstStyle/>
          <a:p>
            <a:r>
              <a:rPr lang="en-ZA" dirty="0"/>
              <a:t>Test your knowledge of this </a:t>
            </a:r>
            <a:r>
              <a:rPr lang="en-ZA" dirty="0" smtClean="0"/>
              <a:t>section by completing Learning </a:t>
            </a:r>
            <a:r>
              <a:rPr lang="en-ZA" dirty="0"/>
              <a:t>activity </a:t>
            </a:r>
            <a:r>
              <a:rPr lang="en-ZA" dirty="0" smtClean="0"/>
              <a:t>5.3 </a:t>
            </a:r>
            <a:r>
              <a:rPr lang="en-ZA" dirty="0"/>
              <a:t>in your </a:t>
            </a:r>
            <a:r>
              <a:rPr lang="en-ZA" i="1" dirty="0"/>
              <a:t>Student’s Book</a:t>
            </a:r>
            <a:r>
              <a:rPr lang="en-ZA" dirty="0"/>
              <a:t>.</a:t>
            </a:r>
          </a:p>
        </p:txBody>
      </p:sp>
    </p:spTree>
    <p:extLst>
      <p:ext uri="{BB962C8B-B14F-4D97-AF65-F5344CB8AC3E}">
        <p14:creationId xmlns:p14="http://schemas.microsoft.com/office/powerpoint/2010/main" val="40426179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D4DDA-0C3B-4B34-B958-E13C6756BDC7}"/>
              </a:ext>
            </a:extLst>
          </p:cNvPr>
          <p:cNvSpPr>
            <a:spLocks noGrp="1"/>
          </p:cNvSpPr>
          <p:nvPr>
            <p:ph type="title"/>
          </p:nvPr>
        </p:nvSpPr>
        <p:spPr>
          <a:xfrm>
            <a:off x="381001" y="279202"/>
            <a:ext cx="7905750" cy="792361"/>
          </a:xfrm>
        </p:spPr>
        <p:txBody>
          <a:bodyPr>
            <a:noAutofit/>
          </a:bodyPr>
          <a:lstStyle/>
          <a:p>
            <a:pPr algn="ctr"/>
            <a:r>
              <a:rPr lang="en-ZA" b="1" dirty="0" smtClean="0">
                <a:latin typeface="+mn-lt"/>
              </a:rPr>
              <a:t>Inferences &amp; conclusions</a:t>
            </a:r>
            <a:endParaRPr lang="en-ZA" dirty="0">
              <a:latin typeface="+mn-lt"/>
            </a:endParaRPr>
          </a:p>
        </p:txBody>
      </p:sp>
      <p:sp>
        <p:nvSpPr>
          <p:cNvPr id="3" name="Content Placeholder 2">
            <a:extLst>
              <a:ext uri="{FF2B5EF4-FFF2-40B4-BE49-F238E27FC236}">
                <a16:creationId xmlns:a16="http://schemas.microsoft.com/office/drawing/2014/main" xmlns="" id="{31DC930C-6C1D-4479-BCB5-4FB653FB5412}"/>
              </a:ext>
            </a:extLst>
          </p:cNvPr>
          <p:cNvSpPr>
            <a:spLocks noGrp="1"/>
          </p:cNvSpPr>
          <p:nvPr>
            <p:ph idx="1"/>
          </p:nvPr>
        </p:nvSpPr>
        <p:spPr>
          <a:xfrm>
            <a:off x="381000" y="1231107"/>
            <a:ext cx="8043471" cy="2555081"/>
          </a:xfrm>
        </p:spPr>
        <p:txBody>
          <a:bodyPr>
            <a:noAutofit/>
          </a:bodyPr>
          <a:lstStyle/>
          <a:p>
            <a:pPr lvl="0" fontAlgn="base"/>
            <a:r>
              <a:rPr lang="en-ZA" sz="3600" dirty="0"/>
              <a:t>Inference = </a:t>
            </a:r>
            <a:r>
              <a:rPr lang="en-ZA" sz="3600" b="1" dirty="0">
                <a:solidFill>
                  <a:srgbClr val="8CE614"/>
                </a:solidFill>
              </a:rPr>
              <a:t>deduction</a:t>
            </a:r>
            <a:r>
              <a:rPr lang="en-ZA" sz="3600" dirty="0"/>
              <a:t>, </a:t>
            </a:r>
            <a:r>
              <a:rPr lang="en-ZA" sz="3600" b="1" dirty="0">
                <a:solidFill>
                  <a:srgbClr val="8CE614"/>
                </a:solidFill>
              </a:rPr>
              <a:t>assumption</a:t>
            </a:r>
            <a:r>
              <a:rPr lang="en-ZA" sz="3600" dirty="0"/>
              <a:t> </a:t>
            </a:r>
            <a:r>
              <a:rPr lang="en-ZA" sz="3600" dirty="0" smtClean="0"/>
              <a:t/>
            </a:r>
            <a:br>
              <a:rPr lang="en-ZA" sz="3600" dirty="0" smtClean="0"/>
            </a:br>
            <a:r>
              <a:rPr lang="en-ZA" sz="3600" dirty="0" smtClean="0"/>
              <a:t>or </a:t>
            </a:r>
            <a:r>
              <a:rPr lang="en-ZA" sz="3600" b="1" dirty="0">
                <a:solidFill>
                  <a:srgbClr val="8CE614"/>
                </a:solidFill>
              </a:rPr>
              <a:t>gathered information</a:t>
            </a:r>
            <a:r>
              <a:rPr lang="en-ZA" sz="3600" dirty="0"/>
              <a:t>. </a:t>
            </a:r>
          </a:p>
          <a:p>
            <a:pPr lvl="0" fontAlgn="base"/>
            <a:r>
              <a:rPr lang="en-ZA" sz="3600" dirty="0" smtClean="0"/>
              <a:t>An inference </a:t>
            </a:r>
            <a:r>
              <a:rPr lang="en-ZA" sz="3600" b="1" dirty="0">
                <a:solidFill>
                  <a:srgbClr val="767DC0"/>
                </a:solidFill>
              </a:rPr>
              <a:t>may be hidden</a:t>
            </a:r>
            <a:r>
              <a:rPr lang="en-ZA" sz="3600" dirty="0"/>
              <a:t>.</a:t>
            </a:r>
          </a:p>
          <a:p>
            <a:pPr lvl="0" fontAlgn="base"/>
            <a:r>
              <a:rPr lang="en-ZA" sz="3600" dirty="0"/>
              <a:t>Premise + inference </a:t>
            </a:r>
            <a:r>
              <a:rPr lang="en-ZA" sz="3600" dirty="0" smtClean="0"/>
              <a:t>= </a:t>
            </a:r>
            <a:r>
              <a:rPr lang="en-ZA" sz="3600" b="1" dirty="0" smtClean="0">
                <a:solidFill>
                  <a:srgbClr val="8CE614"/>
                </a:solidFill>
              </a:rPr>
              <a:t>conclusion</a:t>
            </a:r>
            <a:r>
              <a:rPr lang="en-ZA" sz="3600" dirty="0"/>
              <a:t>. </a:t>
            </a:r>
          </a:p>
        </p:txBody>
      </p:sp>
      <p:pic>
        <p:nvPicPr>
          <p:cNvPr id="5" name="Picture 4"/>
          <p:cNvPicPr/>
          <p:nvPr/>
        </p:nvPicPr>
        <p:blipFill>
          <a:blip r:embed="rId2"/>
          <a:stretch>
            <a:fillRect/>
          </a:stretch>
        </p:blipFill>
        <p:spPr>
          <a:xfrm rot="5400000">
            <a:off x="3488532" y="3317083"/>
            <a:ext cx="1690687" cy="2393156"/>
          </a:xfrm>
          <a:prstGeom prst="rect">
            <a:avLst/>
          </a:prstGeom>
        </p:spPr>
      </p:pic>
      <p:sp>
        <p:nvSpPr>
          <p:cNvPr id="4" name="Rectangle 3"/>
          <p:cNvSpPr/>
          <p:nvPr/>
        </p:nvSpPr>
        <p:spPr>
          <a:xfrm>
            <a:off x="381000" y="5359005"/>
            <a:ext cx="8043471" cy="923330"/>
          </a:xfrm>
          <a:prstGeom prst="rect">
            <a:avLst/>
          </a:prstGeom>
        </p:spPr>
        <p:txBody>
          <a:bodyPr wrap="square">
            <a:spAutoFit/>
          </a:bodyPr>
          <a:lstStyle/>
          <a:p>
            <a:pPr algn="ctr">
              <a:spcAft>
                <a:spcPts val="0"/>
              </a:spcAft>
            </a:pPr>
            <a:r>
              <a:rPr lang="en-US"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Figure 5.5: In a good logical argument the pieces (premises) </a:t>
            </a:r>
            <a:r>
              <a:rPr lang="en-US" i="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r>
            <a:br>
              <a:rPr lang="en-US" i="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en-US" i="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fit together </a:t>
            </a:r>
            <a:r>
              <a:rPr lang="en-US" i="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 </a:t>
            </a:r>
            <a:r>
              <a:rPr lang="en-US"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lead to a valid conclusion – however, </a:t>
            </a:r>
            <a:r>
              <a:rPr lang="en-US" i="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r>
            <a:br>
              <a:rPr lang="en-US" i="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en-US" i="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what </a:t>
            </a:r>
            <a:r>
              <a:rPr lang="en-US"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do you </a:t>
            </a:r>
            <a:r>
              <a:rPr lang="en-US" i="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do with </a:t>
            </a:r>
            <a:r>
              <a:rPr lang="en-US"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piece of evidence that doesn’t fit?</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352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 presetClass="entr" presetSubtype="0" fill="hold" grpId="0" nodeType="afterEffect">
                                  <p:stCondLst>
                                    <p:cond delay="175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3750"/>
                            </p:stCondLst>
                            <p:childTnLst>
                              <p:par>
                                <p:cTn id="12" presetID="1" presetClass="entr" presetSubtype="0" fill="hold" grpId="0" nodeType="afterEffect">
                                  <p:stCondLst>
                                    <p:cond delay="175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5500"/>
                            </p:stCondLst>
                            <p:childTnLst>
                              <p:par>
                                <p:cTn id="15" presetID="1" presetClass="entr" presetSubtype="0" fill="hold" grpId="0" nodeType="afterEffect">
                                  <p:stCondLst>
                                    <p:cond delay="175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par>
                          <p:cTn id="17" fill="hold">
                            <p:stCondLst>
                              <p:cond delay="7250"/>
                            </p:stCondLst>
                            <p:childTnLst>
                              <p:par>
                                <p:cTn id="18" presetID="16" presetClass="entr" presetSubtype="21" fill="hold" nodeType="afterEffect">
                                  <p:stCondLst>
                                    <p:cond delay="100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par>
                          <p:cTn id="21" fill="hold">
                            <p:stCondLst>
                              <p:cond delay="8750"/>
                            </p:stCondLst>
                            <p:childTnLst>
                              <p:par>
                                <p:cTn id="22" presetID="42" presetClass="entr" presetSubtype="0" fill="hold" grpId="0" nodeType="afterEffect">
                                  <p:stCondLst>
                                    <p:cond delay="100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56CE95B-CA98-4BD8-BB61-7CBE66492D7F}"/>
              </a:ext>
            </a:extLst>
          </p:cNvPr>
          <p:cNvSpPr>
            <a:spLocks noGrp="1"/>
          </p:cNvSpPr>
          <p:nvPr>
            <p:ph type="body" idx="1"/>
          </p:nvPr>
        </p:nvSpPr>
        <p:spPr>
          <a:xfrm>
            <a:off x="392595" y="5040143"/>
            <a:ext cx="7910513" cy="446256"/>
          </a:xfrm>
        </p:spPr>
        <p:txBody>
          <a:bodyPr>
            <a:normAutofit fontScale="92500" lnSpcReduction="10000"/>
          </a:bodyPr>
          <a:lstStyle/>
          <a:p>
            <a:r>
              <a:rPr lang="en-ZA" dirty="0">
                <a:solidFill>
                  <a:srgbClr val="8CE614"/>
                </a:solidFill>
              </a:rPr>
              <a:t>Module </a:t>
            </a:r>
            <a:r>
              <a:rPr lang="en-ZA" dirty="0"/>
              <a:t>5</a:t>
            </a:r>
            <a:endParaRPr lang="en-ZA" dirty="0">
              <a:solidFill>
                <a:srgbClr val="8CE614"/>
              </a:solidFill>
            </a:endParaRPr>
          </a:p>
        </p:txBody>
      </p:sp>
      <p:sp>
        <p:nvSpPr>
          <p:cNvPr id="3" name="Content Placeholder 2">
            <a:extLst>
              <a:ext uri="{FF2B5EF4-FFF2-40B4-BE49-F238E27FC236}">
                <a16:creationId xmlns:a16="http://schemas.microsoft.com/office/drawing/2014/main" xmlns="" id="{BA0276BC-BCB0-4B8A-893B-32EAC274AF00}"/>
              </a:ext>
            </a:extLst>
          </p:cNvPr>
          <p:cNvSpPr>
            <a:spLocks noGrp="1"/>
          </p:cNvSpPr>
          <p:nvPr>
            <p:ph sz="quarter" idx="10"/>
          </p:nvPr>
        </p:nvSpPr>
        <p:spPr>
          <a:xfrm>
            <a:off x="392595" y="4407073"/>
            <a:ext cx="8051800" cy="651744"/>
          </a:xfrm>
        </p:spPr>
        <p:txBody>
          <a:bodyPr>
            <a:normAutofit fontScale="92500" lnSpcReduction="10000"/>
          </a:bodyPr>
          <a:lstStyle/>
          <a:p>
            <a:pPr algn="ctr"/>
            <a:r>
              <a:rPr lang="en-ZA" dirty="0">
                <a:solidFill>
                  <a:srgbClr val="C082E6"/>
                </a:solidFill>
              </a:rPr>
              <a:t>Learning activity </a:t>
            </a:r>
            <a:r>
              <a:rPr lang="en-ZA" dirty="0" smtClean="0">
                <a:solidFill>
                  <a:srgbClr val="C082E6"/>
                </a:solidFill>
              </a:rPr>
              <a:t>5.4</a:t>
            </a:r>
            <a:endParaRPr lang="en-ZA" dirty="0">
              <a:solidFill>
                <a:srgbClr val="C082E6"/>
              </a:solidFill>
            </a:endParaRPr>
          </a:p>
        </p:txBody>
      </p:sp>
      <p:sp>
        <p:nvSpPr>
          <p:cNvPr id="5" name="TextBox 4">
            <a:extLst>
              <a:ext uri="{FF2B5EF4-FFF2-40B4-BE49-F238E27FC236}">
                <a16:creationId xmlns:a16="http://schemas.microsoft.com/office/drawing/2014/main" xmlns="" id="{305A835A-BBEF-4642-9E09-887CF14DA237}"/>
              </a:ext>
            </a:extLst>
          </p:cNvPr>
          <p:cNvSpPr txBox="1"/>
          <p:nvPr/>
        </p:nvSpPr>
        <p:spPr>
          <a:xfrm>
            <a:off x="392595" y="5368721"/>
            <a:ext cx="7740692" cy="646331"/>
          </a:xfrm>
          <a:prstGeom prst="rect">
            <a:avLst/>
          </a:prstGeom>
          <a:noFill/>
        </p:spPr>
        <p:txBody>
          <a:bodyPr wrap="square" rtlCol="0">
            <a:spAutoFit/>
          </a:bodyPr>
          <a:lstStyle/>
          <a:p>
            <a:r>
              <a:rPr lang="en-ZA" dirty="0"/>
              <a:t>Test your knowledge of this </a:t>
            </a:r>
            <a:r>
              <a:rPr lang="en-ZA" dirty="0" smtClean="0"/>
              <a:t>section by completing Learning </a:t>
            </a:r>
            <a:r>
              <a:rPr lang="en-ZA" dirty="0"/>
              <a:t>activity </a:t>
            </a:r>
            <a:r>
              <a:rPr lang="en-ZA" dirty="0" smtClean="0"/>
              <a:t>5.4 </a:t>
            </a:r>
            <a:r>
              <a:rPr lang="en-ZA" dirty="0"/>
              <a:t>in your </a:t>
            </a:r>
            <a:r>
              <a:rPr lang="en-ZA" i="1" dirty="0"/>
              <a:t>Student’s Book</a:t>
            </a:r>
            <a:r>
              <a:rPr lang="en-ZA" dirty="0"/>
              <a:t>.</a:t>
            </a:r>
          </a:p>
        </p:txBody>
      </p:sp>
    </p:spTree>
    <p:extLst>
      <p:ext uri="{BB962C8B-B14F-4D97-AF65-F5344CB8AC3E}">
        <p14:creationId xmlns:p14="http://schemas.microsoft.com/office/powerpoint/2010/main" val="3216483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D4DDA-0C3B-4B34-B958-E13C6756BDC7}"/>
              </a:ext>
            </a:extLst>
          </p:cNvPr>
          <p:cNvSpPr>
            <a:spLocks noGrp="1"/>
          </p:cNvSpPr>
          <p:nvPr>
            <p:ph type="title"/>
          </p:nvPr>
        </p:nvSpPr>
        <p:spPr>
          <a:xfrm>
            <a:off x="381001" y="279202"/>
            <a:ext cx="7905750" cy="792361"/>
          </a:xfrm>
        </p:spPr>
        <p:txBody>
          <a:bodyPr>
            <a:noAutofit/>
          </a:bodyPr>
          <a:lstStyle/>
          <a:p>
            <a:pPr algn="ctr"/>
            <a:r>
              <a:rPr lang="en-ZA" b="1" dirty="0" smtClean="0">
                <a:latin typeface="+mn-lt"/>
              </a:rPr>
              <a:t>Inferences &amp; conclusions</a:t>
            </a:r>
            <a:endParaRPr lang="en-ZA" dirty="0">
              <a:latin typeface="+mn-lt"/>
            </a:endParaRPr>
          </a:p>
        </p:txBody>
      </p:sp>
      <p:sp>
        <p:nvSpPr>
          <p:cNvPr id="3" name="Content Placeholder 2">
            <a:extLst>
              <a:ext uri="{FF2B5EF4-FFF2-40B4-BE49-F238E27FC236}">
                <a16:creationId xmlns:a16="http://schemas.microsoft.com/office/drawing/2014/main" xmlns="" id="{31DC930C-6C1D-4479-BCB5-4FB653FB5412}"/>
              </a:ext>
            </a:extLst>
          </p:cNvPr>
          <p:cNvSpPr>
            <a:spLocks noGrp="1"/>
          </p:cNvSpPr>
          <p:nvPr>
            <p:ph idx="1"/>
          </p:nvPr>
        </p:nvSpPr>
        <p:spPr>
          <a:xfrm>
            <a:off x="381000" y="1231107"/>
            <a:ext cx="8043471" cy="4126706"/>
          </a:xfrm>
        </p:spPr>
        <p:txBody>
          <a:bodyPr>
            <a:noAutofit/>
          </a:bodyPr>
          <a:lstStyle/>
          <a:p>
            <a:pPr lvl="0" fontAlgn="base"/>
            <a:r>
              <a:rPr lang="en-ZA" sz="3600" dirty="0"/>
              <a:t>Most conclusions combine </a:t>
            </a:r>
            <a:r>
              <a:rPr lang="en-ZA" sz="3600" b="1" dirty="0">
                <a:solidFill>
                  <a:srgbClr val="8CE614"/>
                </a:solidFill>
              </a:rPr>
              <a:t>logical reasoning</a:t>
            </a:r>
            <a:r>
              <a:rPr lang="en-ZA" sz="3600" dirty="0"/>
              <a:t> </a:t>
            </a:r>
            <a:r>
              <a:rPr lang="en-ZA" sz="3600" dirty="0" smtClean="0"/>
              <a:t>&amp; </a:t>
            </a:r>
            <a:r>
              <a:rPr lang="en-ZA" sz="3600" b="1" dirty="0">
                <a:solidFill>
                  <a:srgbClr val="8CE614"/>
                </a:solidFill>
              </a:rPr>
              <a:t>argument skills</a:t>
            </a:r>
            <a:r>
              <a:rPr lang="en-ZA" sz="3600" dirty="0"/>
              <a:t>. </a:t>
            </a:r>
          </a:p>
          <a:p>
            <a:pPr lvl="0" fontAlgn="base"/>
            <a:r>
              <a:rPr lang="en-ZA" sz="3600" dirty="0"/>
              <a:t>Conclusions can also be:</a:t>
            </a:r>
          </a:p>
          <a:p>
            <a:pPr marL="714375" lvl="2" indent="-528638" fontAlgn="base">
              <a:buFont typeface="Wingdings" panose="05000000000000000000" pitchFamily="2" charset="2"/>
              <a:buChar char="v"/>
            </a:pPr>
            <a:r>
              <a:rPr lang="en-ZA" sz="3200" dirty="0"/>
              <a:t>“Both – and</a:t>
            </a:r>
            <a:r>
              <a:rPr lang="en-ZA" sz="3200" dirty="0" smtClean="0"/>
              <a:t>”</a:t>
            </a:r>
            <a:endParaRPr lang="en-ZA" sz="3200" dirty="0"/>
          </a:p>
          <a:p>
            <a:pPr marL="714375" lvl="2" indent="-528638" fontAlgn="base">
              <a:buFont typeface="Wingdings" panose="05000000000000000000" pitchFamily="2" charset="2"/>
              <a:buChar char="v"/>
            </a:pPr>
            <a:r>
              <a:rPr lang="en-ZA" sz="3200" dirty="0"/>
              <a:t>“Either/or</a:t>
            </a:r>
            <a:r>
              <a:rPr lang="en-ZA" sz="3200" dirty="0" smtClean="0"/>
              <a:t>”</a:t>
            </a:r>
            <a:endParaRPr lang="en-ZA" sz="3200" dirty="0"/>
          </a:p>
          <a:p>
            <a:pPr marL="714375" lvl="2" indent="-528638" fontAlgn="base">
              <a:buFont typeface="Wingdings" panose="05000000000000000000" pitchFamily="2" charset="2"/>
              <a:buChar char="v"/>
            </a:pPr>
            <a:r>
              <a:rPr lang="en-ZA" sz="3200" dirty="0"/>
              <a:t>“Neither/nor”.</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709743" y="3231715"/>
            <a:ext cx="4577008" cy="2464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57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 presetClass="entr" presetSubtype="0" fill="hold" grpId="0" nodeType="afterEffect">
                                  <p:stCondLst>
                                    <p:cond delay="175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3750"/>
                            </p:stCondLst>
                            <p:childTnLst>
                              <p:par>
                                <p:cTn id="12" presetID="1" presetClass="entr" presetSubtype="0" fill="hold" grpId="0" nodeType="afterEffect">
                                  <p:stCondLst>
                                    <p:cond delay="175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5500"/>
                            </p:stCondLst>
                            <p:childTnLst>
                              <p:par>
                                <p:cTn id="15" presetID="1" presetClass="entr" presetSubtype="0" fill="hold" grpId="0" nodeType="afterEffect">
                                  <p:stCondLst>
                                    <p:cond delay="150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par>
                          <p:cTn id="17" fill="hold">
                            <p:stCondLst>
                              <p:cond delay="7000"/>
                            </p:stCondLst>
                            <p:childTnLst>
                              <p:par>
                                <p:cTn id="18" presetID="1" presetClass="entr" presetSubtype="0" fill="hold" grpId="0" nodeType="afterEffect">
                                  <p:stCondLst>
                                    <p:cond delay="150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par>
                          <p:cTn id="20" fill="hold">
                            <p:stCondLst>
                              <p:cond delay="8500"/>
                            </p:stCondLst>
                            <p:childTnLst>
                              <p:par>
                                <p:cTn id="21" presetID="1" presetClass="entr" presetSubtype="0" fill="hold" grpId="0" nodeType="afterEffect">
                                  <p:stCondLst>
                                    <p:cond delay="150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par>
                          <p:cTn id="23" fill="hold">
                            <p:stCondLst>
                              <p:cond delay="10000"/>
                            </p:stCondLst>
                            <p:childTnLst>
                              <p:par>
                                <p:cTn id="24" presetID="16" presetClass="entr" presetSubtype="21" fill="hold" nodeType="afterEffect">
                                  <p:stCondLst>
                                    <p:cond delay="1000"/>
                                  </p:stCondLst>
                                  <p:childTnLst>
                                    <p:set>
                                      <p:cBhvr>
                                        <p:cTn id="25" dur="1" fill="hold">
                                          <p:stCondLst>
                                            <p:cond delay="0"/>
                                          </p:stCondLst>
                                        </p:cTn>
                                        <p:tgtEl>
                                          <p:spTgt spid="1026"/>
                                        </p:tgtEl>
                                        <p:attrNameLst>
                                          <p:attrName>style.visibility</p:attrName>
                                        </p:attrNameLst>
                                      </p:cBhvr>
                                      <p:to>
                                        <p:strVal val="visible"/>
                                      </p:to>
                                    </p:set>
                                    <p:animEffect transition="in" filter="barn(inVertical)">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56CE95B-CA98-4BD8-BB61-7CBE66492D7F}"/>
              </a:ext>
            </a:extLst>
          </p:cNvPr>
          <p:cNvSpPr>
            <a:spLocks noGrp="1"/>
          </p:cNvSpPr>
          <p:nvPr>
            <p:ph type="body" idx="1"/>
          </p:nvPr>
        </p:nvSpPr>
        <p:spPr>
          <a:xfrm>
            <a:off x="392595" y="5040143"/>
            <a:ext cx="7910513" cy="446256"/>
          </a:xfrm>
        </p:spPr>
        <p:txBody>
          <a:bodyPr>
            <a:normAutofit fontScale="92500" lnSpcReduction="10000"/>
          </a:bodyPr>
          <a:lstStyle/>
          <a:p>
            <a:r>
              <a:rPr lang="en-ZA" dirty="0">
                <a:solidFill>
                  <a:srgbClr val="8CE614"/>
                </a:solidFill>
              </a:rPr>
              <a:t>Module </a:t>
            </a:r>
            <a:r>
              <a:rPr lang="en-ZA" dirty="0"/>
              <a:t>5</a:t>
            </a:r>
            <a:endParaRPr lang="en-ZA" dirty="0">
              <a:solidFill>
                <a:srgbClr val="8CE614"/>
              </a:solidFill>
            </a:endParaRPr>
          </a:p>
        </p:txBody>
      </p:sp>
      <p:sp>
        <p:nvSpPr>
          <p:cNvPr id="3" name="Content Placeholder 2">
            <a:extLst>
              <a:ext uri="{FF2B5EF4-FFF2-40B4-BE49-F238E27FC236}">
                <a16:creationId xmlns:a16="http://schemas.microsoft.com/office/drawing/2014/main" xmlns="" id="{BA0276BC-BCB0-4B8A-893B-32EAC274AF00}"/>
              </a:ext>
            </a:extLst>
          </p:cNvPr>
          <p:cNvSpPr>
            <a:spLocks noGrp="1"/>
          </p:cNvSpPr>
          <p:nvPr>
            <p:ph sz="quarter" idx="10"/>
          </p:nvPr>
        </p:nvSpPr>
        <p:spPr>
          <a:xfrm>
            <a:off x="392595" y="4407073"/>
            <a:ext cx="8051800" cy="651744"/>
          </a:xfrm>
        </p:spPr>
        <p:txBody>
          <a:bodyPr>
            <a:normAutofit fontScale="92500" lnSpcReduction="10000"/>
          </a:bodyPr>
          <a:lstStyle/>
          <a:p>
            <a:pPr algn="ctr"/>
            <a:r>
              <a:rPr lang="en-ZA" dirty="0">
                <a:solidFill>
                  <a:srgbClr val="C082E6"/>
                </a:solidFill>
              </a:rPr>
              <a:t>Learning activity </a:t>
            </a:r>
            <a:r>
              <a:rPr lang="en-ZA" dirty="0" smtClean="0">
                <a:solidFill>
                  <a:srgbClr val="C082E6"/>
                </a:solidFill>
              </a:rPr>
              <a:t>5.5</a:t>
            </a:r>
            <a:endParaRPr lang="en-ZA" dirty="0">
              <a:solidFill>
                <a:srgbClr val="C082E6"/>
              </a:solidFill>
            </a:endParaRPr>
          </a:p>
        </p:txBody>
      </p:sp>
      <p:sp>
        <p:nvSpPr>
          <p:cNvPr id="5" name="TextBox 4">
            <a:extLst>
              <a:ext uri="{FF2B5EF4-FFF2-40B4-BE49-F238E27FC236}">
                <a16:creationId xmlns:a16="http://schemas.microsoft.com/office/drawing/2014/main" xmlns="" id="{305A835A-BBEF-4642-9E09-887CF14DA237}"/>
              </a:ext>
            </a:extLst>
          </p:cNvPr>
          <p:cNvSpPr txBox="1"/>
          <p:nvPr/>
        </p:nvSpPr>
        <p:spPr>
          <a:xfrm>
            <a:off x="392595" y="5368721"/>
            <a:ext cx="7740692" cy="646331"/>
          </a:xfrm>
          <a:prstGeom prst="rect">
            <a:avLst/>
          </a:prstGeom>
          <a:noFill/>
        </p:spPr>
        <p:txBody>
          <a:bodyPr wrap="square" rtlCol="0">
            <a:spAutoFit/>
          </a:bodyPr>
          <a:lstStyle/>
          <a:p>
            <a:r>
              <a:rPr lang="en-ZA" dirty="0"/>
              <a:t>Test your knowledge of this </a:t>
            </a:r>
            <a:r>
              <a:rPr lang="en-ZA" dirty="0" smtClean="0"/>
              <a:t>section by completing Learning </a:t>
            </a:r>
            <a:r>
              <a:rPr lang="en-ZA" dirty="0"/>
              <a:t>activity </a:t>
            </a:r>
            <a:r>
              <a:rPr lang="en-ZA" dirty="0" smtClean="0"/>
              <a:t>5.5 </a:t>
            </a:r>
            <a:r>
              <a:rPr lang="en-ZA" dirty="0"/>
              <a:t>in your </a:t>
            </a:r>
            <a:r>
              <a:rPr lang="en-ZA" i="1" dirty="0"/>
              <a:t>Student’s Book</a:t>
            </a:r>
            <a:r>
              <a:rPr lang="en-ZA" dirty="0"/>
              <a:t>.</a:t>
            </a:r>
          </a:p>
        </p:txBody>
      </p:sp>
    </p:spTree>
    <p:extLst>
      <p:ext uri="{BB962C8B-B14F-4D97-AF65-F5344CB8AC3E}">
        <p14:creationId xmlns:p14="http://schemas.microsoft.com/office/powerpoint/2010/main" val="28793585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56CE95B-CA98-4BD8-BB61-7CBE66492D7F}"/>
              </a:ext>
            </a:extLst>
          </p:cNvPr>
          <p:cNvSpPr>
            <a:spLocks noGrp="1"/>
          </p:cNvSpPr>
          <p:nvPr>
            <p:ph type="body" idx="1"/>
          </p:nvPr>
        </p:nvSpPr>
        <p:spPr>
          <a:xfrm>
            <a:off x="392595" y="5040143"/>
            <a:ext cx="7910513" cy="446256"/>
          </a:xfrm>
        </p:spPr>
        <p:txBody>
          <a:bodyPr>
            <a:normAutofit fontScale="92500" lnSpcReduction="10000"/>
          </a:bodyPr>
          <a:lstStyle/>
          <a:p>
            <a:r>
              <a:rPr lang="en-ZA" dirty="0">
                <a:solidFill>
                  <a:srgbClr val="8CE614"/>
                </a:solidFill>
              </a:rPr>
              <a:t>Module </a:t>
            </a:r>
            <a:r>
              <a:rPr lang="en-ZA" dirty="0"/>
              <a:t>5</a:t>
            </a:r>
            <a:endParaRPr lang="en-ZA" dirty="0">
              <a:solidFill>
                <a:srgbClr val="8CE614"/>
              </a:solidFill>
            </a:endParaRPr>
          </a:p>
        </p:txBody>
      </p:sp>
      <p:sp>
        <p:nvSpPr>
          <p:cNvPr id="3" name="Content Placeholder 2">
            <a:extLst>
              <a:ext uri="{FF2B5EF4-FFF2-40B4-BE49-F238E27FC236}">
                <a16:creationId xmlns:a16="http://schemas.microsoft.com/office/drawing/2014/main" xmlns="" id="{BA0276BC-BCB0-4B8A-893B-32EAC274AF00}"/>
              </a:ext>
            </a:extLst>
          </p:cNvPr>
          <p:cNvSpPr>
            <a:spLocks noGrp="1"/>
          </p:cNvSpPr>
          <p:nvPr>
            <p:ph sz="quarter" idx="10"/>
          </p:nvPr>
        </p:nvSpPr>
        <p:spPr>
          <a:xfrm>
            <a:off x="392595" y="4407073"/>
            <a:ext cx="8051800" cy="651744"/>
          </a:xfrm>
        </p:spPr>
        <p:txBody>
          <a:bodyPr>
            <a:normAutofit fontScale="92500" lnSpcReduction="10000"/>
          </a:bodyPr>
          <a:lstStyle/>
          <a:p>
            <a:pPr algn="ctr"/>
            <a:r>
              <a:rPr lang="en-ZA" dirty="0">
                <a:solidFill>
                  <a:srgbClr val="C082E6"/>
                </a:solidFill>
              </a:rPr>
              <a:t>Learning activity </a:t>
            </a:r>
            <a:r>
              <a:rPr lang="en-ZA" dirty="0" smtClean="0">
                <a:solidFill>
                  <a:srgbClr val="C082E6"/>
                </a:solidFill>
              </a:rPr>
              <a:t>5.6</a:t>
            </a:r>
            <a:endParaRPr lang="en-ZA" dirty="0">
              <a:solidFill>
                <a:srgbClr val="C082E6"/>
              </a:solidFill>
            </a:endParaRPr>
          </a:p>
        </p:txBody>
      </p:sp>
      <p:sp>
        <p:nvSpPr>
          <p:cNvPr id="5" name="TextBox 4">
            <a:extLst>
              <a:ext uri="{FF2B5EF4-FFF2-40B4-BE49-F238E27FC236}">
                <a16:creationId xmlns:a16="http://schemas.microsoft.com/office/drawing/2014/main" xmlns="" id="{305A835A-BBEF-4642-9E09-887CF14DA237}"/>
              </a:ext>
            </a:extLst>
          </p:cNvPr>
          <p:cNvSpPr txBox="1"/>
          <p:nvPr/>
        </p:nvSpPr>
        <p:spPr>
          <a:xfrm>
            <a:off x="392595" y="5368721"/>
            <a:ext cx="7740692" cy="646331"/>
          </a:xfrm>
          <a:prstGeom prst="rect">
            <a:avLst/>
          </a:prstGeom>
          <a:noFill/>
        </p:spPr>
        <p:txBody>
          <a:bodyPr wrap="square" rtlCol="0">
            <a:spAutoFit/>
          </a:bodyPr>
          <a:lstStyle/>
          <a:p>
            <a:r>
              <a:rPr lang="en-ZA" dirty="0"/>
              <a:t>Test your knowledge of this section – and practise your logical reasoning and argument skills – by </a:t>
            </a:r>
            <a:r>
              <a:rPr lang="en-ZA" dirty="0" smtClean="0"/>
              <a:t>completing Learning </a:t>
            </a:r>
            <a:r>
              <a:rPr lang="en-ZA" dirty="0"/>
              <a:t>activity 5.6 in your </a:t>
            </a:r>
            <a:r>
              <a:rPr lang="en-ZA" i="1" dirty="0"/>
              <a:t>Student’s Book</a:t>
            </a:r>
            <a:r>
              <a:rPr lang="en-ZA" dirty="0"/>
              <a:t>.</a:t>
            </a:r>
          </a:p>
        </p:txBody>
      </p:sp>
    </p:spTree>
    <p:extLst>
      <p:ext uri="{BB962C8B-B14F-4D97-AF65-F5344CB8AC3E}">
        <p14:creationId xmlns:p14="http://schemas.microsoft.com/office/powerpoint/2010/main" val="12335155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939ECD-A8A6-4067-8DA8-E209A546658D}"/>
              </a:ext>
            </a:extLst>
          </p:cNvPr>
          <p:cNvSpPr>
            <a:spLocks noGrp="1"/>
          </p:cNvSpPr>
          <p:nvPr>
            <p:ph type="title"/>
          </p:nvPr>
        </p:nvSpPr>
        <p:spPr>
          <a:xfrm>
            <a:off x="0" y="2700338"/>
            <a:ext cx="8404412" cy="1990872"/>
          </a:xfrm>
        </p:spPr>
        <p:txBody>
          <a:bodyPr>
            <a:noAutofit/>
          </a:bodyPr>
          <a:lstStyle/>
          <a:p>
            <a:pPr algn="ctr"/>
            <a:r>
              <a:rPr lang="en-ZA" dirty="0"/>
              <a:t>Reflective thinking – strategies </a:t>
            </a:r>
            <a:r>
              <a:rPr lang="en-ZA" dirty="0" smtClean="0"/>
              <a:t>&amp; techniques</a:t>
            </a:r>
            <a:endParaRPr lang="en-ZA" dirty="0">
              <a:solidFill>
                <a:srgbClr val="8CE614"/>
              </a:solidFill>
            </a:endParaRPr>
          </a:p>
        </p:txBody>
      </p:sp>
      <p:sp>
        <p:nvSpPr>
          <p:cNvPr id="3" name="Text Placeholder 2">
            <a:extLst>
              <a:ext uri="{FF2B5EF4-FFF2-40B4-BE49-F238E27FC236}">
                <a16:creationId xmlns:a16="http://schemas.microsoft.com/office/drawing/2014/main" xmlns="" id="{1C362500-7ECC-42A0-97EA-2A94E9D5EA9F}"/>
              </a:ext>
            </a:extLst>
          </p:cNvPr>
          <p:cNvSpPr>
            <a:spLocks noGrp="1"/>
          </p:cNvSpPr>
          <p:nvPr>
            <p:ph type="body" idx="1"/>
          </p:nvPr>
        </p:nvSpPr>
        <p:spPr>
          <a:xfrm>
            <a:off x="246949" y="1973244"/>
            <a:ext cx="7910513" cy="727094"/>
          </a:xfrm>
        </p:spPr>
        <p:txBody>
          <a:bodyPr>
            <a:noAutofit/>
          </a:bodyPr>
          <a:lstStyle/>
          <a:p>
            <a:pPr algn="ctr"/>
            <a:r>
              <a:rPr lang="en-ZA" sz="6000" dirty="0">
                <a:solidFill>
                  <a:srgbClr val="C082E6"/>
                </a:solidFill>
              </a:rPr>
              <a:t>Unit </a:t>
            </a:r>
            <a:r>
              <a:rPr lang="en-ZA" sz="6000" dirty="0" smtClean="0">
                <a:solidFill>
                  <a:srgbClr val="C082E6"/>
                </a:solidFill>
              </a:rPr>
              <a:t>5.2</a:t>
            </a:r>
            <a:endParaRPr lang="en-ZA" sz="6000" dirty="0">
              <a:solidFill>
                <a:srgbClr val="C082E6"/>
              </a:solidFill>
            </a:endParaRPr>
          </a:p>
        </p:txBody>
      </p:sp>
    </p:spTree>
    <p:extLst>
      <p:ext uri="{BB962C8B-B14F-4D97-AF65-F5344CB8AC3E}">
        <p14:creationId xmlns:p14="http://schemas.microsoft.com/office/powerpoint/2010/main" val="138312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9098" y="371475"/>
            <a:ext cx="4229100" cy="5129214"/>
          </a:xfrm>
        </p:spPr>
        <p:txBody>
          <a:bodyPr>
            <a:noAutofit/>
          </a:bodyPr>
          <a:lstStyle/>
          <a:p>
            <a:pPr algn="ctr"/>
            <a:r>
              <a:rPr lang="en-ZA" dirty="0"/>
              <a:t>Apply advanced cognitive skills </a:t>
            </a:r>
            <a:r>
              <a:rPr lang="en-ZA" dirty="0" smtClean="0"/>
              <a:t>&amp; strategies </a:t>
            </a:r>
            <a:br>
              <a:rPr lang="en-ZA" dirty="0" smtClean="0"/>
            </a:br>
            <a:r>
              <a:rPr lang="en-ZA" dirty="0" smtClean="0"/>
              <a:t>in </a:t>
            </a:r>
            <a:r>
              <a:rPr lang="en-ZA" dirty="0"/>
              <a:t>various contexts</a:t>
            </a:r>
          </a:p>
        </p:txBody>
      </p:sp>
      <p:sp>
        <p:nvSpPr>
          <p:cNvPr id="3" name="Text Placeholder 2"/>
          <p:cNvSpPr>
            <a:spLocks noGrp="1"/>
          </p:cNvSpPr>
          <p:nvPr>
            <p:ph type="body" idx="1"/>
          </p:nvPr>
        </p:nvSpPr>
        <p:spPr>
          <a:xfrm>
            <a:off x="4422108" y="5500689"/>
            <a:ext cx="3843081" cy="582870"/>
          </a:xfrm>
        </p:spPr>
        <p:txBody>
          <a:bodyPr/>
          <a:lstStyle/>
          <a:p>
            <a:pPr algn="ctr"/>
            <a:r>
              <a:rPr lang="en-GB" dirty="0">
                <a:solidFill>
                  <a:srgbClr val="9A73FD"/>
                </a:solidFill>
              </a:rPr>
              <a:t>Module </a:t>
            </a:r>
            <a:r>
              <a:rPr lang="en-GB" dirty="0" smtClean="0">
                <a:solidFill>
                  <a:srgbClr val="9A73FD"/>
                </a:solidFill>
              </a:rPr>
              <a:t>5</a:t>
            </a:r>
            <a:endParaRPr lang="en-GB" dirty="0">
              <a:solidFill>
                <a:srgbClr val="9A73FD"/>
              </a:solidFill>
            </a:endParaRPr>
          </a:p>
        </p:txBody>
      </p:sp>
    </p:spTree>
    <p:extLst>
      <p:ext uri="{BB962C8B-B14F-4D97-AF65-F5344CB8AC3E}">
        <p14:creationId xmlns:p14="http://schemas.microsoft.com/office/powerpoint/2010/main" val="4231529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D4DDA-0C3B-4B34-B958-E13C6756BDC7}"/>
              </a:ext>
            </a:extLst>
          </p:cNvPr>
          <p:cNvSpPr>
            <a:spLocks noGrp="1"/>
          </p:cNvSpPr>
          <p:nvPr>
            <p:ph type="title"/>
          </p:nvPr>
        </p:nvSpPr>
        <p:spPr>
          <a:xfrm>
            <a:off x="228600" y="142876"/>
            <a:ext cx="8058151" cy="928688"/>
          </a:xfrm>
        </p:spPr>
        <p:txBody>
          <a:bodyPr>
            <a:noAutofit/>
          </a:bodyPr>
          <a:lstStyle/>
          <a:p>
            <a:pPr algn="ctr"/>
            <a:r>
              <a:rPr lang="en-ZA" b="1" dirty="0">
                <a:latin typeface="+mn-lt"/>
              </a:rPr>
              <a:t>The concept of </a:t>
            </a:r>
            <a:r>
              <a:rPr lang="en-ZA" b="1" dirty="0" smtClean="0">
                <a:latin typeface="+mn-lt"/>
              </a:rPr>
              <a:t>reflective thinking</a:t>
            </a:r>
            <a:endParaRPr lang="en-ZA" dirty="0">
              <a:latin typeface="+mn-lt"/>
            </a:endParaRPr>
          </a:p>
        </p:txBody>
      </p:sp>
      <p:sp>
        <p:nvSpPr>
          <p:cNvPr id="3" name="Content Placeholder 2">
            <a:extLst>
              <a:ext uri="{FF2B5EF4-FFF2-40B4-BE49-F238E27FC236}">
                <a16:creationId xmlns:a16="http://schemas.microsoft.com/office/drawing/2014/main" xmlns="" id="{31DC930C-6C1D-4479-BCB5-4FB653FB5412}"/>
              </a:ext>
            </a:extLst>
          </p:cNvPr>
          <p:cNvSpPr>
            <a:spLocks noGrp="1"/>
          </p:cNvSpPr>
          <p:nvPr>
            <p:ph idx="1"/>
          </p:nvPr>
        </p:nvSpPr>
        <p:spPr>
          <a:xfrm>
            <a:off x="381000" y="1231107"/>
            <a:ext cx="8043471" cy="4586288"/>
          </a:xfrm>
        </p:spPr>
        <p:txBody>
          <a:bodyPr>
            <a:noAutofit/>
          </a:bodyPr>
          <a:lstStyle/>
          <a:p>
            <a:pPr marL="342900" lvl="0" indent="-342900" fontAlgn="base">
              <a:tabLst>
                <a:tab pos="457200" algn="l"/>
              </a:tabLst>
            </a:pPr>
            <a:r>
              <a:rPr lang="en-ZA" sz="3600" dirty="0">
                <a:solidFill>
                  <a:srgbClr val="000000"/>
                </a:solidFill>
                <a:ea typeface="MS PGothic" panose="020B0600070205080204" pitchFamily="34" charset="-128"/>
                <a:cs typeface="MS PGothic" panose="020B0600070205080204" pitchFamily="34" charset="-128"/>
              </a:rPr>
              <a:t>To </a:t>
            </a:r>
            <a:r>
              <a:rPr lang="en-ZA" sz="3600" b="1" dirty="0">
                <a:solidFill>
                  <a:srgbClr val="767DC0"/>
                </a:solidFill>
                <a:ea typeface="MS PGothic" panose="020B0600070205080204" pitchFamily="34" charset="-128"/>
                <a:cs typeface="MS PGothic" panose="020B0600070205080204" pitchFamily="34" charset="-128"/>
              </a:rPr>
              <a:t>reflect</a:t>
            </a:r>
            <a:r>
              <a:rPr lang="en-ZA" sz="3600" dirty="0">
                <a:solidFill>
                  <a:srgbClr val="000000"/>
                </a:solidFill>
                <a:ea typeface="MS PGothic" panose="020B0600070205080204" pitchFamily="34" charset="-128"/>
                <a:cs typeface="MS PGothic" panose="020B0600070205080204" pitchFamily="34" charset="-128"/>
              </a:rPr>
              <a:t> = </a:t>
            </a:r>
            <a:r>
              <a:rPr lang="en-ZA" sz="3600" b="1" dirty="0">
                <a:solidFill>
                  <a:srgbClr val="767DC0"/>
                </a:solidFill>
                <a:ea typeface="MS PGothic" panose="020B0600070205080204" pitchFamily="34" charset="-128"/>
                <a:cs typeface="MS PGothic" panose="020B0600070205080204" pitchFamily="34" charset="-128"/>
              </a:rPr>
              <a:t>think seriously </a:t>
            </a:r>
            <a:r>
              <a:rPr lang="en-ZA" sz="3600" dirty="0">
                <a:ea typeface="MS PGothic" panose="020B0600070205080204" pitchFamily="34" charset="-128"/>
                <a:cs typeface="MS PGothic" panose="020B0600070205080204" pitchFamily="34" charset="-128"/>
              </a:rPr>
              <a:t>about something</a:t>
            </a:r>
            <a:r>
              <a:rPr lang="en-ZA" sz="3600" dirty="0">
                <a:solidFill>
                  <a:srgbClr val="000000"/>
                </a:solidFill>
                <a:ea typeface="MS PGothic" panose="020B0600070205080204" pitchFamily="34" charset="-128"/>
                <a:cs typeface="MS PGothic" panose="020B0600070205080204" pitchFamily="34" charset="-128"/>
              </a:rPr>
              <a:t>. </a:t>
            </a:r>
            <a:endParaRPr lang="en-ZA" sz="3600" dirty="0">
              <a:cs typeface="Times New Roman" panose="02020603050405020304" pitchFamily="18" charset="0"/>
            </a:endParaRPr>
          </a:p>
          <a:p>
            <a:pPr marL="342900" lvl="0" indent="-342900" fontAlgn="base">
              <a:tabLst>
                <a:tab pos="457200" algn="l"/>
              </a:tabLst>
            </a:pPr>
            <a:r>
              <a:rPr lang="en-ZA" sz="3600" dirty="0">
                <a:solidFill>
                  <a:srgbClr val="000000"/>
                </a:solidFill>
                <a:ea typeface="MS PGothic" panose="020B0600070205080204" pitchFamily="34" charset="-128"/>
                <a:cs typeface="MS PGothic" panose="020B0600070205080204" pitchFamily="34" charset="-128"/>
              </a:rPr>
              <a:t>Reflective thinking = </a:t>
            </a:r>
            <a:r>
              <a:rPr lang="en-ZA" sz="3600" b="1" dirty="0">
                <a:solidFill>
                  <a:srgbClr val="8CE614"/>
                </a:solidFill>
                <a:ea typeface="MS PGothic" panose="020B0600070205080204" pitchFamily="34" charset="-128"/>
                <a:cs typeface="MS PGothic" panose="020B0600070205080204" pitchFamily="34" charset="-128"/>
              </a:rPr>
              <a:t>critical thinking</a:t>
            </a:r>
            <a:r>
              <a:rPr lang="en-ZA" sz="3600" dirty="0">
                <a:solidFill>
                  <a:srgbClr val="000000"/>
                </a:solidFill>
                <a:ea typeface="MS PGothic" panose="020B0600070205080204" pitchFamily="34" charset="-128"/>
                <a:cs typeface="MS PGothic" panose="020B0600070205080204" pitchFamily="34" charset="-128"/>
              </a:rPr>
              <a:t>:</a:t>
            </a:r>
            <a:endParaRPr lang="en-ZA" sz="3600" dirty="0">
              <a:cs typeface="Times New Roman" panose="02020603050405020304" pitchFamily="18" charset="0"/>
            </a:endParaRPr>
          </a:p>
          <a:p>
            <a:pPr marL="900113" lvl="2" indent="-542925" fontAlgn="base">
              <a:buFont typeface="Wingdings" panose="05000000000000000000" pitchFamily="2" charset="2"/>
              <a:buChar char="v"/>
              <a:tabLst>
                <a:tab pos="1371600" algn="l"/>
              </a:tabLst>
            </a:pPr>
            <a:r>
              <a:rPr lang="en-ZA" sz="3200" dirty="0" smtClean="0">
                <a:solidFill>
                  <a:srgbClr val="000000"/>
                </a:solidFill>
                <a:ea typeface="MS PGothic" panose="020B0600070205080204" pitchFamily="34" charset="-128"/>
                <a:cs typeface="MS PGothic" panose="020B0600070205080204" pitchFamily="34" charset="-128"/>
              </a:rPr>
              <a:t>Analyse</a:t>
            </a:r>
            <a:endParaRPr lang="en-ZA" sz="3200" dirty="0">
              <a:cs typeface="Times New Roman" panose="02020603050405020304" pitchFamily="18" charset="0"/>
            </a:endParaRPr>
          </a:p>
          <a:p>
            <a:pPr marL="900113" lvl="2" indent="-542925" fontAlgn="base">
              <a:buFont typeface="Wingdings" panose="05000000000000000000" pitchFamily="2" charset="2"/>
              <a:buChar char="v"/>
              <a:tabLst>
                <a:tab pos="1371600" algn="l"/>
              </a:tabLst>
            </a:pPr>
            <a:r>
              <a:rPr lang="en-ZA" sz="3200" dirty="0" smtClean="0">
                <a:solidFill>
                  <a:srgbClr val="000000"/>
                </a:solidFill>
                <a:ea typeface="MS PGothic" panose="020B0600070205080204" pitchFamily="34" charset="-128"/>
                <a:cs typeface="MS PGothic" panose="020B0600070205080204" pitchFamily="34" charset="-128"/>
              </a:rPr>
              <a:t>Assess</a:t>
            </a:r>
            <a:endParaRPr lang="en-ZA" sz="3200" dirty="0">
              <a:cs typeface="Times New Roman" panose="02020603050405020304" pitchFamily="18" charset="0"/>
            </a:endParaRPr>
          </a:p>
          <a:p>
            <a:pPr marL="900113" lvl="2" indent="-542925" fontAlgn="base">
              <a:buFont typeface="Wingdings" panose="05000000000000000000" pitchFamily="2" charset="2"/>
              <a:buChar char="v"/>
              <a:tabLst>
                <a:tab pos="1371600" algn="l"/>
              </a:tabLst>
            </a:pPr>
            <a:r>
              <a:rPr lang="en-ZA" sz="3200" dirty="0" smtClean="0">
                <a:solidFill>
                  <a:srgbClr val="000000"/>
                </a:solidFill>
                <a:ea typeface="MS PGothic" panose="020B0600070205080204" pitchFamily="34" charset="-128"/>
                <a:cs typeface="MS PGothic" panose="020B0600070205080204" pitchFamily="34" charset="-128"/>
              </a:rPr>
              <a:t>Evaluate</a:t>
            </a:r>
            <a:endParaRPr lang="en-ZA" sz="3200" dirty="0">
              <a:cs typeface="Times New Roman" panose="02020603050405020304" pitchFamily="18" charset="0"/>
            </a:endParaRPr>
          </a:p>
          <a:p>
            <a:pPr marL="900113" lvl="2" indent="-542925" fontAlgn="base">
              <a:buFont typeface="Wingdings" panose="05000000000000000000" pitchFamily="2" charset="2"/>
              <a:buChar char="v"/>
              <a:tabLst>
                <a:tab pos="1371600" algn="l"/>
              </a:tabLst>
            </a:pPr>
            <a:r>
              <a:rPr lang="en-ZA" sz="3200" dirty="0">
                <a:solidFill>
                  <a:srgbClr val="000000"/>
                </a:solidFill>
                <a:ea typeface="MS PGothic" panose="020B0600070205080204" pitchFamily="34" charset="-128"/>
                <a:cs typeface="MS PGothic" panose="020B0600070205080204" pitchFamily="34" charset="-128"/>
              </a:rPr>
              <a:t>Judge. </a:t>
            </a:r>
            <a:endParaRPr lang="en-ZA" sz="3200" dirty="0">
              <a:cs typeface="Times New Roman" panose="02020603050405020304" pitchFamily="18" charset="0"/>
            </a:endParaRPr>
          </a:p>
          <a:p>
            <a:pPr marL="342900" lvl="0" indent="-342900" fontAlgn="base">
              <a:tabLst>
                <a:tab pos="457200" algn="l"/>
              </a:tabLst>
            </a:pPr>
            <a:r>
              <a:rPr lang="en-ZA" sz="3600" dirty="0">
                <a:solidFill>
                  <a:srgbClr val="000000"/>
                </a:solidFill>
                <a:ea typeface="MS PGothic" panose="020B0600070205080204" pitchFamily="34" charset="-128"/>
                <a:cs typeface="MS PGothic" panose="020B0600070205080204" pitchFamily="34" charset="-128"/>
              </a:rPr>
              <a:t>Organise your </a:t>
            </a:r>
            <a:r>
              <a:rPr lang="en-ZA" sz="3600" dirty="0">
                <a:ea typeface="MS PGothic" panose="020B0600070205080204" pitchFamily="34" charset="-128"/>
                <a:cs typeface="MS PGothic" panose="020B0600070205080204" pitchFamily="34" charset="-128"/>
              </a:rPr>
              <a:t>thoughts</a:t>
            </a:r>
            <a:r>
              <a:rPr lang="en-ZA" sz="3600" b="1" dirty="0">
                <a:solidFill>
                  <a:srgbClr val="767DC0"/>
                </a:solidFill>
                <a:ea typeface="MS PGothic" panose="020B0600070205080204" pitchFamily="34" charset="-128"/>
                <a:cs typeface="MS PGothic" panose="020B0600070205080204" pitchFamily="34" charset="-128"/>
              </a:rPr>
              <a:t> clearly</a:t>
            </a:r>
            <a:r>
              <a:rPr lang="en-ZA" sz="3600" dirty="0">
                <a:solidFill>
                  <a:srgbClr val="000000"/>
                </a:solidFill>
                <a:ea typeface="MS PGothic" panose="020B0600070205080204" pitchFamily="34" charset="-128"/>
                <a:cs typeface="MS PGothic" panose="020B0600070205080204" pitchFamily="34" charset="-128"/>
              </a:rPr>
              <a:t>. </a:t>
            </a:r>
            <a:endParaRPr lang="en-ZA" sz="3600" dirty="0">
              <a:effectLst/>
              <a:cs typeface="Times New Roman" panose="02020603050405020304" pitchFamily="18"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5423770" y="2911412"/>
            <a:ext cx="2880986" cy="2085306"/>
          </a:xfrm>
          <a:prstGeom prst="rect">
            <a:avLst/>
          </a:prstGeom>
        </p:spPr>
      </p:pic>
    </p:spTree>
    <p:extLst>
      <p:ext uri="{BB962C8B-B14F-4D97-AF65-F5344CB8AC3E}">
        <p14:creationId xmlns:p14="http://schemas.microsoft.com/office/powerpoint/2010/main" val="278285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 presetClass="entr" presetSubtype="0" fill="hold" grpId="0" nodeType="afterEffect">
                                  <p:stCondLst>
                                    <p:cond delay="175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3750"/>
                            </p:stCondLst>
                            <p:childTnLst>
                              <p:par>
                                <p:cTn id="12" presetID="1" presetClass="entr" presetSubtype="0" fill="hold" grpId="0" nodeType="afterEffect">
                                  <p:stCondLst>
                                    <p:cond delay="175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5500"/>
                            </p:stCondLst>
                            <p:childTnLst>
                              <p:par>
                                <p:cTn id="15" presetID="1" presetClass="entr" presetSubtype="0" fill="hold" grpId="0" nodeType="afterEffect">
                                  <p:stCondLst>
                                    <p:cond delay="100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par>
                          <p:cTn id="17" fill="hold">
                            <p:stCondLst>
                              <p:cond delay="6500"/>
                            </p:stCondLst>
                            <p:childTnLst>
                              <p:par>
                                <p:cTn id="18" presetID="1" presetClass="entr" presetSubtype="0" fill="hold" grpId="0" nodeType="afterEffect">
                                  <p:stCondLst>
                                    <p:cond delay="100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par>
                          <p:cTn id="20" fill="hold">
                            <p:stCondLst>
                              <p:cond delay="7500"/>
                            </p:stCondLst>
                            <p:childTnLst>
                              <p:par>
                                <p:cTn id="21" presetID="1" presetClass="entr" presetSubtype="0" fill="hold" grpId="0"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par>
                          <p:cTn id="23" fill="hold">
                            <p:stCondLst>
                              <p:cond delay="8500"/>
                            </p:stCondLst>
                            <p:childTnLst>
                              <p:par>
                                <p:cTn id="24" presetID="1" presetClass="entr" presetSubtype="0" fill="hold" grpId="0" nodeType="afterEffect">
                                  <p:stCondLst>
                                    <p:cond delay="100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par>
                          <p:cTn id="26" fill="hold">
                            <p:stCondLst>
                              <p:cond delay="9500"/>
                            </p:stCondLst>
                            <p:childTnLst>
                              <p:par>
                                <p:cTn id="27" presetID="1" presetClass="entr" presetSubtype="0" fill="hold" grpId="0" nodeType="afterEffect">
                                  <p:stCondLst>
                                    <p:cond delay="175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par>
                          <p:cTn id="29" fill="hold">
                            <p:stCondLst>
                              <p:cond delay="11250"/>
                            </p:stCondLst>
                            <p:childTnLst>
                              <p:par>
                                <p:cTn id="30" presetID="53" presetClass="entr" presetSubtype="16" fill="hold" nodeType="afterEffect">
                                  <p:stCondLst>
                                    <p:cond delay="100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D4DDA-0C3B-4B34-B958-E13C6756BDC7}"/>
              </a:ext>
            </a:extLst>
          </p:cNvPr>
          <p:cNvSpPr>
            <a:spLocks noGrp="1"/>
          </p:cNvSpPr>
          <p:nvPr>
            <p:ph type="title"/>
          </p:nvPr>
        </p:nvSpPr>
        <p:spPr>
          <a:xfrm>
            <a:off x="381001" y="279202"/>
            <a:ext cx="7905750" cy="992386"/>
          </a:xfrm>
        </p:spPr>
        <p:txBody>
          <a:bodyPr>
            <a:noAutofit/>
          </a:bodyPr>
          <a:lstStyle/>
          <a:p>
            <a:pPr algn="ctr"/>
            <a:r>
              <a:rPr lang="en-ZA" b="1" dirty="0">
                <a:latin typeface="+mn-lt"/>
              </a:rPr>
              <a:t>Using reflective thinking </a:t>
            </a:r>
            <a:r>
              <a:rPr lang="en-ZA" b="1" dirty="0" smtClean="0">
                <a:latin typeface="+mn-lt"/>
              </a:rPr>
              <a:t/>
            </a:r>
            <a:br>
              <a:rPr lang="en-ZA" b="1" dirty="0" smtClean="0">
                <a:latin typeface="+mn-lt"/>
              </a:rPr>
            </a:br>
            <a:r>
              <a:rPr lang="en-ZA" b="1" dirty="0" smtClean="0">
                <a:latin typeface="+mn-lt"/>
              </a:rPr>
              <a:t>to </a:t>
            </a:r>
            <a:r>
              <a:rPr lang="en-ZA" b="1" dirty="0">
                <a:latin typeface="+mn-lt"/>
              </a:rPr>
              <a:t>solve problems</a:t>
            </a:r>
            <a:endParaRPr lang="en-ZA" dirty="0">
              <a:latin typeface="+mn-lt"/>
            </a:endParaRPr>
          </a:p>
        </p:txBody>
      </p:sp>
      <p:sp>
        <p:nvSpPr>
          <p:cNvPr id="3" name="Content Placeholder 2">
            <a:extLst>
              <a:ext uri="{FF2B5EF4-FFF2-40B4-BE49-F238E27FC236}">
                <a16:creationId xmlns:a16="http://schemas.microsoft.com/office/drawing/2014/main" xmlns="" id="{31DC930C-6C1D-4479-BCB5-4FB653FB5412}"/>
              </a:ext>
            </a:extLst>
          </p:cNvPr>
          <p:cNvSpPr>
            <a:spLocks noGrp="1"/>
          </p:cNvSpPr>
          <p:nvPr>
            <p:ph idx="1"/>
          </p:nvPr>
        </p:nvSpPr>
        <p:spPr>
          <a:xfrm>
            <a:off x="381001" y="1500188"/>
            <a:ext cx="8043471" cy="2514600"/>
          </a:xfrm>
        </p:spPr>
        <p:txBody>
          <a:bodyPr>
            <a:noAutofit/>
          </a:bodyPr>
          <a:lstStyle/>
          <a:p>
            <a:pPr marL="742950" lvl="0" indent="-742950" fontAlgn="base">
              <a:buFont typeface="+mj-lt"/>
              <a:buAutoNum type="arabicPeriod"/>
            </a:pPr>
            <a:r>
              <a:rPr lang="en-ZA" sz="3600" dirty="0"/>
              <a:t>Define the </a:t>
            </a:r>
            <a:r>
              <a:rPr lang="en-ZA" sz="3600" b="1" dirty="0">
                <a:solidFill>
                  <a:srgbClr val="8CE614"/>
                </a:solidFill>
              </a:rPr>
              <a:t>problem</a:t>
            </a:r>
            <a:r>
              <a:rPr lang="en-ZA" sz="3600" dirty="0"/>
              <a:t>. </a:t>
            </a:r>
          </a:p>
          <a:p>
            <a:pPr marL="742950" lvl="0" indent="-742950" fontAlgn="base">
              <a:buFont typeface="+mj-lt"/>
              <a:buAutoNum type="arabicPeriod"/>
            </a:pPr>
            <a:r>
              <a:rPr lang="en-ZA" sz="3600" dirty="0"/>
              <a:t>Describe the </a:t>
            </a:r>
            <a:r>
              <a:rPr lang="en-ZA" sz="3600" b="1" dirty="0">
                <a:solidFill>
                  <a:srgbClr val="767DC0"/>
                </a:solidFill>
              </a:rPr>
              <a:t>existing situation</a:t>
            </a:r>
            <a:r>
              <a:rPr lang="en-ZA" sz="3600" dirty="0"/>
              <a:t>. </a:t>
            </a:r>
          </a:p>
          <a:p>
            <a:pPr marL="742950" lvl="0" indent="-742950" fontAlgn="base">
              <a:buFont typeface="+mj-lt"/>
              <a:buAutoNum type="arabicPeriod"/>
            </a:pPr>
            <a:r>
              <a:rPr lang="en-ZA" sz="3600" dirty="0"/>
              <a:t>Select </a:t>
            </a:r>
            <a:r>
              <a:rPr lang="en-ZA" sz="3600" b="1" dirty="0">
                <a:solidFill>
                  <a:srgbClr val="8CE614"/>
                </a:solidFill>
              </a:rPr>
              <a:t>criteria </a:t>
            </a:r>
            <a:r>
              <a:rPr lang="en-ZA" sz="3600" dirty="0"/>
              <a:t>for </a:t>
            </a:r>
            <a:r>
              <a:rPr lang="en-ZA" sz="3600" b="1" dirty="0">
                <a:solidFill>
                  <a:srgbClr val="8CE614"/>
                </a:solidFill>
              </a:rPr>
              <a:t>judging solutions</a:t>
            </a:r>
            <a:r>
              <a:rPr lang="en-ZA" sz="3600" dirty="0"/>
              <a:t>. </a:t>
            </a:r>
          </a:p>
          <a:p>
            <a:pPr marL="742950" lvl="0" indent="-742950" fontAlgn="base">
              <a:buFont typeface="+mj-lt"/>
              <a:buAutoNum type="arabicPeriod"/>
            </a:pPr>
            <a:r>
              <a:rPr lang="en-ZA" sz="3600" dirty="0"/>
              <a:t>Analyse the </a:t>
            </a:r>
            <a:r>
              <a:rPr lang="en-ZA" sz="3600" b="1" dirty="0">
                <a:solidFill>
                  <a:srgbClr val="767DC0"/>
                </a:solidFill>
              </a:rPr>
              <a:t>problem more</a:t>
            </a:r>
            <a:r>
              <a:rPr lang="en-ZA" sz="3600" dirty="0"/>
              <a:t>.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44583" y="3995803"/>
            <a:ext cx="6092862" cy="2154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30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 presetClass="entr" presetSubtype="0" fill="hold" grpId="0" nodeType="afterEffect">
                                  <p:stCondLst>
                                    <p:cond delay="175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3750"/>
                            </p:stCondLst>
                            <p:childTnLst>
                              <p:par>
                                <p:cTn id="12" presetID="1" presetClass="entr" presetSubtype="0" fill="hold" grpId="0" nodeType="afterEffect">
                                  <p:stCondLst>
                                    <p:cond delay="175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5500"/>
                            </p:stCondLst>
                            <p:childTnLst>
                              <p:par>
                                <p:cTn id="15" presetID="1" presetClass="entr" presetSubtype="0" fill="hold" grpId="0" nodeType="afterEffect">
                                  <p:stCondLst>
                                    <p:cond delay="175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par>
                          <p:cTn id="17" fill="hold">
                            <p:stCondLst>
                              <p:cond delay="7250"/>
                            </p:stCondLst>
                            <p:childTnLst>
                              <p:par>
                                <p:cTn id="18" presetID="1" presetClass="entr" presetSubtype="0" fill="hold" grpId="0" nodeType="afterEffect">
                                  <p:stCondLst>
                                    <p:cond delay="175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par>
                          <p:cTn id="20" fill="hold">
                            <p:stCondLst>
                              <p:cond delay="9000"/>
                            </p:stCondLst>
                            <p:childTnLst>
                              <p:par>
                                <p:cTn id="21" presetID="22" presetClass="entr" presetSubtype="4" fill="hold" nodeType="afterEffect">
                                  <p:stCondLst>
                                    <p:cond delay="1000"/>
                                  </p:stCondLst>
                                  <p:childTnLst>
                                    <p:set>
                                      <p:cBhvr>
                                        <p:cTn id="22" dur="1" fill="hold">
                                          <p:stCondLst>
                                            <p:cond delay="0"/>
                                          </p:stCondLst>
                                        </p:cTn>
                                        <p:tgtEl>
                                          <p:spTgt spid="2050"/>
                                        </p:tgtEl>
                                        <p:attrNameLst>
                                          <p:attrName>style.visibility</p:attrName>
                                        </p:attrNameLst>
                                      </p:cBhvr>
                                      <p:to>
                                        <p:strVal val="visible"/>
                                      </p:to>
                                    </p:set>
                                    <p:animEffect transition="in" filter="wipe(down)">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D4DDA-0C3B-4B34-B958-E13C6756BDC7}"/>
              </a:ext>
            </a:extLst>
          </p:cNvPr>
          <p:cNvSpPr>
            <a:spLocks noGrp="1"/>
          </p:cNvSpPr>
          <p:nvPr>
            <p:ph type="title"/>
          </p:nvPr>
        </p:nvSpPr>
        <p:spPr>
          <a:xfrm>
            <a:off x="381001" y="279202"/>
            <a:ext cx="7905750" cy="992386"/>
          </a:xfrm>
        </p:spPr>
        <p:txBody>
          <a:bodyPr>
            <a:noAutofit/>
          </a:bodyPr>
          <a:lstStyle/>
          <a:p>
            <a:pPr algn="ctr"/>
            <a:r>
              <a:rPr lang="en-ZA" b="1" dirty="0">
                <a:latin typeface="+mn-lt"/>
              </a:rPr>
              <a:t>Using reflective thinking </a:t>
            </a:r>
            <a:r>
              <a:rPr lang="en-ZA" b="1" dirty="0" smtClean="0">
                <a:latin typeface="+mn-lt"/>
              </a:rPr>
              <a:t/>
            </a:r>
            <a:br>
              <a:rPr lang="en-ZA" b="1" dirty="0" smtClean="0">
                <a:latin typeface="+mn-lt"/>
              </a:rPr>
            </a:br>
            <a:r>
              <a:rPr lang="en-ZA" b="1" dirty="0" smtClean="0">
                <a:latin typeface="+mn-lt"/>
              </a:rPr>
              <a:t>to </a:t>
            </a:r>
            <a:r>
              <a:rPr lang="en-ZA" b="1" dirty="0">
                <a:latin typeface="+mn-lt"/>
              </a:rPr>
              <a:t>solve problems</a:t>
            </a:r>
            <a:endParaRPr lang="en-ZA" dirty="0">
              <a:latin typeface="+mn-lt"/>
            </a:endParaRPr>
          </a:p>
        </p:txBody>
      </p:sp>
      <p:sp>
        <p:nvSpPr>
          <p:cNvPr id="3" name="Content Placeholder 2">
            <a:extLst>
              <a:ext uri="{FF2B5EF4-FFF2-40B4-BE49-F238E27FC236}">
                <a16:creationId xmlns:a16="http://schemas.microsoft.com/office/drawing/2014/main" xmlns="" id="{31DC930C-6C1D-4479-BCB5-4FB653FB5412}"/>
              </a:ext>
            </a:extLst>
          </p:cNvPr>
          <p:cNvSpPr>
            <a:spLocks noGrp="1"/>
          </p:cNvSpPr>
          <p:nvPr>
            <p:ph idx="1"/>
          </p:nvPr>
        </p:nvSpPr>
        <p:spPr>
          <a:xfrm>
            <a:off x="124329" y="1500187"/>
            <a:ext cx="8313820" cy="4657725"/>
          </a:xfrm>
        </p:spPr>
        <p:txBody>
          <a:bodyPr>
            <a:noAutofit/>
          </a:bodyPr>
          <a:lstStyle/>
          <a:p>
            <a:pPr marL="742950" lvl="0" indent="-742950" fontAlgn="base">
              <a:buFont typeface="+mj-lt"/>
              <a:buAutoNum type="arabicPeriod" startAt="5"/>
            </a:pPr>
            <a:r>
              <a:rPr lang="en-ZA" sz="3600" dirty="0"/>
              <a:t>Make </a:t>
            </a:r>
            <a:r>
              <a:rPr lang="en-ZA" sz="3600" dirty="0" smtClean="0"/>
              <a:t>the problem </a:t>
            </a:r>
            <a:r>
              <a:rPr lang="en-ZA" sz="3600" dirty="0"/>
              <a:t>as </a:t>
            </a:r>
            <a:r>
              <a:rPr lang="en-ZA" sz="3600" b="1" dirty="0">
                <a:solidFill>
                  <a:srgbClr val="8CE614"/>
                </a:solidFill>
              </a:rPr>
              <a:t>specific as possible</a:t>
            </a:r>
            <a:r>
              <a:rPr lang="en-ZA" sz="3600" dirty="0"/>
              <a:t>. </a:t>
            </a:r>
          </a:p>
          <a:p>
            <a:pPr marL="742950" lvl="0" indent="-742950" fontAlgn="base">
              <a:buFont typeface="+mj-lt"/>
              <a:buAutoNum type="arabicPeriod" startAt="5"/>
            </a:pPr>
            <a:r>
              <a:rPr lang="en-ZA" sz="3600" dirty="0"/>
              <a:t>Think of things you </a:t>
            </a:r>
            <a:r>
              <a:rPr lang="en-ZA" sz="3600" b="1" dirty="0">
                <a:solidFill>
                  <a:srgbClr val="767DC0"/>
                </a:solidFill>
              </a:rPr>
              <a:t>haven’t considered</a:t>
            </a:r>
            <a:r>
              <a:rPr lang="en-ZA" sz="3600" dirty="0"/>
              <a:t>. </a:t>
            </a:r>
          </a:p>
          <a:p>
            <a:pPr marL="742950" lvl="0" indent="-742950" fontAlgn="base">
              <a:buFont typeface="+mj-lt"/>
              <a:buAutoNum type="arabicPeriod" startAt="5"/>
            </a:pPr>
            <a:r>
              <a:rPr lang="en-ZA" sz="3600" dirty="0"/>
              <a:t>Suggest </a:t>
            </a:r>
            <a:r>
              <a:rPr lang="en-ZA" sz="3600" b="1" dirty="0">
                <a:solidFill>
                  <a:srgbClr val="8CE614"/>
                </a:solidFill>
              </a:rPr>
              <a:t>solutions</a:t>
            </a:r>
            <a:r>
              <a:rPr lang="en-ZA" sz="3600" dirty="0"/>
              <a:t>. </a:t>
            </a:r>
          </a:p>
          <a:p>
            <a:pPr marL="742950" lvl="0" indent="-742950" fontAlgn="base">
              <a:buFont typeface="+mj-lt"/>
              <a:buAutoNum type="arabicPeriod" startAt="5"/>
            </a:pPr>
            <a:r>
              <a:rPr lang="en-ZA" sz="3600" dirty="0" smtClean="0"/>
              <a:t>Select the </a:t>
            </a:r>
            <a:r>
              <a:rPr lang="en-ZA" sz="3600" b="1" dirty="0">
                <a:solidFill>
                  <a:srgbClr val="767DC0"/>
                </a:solidFill>
              </a:rPr>
              <a:t>best solution</a:t>
            </a:r>
            <a:r>
              <a:rPr lang="en-ZA" sz="3600" dirty="0"/>
              <a:t>.</a:t>
            </a:r>
          </a:p>
          <a:p>
            <a:pPr marL="742950" lvl="0" indent="-742950" fontAlgn="base">
              <a:buFont typeface="+mj-lt"/>
              <a:buAutoNum type="arabicPeriod" startAt="5"/>
            </a:pPr>
            <a:r>
              <a:rPr lang="en-ZA" sz="3600" dirty="0"/>
              <a:t>Decide how to </a:t>
            </a:r>
            <a:r>
              <a:rPr lang="en-ZA" sz="3600" b="1" dirty="0">
                <a:solidFill>
                  <a:srgbClr val="8CE614"/>
                </a:solidFill>
              </a:rPr>
              <a:t>apply the solution</a:t>
            </a:r>
            <a:r>
              <a:rPr lang="en-ZA" sz="3600" dirty="0"/>
              <a:t>. </a:t>
            </a:r>
          </a:p>
          <a:p>
            <a:pPr marL="742950" lvl="0" indent="-742950" fontAlgn="base">
              <a:buFont typeface="+mj-lt"/>
              <a:buAutoNum type="arabicPeriod" startAt="5"/>
            </a:pPr>
            <a:r>
              <a:rPr lang="en-ZA" sz="3600" dirty="0"/>
              <a:t>Evaluate whether </a:t>
            </a:r>
            <a:r>
              <a:rPr lang="en-ZA" sz="3600" dirty="0" smtClean="0"/>
              <a:t>the problem </a:t>
            </a:r>
            <a:r>
              <a:rPr lang="en-ZA" sz="3600" dirty="0"/>
              <a:t>will be </a:t>
            </a:r>
            <a:r>
              <a:rPr lang="en-ZA" sz="3600" b="1" dirty="0">
                <a:solidFill>
                  <a:srgbClr val="767DC0"/>
                </a:solidFill>
              </a:rPr>
              <a:t>solved well</a:t>
            </a:r>
            <a:r>
              <a:rPr lang="en-ZA" sz="3600" dirty="0"/>
              <a:t>. </a:t>
            </a:r>
          </a:p>
        </p:txBody>
      </p:sp>
    </p:spTree>
    <p:extLst>
      <p:ext uri="{BB962C8B-B14F-4D97-AF65-F5344CB8AC3E}">
        <p14:creationId xmlns:p14="http://schemas.microsoft.com/office/powerpoint/2010/main" val="338621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 presetClass="entr" presetSubtype="0" fill="hold" grpId="0" nodeType="afterEffect">
                                  <p:stCondLst>
                                    <p:cond delay="175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3750"/>
                            </p:stCondLst>
                            <p:childTnLst>
                              <p:par>
                                <p:cTn id="12" presetID="1" presetClass="entr" presetSubtype="0" fill="hold" grpId="0" nodeType="afterEffect">
                                  <p:stCondLst>
                                    <p:cond delay="175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5500"/>
                            </p:stCondLst>
                            <p:childTnLst>
                              <p:par>
                                <p:cTn id="15" presetID="1" presetClass="entr" presetSubtype="0" fill="hold" grpId="0" nodeType="afterEffect">
                                  <p:stCondLst>
                                    <p:cond delay="175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par>
                          <p:cTn id="17" fill="hold">
                            <p:stCondLst>
                              <p:cond delay="7250"/>
                            </p:stCondLst>
                            <p:childTnLst>
                              <p:par>
                                <p:cTn id="18" presetID="1" presetClass="entr" presetSubtype="0" fill="hold" grpId="0" nodeType="afterEffect">
                                  <p:stCondLst>
                                    <p:cond delay="175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par>
                          <p:cTn id="20" fill="hold">
                            <p:stCondLst>
                              <p:cond delay="9000"/>
                            </p:stCondLst>
                            <p:childTnLst>
                              <p:par>
                                <p:cTn id="21" presetID="1" presetClass="entr" presetSubtype="0" fill="hold" grpId="0" nodeType="afterEffect">
                                  <p:stCondLst>
                                    <p:cond delay="175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par>
                          <p:cTn id="23" fill="hold">
                            <p:stCondLst>
                              <p:cond delay="10750"/>
                            </p:stCondLst>
                            <p:childTnLst>
                              <p:par>
                                <p:cTn id="24" presetID="1" presetClass="entr" presetSubtype="0" fill="hold" grpId="0" nodeType="afterEffect">
                                  <p:stCondLst>
                                    <p:cond delay="1750"/>
                                  </p:stCondLst>
                                  <p:childTnLst>
                                    <p:set>
                                      <p:cBhvr>
                                        <p:cTn id="25"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56CE95B-CA98-4BD8-BB61-7CBE66492D7F}"/>
              </a:ext>
            </a:extLst>
          </p:cNvPr>
          <p:cNvSpPr>
            <a:spLocks noGrp="1"/>
          </p:cNvSpPr>
          <p:nvPr>
            <p:ph type="body" idx="1"/>
          </p:nvPr>
        </p:nvSpPr>
        <p:spPr>
          <a:xfrm>
            <a:off x="392595" y="5040143"/>
            <a:ext cx="7910513" cy="446256"/>
          </a:xfrm>
        </p:spPr>
        <p:txBody>
          <a:bodyPr>
            <a:normAutofit fontScale="92500" lnSpcReduction="10000"/>
          </a:bodyPr>
          <a:lstStyle/>
          <a:p>
            <a:r>
              <a:rPr lang="en-ZA" dirty="0">
                <a:solidFill>
                  <a:srgbClr val="8CE614"/>
                </a:solidFill>
              </a:rPr>
              <a:t>Module </a:t>
            </a:r>
            <a:r>
              <a:rPr lang="en-ZA" dirty="0"/>
              <a:t>5</a:t>
            </a:r>
            <a:endParaRPr lang="en-ZA" dirty="0">
              <a:solidFill>
                <a:srgbClr val="8CE614"/>
              </a:solidFill>
            </a:endParaRPr>
          </a:p>
        </p:txBody>
      </p:sp>
      <p:sp>
        <p:nvSpPr>
          <p:cNvPr id="3" name="Content Placeholder 2">
            <a:extLst>
              <a:ext uri="{FF2B5EF4-FFF2-40B4-BE49-F238E27FC236}">
                <a16:creationId xmlns:a16="http://schemas.microsoft.com/office/drawing/2014/main" xmlns="" id="{BA0276BC-BCB0-4B8A-893B-32EAC274AF00}"/>
              </a:ext>
            </a:extLst>
          </p:cNvPr>
          <p:cNvSpPr>
            <a:spLocks noGrp="1"/>
          </p:cNvSpPr>
          <p:nvPr>
            <p:ph sz="quarter" idx="10"/>
          </p:nvPr>
        </p:nvSpPr>
        <p:spPr>
          <a:xfrm>
            <a:off x="392595" y="4407073"/>
            <a:ext cx="8051800" cy="651744"/>
          </a:xfrm>
        </p:spPr>
        <p:txBody>
          <a:bodyPr>
            <a:normAutofit fontScale="92500" lnSpcReduction="10000"/>
          </a:bodyPr>
          <a:lstStyle/>
          <a:p>
            <a:pPr algn="ctr"/>
            <a:r>
              <a:rPr lang="en-ZA" dirty="0">
                <a:solidFill>
                  <a:srgbClr val="C082E6"/>
                </a:solidFill>
              </a:rPr>
              <a:t>Learning activity </a:t>
            </a:r>
            <a:r>
              <a:rPr lang="en-ZA" dirty="0" smtClean="0">
                <a:solidFill>
                  <a:srgbClr val="C082E6"/>
                </a:solidFill>
              </a:rPr>
              <a:t>5.7</a:t>
            </a:r>
            <a:endParaRPr lang="en-ZA" dirty="0">
              <a:solidFill>
                <a:srgbClr val="C082E6"/>
              </a:solidFill>
            </a:endParaRPr>
          </a:p>
        </p:txBody>
      </p:sp>
      <p:sp>
        <p:nvSpPr>
          <p:cNvPr id="5" name="TextBox 4">
            <a:extLst>
              <a:ext uri="{FF2B5EF4-FFF2-40B4-BE49-F238E27FC236}">
                <a16:creationId xmlns:a16="http://schemas.microsoft.com/office/drawing/2014/main" xmlns="" id="{305A835A-BBEF-4642-9E09-887CF14DA237}"/>
              </a:ext>
            </a:extLst>
          </p:cNvPr>
          <p:cNvSpPr txBox="1"/>
          <p:nvPr/>
        </p:nvSpPr>
        <p:spPr>
          <a:xfrm>
            <a:off x="392595" y="5368721"/>
            <a:ext cx="7740692" cy="646331"/>
          </a:xfrm>
          <a:prstGeom prst="rect">
            <a:avLst/>
          </a:prstGeom>
          <a:noFill/>
        </p:spPr>
        <p:txBody>
          <a:bodyPr wrap="square" rtlCol="0">
            <a:spAutoFit/>
          </a:bodyPr>
          <a:lstStyle/>
          <a:p>
            <a:r>
              <a:rPr lang="en-ZA" dirty="0"/>
              <a:t>Test your knowledge of this </a:t>
            </a:r>
            <a:r>
              <a:rPr lang="en-ZA" dirty="0" smtClean="0"/>
              <a:t>section by completing Learning </a:t>
            </a:r>
            <a:r>
              <a:rPr lang="en-ZA" dirty="0"/>
              <a:t>activity </a:t>
            </a:r>
            <a:r>
              <a:rPr lang="en-ZA" dirty="0" smtClean="0"/>
              <a:t>5.7 </a:t>
            </a:r>
            <a:r>
              <a:rPr lang="en-ZA" dirty="0"/>
              <a:t>in your </a:t>
            </a:r>
            <a:r>
              <a:rPr lang="en-ZA" i="1" dirty="0"/>
              <a:t>Student’s Book</a:t>
            </a:r>
            <a:r>
              <a:rPr lang="en-ZA" dirty="0"/>
              <a:t>.</a:t>
            </a:r>
          </a:p>
        </p:txBody>
      </p:sp>
    </p:spTree>
    <p:extLst>
      <p:ext uri="{BB962C8B-B14F-4D97-AF65-F5344CB8AC3E}">
        <p14:creationId xmlns:p14="http://schemas.microsoft.com/office/powerpoint/2010/main" val="18122697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4655146" y="3757612"/>
            <a:ext cx="3514727" cy="2343151"/>
          </a:xfrm>
          <a:prstGeom prst="rect">
            <a:avLst/>
          </a:prstGeom>
        </p:spPr>
      </p:pic>
      <p:sp>
        <p:nvSpPr>
          <p:cNvPr id="2" name="Title 1">
            <a:extLst>
              <a:ext uri="{FF2B5EF4-FFF2-40B4-BE49-F238E27FC236}">
                <a16:creationId xmlns:a16="http://schemas.microsoft.com/office/drawing/2014/main" xmlns="" id="{DE2D4DDA-0C3B-4B34-B958-E13C6756BDC7}"/>
              </a:ext>
            </a:extLst>
          </p:cNvPr>
          <p:cNvSpPr>
            <a:spLocks noGrp="1"/>
          </p:cNvSpPr>
          <p:nvPr>
            <p:ph type="title"/>
          </p:nvPr>
        </p:nvSpPr>
        <p:spPr>
          <a:xfrm>
            <a:off x="312140" y="285750"/>
            <a:ext cx="7974611" cy="1071564"/>
          </a:xfrm>
        </p:spPr>
        <p:txBody>
          <a:bodyPr>
            <a:noAutofit/>
          </a:bodyPr>
          <a:lstStyle/>
          <a:p>
            <a:pPr algn="ctr"/>
            <a:r>
              <a:rPr lang="en-ZA" b="1" dirty="0">
                <a:latin typeface="+mn-lt"/>
              </a:rPr>
              <a:t>Reflective strategies </a:t>
            </a:r>
            <a:r>
              <a:rPr lang="en-ZA" b="1" dirty="0" smtClean="0">
                <a:latin typeface="+mn-lt"/>
              </a:rPr>
              <a:t/>
            </a:r>
            <a:br>
              <a:rPr lang="en-ZA" b="1" dirty="0" smtClean="0">
                <a:latin typeface="+mn-lt"/>
              </a:rPr>
            </a:br>
            <a:r>
              <a:rPr lang="en-ZA" b="1" dirty="0" smtClean="0">
                <a:latin typeface="+mn-lt"/>
              </a:rPr>
              <a:t>&amp; </a:t>
            </a:r>
            <a:r>
              <a:rPr lang="en-ZA" b="1" dirty="0">
                <a:latin typeface="+mn-lt"/>
              </a:rPr>
              <a:t>techniques</a:t>
            </a:r>
            <a:endParaRPr lang="en-ZA" dirty="0">
              <a:latin typeface="+mn-lt"/>
            </a:endParaRPr>
          </a:p>
        </p:txBody>
      </p:sp>
      <p:sp>
        <p:nvSpPr>
          <p:cNvPr id="3" name="Content Placeholder 2">
            <a:extLst>
              <a:ext uri="{FF2B5EF4-FFF2-40B4-BE49-F238E27FC236}">
                <a16:creationId xmlns:a16="http://schemas.microsoft.com/office/drawing/2014/main" xmlns="" id="{31DC930C-6C1D-4479-BCB5-4FB653FB5412}"/>
              </a:ext>
            </a:extLst>
          </p:cNvPr>
          <p:cNvSpPr>
            <a:spLocks noGrp="1"/>
          </p:cNvSpPr>
          <p:nvPr>
            <p:ph idx="1"/>
          </p:nvPr>
        </p:nvSpPr>
        <p:spPr>
          <a:xfrm>
            <a:off x="126402" y="1528763"/>
            <a:ext cx="8043471" cy="4572000"/>
          </a:xfrm>
        </p:spPr>
        <p:txBody>
          <a:bodyPr>
            <a:noAutofit/>
          </a:bodyPr>
          <a:lstStyle/>
          <a:p>
            <a:pPr lvl="0" fontAlgn="base"/>
            <a:r>
              <a:rPr lang="en-ZA" sz="3600" dirty="0"/>
              <a:t>Verbal </a:t>
            </a:r>
            <a:r>
              <a:rPr lang="en-ZA" sz="3600" dirty="0" smtClean="0"/>
              <a:t>reflection, for example:</a:t>
            </a:r>
            <a:endParaRPr lang="en-ZA" sz="3600" dirty="0"/>
          </a:p>
          <a:p>
            <a:pPr marL="771525" lvl="2" indent="-585788" fontAlgn="base">
              <a:buFont typeface="Wingdings" panose="05000000000000000000" pitchFamily="2" charset="2"/>
              <a:buChar char="v"/>
            </a:pPr>
            <a:r>
              <a:rPr lang="en-ZA" sz="3200" dirty="0"/>
              <a:t>Talk to </a:t>
            </a:r>
            <a:r>
              <a:rPr lang="en-ZA" sz="3200" b="1" dirty="0" smtClean="0">
                <a:solidFill>
                  <a:srgbClr val="767DC0"/>
                </a:solidFill>
              </a:rPr>
              <a:t>peers</a:t>
            </a:r>
            <a:r>
              <a:rPr lang="en-ZA" sz="3200" dirty="0" smtClean="0"/>
              <a:t>.</a:t>
            </a:r>
            <a:endParaRPr lang="en-ZA" sz="3200" dirty="0"/>
          </a:p>
          <a:p>
            <a:pPr marL="771525" lvl="2" indent="-585788" fontAlgn="base">
              <a:buFont typeface="Wingdings" panose="05000000000000000000" pitchFamily="2" charset="2"/>
              <a:buChar char="v"/>
            </a:pPr>
            <a:r>
              <a:rPr lang="en-ZA" sz="3200" dirty="0" smtClean="0"/>
              <a:t>Interview the </a:t>
            </a:r>
            <a:r>
              <a:rPr lang="en-ZA" sz="3200" b="1" dirty="0">
                <a:solidFill>
                  <a:srgbClr val="8CE614"/>
                </a:solidFill>
              </a:rPr>
              <a:t>relevant </a:t>
            </a:r>
            <a:r>
              <a:rPr lang="en-ZA" sz="3200" b="1" dirty="0" smtClean="0">
                <a:solidFill>
                  <a:srgbClr val="8CE614"/>
                </a:solidFill>
              </a:rPr>
              <a:t>person</a:t>
            </a:r>
            <a:r>
              <a:rPr lang="en-ZA" sz="3200" dirty="0" smtClean="0"/>
              <a:t>.</a:t>
            </a:r>
            <a:endParaRPr lang="en-ZA" sz="3200" dirty="0"/>
          </a:p>
          <a:p>
            <a:pPr marL="771525" lvl="2" indent="-585788" fontAlgn="base">
              <a:buFont typeface="Wingdings" panose="05000000000000000000" pitchFamily="2" charset="2"/>
              <a:buChar char="v"/>
            </a:pPr>
            <a:r>
              <a:rPr lang="en-ZA" sz="3200" dirty="0"/>
              <a:t>Give </a:t>
            </a:r>
            <a:r>
              <a:rPr lang="en-ZA" sz="3200" b="1" dirty="0">
                <a:solidFill>
                  <a:srgbClr val="767DC0"/>
                </a:solidFill>
              </a:rPr>
              <a:t>verbal </a:t>
            </a:r>
            <a:r>
              <a:rPr lang="en-ZA" sz="3200" b="1" dirty="0" smtClean="0">
                <a:solidFill>
                  <a:srgbClr val="767DC0"/>
                </a:solidFill>
              </a:rPr>
              <a:t>feedback</a:t>
            </a:r>
            <a:r>
              <a:rPr lang="en-ZA" sz="3200" dirty="0" smtClean="0"/>
              <a:t>.</a:t>
            </a:r>
            <a:endParaRPr lang="en-ZA" sz="3200" dirty="0"/>
          </a:p>
          <a:p>
            <a:pPr marL="771525" lvl="2" indent="-585788" fontAlgn="base">
              <a:buFont typeface="Wingdings" panose="05000000000000000000" pitchFamily="2" charset="2"/>
              <a:buChar char="v"/>
            </a:pPr>
            <a:r>
              <a:rPr lang="en-ZA" sz="3200" dirty="0"/>
              <a:t>Describe the </a:t>
            </a:r>
            <a:r>
              <a:rPr lang="en-ZA" sz="3200" b="1" dirty="0">
                <a:solidFill>
                  <a:srgbClr val="8CE614"/>
                </a:solidFill>
              </a:rPr>
              <a:t>problem</a:t>
            </a:r>
            <a:r>
              <a:rPr lang="en-ZA" sz="3200" dirty="0"/>
              <a:t>.</a:t>
            </a:r>
          </a:p>
          <a:p>
            <a:pPr marL="0" lvl="0" indent="0" defTabSz="442913" fontAlgn="base">
              <a:buNone/>
            </a:pPr>
            <a:endParaRPr lang="en-ZA" sz="3200" dirty="0"/>
          </a:p>
        </p:txBody>
      </p:sp>
    </p:spTree>
    <p:extLst>
      <p:ext uri="{BB962C8B-B14F-4D97-AF65-F5344CB8AC3E}">
        <p14:creationId xmlns:p14="http://schemas.microsoft.com/office/powerpoint/2010/main" val="205488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
                                        <p:tgtEl>
                                          <p:spTgt spid="2"/>
                                        </p:tgtEl>
                                      </p:cBhvr>
                                    </p:animEffect>
                                  </p:childTnLst>
                                </p:cTn>
                              </p:par>
                            </p:childTnLst>
                          </p:cTn>
                        </p:par>
                        <p:par>
                          <p:cTn id="8" fill="hold">
                            <p:stCondLst>
                              <p:cond delay="10"/>
                            </p:stCondLst>
                            <p:childTnLst>
                              <p:par>
                                <p:cTn id="9" presetID="1" presetClass="entr" presetSubtype="0" fill="hold"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1510"/>
                            </p:stCondLst>
                            <p:childTnLst>
                              <p:par>
                                <p:cTn id="12" presetID="1" presetClass="entr" presetSubtype="0" fill="hold" nodeType="afterEffect">
                                  <p:stCondLst>
                                    <p:cond delay="150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3010"/>
                            </p:stCondLst>
                            <p:childTnLst>
                              <p:par>
                                <p:cTn id="15" presetID="1" presetClass="entr" presetSubtype="0" fill="hold" nodeType="afterEffect">
                                  <p:stCondLst>
                                    <p:cond delay="150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par>
                          <p:cTn id="17" fill="hold">
                            <p:stCondLst>
                              <p:cond delay="4510"/>
                            </p:stCondLst>
                            <p:childTnLst>
                              <p:par>
                                <p:cTn id="18" presetID="53" presetClass="entr" presetSubtype="16" fill="hold" nodeType="afterEffect">
                                  <p:stCondLst>
                                    <p:cond delay="10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6010"/>
                            </p:stCondLst>
                            <p:childTnLst>
                              <p:par>
                                <p:cTn id="24" presetID="1" presetClass="entr" presetSubtype="0" fill="hold" nodeType="afterEffect">
                                  <p:stCondLst>
                                    <p:cond delay="1500"/>
                                  </p:stCondLst>
                                  <p:childTnLst>
                                    <p:set>
                                      <p:cBhvr>
                                        <p:cTn id="25" dur="1" fill="hold">
                                          <p:stCondLst>
                                            <p:cond delay="0"/>
                                          </p:stCondLst>
                                        </p:cTn>
                                        <p:tgtEl>
                                          <p:spTgt spid="3">
                                            <p:txEl>
                                              <p:pRg st="3" end="3"/>
                                            </p:txEl>
                                          </p:spTgt>
                                        </p:tgtEl>
                                        <p:attrNameLst>
                                          <p:attrName>style.visibility</p:attrName>
                                        </p:attrNameLst>
                                      </p:cBhvr>
                                      <p:to>
                                        <p:strVal val="visible"/>
                                      </p:to>
                                    </p:set>
                                  </p:childTnLst>
                                </p:cTn>
                              </p:par>
                            </p:childTnLst>
                          </p:cTn>
                        </p:par>
                        <p:par>
                          <p:cTn id="26" fill="hold">
                            <p:stCondLst>
                              <p:cond delay="7510"/>
                            </p:stCondLst>
                            <p:childTnLst>
                              <p:par>
                                <p:cTn id="27" presetID="1" presetClass="entr" presetSubtype="0" fill="hold" nodeType="afterEffect">
                                  <p:stCondLst>
                                    <p:cond delay="150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D4DDA-0C3B-4B34-B958-E13C6756BDC7}"/>
              </a:ext>
            </a:extLst>
          </p:cNvPr>
          <p:cNvSpPr>
            <a:spLocks noGrp="1"/>
          </p:cNvSpPr>
          <p:nvPr>
            <p:ph type="title"/>
          </p:nvPr>
        </p:nvSpPr>
        <p:spPr>
          <a:xfrm>
            <a:off x="312140" y="142874"/>
            <a:ext cx="7974611" cy="928689"/>
          </a:xfrm>
        </p:spPr>
        <p:txBody>
          <a:bodyPr>
            <a:noAutofit/>
          </a:bodyPr>
          <a:lstStyle/>
          <a:p>
            <a:pPr algn="ctr"/>
            <a:r>
              <a:rPr lang="en-ZA" b="1" dirty="0">
                <a:latin typeface="+mn-lt"/>
              </a:rPr>
              <a:t>Reflective strategies </a:t>
            </a:r>
            <a:r>
              <a:rPr lang="en-ZA" b="1" dirty="0" smtClean="0">
                <a:latin typeface="+mn-lt"/>
              </a:rPr>
              <a:t/>
            </a:r>
            <a:br>
              <a:rPr lang="en-ZA" b="1" dirty="0" smtClean="0">
                <a:latin typeface="+mn-lt"/>
              </a:rPr>
            </a:br>
            <a:r>
              <a:rPr lang="en-ZA" b="1" dirty="0" smtClean="0">
                <a:latin typeface="+mn-lt"/>
              </a:rPr>
              <a:t>&amp; </a:t>
            </a:r>
            <a:r>
              <a:rPr lang="en-ZA" b="1" dirty="0">
                <a:latin typeface="+mn-lt"/>
              </a:rPr>
              <a:t>techniques</a:t>
            </a:r>
            <a:endParaRPr lang="en-ZA" dirty="0">
              <a:latin typeface="+mn-lt"/>
            </a:endParaRPr>
          </a:p>
        </p:txBody>
      </p:sp>
      <p:sp>
        <p:nvSpPr>
          <p:cNvPr id="3" name="Content Placeholder 2">
            <a:extLst>
              <a:ext uri="{FF2B5EF4-FFF2-40B4-BE49-F238E27FC236}">
                <a16:creationId xmlns:a16="http://schemas.microsoft.com/office/drawing/2014/main" xmlns="" id="{31DC930C-6C1D-4479-BCB5-4FB653FB5412}"/>
              </a:ext>
            </a:extLst>
          </p:cNvPr>
          <p:cNvSpPr>
            <a:spLocks noGrp="1"/>
          </p:cNvSpPr>
          <p:nvPr>
            <p:ph idx="1"/>
          </p:nvPr>
        </p:nvSpPr>
        <p:spPr>
          <a:xfrm>
            <a:off x="312140" y="1057276"/>
            <a:ext cx="8043471" cy="5157787"/>
          </a:xfrm>
        </p:spPr>
        <p:txBody>
          <a:bodyPr>
            <a:noAutofit/>
          </a:bodyPr>
          <a:lstStyle/>
          <a:p>
            <a:pPr lvl="0" fontAlgn="base"/>
            <a:r>
              <a:rPr lang="en-ZA" sz="3600" dirty="0"/>
              <a:t>Visual </a:t>
            </a:r>
            <a:r>
              <a:rPr lang="en-ZA" sz="3600" dirty="0" smtClean="0"/>
              <a:t>reflection, such as:</a:t>
            </a:r>
            <a:endParaRPr lang="en-ZA" sz="3600" dirty="0"/>
          </a:p>
          <a:p>
            <a:pPr marL="771525" lvl="2" indent="-585788" fontAlgn="base">
              <a:buFont typeface="Wingdings" panose="05000000000000000000" pitchFamily="2" charset="2"/>
              <a:buChar char="v"/>
              <a:tabLst>
                <a:tab pos="714375" algn="l"/>
              </a:tabLst>
            </a:pPr>
            <a:r>
              <a:rPr lang="en-ZA" sz="3200" dirty="0" smtClean="0"/>
              <a:t>Keep a </a:t>
            </a:r>
            <a:r>
              <a:rPr lang="en-ZA" sz="3200" b="1" dirty="0" smtClean="0">
                <a:solidFill>
                  <a:srgbClr val="767DC0"/>
                </a:solidFill>
              </a:rPr>
              <a:t>diary</a:t>
            </a:r>
            <a:r>
              <a:rPr lang="en-ZA" sz="3200" dirty="0" smtClean="0"/>
              <a:t>.</a:t>
            </a:r>
            <a:endParaRPr lang="en-ZA" sz="3200" dirty="0"/>
          </a:p>
          <a:p>
            <a:pPr marL="771525" lvl="2" indent="-585788" fontAlgn="base">
              <a:buFont typeface="Wingdings" panose="05000000000000000000" pitchFamily="2" charset="2"/>
              <a:buChar char="v"/>
              <a:tabLst>
                <a:tab pos="714375" algn="l"/>
              </a:tabLst>
            </a:pPr>
            <a:r>
              <a:rPr lang="en-ZA" sz="3200" dirty="0"/>
              <a:t>Use </a:t>
            </a:r>
            <a:r>
              <a:rPr lang="en-ZA" sz="3200" b="1" dirty="0">
                <a:solidFill>
                  <a:srgbClr val="8CE614"/>
                </a:solidFill>
              </a:rPr>
              <a:t>mind maps</a:t>
            </a:r>
            <a:r>
              <a:rPr lang="en-ZA" sz="3200" dirty="0"/>
              <a:t>.</a:t>
            </a:r>
          </a:p>
          <a:p>
            <a:pPr marL="771525" lvl="2" indent="-585788" fontAlgn="base">
              <a:buFont typeface="Wingdings" panose="05000000000000000000" pitchFamily="2" charset="2"/>
              <a:buChar char="v"/>
              <a:tabLst>
                <a:tab pos="714375" algn="l"/>
              </a:tabLst>
            </a:pPr>
            <a:r>
              <a:rPr lang="en-ZA" sz="3200" dirty="0"/>
              <a:t>Formulate </a:t>
            </a:r>
            <a:r>
              <a:rPr lang="en-ZA" sz="3200" b="1" dirty="0">
                <a:solidFill>
                  <a:srgbClr val="767DC0"/>
                </a:solidFill>
              </a:rPr>
              <a:t>SMART goals</a:t>
            </a:r>
            <a:r>
              <a:rPr lang="en-ZA" sz="3200" dirty="0"/>
              <a:t>.</a:t>
            </a:r>
          </a:p>
          <a:p>
            <a:pPr marL="771525" lvl="2" indent="-585788" fontAlgn="base">
              <a:buFont typeface="Wingdings" panose="05000000000000000000" pitchFamily="2" charset="2"/>
              <a:buChar char="v"/>
              <a:tabLst>
                <a:tab pos="714375" algn="l"/>
              </a:tabLst>
            </a:pPr>
            <a:r>
              <a:rPr lang="en-ZA" sz="3200" dirty="0"/>
              <a:t>Make </a:t>
            </a:r>
            <a:r>
              <a:rPr lang="en-ZA" sz="3200" b="1" dirty="0">
                <a:solidFill>
                  <a:srgbClr val="8CE614"/>
                </a:solidFill>
              </a:rPr>
              <a:t>to-do lists</a:t>
            </a:r>
            <a:r>
              <a:rPr lang="en-ZA" sz="3200" dirty="0"/>
              <a:t>.  </a:t>
            </a:r>
          </a:p>
          <a:p>
            <a:pPr lvl="0" fontAlgn="base"/>
            <a:r>
              <a:rPr lang="en-ZA" sz="3600" dirty="0"/>
              <a:t>Introspective </a:t>
            </a:r>
            <a:r>
              <a:rPr lang="en-ZA" sz="3600" dirty="0" smtClean="0"/>
              <a:t>reflection, for instance:</a:t>
            </a:r>
            <a:endParaRPr lang="en-ZA" sz="3600" dirty="0"/>
          </a:p>
          <a:p>
            <a:pPr marL="714375" lvl="2" indent="-528638" fontAlgn="base">
              <a:buFont typeface="Wingdings" panose="05000000000000000000" pitchFamily="2" charset="2"/>
              <a:buChar char="v"/>
            </a:pPr>
            <a:r>
              <a:rPr lang="en-ZA" sz="3200" dirty="0" smtClean="0"/>
              <a:t>Think </a:t>
            </a:r>
            <a:r>
              <a:rPr lang="en-ZA" sz="3200" b="1" dirty="0">
                <a:solidFill>
                  <a:srgbClr val="767DC0"/>
                </a:solidFill>
              </a:rPr>
              <a:t>back</a:t>
            </a:r>
            <a:r>
              <a:rPr lang="en-ZA" sz="3200" dirty="0"/>
              <a:t>.</a:t>
            </a:r>
          </a:p>
          <a:p>
            <a:pPr marL="714375" lvl="2" indent="-528638" fontAlgn="base">
              <a:buFont typeface="Wingdings" panose="05000000000000000000" pitchFamily="2" charset="2"/>
              <a:buChar char="v"/>
            </a:pPr>
            <a:r>
              <a:rPr lang="en-ZA" sz="3200" dirty="0"/>
              <a:t>Use </a:t>
            </a:r>
            <a:r>
              <a:rPr lang="en-ZA" sz="3200" b="1" dirty="0">
                <a:solidFill>
                  <a:srgbClr val="8CE614"/>
                </a:solidFill>
              </a:rPr>
              <a:t>good new habits</a:t>
            </a:r>
            <a:r>
              <a:rPr lang="en-ZA" sz="3200" dirty="0"/>
              <a:t>.</a:t>
            </a:r>
          </a:p>
          <a:p>
            <a:pPr marL="714375" lvl="2" indent="-528638" fontAlgn="base">
              <a:buFont typeface="Wingdings" panose="05000000000000000000" pitchFamily="2" charset="2"/>
              <a:buChar char="v"/>
            </a:pPr>
            <a:r>
              <a:rPr lang="en-ZA" sz="3200" dirty="0"/>
              <a:t>Practise ways to </a:t>
            </a:r>
            <a:r>
              <a:rPr lang="en-ZA" sz="3200" b="1" dirty="0">
                <a:solidFill>
                  <a:srgbClr val="767DC0"/>
                </a:solidFill>
              </a:rPr>
              <a:t>reduce stress</a:t>
            </a:r>
            <a:r>
              <a:rPr lang="en-ZA" sz="3200" dirty="0"/>
              <a:t>.</a:t>
            </a:r>
          </a:p>
          <a:p>
            <a:pPr marL="714375" lvl="2" indent="-528638" fontAlgn="base">
              <a:buFont typeface="Wingdings" panose="05000000000000000000" pitchFamily="2" charset="2"/>
              <a:buChar char="v"/>
            </a:pPr>
            <a:r>
              <a:rPr lang="en-ZA" sz="3200" dirty="0"/>
              <a:t>Keep track of </a:t>
            </a:r>
            <a:r>
              <a:rPr lang="en-ZA" sz="3200" b="1" dirty="0">
                <a:solidFill>
                  <a:srgbClr val="8CE614"/>
                </a:solidFill>
              </a:rPr>
              <a:t>progress</a:t>
            </a:r>
            <a:r>
              <a:rPr lang="en-ZA" sz="3200" dirty="0"/>
              <a:t>.</a:t>
            </a:r>
          </a:p>
          <a:p>
            <a:pPr marL="0" lvl="0" indent="0" defTabSz="442913" fontAlgn="base">
              <a:buNone/>
            </a:pPr>
            <a:endParaRPr lang="en-ZA" sz="3200" dirty="0"/>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5393533" y="1685926"/>
            <a:ext cx="2893218" cy="1928812"/>
          </a:xfrm>
          <a:prstGeom prst="rect">
            <a:avLst/>
          </a:prstGeom>
        </p:spPr>
      </p:pic>
    </p:spTree>
    <p:extLst>
      <p:ext uri="{BB962C8B-B14F-4D97-AF65-F5344CB8AC3E}">
        <p14:creationId xmlns:p14="http://schemas.microsoft.com/office/powerpoint/2010/main" val="358225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
                                        <p:tgtEl>
                                          <p:spTgt spid="2"/>
                                        </p:tgtEl>
                                      </p:cBhvr>
                                    </p:animEffect>
                                  </p:childTnLst>
                                </p:cTn>
                              </p:par>
                            </p:childTnLst>
                          </p:cTn>
                        </p:par>
                        <p:par>
                          <p:cTn id="8" fill="hold">
                            <p:stCondLst>
                              <p:cond delay="10"/>
                            </p:stCondLst>
                            <p:childTnLst>
                              <p:par>
                                <p:cTn id="9" presetID="1" presetClass="entr" presetSubtype="0" fill="hold"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1510"/>
                            </p:stCondLst>
                            <p:childTnLst>
                              <p:par>
                                <p:cTn id="12" presetID="1" presetClass="entr" presetSubtype="0" fill="hold" nodeType="afterEffect">
                                  <p:stCondLst>
                                    <p:cond delay="150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3010"/>
                            </p:stCondLst>
                            <p:childTnLst>
                              <p:par>
                                <p:cTn id="15" presetID="1" presetClass="entr" presetSubtype="0" fill="hold" nodeType="afterEffect">
                                  <p:stCondLst>
                                    <p:cond delay="150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par>
                          <p:cTn id="17" fill="hold">
                            <p:stCondLst>
                              <p:cond delay="4510"/>
                            </p:stCondLst>
                            <p:childTnLst>
                              <p:par>
                                <p:cTn id="18" presetID="1" presetClass="entr" presetSubtype="0" fill="hold" nodeType="afterEffect">
                                  <p:stCondLst>
                                    <p:cond delay="150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par>
                          <p:cTn id="20" fill="hold">
                            <p:stCondLst>
                              <p:cond delay="6010"/>
                            </p:stCondLst>
                            <p:childTnLst>
                              <p:par>
                                <p:cTn id="21" presetID="1" presetClass="entr" presetSubtype="0" fill="hold" nodeType="afterEffect">
                                  <p:stCondLst>
                                    <p:cond delay="150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par>
                          <p:cTn id="23" fill="hold">
                            <p:stCondLst>
                              <p:cond delay="7510"/>
                            </p:stCondLst>
                            <p:childTnLst>
                              <p:par>
                                <p:cTn id="24" presetID="26" presetClass="entr" presetSubtype="0" fill="hold" nodeType="afterEffect">
                                  <p:stCondLst>
                                    <p:cond delay="100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80">
                                          <p:stCondLst>
                                            <p:cond delay="0"/>
                                          </p:stCondLst>
                                        </p:cTn>
                                        <p:tgtEl>
                                          <p:spTgt spid="6"/>
                                        </p:tgtEl>
                                      </p:cBhvr>
                                    </p:animEffect>
                                    <p:anim calcmode="lin" valueType="num">
                                      <p:cBhvr>
                                        <p:cTn id="2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2" dur="26">
                                          <p:stCondLst>
                                            <p:cond delay="650"/>
                                          </p:stCondLst>
                                        </p:cTn>
                                        <p:tgtEl>
                                          <p:spTgt spid="6"/>
                                        </p:tgtEl>
                                      </p:cBhvr>
                                      <p:to x="100000" y="60000"/>
                                    </p:animScale>
                                    <p:animScale>
                                      <p:cBhvr>
                                        <p:cTn id="33" dur="166" decel="50000">
                                          <p:stCondLst>
                                            <p:cond delay="676"/>
                                          </p:stCondLst>
                                        </p:cTn>
                                        <p:tgtEl>
                                          <p:spTgt spid="6"/>
                                        </p:tgtEl>
                                      </p:cBhvr>
                                      <p:to x="100000" y="100000"/>
                                    </p:animScale>
                                    <p:animScale>
                                      <p:cBhvr>
                                        <p:cTn id="34" dur="26">
                                          <p:stCondLst>
                                            <p:cond delay="1312"/>
                                          </p:stCondLst>
                                        </p:cTn>
                                        <p:tgtEl>
                                          <p:spTgt spid="6"/>
                                        </p:tgtEl>
                                      </p:cBhvr>
                                      <p:to x="100000" y="80000"/>
                                    </p:animScale>
                                    <p:animScale>
                                      <p:cBhvr>
                                        <p:cTn id="35" dur="166" decel="50000">
                                          <p:stCondLst>
                                            <p:cond delay="1338"/>
                                          </p:stCondLst>
                                        </p:cTn>
                                        <p:tgtEl>
                                          <p:spTgt spid="6"/>
                                        </p:tgtEl>
                                      </p:cBhvr>
                                      <p:to x="100000" y="100000"/>
                                    </p:animScale>
                                    <p:animScale>
                                      <p:cBhvr>
                                        <p:cTn id="36" dur="26">
                                          <p:stCondLst>
                                            <p:cond delay="1642"/>
                                          </p:stCondLst>
                                        </p:cTn>
                                        <p:tgtEl>
                                          <p:spTgt spid="6"/>
                                        </p:tgtEl>
                                      </p:cBhvr>
                                      <p:to x="100000" y="90000"/>
                                    </p:animScale>
                                    <p:animScale>
                                      <p:cBhvr>
                                        <p:cTn id="37" dur="166" decel="50000">
                                          <p:stCondLst>
                                            <p:cond delay="1668"/>
                                          </p:stCondLst>
                                        </p:cTn>
                                        <p:tgtEl>
                                          <p:spTgt spid="6"/>
                                        </p:tgtEl>
                                      </p:cBhvr>
                                      <p:to x="100000" y="100000"/>
                                    </p:animScale>
                                    <p:animScale>
                                      <p:cBhvr>
                                        <p:cTn id="38" dur="26">
                                          <p:stCondLst>
                                            <p:cond delay="1808"/>
                                          </p:stCondLst>
                                        </p:cTn>
                                        <p:tgtEl>
                                          <p:spTgt spid="6"/>
                                        </p:tgtEl>
                                      </p:cBhvr>
                                      <p:to x="100000" y="95000"/>
                                    </p:animScale>
                                    <p:animScale>
                                      <p:cBhvr>
                                        <p:cTn id="39" dur="166" decel="50000">
                                          <p:stCondLst>
                                            <p:cond delay="1834"/>
                                          </p:stCondLst>
                                        </p:cTn>
                                        <p:tgtEl>
                                          <p:spTgt spid="6"/>
                                        </p:tgtEl>
                                      </p:cBhvr>
                                      <p:to x="100000" y="100000"/>
                                    </p:animScale>
                                  </p:childTnLst>
                                </p:cTn>
                              </p:par>
                            </p:childTnLst>
                          </p:cTn>
                        </p:par>
                        <p:par>
                          <p:cTn id="40" fill="hold">
                            <p:stCondLst>
                              <p:cond delay="10510"/>
                            </p:stCondLst>
                            <p:childTnLst>
                              <p:par>
                                <p:cTn id="41" presetID="1" presetClass="entr" presetSubtype="0" fill="hold" nodeType="afterEffect">
                                  <p:stCondLst>
                                    <p:cond delay="150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par>
                          <p:cTn id="43" fill="hold">
                            <p:stCondLst>
                              <p:cond delay="12010"/>
                            </p:stCondLst>
                            <p:childTnLst>
                              <p:par>
                                <p:cTn id="44" presetID="1" presetClass="entr" presetSubtype="0" fill="hold" nodeType="afterEffect">
                                  <p:stCondLst>
                                    <p:cond delay="1500"/>
                                  </p:stCondLst>
                                  <p:childTnLst>
                                    <p:set>
                                      <p:cBhvr>
                                        <p:cTn id="45" dur="1" fill="hold">
                                          <p:stCondLst>
                                            <p:cond delay="0"/>
                                          </p:stCondLst>
                                        </p:cTn>
                                        <p:tgtEl>
                                          <p:spTgt spid="3">
                                            <p:txEl>
                                              <p:pRg st="6" end="6"/>
                                            </p:txEl>
                                          </p:spTgt>
                                        </p:tgtEl>
                                        <p:attrNameLst>
                                          <p:attrName>style.visibility</p:attrName>
                                        </p:attrNameLst>
                                      </p:cBhvr>
                                      <p:to>
                                        <p:strVal val="visible"/>
                                      </p:to>
                                    </p:set>
                                  </p:childTnLst>
                                </p:cTn>
                              </p:par>
                            </p:childTnLst>
                          </p:cTn>
                        </p:par>
                        <p:par>
                          <p:cTn id="46" fill="hold">
                            <p:stCondLst>
                              <p:cond delay="13510"/>
                            </p:stCondLst>
                            <p:childTnLst>
                              <p:par>
                                <p:cTn id="47" presetID="1" presetClass="entr" presetSubtype="0" fill="hold" nodeType="afterEffect">
                                  <p:stCondLst>
                                    <p:cond delay="150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par>
                          <p:cTn id="49" fill="hold">
                            <p:stCondLst>
                              <p:cond delay="15010"/>
                            </p:stCondLst>
                            <p:childTnLst>
                              <p:par>
                                <p:cTn id="50" presetID="1" presetClass="entr" presetSubtype="0" fill="hold" nodeType="afterEffect">
                                  <p:stCondLst>
                                    <p:cond delay="1500"/>
                                  </p:stCondLst>
                                  <p:childTnLst>
                                    <p:set>
                                      <p:cBhvr>
                                        <p:cTn id="51" dur="1" fill="hold">
                                          <p:stCondLst>
                                            <p:cond delay="0"/>
                                          </p:stCondLst>
                                        </p:cTn>
                                        <p:tgtEl>
                                          <p:spTgt spid="3">
                                            <p:txEl>
                                              <p:pRg st="8" end="8"/>
                                            </p:txEl>
                                          </p:spTgt>
                                        </p:tgtEl>
                                        <p:attrNameLst>
                                          <p:attrName>style.visibility</p:attrName>
                                        </p:attrNameLst>
                                      </p:cBhvr>
                                      <p:to>
                                        <p:strVal val="visible"/>
                                      </p:to>
                                    </p:set>
                                  </p:childTnLst>
                                </p:cTn>
                              </p:par>
                            </p:childTnLst>
                          </p:cTn>
                        </p:par>
                        <p:par>
                          <p:cTn id="52" fill="hold">
                            <p:stCondLst>
                              <p:cond delay="16510"/>
                            </p:stCondLst>
                            <p:childTnLst>
                              <p:par>
                                <p:cTn id="53" presetID="1" presetClass="entr" presetSubtype="0" fill="hold" nodeType="afterEffect">
                                  <p:stCondLst>
                                    <p:cond delay="1500"/>
                                  </p:stCondLst>
                                  <p:childTnLst>
                                    <p:set>
                                      <p:cBhvr>
                                        <p:cTn id="5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56CE95B-CA98-4BD8-BB61-7CBE66492D7F}"/>
              </a:ext>
            </a:extLst>
          </p:cNvPr>
          <p:cNvSpPr>
            <a:spLocks noGrp="1"/>
          </p:cNvSpPr>
          <p:nvPr>
            <p:ph type="body" idx="1"/>
          </p:nvPr>
        </p:nvSpPr>
        <p:spPr>
          <a:xfrm>
            <a:off x="392595" y="5040143"/>
            <a:ext cx="7910513" cy="446256"/>
          </a:xfrm>
        </p:spPr>
        <p:txBody>
          <a:bodyPr>
            <a:normAutofit fontScale="92500" lnSpcReduction="10000"/>
          </a:bodyPr>
          <a:lstStyle/>
          <a:p>
            <a:r>
              <a:rPr lang="en-ZA" dirty="0">
                <a:solidFill>
                  <a:srgbClr val="8CE614"/>
                </a:solidFill>
              </a:rPr>
              <a:t>Module </a:t>
            </a:r>
            <a:r>
              <a:rPr lang="en-ZA" dirty="0"/>
              <a:t>5</a:t>
            </a:r>
            <a:endParaRPr lang="en-ZA" dirty="0">
              <a:solidFill>
                <a:srgbClr val="8CE614"/>
              </a:solidFill>
            </a:endParaRPr>
          </a:p>
        </p:txBody>
      </p:sp>
      <p:sp>
        <p:nvSpPr>
          <p:cNvPr id="3" name="Content Placeholder 2">
            <a:extLst>
              <a:ext uri="{FF2B5EF4-FFF2-40B4-BE49-F238E27FC236}">
                <a16:creationId xmlns:a16="http://schemas.microsoft.com/office/drawing/2014/main" xmlns="" id="{BA0276BC-BCB0-4B8A-893B-32EAC274AF00}"/>
              </a:ext>
            </a:extLst>
          </p:cNvPr>
          <p:cNvSpPr>
            <a:spLocks noGrp="1"/>
          </p:cNvSpPr>
          <p:nvPr>
            <p:ph sz="quarter" idx="10"/>
          </p:nvPr>
        </p:nvSpPr>
        <p:spPr>
          <a:xfrm>
            <a:off x="392595" y="4407073"/>
            <a:ext cx="8051800" cy="651744"/>
          </a:xfrm>
        </p:spPr>
        <p:txBody>
          <a:bodyPr>
            <a:normAutofit fontScale="92500" lnSpcReduction="10000"/>
          </a:bodyPr>
          <a:lstStyle/>
          <a:p>
            <a:pPr algn="ctr"/>
            <a:r>
              <a:rPr lang="en-ZA" dirty="0">
                <a:solidFill>
                  <a:srgbClr val="C082E6"/>
                </a:solidFill>
              </a:rPr>
              <a:t>Learning activity 5</a:t>
            </a:r>
            <a:r>
              <a:rPr lang="en-ZA" dirty="0" smtClean="0">
                <a:solidFill>
                  <a:srgbClr val="C082E6"/>
                </a:solidFill>
              </a:rPr>
              <a:t>.8</a:t>
            </a:r>
            <a:endParaRPr lang="en-ZA" dirty="0">
              <a:solidFill>
                <a:srgbClr val="C082E6"/>
              </a:solidFill>
            </a:endParaRPr>
          </a:p>
        </p:txBody>
      </p:sp>
      <p:sp>
        <p:nvSpPr>
          <p:cNvPr id="5" name="TextBox 4">
            <a:extLst>
              <a:ext uri="{FF2B5EF4-FFF2-40B4-BE49-F238E27FC236}">
                <a16:creationId xmlns:a16="http://schemas.microsoft.com/office/drawing/2014/main" xmlns="" id="{305A835A-BBEF-4642-9E09-887CF14DA237}"/>
              </a:ext>
            </a:extLst>
          </p:cNvPr>
          <p:cNvSpPr txBox="1"/>
          <p:nvPr/>
        </p:nvSpPr>
        <p:spPr>
          <a:xfrm>
            <a:off x="392595" y="5405878"/>
            <a:ext cx="7599405" cy="646331"/>
          </a:xfrm>
          <a:prstGeom prst="rect">
            <a:avLst/>
          </a:prstGeom>
          <a:noFill/>
        </p:spPr>
        <p:txBody>
          <a:bodyPr wrap="square" rtlCol="0">
            <a:spAutoFit/>
          </a:bodyPr>
          <a:lstStyle/>
          <a:p>
            <a:r>
              <a:rPr lang="en-ZA" dirty="0"/>
              <a:t>Test your knowledge of this section by </a:t>
            </a:r>
            <a:r>
              <a:rPr lang="en-ZA" dirty="0" smtClean="0"/>
              <a:t>completing Learning </a:t>
            </a:r>
            <a:r>
              <a:rPr lang="en-ZA" dirty="0"/>
              <a:t>activity 5.8 in your </a:t>
            </a:r>
            <a:r>
              <a:rPr lang="en-ZA" i="1" dirty="0"/>
              <a:t>Student’s Book</a:t>
            </a:r>
            <a:r>
              <a:rPr lang="en-ZA" dirty="0"/>
              <a:t>.</a:t>
            </a:r>
          </a:p>
        </p:txBody>
      </p:sp>
    </p:spTree>
    <p:extLst>
      <p:ext uri="{BB962C8B-B14F-4D97-AF65-F5344CB8AC3E}">
        <p14:creationId xmlns:p14="http://schemas.microsoft.com/office/powerpoint/2010/main" val="20593917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635B2DD1-76A8-4516-AE98-B5866C908554}"/>
              </a:ext>
            </a:extLst>
          </p:cNvPr>
          <p:cNvSpPr>
            <a:spLocks noGrp="1"/>
          </p:cNvSpPr>
          <p:nvPr>
            <p:ph type="body" idx="1"/>
          </p:nvPr>
        </p:nvSpPr>
        <p:spPr>
          <a:xfrm>
            <a:off x="385763" y="4899929"/>
            <a:ext cx="7910513" cy="499973"/>
          </a:xfrm>
        </p:spPr>
        <p:txBody>
          <a:bodyPr>
            <a:normAutofit lnSpcReduction="10000"/>
          </a:bodyPr>
          <a:lstStyle/>
          <a:p>
            <a:r>
              <a:rPr lang="en-ZA" dirty="0" smtClean="0"/>
              <a:t>Module 5</a:t>
            </a:r>
            <a:endParaRPr lang="en-ZA" dirty="0">
              <a:solidFill>
                <a:srgbClr val="8CE614"/>
              </a:solidFill>
            </a:endParaRPr>
          </a:p>
        </p:txBody>
      </p:sp>
      <p:sp>
        <p:nvSpPr>
          <p:cNvPr id="3" name="TextBox 2">
            <a:extLst>
              <a:ext uri="{FF2B5EF4-FFF2-40B4-BE49-F238E27FC236}">
                <a16:creationId xmlns="" xmlns:a16="http://schemas.microsoft.com/office/drawing/2014/main" id="{91458409-ED5D-43B5-A861-E3633539FA5D}"/>
              </a:ext>
            </a:extLst>
          </p:cNvPr>
          <p:cNvSpPr txBox="1"/>
          <p:nvPr/>
        </p:nvSpPr>
        <p:spPr>
          <a:xfrm>
            <a:off x="385763" y="5399902"/>
            <a:ext cx="7458075" cy="646331"/>
          </a:xfrm>
          <a:prstGeom prst="rect">
            <a:avLst/>
          </a:prstGeom>
          <a:noFill/>
        </p:spPr>
        <p:txBody>
          <a:bodyPr wrap="square" rtlCol="0">
            <a:spAutoFit/>
          </a:bodyPr>
          <a:lstStyle/>
          <a:p>
            <a:r>
              <a:rPr lang="en-ZA" dirty="0"/>
              <a:t>Test your knowledge of this module by </a:t>
            </a:r>
            <a:r>
              <a:rPr lang="en-ZA" dirty="0" smtClean="0"/>
              <a:t>completing the Summative </a:t>
            </a:r>
            <a:r>
              <a:rPr lang="en-ZA" dirty="0"/>
              <a:t>assessment </a:t>
            </a:r>
            <a:r>
              <a:rPr lang="en-ZA" dirty="0" smtClean="0"/>
              <a:t>   of </a:t>
            </a:r>
            <a:r>
              <a:rPr lang="en-ZA" dirty="0"/>
              <a:t>Module </a:t>
            </a:r>
            <a:r>
              <a:rPr lang="en-ZA" dirty="0" smtClean="0"/>
              <a:t>5 </a:t>
            </a:r>
            <a:r>
              <a:rPr lang="en-ZA" dirty="0"/>
              <a:t>in your </a:t>
            </a:r>
            <a:r>
              <a:rPr lang="en-ZA" i="1" dirty="0" smtClean="0"/>
              <a:t>Student’s Book</a:t>
            </a:r>
            <a:r>
              <a:rPr lang="en-ZA" dirty="0" smtClean="0"/>
              <a:t>.</a:t>
            </a:r>
            <a:endParaRPr lang="en-ZA" dirty="0"/>
          </a:p>
        </p:txBody>
      </p:sp>
    </p:spTree>
    <p:extLst>
      <p:ext uri="{BB962C8B-B14F-4D97-AF65-F5344CB8AC3E}">
        <p14:creationId xmlns:p14="http://schemas.microsoft.com/office/powerpoint/2010/main" val="77883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5192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E0E845-C2E6-4E8B-B558-09C7DD107B6D}"/>
              </a:ext>
            </a:extLst>
          </p:cNvPr>
          <p:cNvSpPr>
            <a:spLocks noGrp="1"/>
          </p:cNvSpPr>
          <p:nvPr>
            <p:ph type="title"/>
          </p:nvPr>
        </p:nvSpPr>
        <p:spPr>
          <a:xfrm>
            <a:off x="289844" y="514657"/>
            <a:ext cx="7905750" cy="720724"/>
          </a:xfrm>
        </p:spPr>
        <p:txBody>
          <a:bodyPr>
            <a:normAutofit/>
          </a:bodyPr>
          <a:lstStyle/>
          <a:p>
            <a:pPr algn="ctr"/>
            <a:r>
              <a:rPr lang="en-ZA" b="1" dirty="0">
                <a:latin typeface="+mn-lt"/>
              </a:rPr>
              <a:t>Think about </a:t>
            </a:r>
            <a:r>
              <a:rPr lang="en-ZA" b="1" dirty="0" smtClean="0">
                <a:latin typeface="+mn-lt"/>
              </a:rPr>
              <a:t>it…</a:t>
            </a:r>
            <a:endParaRPr lang="en-ZA" b="1" dirty="0">
              <a:latin typeface="+mn-lt"/>
            </a:endParaRPr>
          </a:p>
        </p:txBody>
      </p:sp>
      <p:sp>
        <p:nvSpPr>
          <p:cNvPr id="9" name="Content Placeholder 2">
            <a:extLst>
              <a:ext uri="{FF2B5EF4-FFF2-40B4-BE49-F238E27FC236}">
                <a16:creationId xmlns:a16="http://schemas.microsoft.com/office/drawing/2014/main" xmlns="" id="{4B573C04-D446-4472-B8E6-C64F867413D7}"/>
              </a:ext>
            </a:extLst>
          </p:cNvPr>
          <p:cNvSpPr>
            <a:spLocks noGrp="1"/>
          </p:cNvSpPr>
          <p:nvPr>
            <p:ph idx="1"/>
          </p:nvPr>
        </p:nvSpPr>
        <p:spPr>
          <a:xfrm>
            <a:off x="289844" y="2192966"/>
            <a:ext cx="8096919" cy="2507621"/>
          </a:xfrm>
        </p:spPr>
        <p:txBody>
          <a:bodyPr>
            <a:noAutofit/>
          </a:bodyPr>
          <a:lstStyle/>
          <a:p>
            <a:pPr lvl="0" fontAlgn="base"/>
            <a:r>
              <a:rPr lang="en-ZA" sz="3600" dirty="0" smtClean="0"/>
              <a:t>What </a:t>
            </a:r>
            <a:r>
              <a:rPr lang="en-ZA" sz="3600" dirty="0"/>
              <a:t>are the </a:t>
            </a:r>
            <a:r>
              <a:rPr lang="en-ZA" sz="3600" b="1" dirty="0">
                <a:solidFill>
                  <a:srgbClr val="8CE614"/>
                </a:solidFill>
              </a:rPr>
              <a:t>dangers</a:t>
            </a:r>
            <a:r>
              <a:rPr lang="en-ZA" sz="3600" dirty="0"/>
              <a:t> of </a:t>
            </a:r>
            <a:r>
              <a:rPr lang="en-ZA" sz="3600" b="1" dirty="0">
                <a:solidFill>
                  <a:srgbClr val="8CE614"/>
                </a:solidFill>
              </a:rPr>
              <a:t>making decisions</a:t>
            </a:r>
            <a:r>
              <a:rPr lang="en-ZA" sz="3600" dirty="0"/>
              <a:t> based on your </a:t>
            </a:r>
            <a:r>
              <a:rPr lang="en-ZA" sz="3600" b="1" dirty="0">
                <a:solidFill>
                  <a:srgbClr val="8CE614"/>
                </a:solidFill>
              </a:rPr>
              <a:t>feelings only</a:t>
            </a:r>
            <a:r>
              <a:rPr lang="en-ZA" sz="3600" dirty="0"/>
              <a:t>?</a:t>
            </a:r>
          </a:p>
          <a:p>
            <a:pPr lvl="0" fontAlgn="base"/>
            <a:r>
              <a:rPr lang="en-ZA" sz="3600" dirty="0"/>
              <a:t>Can a person </a:t>
            </a:r>
            <a:r>
              <a:rPr lang="en-ZA" sz="3600" b="1" dirty="0">
                <a:solidFill>
                  <a:srgbClr val="767DC0"/>
                </a:solidFill>
              </a:rPr>
              <a:t>develop thinking skills</a:t>
            </a:r>
            <a:r>
              <a:rPr lang="en-ZA" sz="3600" dirty="0"/>
              <a:t>?</a:t>
            </a:r>
          </a:p>
          <a:p>
            <a:pPr lvl="0" fontAlgn="base"/>
            <a:r>
              <a:rPr lang="en-ZA" sz="3600" dirty="0"/>
              <a:t>What does it mean to </a:t>
            </a:r>
            <a:r>
              <a:rPr lang="en-ZA" sz="3600" b="1" dirty="0">
                <a:solidFill>
                  <a:srgbClr val="8CE614"/>
                </a:solidFill>
              </a:rPr>
              <a:t>think logically</a:t>
            </a:r>
            <a:r>
              <a:rPr lang="en-ZA" sz="3600" dirty="0"/>
              <a:t>?</a:t>
            </a:r>
          </a:p>
        </p:txBody>
      </p:sp>
      <p:pic>
        <p:nvPicPr>
          <p:cNvPr id="5" name="Picture 2" descr="C:\Users\Jyoti\AppData\Local\Microsoft\Windows\INetCache\IE\I4YKZYED\lightbulb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0708" y="229835"/>
            <a:ext cx="850403" cy="10055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yoti\AppData\Local\Microsoft\Windows\INetCache\IE\I4YKZYED\lightbulb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5693" y="229836"/>
            <a:ext cx="850403" cy="1005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15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 presetClass="entr" presetSubtype="0" fill="hold" grpId="0" nodeType="afterEffect">
                                  <p:stCondLst>
                                    <p:cond delay="1750"/>
                                  </p:stCondLst>
                                  <p:childTnLst>
                                    <p:set>
                                      <p:cBhvr>
                                        <p:cTn id="17" dur="1" fill="hold">
                                          <p:stCondLst>
                                            <p:cond delay="0"/>
                                          </p:stCondLst>
                                        </p:cTn>
                                        <p:tgtEl>
                                          <p:spTgt spid="9">
                                            <p:txEl>
                                              <p:pRg st="0" end="0"/>
                                            </p:txEl>
                                          </p:spTgt>
                                        </p:tgtEl>
                                        <p:attrNameLst>
                                          <p:attrName>style.visibility</p:attrName>
                                        </p:attrNameLst>
                                      </p:cBhvr>
                                      <p:to>
                                        <p:strVal val="visible"/>
                                      </p:to>
                                    </p:set>
                                  </p:childTnLst>
                                </p:cTn>
                              </p:par>
                            </p:childTnLst>
                          </p:cTn>
                        </p:par>
                        <p:par>
                          <p:cTn id="18" fill="hold">
                            <p:stCondLst>
                              <p:cond delay="2250"/>
                            </p:stCondLst>
                            <p:childTnLst>
                              <p:par>
                                <p:cTn id="19" presetID="1" presetClass="entr" presetSubtype="0" fill="hold" grpId="0" nodeType="afterEffect">
                                  <p:stCondLst>
                                    <p:cond delay="175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childTnLst>
                          </p:cTn>
                        </p:par>
                        <p:par>
                          <p:cTn id="21" fill="hold">
                            <p:stCondLst>
                              <p:cond delay="4000"/>
                            </p:stCondLst>
                            <p:childTnLst>
                              <p:par>
                                <p:cTn id="22" presetID="1" presetClass="entr" presetSubtype="0" fill="hold" grpId="0" nodeType="afterEffect">
                                  <p:stCondLst>
                                    <p:cond delay="1750"/>
                                  </p:stCondLst>
                                  <p:childTnLst>
                                    <p:set>
                                      <p:cBhvr>
                                        <p:cTn id="23"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939ECD-A8A6-4067-8DA8-E209A546658D}"/>
              </a:ext>
            </a:extLst>
          </p:cNvPr>
          <p:cNvSpPr>
            <a:spLocks noGrp="1"/>
          </p:cNvSpPr>
          <p:nvPr>
            <p:ph type="title"/>
          </p:nvPr>
        </p:nvSpPr>
        <p:spPr>
          <a:xfrm>
            <a:off x="0" y="2828924"/>
            <a:ext cx="8404412" cy="1785939"/>
          </a:xfrm>
        </p:spPr>
        <p:txBody>
          <a:bodyPr>
            <a:noAutofit/>
          </a:bodyPr>
          <a:lstStyle/>
          <a:p>
            <a:pPr algn="ctr" fontAlgn="base"/>
            <a:r>
              <a:rPr lang="en-ZA" dirty="0"/>
              <a:t>Logical reasoning </a:t>
            </a:r>
            <a:r>
              <a:rPr lang="en-ZA" dirty="0" smtClean="0"/>
              <a:t/>
            </a:r>
            <a:br>
              <a:rPr lang="en-ZA" dirty="0" smtClean="0"/>
            </a:br>
            <a:r>
              <a:rPr lang="en-ZA" dirty="0" smtClean="0"/>
              <a:t>&amp; </a:t>
            </a:r>
            <a:r>
              <a:rPr lang="en-ZA" dirty="0"/>
              <a:t>argument skills</a:t>
            </a:r>
          </a:p>
        </p:txBody>
      </p:sp>
      <p:sp>
        <p:nvSpPr>
          <p:cNvPr id="3" name="Text Placeholder 2">
            <a:extLst>
              <a:ext uri="{FF2B5EF4-FFF2-40B4-BE49-F238E27FC236}">
                <a16:creationId xmlns:a16="http://schemas.microsoft.com/office/drawing/2014/main" xmlns="" id="{1C362500-7ECC-42A0-97EA-2A94E9D5EA9F}"/>
              </a:ext>
            </a:extLst>
          </p:cNvPr>
          <p:cNvSpPr>
            <a:spLocks noGrp="1"/>
          </p:cNvSpPr>
          <p:nvPr>
            <p:ph type="body" idx="1"/>
          </p:nvPr>
        </p:nvSpPr>
        <p:spPr>
          <a:xfrm>
            <a:off x="246949" y="1916092"/>
            <a:ext cx="7910513" cy="727094"/>
          </a:xfrm>
        </p:spPr>
        <p:txBody>
          <a:bodyPr>
            <a:noAutofit/>
          </a:bodyPr>
          <a:lstStyle/>
          <a:p>
            <a:pPr algn="ctr"/>
            <a:r>
              <a:rPr lang="en-ZA" sz="6000" dirty="0">
                <a:solidFill>
                  <a:srgbClr val="C082E6"/>
                </a:solidFill>
              </a:rPr>
              <a:t>Unit 5</a:t>
            </a:r>
            <a:r>
              <a:rPr lang="en-ZA" sz="6000" dirty="0" smtClean="0">
                <a:solidFill>
                  <a:srgbClr val="C082E6"/>
                </a:solidFill>
              </a:rPr>
              <a:t>.1</a:t>
            </a:r>
            <a:endParaRPr lang="en-ZA" sz="6000" dirty="0">
              <a:solidFill>
                <a:srgbClr val="C082E6"/>
              </a:solidFill>
            </a:endParaRPr>
          </a:p>
        </p:txBody>
      </p:sp>
    </p:spTree>
    <p:extLst>
      <p:ext uri="{BB962C8B-B14F-4D97-AF65-F5344CB8AC3E}">
        <p14:creationId xmlns:p14="http://schemas.microsoft.com/office/powerpoint/2010/main" val="3718441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D4DDA-0C3B-4B34-B958-E13C6756BDC7}"/>
              </a:ext>
            </a:extLst>
          </p:cNvPr>
          <p:cNvSpPr>
            <a:spLocks noGrp="1"/>
          </p:cNvSpPr>
          <p:nvPr>
            <p:ph type="title"/>
          </p:nvPr>
        </p:nvSpPr>
        <p:spPr>
          <a:xfrm>
            <a:off x="381001" y="279202"/>
            <a:ext cx="7905750" cy="720724"/>
          </a:xfrm>
        </p:spPr>
        <p:txBody>
          <a:bodyPr/>
          <a:lstStyle/>
          <a:p>
            <a:pPr algn="ctr"/>
            <a:r>
              <a:rPr lang="en-ZA" b="1" dirty="0">
                <a:latin typeface="+mn-lt"/>
              </a:rPr>
              <a:t>What is logic?</a:t>
            </a:r>
            <a:endParaRPr lang="en-ZA" dirty="0">
              <a:latin typeface="+mn-lt"/>
            </a:endParaRPr>
          </a:p>
        </p:txBody>
      </p:sp>
      <p:sp>
        <p:nvSpPr>
          <p:cNvPr id="3" name="Content Placeholder 2">
            <a:extLst>
              <a:ext uri="{FF2B5EF4-FFF2-40B4-BE49-F238E27FC236}">
                <a16:creationId xmlns:a16="http://schemas.microsoft.com/office/drawing/2014/main" xmlns="" id="{31DC930C-6C1D-4479-BCB5-4FB653FB5412}"/>
              </a:ext>
            </a:extLst>
          </p:cNvPr>
          <p:cNvSpPr>
            <a:spLocks noGrp="1"/>
          </p:cNvSpPr>
          <p:nvPr>
            <p:ph idx="1"/>
          </p:nvPr>
        </p:nvSpPr>
        <p:spPr>
          <a:xfrm>
            <a:off x="695327" y="1157088"/>
            <a:ext cx="7591424" cy="2457649"/>
          </a:xfrm>
        </p:spPr>
        <p:txBody>
          <a:bodyPr>
            <a:noAutofit/>
          </a:bodyPr>
          <a:lstStyle/>
          <a:p>
            <a:pPr lvl="0" fontAlgn="base"/>
            <a:r>
              <a:rPr lang="en-ZA" sz="3600" dirty="0"/>
              <a:t>Logic is:</a:t>
            </a:r>
          </a:p>
          <a:p>
            <a:pPr marL="714375" lvl="2" indent="-528638" fontAlgn="base">
              <a:buFont typeface="Wingdings" panose="05000000000000000000" pitchFamily="2" charset="2"/>
              <a:buChar char="v"/>
            </a:pPr>
            <a:r>
              <a:rPr lang="en-ZA" sz="3200" dirty="0"/>
              <a:t>Being able to </a:t>
            </a:r>
            <a:r>
              <a:rPr lang="en-ZA" sz="3200" b="1" dirty="0">
                <a:solidFill>
                  <a:srgbClr val="767DC0"/>
                </a:solidFill>
              </a:rPr>
              <a:t>reason</a:t>
            </a:r>
            <a:r>
              <a:rPr lang="en-ZA" sz="3200" dirty="0"/>
              <a:t> in a </a:t>
            </a:r>
            <a:r>
              <a:rPr lang="en-ZA" sz="3200" b="1" dirty="0">
                <a:solidFill>
                  <a:srgbClr val="767DC0"/>
                </a:solidFill>
              </a:rPr>
              <a:t>clear </a:t>
            </a:r>
            <a:r>
              <a:rPr lang="en-ZA" sz="3200" b="1" dirty="0" smtClean="0">
                <a:solidFill>
                  <a:srgbClr val="767DC0"/>
                </a:solidFill>
              </a:rPr>
              <a:t>way</a:t>
            </a:r>
            <a:endParaRPr lang="en-ZA" sz="3200" b="1" dirty="0">
              <a:solidFill>
                <a:srgbClr val="767DC0"/>
              </a:solidFill>
            </a:endParaRPr>
          </a:p>
          <a:p>
            <a:pPr marL="714375" lvl="2" indent="-528638" fontAlgn="base">
              <a:buFont typeface="Wingdings" panose="05000000000000000000" pitchFamily="2" charset="2"/>
              <a:buChar char="v"/>
            </a:pPr>
            <a:r>
              <a:rPr lang="en-ZA" sz="3200" dirty="0"/>
              <a:t>Based on </a:t>
            </a:r>
            <a:r>
              <a:rPr lang="en-ZA" sz="3200" b="1" dirty="0">
                <a:solidFill>
                  <a:srgbClr val="8CE614"/>
                </a:solidFill>
              </a:rPr>
              <a:t>reason</a:t>
            </a:r>
            <a:r>
              <a:rPr lang="en-ZA" sz="3200" dirty="0"/>
              <a:t> </a:t>
            </a:r>
            <a:r>
              <a:rPr lang="en-ZA" sz="3200" dirty="0" smtClean="0"/>
              <a:t>&amp; </a:t>
            </a:r>
            <a:r>
              <a:rPr lang="en-ZA" sz="3200" b="1" dirty="0">
                <a:solidFill>
                  <a:srgbClr val="8CE614"/>
                </a:solidFill>
              </a:rPr>
              <a:t>not </a:t>
            </a:r>
            <a:r>
              <a:rPr lang="en-ZA" sz="3200" b="1" dirty="0" smtClean="0">
                <a:solidFill>
                  <a:srgbClr val="8CE614"/>
                </a:solidFill>
              </a:rPr>
              <a:t>emotions </a:t>
            </a:r>
            <a:endParaRPr lang="en-ZA" sz="3200" b="1" dirty="0">
              <a:solidFill>
                <a:srgbClr val="8CE614"/>
              </a:solidFill>
            </a:endParaRPr>
          </a:p>
          <a:p>
            <a:pPr marL="714375" lvl="2" indent="-528638" fontAlgn="base">
              <a:buFont typeface="Wingdings" panose="05000000000000000000" pitchFamily="2" charset="2"/>
              <a:buChar char="v"/>
            </a:pPr>
            <a:r>
              <a:rPr lang="en-ZA" sz="3200" dirty="0"/>
              <a:t>Looking at </a:t>
            </a:r>
            <a:r>
              <a:rPr lang="en-ZA" sz="3200" b="1" dirty="0">
                <a:solidFill>
                  <a:srgbClr val="767DC0"/>
                </a:solidFill>
              </a:rPr>
              <a:t>all options</a:t>
            </a:r>
            <a:r>
              <a:rPr lang="en-ZA" sz="3200" dirty="0"/>
              <a:t>. </a:t>
            </a:r>
          </a:p>
        </p:txBody>
      </p:sp>
      <p:sp>
        <p:nvSpPr>
          <p:cNvPr id="4" name="Rectangle 3"/>
          <p:cNvSpPr/>
          <p:nvPr/>
        </p:nvSpPr>
        <p:spPr>
          <a:xfrm>
            <a:off x="1947406" y="5421781"/>
            <a:ext cx="4572000" cy="646331"/>
          </a:xfrm>
          <a:prstGeom prst="rect">
            <a:avLst/>
          </a:prstGeom>
        </p:spPr>
        <p:txBody>
          <a:bodyPr>
            <a:spAutoFit/>
          </a:bodyPr>
          <a:lstStyle/>
          <a:p>
            <a:pPr algn="ctr">
              <a:spcAft>
                <a:spcPts val="0"/>
              </a:spcAft>
            </a:pPr>
            <a:r>
              <a:rPr lang="en-US"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Figure 5.1: Logic disregards emotions, </a:t>
            </a:r>
            <a:endParaRPr lang="en-US" i="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0"/>
              </a:spcAft>
            </a:pPr>
            <a:r>
              <a:rPr lang="en-US" i="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and </a:t>
            </a:r>
            <a:r>
              <a:rPr lang="en-US"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emotions tend to disregard logic</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p:nvPr/>
        </p:nvPicPr>
        <p:blipFill>
          <a:blip r:embed="rId2"/>
          <a:stretch>
            <a:fillRect/>
          </a:stretch>
        </p:blipFill>
        <p:spPr>
          <a:xfrm>
            <a:off x="2580362" y="3387595"/>
            <a:ext cx="3306088" cy="1987588"/>
          </a:xfrm>
          <a:prstGeom prst="rect">
            <a:avLst/>
          </a:prstGeom>
        </p:spPr>
      </p:pic>
    </p:spTree>
    <p:extLst>
      <p:ext uri="{BB962C8B-B14F-4D97-AF65-F5344CB8AC3E}">
        <p14:creationId xmlns:p14="http://schemas.microsoft.com/office/powerpoint/2010/main" val="133907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1" presetClass="entr" presetSubtype="0" fill="hold" grpId="0" nodeType="after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3500"/>
                            </p:stCondLst>
                            <p:childTnLst>
                              <p:par>
                                <p:cTn id="12" presetID="1" presetClass="entr" presetSubtype="0" fill="hold" grpId="0" nodeType="afterEffect">
                                  <p:stCondLst>
                                    <p:cond delay="125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par>
                          <p:cTn id="14" fill="hold">
                            <p:stCondLst>
                              <p:cond delay="4750"/>
                            </p:stCondLst>
                            <p:childTnLst>
                              <p:par>
                                <p:cTn id="15" presetID="1" presetClass="entr" presetSubtype="0" fill="hold" grpId="0" nodeType="afterEffect">
                                  <p:stCondLst>
                                    <p:cond delay="175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par>
                          <p:cTn id="17" fill="hold">
                            <p:stCondLst>
                              <p:cond delay="6500"/>
                            </p:stCondLst>
                            <p:childTnLst>
                              <p:par>
                                <p:cTn id="18" presetID="1" presetClass="entr" presetSubtype="0" fill="hold" grpId="0" nodeType="afterEffect">
                                  <p:stCondLst>
                                    <p:cond delay="175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par>
                          <p:cTn id="20" fill="hold">
                            <p:stCondLst>
                              <p:cond delay="8250"/>
                            </p:stCondLst>
                            <p:childTnLst>
                              <p:par>
                                <p:cTn id="21" presetID="16" presetClass="entr" presetSubtype="21" fill="hold" nodeType="after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par>
                          <p:cTn id="24" fill="hold">
                            <p:stCondLst>
                              <p:cond delay="9750"/>
                            </p:stCondLst>
                            <p:childTnLst>
                              <p:par>
                                <p:cTn id="25" presetID="2" presetClass="entr" presetSubtype="4" fill="hold" grpId="0" nodeType="afterEffect">
                                  <p:stCondLst>
                                    <p:cond delay="100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D4DDA-0C3B-4B34-B958-E13C6756BDC7}"/>
              </a:ext>
            </a:extLst>
          </p:cNvPr>
          <p:cNvSpPr>
            <a:spLocks noGrp="1"/>
          </p:cNvSpPr>
          <p:nvPr>
            <p:ph type="title"/>
          </p:nvPr>
        </p:nvSpPr>
        <p:spPr>
          <a:xfrm>
            <a:off x="381001" y="279202"/>
            <a:ext cx="7905750" cy="849511"/>
          </a:xfrm>
        </p:spPr>
        <p:txBody>
          <a:bodyPr>
            <a:noAutofit/>
          </a:bodyPr>
          <a:lstStyle/>
          <a:p>
            <a:pPr algn="ctr"/>
            <a:r>
              <a:rPr lang="en-ZA" b="1" dirty="0" smtClean="0">
                <a:latin typeface="+mn-lt"/>
              </a:rPr>
              <a:t>Logical </a:t>
            </a:r>
            <a:r>
              <a:rPr lang="en-ZA" b="1" dirty="0">
                <a:latin typeface="+mn-lt"/>
              </a:rPr>
              <a:t>reasoning skills </a:t>
            </a:r>
            <a:endParaRPr lang="en-ZA" dirty="0">
              <a:latin typeface="+mn-lt"/>
            </a:endParaRPr>
          </a:p>
        </p:txBody>
      </p:sp>
      <p:sp>
        <p:nvSpPr>
          <p:cNvPr id="4" name="Rectangle 3"/>
          <p:cNvSpPr/>
          <p:nvPr/>
        </p:nvSpPr>
        <p:spPr>
          <a:xfrm>
            <a:off x="2290295" y="1314450"/>
            <a:ext cx="4087162" cy="369332"/>
          </a:xfrm>
          <a:prstGeom prst="rect">
            <a:avLst/>
          </a:prstGeom>
        </p:spPr>
        <p:txBody>
          <a:bodyPr wrap="square">
            <a:spAutoFit/>
          </a:bodyPr>
          <a:lstStyle/>
          <a:p>
            <a:r>
              <a:rPr lang="en-US" i="1" dirty="0"/>
              <a:t>Table 5.1:</a:t>
            </a:r>
            <a:r>
              <a:rPr lang="en-US" dirty="0"/>
              <a:t> </a:t>
            </a:r>
            <a:r>
              <a:rPr lang="en-US" i="1" dirty="0"/>
              <a:t>Three main kinds of reasoning</a:t>
            </a:r>
            <a:endParaRPr lang="en-ZA" dirty="0"/>
          </a:p>
        </p:txBody>
      </p:sp>
      <p:graphicFrame>
        <p:nvGraphicFramePr>
          <p:cNvPr id="8" name="Content Placeholder 5"/>
          <p:cNvGraphicFramePr>
            <a:graphicFrameLocks/>
          </p:cNvGraphicFramePr>
          <p:nvPr>
            <p:extLst>
              <p:ext uri="{D42A27DB-BD31-4B8C-83A1-F6EECF244321}">
                <p14:modId xmlns:p14="http://schemas.microsoft.com/office/powerpoint/2010/main" val="546090427"/>
              </p:ext>
            </p:extLst>
          </p:nvPr>
        </p:nvGraphicFramePr>
        <p:xfrm>
          <a:off x="253994" y="1683782"/>
          <a:ext cx="8032757" cy="2371517"/>
        </p:xfrm>
        <a:graphic>
          <a:graphicData uri="http://schemas.openxmlformats.org/drawingml/2006/table">
            <a:tbl>
              <a:tblPr firstRow="1" bandRow="1">
                <a:tableStyleId>{5C22544A-7EE6-4342-B048-85BDC9FD1C3A}</a:tableStyleId>
              </a:tblPr>
              <a:tblGrid>
                <a:gridCol w="1454929"/>
                <a:gridCol w="3077385"/>
                <a:gridCol w="3500443"/>
              </a:tblGrid>
              <a:tr h="451277">
                <a:tc>
                  <a:txBody>
                    <a:bodyPr/>
                    <a:lstStyle/>
                    <a:p>
                      <a:pPr marL="0" indent="0" algn="l">
                        <a:spcAft>
                          <a:spcPts val="0"/>
                        </a:spcAft>
                      </a:pPr>
                      <a:r>
                        <a:rPr lang="en-ZA" sz="1800" b="1" i="0" u="none" strike="noStrike" kern="1200" baseline="0" dirty="0" smtClean="0">
                          <a:solidFill>
                            <a:schemeClr val="lt1"/>
                          </a:solidFill>
                          <a:latin typeface="+mn-lt"/>
                          <a:ea typeface="+mn-ea"/>
                          <a:cs typeface="+mn-cs"/>
                        </a:rPr>
                        <a:t>Reasoning</a:t>
                      </a:r>
                      <a:endParaRPr lang="en-ZA" sz="1800" b="1" dirty="0">
                        <a:solidFill>
                          <a:schemeClr val="tx1"/>
                        </a:solidFill>
                        <a:effectLst/>
                        <a:latin typeface="+mn-lt"/>
                        <a:ea typeface="Palatino Linotype" panose="0204050205050503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rgbClr val="767DC0"/>
                    </a:solidFill>
                  </a:tcPr>
                </a:tc>
                <a:tc>
                  <a:txBody>
                    <a:bodyPr/>
                    <a:lstStyle/>
                    <a:p>
                      <a:pPr marL="0" indent="0" algn="l">
                        <a:spcAft>
                          <a:spcPts val="0"/>
                        </a:spcAft>
                      </a:pPr>
                      <a:r>
                        <a:rPr lang="en-ZA" sz="1800" b="1" i="0" u="none" strike="noStrike" kern="1200" baseline="0" dirty="0" smtClean="0">
                          <a:solidFill>
                            <a:schemeClr val="lt1"/>
                          </a:solidFill>
                          <a:latin typeface="+mn-lt"/>
                          <a:ea typeface="+mn-ea"/>
                          <a:cs typeface="+mn-cs"/>
                        </a:rPr>
                        <a:t>Explanation</a:t>
                      </a:r>
                      <a:endParaRPr lang="en-ZA" sz="1800" b="1" dirty="0">
                        <a:solidFill>
                          <a:schemeClr val="tx1"/>
                        </a:solidFill>
                        <a:effectLst/>
                        <a:latin typeface="+mn-lt"/>
                        <a:ea typeface="Palatino Linotype" panose="0204050205050503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rgbClr val="767DC0"/>
                    </a:solidFill>
                  </a:tcPr>
                </a:tc>
                <a:tc>
                  <a:txBody>
                    <a:bodyPr/>
                    <a:lstStyle/>
                    <a:p>
                      <a:pPr marL="0" indent="0" algn="l">
                        <a:spcAft>
                          <a:spcPts val="0"/>
                        </a:spcAft>
                      </a:pPr>
                      <a:r>
                        <a:rPr lang="en-ZA" sz="1800" b="1" i="0" u="none" strike="noStrike" kern="1200" baseline="0" dirty="0" smtClean="0">
                          <a:solidFill>
                            <a:schemeClr val="lt1"/>
                          </a:solidFill>
                          <a:latin typeface="+mn-lt"/>
                          <a:ea typeface="+mn-ea"/>
                          <a:cs typeface="+mn-cs"/>
                        </a:rPr>
                        <a:t>Example</a:t>
                      </a:r>
                      <a:endParaRPr lang="en-ZA" sz="1800" b="1" dirty="0">
                        <a:solidFill>
                          <a:schemeClr val="tx1"/>
                        </a:solidFill>
                        <a:effectLst/>
                        <a:latin typeface="+mn-lt"/>
                        <a:ea typeface="Palatino Linotype" panose="0204050205050503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rgbClr val="767DC0"/>
                    </a:solidFill>
                  </a:tcPr>
                </a:tc>
              </a:tr>
              <a:tr h="519714">
                <a:tc>
                  <a:txBody>
                    <a:bodyPr/>
                    <a:lstStyle/>
                    <a:p>
                      <a:pPr marL="0" indent="0" algn="l" defTabSz="182563">
                        <a:spcAft>
                          <a:spcPts val="0"/>
                        </a:spcAft>
                      </a:pPr>
                      <a:r>
                        <a:rPr lang="en-ZA" sz="1800" b="0" i="0" u="none" strike="noStrike" kern="1200" baseline="0" dirty="0" smtClean="0">
                          <a:solidFill>
                            <a:schemeClr val="dk1"/>
                          </a:solidFill>
                          <a:latin typeface="+mn-lt"/>
                          <a:ea typeface="+mn-ea"/>
                          <a:cs typeface="+mn-cs"/>
                        </a:rPr>
                        <a:t>Inductive</a:t>
                      </a:r>
                      <a:endParaRPr lang="en-ZA" sz="1800" b="1" dirty="0">
                        <a:solidFill>
                          <a:schemeClr val="tx1"/>
                        </a:solidFill>
                        <a:effectLst/>
                        <a:latin typeface="+mn-lt"/>
                        <a:ea typeface="Palatino Linotype" panose="0204050205050503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solidFill>
                      <a:srgbClr val="D3E856"/>
                    </a:solidFill>
                  </a:tcPr>
                </a:tc>
                <a:tc>
                  <a:txBody>
                    <a:bodyPr/>
                    <a:lstStyle/>
                    <a:p>
                      <a:r>
                        <a:rPr lang="en-ZA" sz="1800" b="0" i="0" u="none" strike="noStrike" kern="1200" baseline="0" dirty="0" smtClean="0">
                          <a:solidFill>
                            <a:schemeClr val="dk1"/>
                          </a:solidFill>
                          <a:latin typeface="+mn-lt"/>
                          <a:ea typeface="+mn-ea"/>
                          <a:cs typeface="+mn-cs"/>
                        </a:rPr>
                        <a:t>Observe specific details and</a:t>
                      </a:r>
                    </a:p>
                    <a:p>
                      <a:r>
                        <a:rPr lang="en-ZA" sz="1800" b="0" i="0" u="none" strike="noStrike" kern="1200" baseline="0" dirty="0" smtClean="0">
                          <a:solidFill>
                            <a:schemeClr val="dk1"/>
                          </a:solidFill>
                          <a:latin typeface="+mn-lt"/>
                          <a:ea typeface="+mn-ea"/>
                          <a:cs typeface="+mn-cs"/>
                        </a:rPr>
                        <a:t>instances, and then generalise</a:t>
                      </a:r>
                    </a:p>
                    <a:p>
                      <a:r>
                        <a:rPr lang="en-ZA" sz="1800" b="0" i="0" u="none" strike="noStrike" kern="1200" baseline="0" dirty="0" smtClean="0">
                          <a:solidFill>
                            <a:schemeClr val="dk1"/>
                          </a:solidFill>
                          <a:latin typeface="+mn-lt"/>
                          <a:ea typeface="+mn-ea"/>
                          <a:cs typeface="+mn-cs"/>
                        </a:rPr>
                        <a:t>these to produce a “universal”</a:t>
                      </a:r>
                    </a:p>
                    <a:p>
                      <a:r>
                        <a:rPr lang="en-ZA" sz="1800" b="0" i="0" u="none" strike="noStrike" kern="1200" baseline="0" dirty="0" smtClean="0">
                          <a:solidFill>
                            <a:schemeClr val="dk1"/>
                          </a:solidFill>
                          <a:latin typeface="+mn-lt"/>
                          <a:ea typeface="+mn-ea"/>
                          <a:cs typeface="+mn-cs"/>
                        </a:rPr>
                        <a:t>principle that you believe will</a:t>
                      </a:r>
                    </a:p>
                    <a:p>
                      <a:r>
                        <a:rPr lang="en-ZA" sz="1800" b="0" i="0" u="none" strike="noStrike" kern="1200" baseline="0" dirty="0" smtClean="0">
                          <a:solidFill>
                            <a:schemeClr val="dk1"/>
                          </a:solidFill>
                          <a:latin typeface="+mn-lt"/>
                          <a:ea typeface="+mn-ea"/>
                          <a:cs typeface="+mn-cs"/>
                        </a:rPr>
                        <a:t>apply in similar situations.</a:t>
                      </a:r>
                    </a:p>
                    <a:p>
                      <a:r>
                        <a:rPr lang="en-ZA" sz="1800" b="0" i="0" u="none" strike="noStrike" kern="1200" baseline="0" dirty="0" smtClean="0">
                          <a:solidFill>
                            <a:schemeClr val="dk1"/>
                          </a:solidFill>
                          <a:latin typeface="+mn-lt"/>
                          <a:ea typeface="+mn-ea"/>
                          <a:cs typeface="+mn-cs"/>
                        </a:rPr>
                        <a:t>In other words, go from the</a:t>
                      </a:r>
                    </a:p>
                    <a:p>
                      <a:r>
                        <a:rPr lang="en-ZA" sz="1800" b="0" i="0" u="none" strike="noStrike" kern="1200" baseline="0" dirty="0" smtClean="0">
                          <a:solidFill>
                            <a:schemeClr val="dk1"/>
                          </a:solidFill>
                          <a:latin typeface="+mn-lt"/>
                          <a:ea typeface="+mn-ea"/>
                          <a:cs typeface="+mn-cs"/>
                        </a:rPr>
                        <a:t>specific to the general.</a:t>
                      </a:r>
                      <a:endParaRPr lang="en-ZA" sz="1800" b="0" dirty="0">
                        <a:solidFill>
                          <a:schemeClr val="tx1"/>
                        </a:solidFill>
                        <a:effectLst/>
                        <a:latin typeface="+mn-lt"/>
                        <a:ea typeface="Palatino Linotype" panose="0204050205050503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solidFill>
                      <a:srgbClr val="D3E856"/>
                    </a:solidFill>
                  </a:tcPr>
                </a:tc>
                <a:tc>
                  <a:txBody>
                    <a:bodyPr/>
                    <a:lstStyle/>
                    <a:p>
                      <a:r>
                        <a:rPr lang="en-ZA" sz="1800" b="0" i="0" u="none" strike="noStrike" kern="1200" baseline="0" dirty="0" smtClean="0">
                          <a:solidFill>
                            <a:schemeClr val="dk1"/>
                          </a:solidFill>
                          <a:latin typeface="+mn-lt"/>
                          <a:ea typeface="+mn-ea"/>
                          <a:cs typeface="+mn-cs"/>
                        </a:rPr>
                        <a:t>Dennis is a young teenager and the girls of his age in his class are taller than him. The same happened to </a:t>
                      </a:r>
                      <a:r>
                        <a:rPr lang="en-ZA" sz="1800" b="0" i="0" u="none" strike="noStrike" kern="1200" baseline="0" dirty="0" err="1" smtClean="0">
                          <a:solidFill>
                            <a:schemeClr val="dk1"/>
                          </a:solidFill>
                          <a:latin typeface="+mn-lt"/>
                          <a:ea typeface="+mn-ea"/>
                          <a:cs typeface="+mn-cs"/>
                        </a:rPr>
                        <a:t>Ronewa</a:t>
                      </a:r>
                      <a:r>
                        <a:rPr lang="en-ZA" sz="1800" b="0" i="0" u="none" strike="noStrike" kern="1200" baseline="0" dirty="0" smtClean="0">
                          <a:solidFill>
                            <a:schemeClr val="dk1"/>
                          </a:solidFill>
                          <a:latin typeface="+mn-lt"/>
                          <a:ea typeface="+mn-ea"/>
                          <a:cs typeface="+mn-cs"/>
                        </a:rPr>
                        <a:t>, </a:t>
                      </a:r>
                      <a:r>
                        <a:rPr lang="en-ZA" sz="1800" b="0" i="0" u="none" strike="noStrike" kern="1200" baseline="0" dirty="0" err="1" smtClean="0">
                          <a:solidFill>
                            <a:schemeClr val="dk1"/>
                          </a:solidFill>
                          <a:latin typeface="+mn-lt"/>
                          <a:ea typeface="+mn-ea"/>
                          <a:cs typeface="+mn-cs"/>
                        </a:rPr>
                        <a:t>Cebisile</a:t>
                      </a:r>
                      <a:r>
                        <a:rPr lang="en-ZA" sz="1800" b="0" i="0" u="none" strike="noStrike" kern="1200" baseline="0" dirty="0" smtClean="0">
                          <a:solidFill>
                            <a:schemeClr val="dk1"/>
                          </a:solidFill>
                          <a:latin typeface="+mn-lt"/>
                          <a:ea typeface="+mn-ea"/>
                          <a:cs typeface="+mn-cs"/>
                        </a:rPr>
                        <a:t> and </a:t>
                      </a:r>
                      <a:r>
                        <a:rPr lang="en-ZA" sz="1800" b="0" i="0" u="none" strike="noStrike" kern="1200" baseline="0" dirty="0" err="1" smtClean="0">
                          <a:solidFill>
                            <a:schemeClr val="dk1"/>
                          </a:solidFill>
                          <a:latin typeface="+mn-lt"/>
                          <a:ea typeface="+mn-ea"/>
                          <a:cs typeface="+mn-cs"/>
                        </a:rPr>
                        <a:t>Phahamo</a:t>
                      </a:r>
                      <a:r>
                        <a:rPr lang="en-ZA" sz="1800" b="0" i="0" u="none" strike="noStrike" kern="1200" baseline="0" dirty="0" smtClean="0">
                          <a:solidFill>
                            <a:schemeClr val="dk1"/>
                          </a:solidFill>
                          <a:latin typeface="+mn-lt"/>
                          <a:ea typeface="+mn-ea"/>
                          <a:cs typeface="+mn-cs"/>
                        </a:rPr>
                        <a:t>. Therefore, at a certain stage, young boys grow more slowly in height than girls of the same age.</a:t>
                      </a:r>
                      <a:endParaRPr lang="en-ZA" sz="1800" b="0" dirty="0">
                        <a:solidFill>
                          <a:schemeClr val="tx1"/>
                        </a:solidFill>
                        <a:effectLst/>
                        <a:latin typeface="+mn-lt"/>
                        <a:ea typeface="Palatino Linotype" panose="0204050205050503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solidFill>
                      <a:srgbClr val="D3E856"/>
                    </a:solidFill>
                  </a:tcPr>
                </a:tc>
              </a:tr>
            </a:tbl>
          </a:graphicData>
        </a:graphic>
      </p:graphicFrame>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93838" y="4275450"/>
            <a:ext cx="2532904" cy="1844362"/>
          </a:xfrm>
          <a:prstGeom prst="rect">
            <a:avLst/>
          </a:prstGeom>
        </p:spPr>
      </p:pic>
    </p:spTree>
    <p:extLst>
      <p:ext uri="{BB962C8B-B14F-4D97-AF65-F5344CB8AC3E}">
        <p14:creationId xmlns:p14="http://schemas.microsoft.com/office/powerpoint/2010/main" val="34605697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3500"/>
                            </p:stCondLst>
                            <p:childTnLst>
                              <p:par>
                                <p:cTn id="14" presetID="2" presetClass="entr" presetSubtype="4" fill="hold" nodeType="afterEffect">
                                  <p:stCondLst>
                                    <p:cond delay="15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5500"/>
                            </p:stCondLst>
                            <p:childTnLst>
                              <p:par>
                                <p:cTn id="19" presetID="2" presetClass="entr" presetSubtype="4" fill="hold" nodeType="afterEffect">
                                  <p:stCondLst>
                                    <p:cond delay="150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2D4DDA-0C3B-4B34-B958-E13C6756BDC7}"/>
              </a:ext>
            </a:extLst>
          </p:cNvPr>
          <p:cNvSpPr>
            <a:spLocks noGrp="1"/>
          </p:cNvSpPr>
          <p:nvPr>
            <p:ph type="title"/>
          </p:nvPr>
        </p:nvSpPr>
        <p:spPr>
          <a:xfrm>
            <a:off x="381001" y="2738"/>
            <a:ext cx="7905750" cy="849511"/>
          </a:xfrm>
        </p:spPr>
        <p:txBody>
          <a:bodyPr>
            <a:noAutofit/>
          </a:bodyPr>
          <a:lstStyle/>
          <a:p>
            <a:pPr algn="ctr"/>
            <a:r>
              <a:rPr lang="en-ZA" b="1" dirty="0" smtClean="0">
                <a:latin typeface="+mn-lt"/>
              </a:rPr>
              <a:t>Logical </a:t>
            </a:r>
            <a:r>
              <a:rPr lang="en-ZA" b="1" dirty="0">
                <a:latin typeface="+mn-lt"/>
              </a:rPr>
              <a:t>reasoning skills </a:t>
            </a:r>
            <a:endParaRPr lang="en-ZA" dirty="0">
              <a:latin typeface="+mn-lt"/>
            </a:endParaRPr>
          </a:p>
        </p:txBody>
      </p:sp>
      <p:sp>
        <p:nvSpPr>
          <p:cNvPr id="4" name="Rectangle 3"/>
          <p:cNvSpPr/>
          <p:nvPr/>
        </p:nvSpPr>
        <p:spPr>
          <a:xfrm>
            <a:off x="2226794" y="795099"/>
            <a:ext cx="4087162" cy="369332"/>
          </a:xfrm>
          <a:prstGeom prst="rect">
            <a:avLst/>
          </a:prstGeom>
        </p:spPr>
        <p:txBody>
          <a:bodyPr wrap="square">
            <a:spAutoFit/>
          </a:bodyPr>
          <a:lstStyle/>
          <a:p>
            <a:r>
              <a:rPr lang="en-US" i="1" dirty="0"/>
              <a:t>Table 5.1:</a:t>
            </a:r>
            <a:r>
              <a:rPr lang="en-US" dirty="0"/>
              <a:t> </a:t>
            </a:r>
            <a:r>
              <a:rPr lang="en-US" i="1" dirty="0"/>
              <a:t>Three main kinds of reasoning</a:t>
            </a:r>
            <a:endParaRPr lang="en-ZA" dirty="0"/>
          </a:p>
        </p:txBody>
      </p:sp>
      <p:graphicFrame>
        <p:nvGraphicFramePr>
          <p:cNvPr id="8" name="Content Placeholder 5"/>
          <p:cNvGraphicFramePr>
            <a:graphicFrameLocks/>
          </p:cNvGraphicFramePr>
          <p:nvPr>
            <p:extLst>
              <p:ext uri="{D42A27DB-BD31-4B8C-83A1-F6EECF244321}">
                <p14:modId xmlns:p14="http://schemas.microsoft.com/office/powerpoint/2010/main" val="4099376910"/>
              </p:ext>
            </p:extLst>
          </p:nvPr>
        </p:nvGraphicFramePr>
        <p:xfrm>
          <a:off x="253999" y="1164431"/>
          <a:ext cx="8032752" cy="5114717"/>
        </p:xfrm>
        <a:graphic>
          <a:graphicData uri="http://schemas.openxmlformats.org/drawingml/2006/table">
            <a:tbl>
              <a:tblPr firstRow="1" bandRow="1">
                <a:tableStyleId>{5C22544A-7EE6-4342-B048-85BDC9FD1C3A}</a:tableStyleId>
              </a:tblPr>
              <a:tblGrid>
                <a:gridCol w="1454929"/>
                <a:gridCol w="3396982"/>
                <a:gridCol w="3180841"/>
              </a:tblGrid>
              <a:tr h="451277">
                <a:tc>
                  <a:txBody>
                    <a:bodyPr/>
                    <a:lstStyle/>
                    <a:p>
                      <a:pPr marL="0" indent="0" algn="l">
                        <a:spcAft>
                          <a:spcPts val="0"/>
                        </a:spcAft>
                      </a:pPr>
                      <a:r>
                        <a:rPr lang="en-ZA" sz="1800" b="1" i="0" u="none" strike="noStrike" kern="1200" baseline="0" dirty="0" smtClean="0">
                          <a:solidFill>
                            <a:schemeClr val="lt1"/>
                          </a:solidFill>
                          <a:latin typeface="+mn-lt"/>
                          <a:ea typeface="+mn-ea"/>
                          <a:cs typeface="+mn-cs"/>
                        </a:rPr>
                        <a:t>Reasoning</a:t>
                      </a:r>
                      <a:endParaRPr lang="en-ZA" sz="1800" b="1" dirty="0">
                        <a:solidFill>
                          <a:schemeClr val="tx1"/>
                        </a:solidFill>
                        <a:effectLst/>
                        <a:latin typeface="+mn-lt"/>
                        <a:ea typeface="Palatino Linotype" panose="0204050205050503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rgbClr val="767DC0"/>
                    </a:solidFill>
                  </a:tcPr>
                </a:tc>
                <a:tc>
                  <a:txBody>
                    <a:bodyPr/>
                    <a:lstStyle/>
                    <a:p>
                      <a:pPr marL="0" indent="0" algn="l">
                        <a:spcAft>
                          <a:spcPts val="0"/>
                        </a:spcAft>
                      </a:pPr>
                      <a:r>
                        <a:rPr lang="en-ZA" sz="1800" b="1" i="0" u="none" strike="noStrike" kern="1200" baseline="0" dirty="0" smtClean="0">
                          <a:solidFill>
                            <a:schemeClr val="lt1"/>
                          </a:solidFill>
                          <a:latin typeface="+mn-lt"/>
                          <a:ea typeface="+mn-ea"/>
                          <a:cs typeface="+mn-cs"/>
                        </a:rPr>
                        <a:t>Explanation</a:t>
                      </a:r>
                      <a:endParaRPr lang="en-ZA" sz="1800" b="1" dirty="0">
                        <a:solidFill>
                          <a:schemeClr val="tx1"/>
                        </a:solidFill>
                        <a:effectLst/>
                        <a:latin typeface="+mn-lt"/>
                        <a:ea typeface="Palatino Linotype" panose="0204050205050503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rgbClr val="767DC0"/>
                    </a:solidFill>
                  </a:tcPr>
                </a:tc>
                <a:tc>
                  <a:txBody>
                    <a:bodyPr/>
                    <a:lstStyle/>
                    <a:p>
                      <a:pPr marL="0" indent="0" algn="l">
                        <a:spcAft>
                          <a:spcPts val="0"/>
                        </a:spcAft>
                      </a:pPr>
                      <a:r>
                        <a:rPr lang="en-ZA" sz="1800" b="1" i="0" u="none" strike="noStrike" kern="1200" baseline="0" dirty="0" smtClean="0">
                          <a:solidFill>
                            <a:schemeClr val="lt1"/>
                          </a:solidFill>
                          <a:latin typeface="+mn-lt"/>
                          <a:ea typeface="+mn-ea"/>
                          <a:cs typeface="+mn-cs"/>
                        </a:rPr>
                        <a:t>Example</a:t>
                      </a:r>
                      <a:endParaRPr lang="en-ZA" sz="1800" b="1" dirty="0">
                        <a:solidFill>
                          <a:schemeClr val="tx1"/>
                        </a:solidFill>
                        <a:effectLst/>
                        <a:latin typeface="+mn-lt"/>
                        <a:ea typeface="Palatino Linotype" panose="02040502050505030304" pitchFamily="18" charset="0"/>
                        <a:cs typeface="Times New Roman" panose="02020603050405020304" pitchFamily="18" charset="0"/>
                      </a:endParaRPr>
                    </a:p>
                  </a:txBody>
                  <a:tcPr marL="68580" marR="68580" marT="0" marB="0">
                    <a:lnB w="12700" cap="flat" cmpd="sng" algn="ctr">
                      <a:solidFill>
                        <a:schemeClr val="bg1"/>
                      </a:solidFill>
                      <a:prstDash val="solid"/>
                      <a:round/>
                      <a:headEnd type="none" w="med" len="med"/>
                      <a:tailEnd type="none" w="med" len="med"/>
                    </a:lnB>
                    <a:solidFill>
                      <a:srgbClr val="767DC0"/>
                    </a:solidFill>
                  </a:tcPr>
                </a:tc>
              </a:tr>
              <a:tr h="519714">
                <a:tc>
                  <a:txBody>
                    <a:bodyPr/>
                    <a:lstStyle/>
                    <a:p>
                      <a:pPr marL="0" indent="0" algn="l" defTabSz="182563">
                        <a:spcAft>
                          <a:spcPts val="0"/>
                        </a:spcAft>
                      </a:pPr>
                      <a:r>
                        <a:rPr lang="en-ZA" sz="1800" b="0" i="0" u="none" strike="noStrike" kern="1200" baseline="0" dirty="0" smtClean="0">
                          <a:solidFill>
                            <a:schemeClr val="dk1"/>
                          </a:solidFill>
                          <a:latin typeface="+mn-lt"/>
                          <a:ea typeface="+mn-ea"/>
                          <a:cs typeface="+mn-cs"/>
                        </a:rPr>
                        <a:t>Deductive</a:t>
                      </a:r>
                      <a:endParaRPr lang="en-ZA" sz="1800" b="1" dirty="0">
                        <a:solidFill>
                          <a:schemeClr val="tx1"/>
                        </a:solidFill>
                        <a:effectLst/>
                        <a:latin typeface="+mn-lt"/>
                        <a:ea typeface="Palatino Linotype" panose="0204050205050503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3E856"/>
                    </a:solidFill>
                  </a:tcPr>
                </a:tc>
                <a:tc>
                  <a:txBody>
                    <a:bodyPr/>
                    <a:lstStyle/>
                    <a:p>
                      <a:r>
                        <a:rPr lang="en-ZA" sz="1800" b="0" i="0" u="none" strike="noStrike" kern="1200" baseline="0" dirty="0" smtClean="0">
                          <a:solidFill>
                            <a:schemeClr val="dk1"/>
                          </a:solidFill>
                          <a:latin typeface="+mn-lt"/>
                          <a:ea typeface="+mn-ea"/>
                          <a:cs typeface="+mn-cs"/>
                        </a:rPr>
                        <a:t>Apply a general principle to an idea or statement that you assume to be true (an assumption), and then reach a conclusion about the idea. In other words, go from the</a:t>
                      </a:r>
                    </a:p>
                    <a:p>
                      <a:r>
                        <a:rPr lang="en-ZA" sz="1800" b="0" i="0" u="none" strike="noStrike" kern="1200" baseline="0" dirty="0" smtClean="0">
                          <a:solidFill>
                            <a:schemeClr val="dk1"/>
                          </a:solidFill>
                          <a:latin typeface="+mn-lt"/>
                          <a:ea typeface="+mn-ea"/>
                          <a:cs typeface="+mn-cs"/>
                        </a:rPr>
                        <a:t>general to the specific.</a:t>
                      </a:r>
                      <a:endParaRPr lang="en-ZA" sz="1800" b="0" dirty="0">
                        <a:solidFill>
                          <a:schemeClr val="tx1"/>
                        </a:solidFill>
                        <a:effectLst/>
                        <a:latin typeface="+mn-lt"/>
                        <a:ea typeface="Palatino Linotype" panose="0204050205050503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3E856"/>
                    </a:solidFill>
                  </a:tcPr>
                </a:tc>
                <a:tc>
                  <a:txBody>
                    <a:bodyPr/>
                    <a:lstStyle/>
                    <a:p>
                      <a:r>
                        <a:rPr lang="en-ZA" sz="1800" b="0" i="0" u="none" strike="noStrike" kern="1200" baseline="0" dirty="0" smtClean="0">
                          <a:solidFill>
                            <a:schemeClr val="dk1"/>
                          </a:solidFill>
                          <a:latin typeface="+mn-lt"/>
                          <a:ea typeface="+mn-ea"/>
                          <a:cs typeface="+mn-cs"/>
                        </a:rPr>
                        <a:t>At a certain stage, boys grow</a:t>
                      </a:r>
                    </a:p>
                    <a:p>
                      <a:r>
                        <a:rPr lang="en-ZA" sz="1800" b="0" i="0" u="none" strike="noStrike" kern="1200" baseline="0" dirty="0" smtClean="0">
                          <a:solidFill>
                            <a:schemeClr val="dk1"/>
                          </a:solidFill>
                          <a:latin typeface="+mn-lt"/>
                          <a:ea typeface="+mn-ea"/>
                          <a:cs typeface="+mn-cs"/>
                        </a:rPr>
                        <a:t>more slowly in height than girls of the same age. Dennis is a young teenager, so at some stage the girls of his age in his class will be taller than him.</a:t>
                      </a:r>
                      <a:endParaRPr lang="en-ZA" sz="1800" b="0" dirty="0">
                        <a:solidFill>
                          <a:schemeClr val="tx1"/>
                        </a:solidFill>
                        <a:effectLst/>
                        <a:latin typeface="+mn-lt"/>
                        <a:ea typeface="Palatino Linotype" panose="0204050205050503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3E856"/>
                    </a:solidFill>
                  </a:tcPr>
                </a:tc>
              </a:tr>
              <a:tr h="519714">
                <a:tc>
                  <a:txBody>
                    <a:bodyPr/>
                    <a:lstStyle/>
                    <a:p>
                      <a:pPr marL="0" indent="0" algn="l" defTabSz="182563">
                        <a:spcAft>
                          <a:spcPts val="0"/>
                        </a:spcAft>
                      </a:pPr>
                      <a:r>
                        <a:rPr lang="en-ZA" sz="1800" b="0" i="0" u="none" strike="noStrike" kern="1200" baseline="0" dirty="0" smtClean="0">
                          <a:solidFill>
                            <a:schemeClr val="dk1"/>
                          </a:solidFill>
                          <a:latin typeface="+mn-lt"/>
                          <a:ea typeface="+mn-ea"/>
                          <a:cs typeface="+mn-cs"/>
                        </a:rPr>
                        <a:t>Abductive</a:t>
                      </a:r>
                      <a:endParaRPr lang="en-ZA" sz="1800" b="1" dirty="0">
                        <a:solidFill>
                          <a:schemeClr val="tx1"/>
                        </a:solidFill>
                        <a:effectLst/>
                        <a:latin typeface="+mn-lt"/>
                        <a:ea typeface="Palatino Linotype" panose="0204050205050503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solidFill>
                      <a:srgbClr val="767DC0"/>
                    </a:solidFill>
                  </a:tcPr>
                </a:tc>
                <a:tc>
                  <a:txBody>
                    <a:bodyPr/>
                    <a:lstStyle/>
                    <a:p>
                      <a:r>
                        <a:rPr lang="en-ZA" sz="1800" b="0" i="0" u="none" strike="noStrike" kern="1200" baseline="0" dirty="0" smtClean="0">
                          <a:solidFill>
                            <a:schemeClr val="dk1"/>
                          </a:solidFill>
                          <a:latin typeface="+mn-lt"/>
                          <a:ea typeface="+mn-ea"/>
                          <a:cs typeface="+mn-cs"/>
                        </a:rPr>
                        <a:t>If you have a general principle and a conclusion, you can formulate a possible idea to support the conclusion. In other words, go from the general and/or specific </a:t>
                      </a:r>
                    </a:p>
                    <a:p>
                      <a:r>
                        <a:rPr lang="en-ZA" sz="1800" b="0" i="0" u="none" strike="noStrike" kern="1200" baseline="0" dirty="0" smtClean="0">
                          <a:solidFill>
                            <a:schemeClr val="dk1"/>
                          </a:solidFill>
                          <a:latin typeface="+mn-lt"/>
                          <a:ea typeface="+mn-ea"/>
                          <a:cs typeface="+mn-cs"/>
                        </a:rPr>
                        <a:t>to a theoretical explanation. This</a:t>
                      </a:r>
                    </a:p>
                    <a:p>
                      <a:r>
                        <a:rPr lang="en-ZA" sz="1800" b="0" i="0" u="none" strike="noStrike" kern="1200" baseline="0" dirty="0" smtClean="0">
                          <a:solidFill>
                            <a:schemeClr val="dk1"/>
                          </a:solidFill>
                          <a:latin typeface="+mn-lt"/>
                          <a:ea typeface="+mn-ea"/>
                          <a:cs typeface="+mn-cs"/>
                        </a:rPr>
                        <a:t>type of reasoning can stimulate</a:t>
                      </a:r>
                    </a:p>
                    <a:p>
                      <a:r>
                        <a:rPr lang="en-ZA" sz="1800" b="0" i="0" u="none" strike="noStrike" kern="1200" baseline="0" dirty="0" smtClean="0">
                          <a:solidFill>
                            <a:schemeClr val="dk1"/>
                          </a:solidFill>
                          <a:latin typeface="+mn-lt"/>
                          <a:ea typeface="+mn-ea"/>
                          <a:cs typeface="+mn-cs"/>
                        </a:rPr>
                        <a:t>fascinating scientific research.</a:t>
                      </a:r>
                      <a:endParaRPr lang="en-ZA" sz="1800" b="0" dirty="0">
                        <a:solidFill>
                          <a:schemeClr val="tx1"/>
                        </a:solidFill>
                        <a:effectLst/>
                        <a:latin typeface="+mn-lt"/>
                        <a:ea typeface="Palatino Linotype" panose="0204050205050503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solidFill>
                      <a:srgbClr val="767DC0"/>
                    </a:solidFill>
                  </a:tcPr>
                </a:tc>
                <a:tc>
                  <a:txBody>
                    <a:bodyPr/>
                    <a:lstStyle/>
                    <a:p>
                      <a:r>
                        <a:rPr lang="en-ZA" sz="1800" b="0" i="0" u="none" strike="noStrike" kern="1200" baseline="0" dirty="0" smtClean="0">
                          <a:solidFill>
                            <a:schemeClr val="dk1"/>
                          </a:solidFill>
                          <a:latin typeface="+mn-lt"/>
                          <a:ea typeface="+mn-ea"/>
                          <a:cs typeface="+mn-cs"/>
                        </a:rPr>
                        <a:t>At a certain stage, girls are taller than boys of the same age. It happened to Dennis, </a:t>
                      </a:r>
                      <a:r>
                        <a:rPr lang="en-ZA" sz="1800" b="0" i="0" u="none" strike="noStrike" kern="1200" baseline="0" dirty="0" err="1" smtClean="0">
                          <a:solidFill>
                            <a:schemeClr val="dk1"/>
                          </a:solidFill>
                          <a:latin typeface="+mn-lt"/>
                          <a:ea typeface="+mn-ea"/>
                          <a:cs typeface="+mn-cs"/>
                        </a:rPr>
                        <a:t>Ronewa</a:t>
                      </a:r>
                      <a:r>
                        <a:rPr lang="en-ZA" sz="1800" b="0" i="0" u="none" strike="noStrike" kern="1200" baseline="0" dirty="0" smtClean="0">
                          <a:solidFill>
                            <a:schemeClr val="dk1"/>
                          </a:solidFill>
                          <a:latin typeface="+mn-lt"/>
                          <a:ea typeface="+mn-ea"/>
                          <a:cs typeface="+mn-cs"/>
                        </a:rPr>
                        <a:t>, </a:t>
                      </a:r>
                      <a:r>
                        <a:rPr lang="en-ZA" sz="1800" b="0" i="0" u="none" strike="noStrike" kern="1200" baseline="0" dirty="0" err="1" smtClean="0">
                          <a:solidFill>
                            <a:schemeClr val="dk1"/>
                          </a:solidFill>
                          <a:latin typeface="+mn-lt"/>
                          <a:ea typeface="+mn-ea"/>
                          <a:cs typeface="+mn-cs"/>
                        </a:rPr>
                        <a:t>Cebisile</a:t>
                      </a:r>
                      <a:r>
                        <a:rPr lang="en-ZA" sz="1800" b="0" i="0" u="none" strike="noStrike" kern="1200" baseline="0" dirty="0" smtClean="0">
                          <a:solidFill>
                            <a:schemeClr val="dk1"/>
                          </a:solidFill>
                          <a:latin typeface="+mn-lt"/>
                          <a:ea typeface="+mn-ea"/>
                          <a:cs typeface="+mn-cs"/>
                        </a:rPr>
                        <a:t> and </a:t>
                      </a:r>
                      <a:r>
                        <a:rPr lang="en-ZA" sz="1800" b="0" i="0" u="none" strike="noStrike" kern="1200" baseline="0" dirty="0" err="1" smtClean="0">
                          <a:solidFill>
                            <a:schemeClr val="dk1"/>
                          </a:solidFill>
                          <a:latin typeface="+mn-lt"/>
                          <a:ea typeface="+mn-ea"/>
                          <a:cs typeface="+mn-cs"/>
                        </a:rPr>
                        <a:t>Phahamo</a:t>
                      </a:r>
                      <a:r>
                        <a:rPr lang="en-ZA" sz="1800" b="0" i="0" u="none" strike="noStrike" kern="1200" baseline="0" dirty="0" smtClean="0">
                          <a:solidFill>
                            <a:schemeClr val="dk1"/>
                          </a:solidFill>
                          <a:latin typeface="+mn-lt"/>
                          <a:ea typeface="+mn-ea"/>
                          <a:cs typeface="+mn-cs"/>
                        </a:rPr>
                        <a:t>, who were between 11 and 14 years old, but after age 14 the boys caught up with the girls. So it has to do with puberty. It is (probably) caused by hormonal</a:t>
                      </a:r>
                    </a:p>
                    <a:p>
                      <a:r>
                        <a:rPr lang="en-ZA" sz="1800" b="0" i="0" u="none" strike="noStrike" kern="1200" baseline="0" dirty="0" smtClean="0">
                          <a:solidFill>
                            <a:schemeClr val="dk1"/>
                          </a:solidFill>
                          <a:latin typeface="+mn-lt"/>
                          <a:ea typeface="+mn-ea"/>
                          <a:cs typeface="+mn-cs"/>
                        </a:rPr>
                        <a:t>differences between boys and girls during early adolescence.</a:t>
                      </a:r>
                      <a:endParaRPr lang="en-ZA" sz="1800" b="0" dirty="0">
                        <a:solidFill>
                          <a:schemeClr val="tx1"/>
                        </a:solidFill>
                        <a:effectLst/>
                        <a:latin typeface="+mn-lt"/>
                        <a:ea typeface="Palatino Linotype" panose="02040502050505030304" pitchFamily="18" charset="0"/>
                        <a:cs typeface="Times New Roman" panose="02020603050405020304" pitchFamily="18" charset="0"/>
                      </a:endParaRPr>
                    </a:p>
                  </a:txBody>
                  <a:tcPr marL="68580" marR="68580" marT="0" marB="0">
                    <a:lnT w="12700" cap="flat" cmpd="sng" algn="ctr">
                      <a:solidFill>
                        <a:schemeClr val="bg1"/>
                      </a:solidFill>
                      <a:prstDash val="solid"/>
                      <a:round/>
                      <a:headEnd type="none" w="med" len="med"/>
                      <a:tailEnd type="none" w="med" len="med"/>
                    </a:lnT>
                    <a:solidFill>
                      <a:srgbClr val="767DC0"/>
                    </a:solidFill>
                  </a:tcPr>
                </a:tc>
              </a:tr>
            </a:tbl>
          </a:graphicData>
        </a:graphic>
      </p:graphicFrame>
    </p:spTree>
    <p:extLst>
      <p:ext uri="{BB962C8B-B14F-4D97-AF65-F5344CB8AC3E}">
        <p14:creationId xmlns:p14="http://schemas.microsoft.com/office/powerpoint/2010/main" val="1375325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10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3500"/>
                            </p:stCondLst>
                            <p:childTnLst>
                              <p:par>
                                <p:cTn id="14" presetID="2" presetClass="entr" presetSubtype="4" fill="hold" nodeType="afterEffect">
                                  <p:stCondLst>
                                    <p:cond delay="150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56CE95B-CA98-4BD8-BB61-7CBE66492D7F}"/>
              </a:ext>
            </a:extLst>
          </p:cNvPr>
          <p:cNvSpPr>
            <a:spLocks noGrp="1"/>
          </p:cNvSpPr>
          <p:nvPr>
            <p:ph type="body" idx="1"/>
          </p:nvPr>
        </p:nvSpPr>
        <p:spPr>
          <a:xfrm>
            <a:off x="392595" y="5040143"/>
            <a:ext cx="7910513" cy="446256"/>
          </a:xfrm>
        </p:spPr>
        <p:txBody>
          <a:bodyPr>
            <a:normAutofit fontScale="92500" lnSpcReduction="10000"/>
          </a:bodyPr>
          <a:lstStyle/>
          <a:p>
            <a:r>
              <a:rPr lang="en-ZA" dirty="0">
                <a:solidFill>
                  <a:srgbClr val="8CE614"/>
                </a:solidFill>
              </a:rPr>
              <a:t>Module </a:t>
            </a:r>
            <a:r>
              <a:rPr lang="en-ZA" dirty="0"/>
              <a:t>5</a:t>
            </a:r>
            <a:endParaRPr lang="en-ZA" dirty="0">
              <a:solidFill>
                <a:srgbClr val="8CE614"/>
              </a:solidFill>
            </a:endParaRPr>
          </a:p>
        </p:txBody>
      </p:sp>
      <p:sp>
        <p:nvSpPr>
          <p:cNvPr id="3" name="Content Placeholder 2">
            <a:extLst>
              <a:ext uri="{FF2B5EF4-FFF2-40B4-BE49-F238E27FC236}">
                <a16:creationId xmlns:a16="http://schemas.microsoft.com/office/drawing/2014/main" xmlns="" id="{BA0276BC-BCB0-4B8A-893B-32EAC274AF00}"/>
              </a:ext>
            </a:extLst>
          </p:cNvPr>
          <p:cNvSpPr>
            <a:spLocks noGrp="1"/>
          </p:cNvSpPr>
          <p:nvPr>
            <p:ph sz="quarter" idx="10"/>
          </p:nvPr>
        </p:nvSpPr>
        <p:spPr>
          <a:xfrm>
            <a:off x="392595" y="4407073"/>
            <a:ext cx="8051800" cy="651744"/>
          </a:xfrm>
        </p:spPr>
        <p:txBody>
          <a:bodyPr>
            <a:normAutofit fontScale="92500" lnSpcReduction="10000"/>
          </a:bodyPr>
          <a:lstStyle/>
          <a:p>
            <a:pPr algn="ctr"/>
            <a:r>
              <a:rPr lang="en-ZA" dirty="0">
                <a:solidFill>
                  <a:srgbClr val="C082E6"/>
                </a:solidFill>
              </a:rPr>
              <a:t>Learning activity 5</a:t>
            </a:r>
            <a:r>
              <a:rPr lang="en-ZA" dirty="0" smtClean="0">
                <a:solidFill>
                  <a:srgbClr val="C082E6"/>
                </a:solidFill>
              </a:rPr>
              <a:t>.1</a:t>
            </a:r>
            <a:endParaRPr lang="en-ZA" dirty="0">
              <a:solidFill>
                <a:srgbClr val="C082E6"/>
              </a:solidFill>
            </a:endParaRPr>
          </a:p>
        </p:txBody>
      </p:sp>
      <p:sp>
        <p:nvSpPr>
          <p:cNvPr id="5" name="TextBox 4">
            <a:extLst>
              <a:ext uri="{FF2B5EF4-FFF2-40B4-BE49-F238E27FC236}">
                <a16:creationId xmlns:a16="http://schemas.microsoft.com/office/drawing/2014/main" xmlns="" id="{305A835A-BBEF-4642-9E09-887CF14DA237}"/>
              </a:ext>
            </a:extLst>
          </p:cNvPr>
          <p:cNvSpPr txBox="1"/>
          <p:nvPr/>
        </p:nvSpPr>
        <p:spPr>
          <a:xfrm>
            <a:off x="392595" y="5368721"/>
            <a:ext cx="7740692" cy="646331"/>
          </a:xfrm>
          <a:prstGeom prst="rect">
            <a:avLst/>
          </a:prstGeom>
          <a:noFill/>
        </p:spPr>
        <p:txBody>
          <a:bodyPr wrap="square" rtlCol="0">
            <a:spAutoFit/>
          </a:bodyPr>
          <a:lstStyle/>
          <a:p>
            <a:r>
              <a:rPr lang="en-ZA" dirty="0"/>
              <a:t>Test your knowledge of this </a:t>
            </a:r>
            <a:r>
              <a:rPr lang="en-ZA" dirty="0" smtClean="0"/>
              <a:t>section by completing Learning </a:t>
            </a:r>
            <a:r>
              <a:rPr lang="en-ZA" dirty="0"/>
              <a:t>activity </a:t>
            </a:r>
            <a:r>
              <a:rPr lang="en-ZA" dirty="0" smtClean="0"/>
              <a:t>5.1 </a:t>
            </a:r>
            <a:r>
              <a:rPr lang="en-ZA" dirty="0"/>
              <a:t>in your </a:t>
            </a:r>
            <a:r>
              <a:rPr lang="en-ZA" i="1" dirty="0"/>
              <a:t>Student’s Book</a:t>
            </a:r>
            <a:r>
              <a:rPr lang="en-ZA" dirty="0"/>
              <a:t>.</a:t>
            </a:r>
          </a:p>
        </p:txBody>
      </p:sp>
    </p:spTree>
    <p:extLst>
      <p:ext uri="{BB962C8B-B14F-4D97-AF65-F5344CB8AC3E}">
        <p14:creationId xmlns:p14="http://schemas.microsoft.com/office/powerpoint/2010/main" val="8324175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E56CE95B-CA98-4BD8-BB61-7CBE66492D7F}"/>
              </a:ext>
            </a:extLst>
          </p:cNvPr>
          <p:cNvSpPr>
            <a:spLocks noGrp="1"/>
          </p:cNvSpPr>
          <p:nvPr>
            <p:ph type="body" idx="1"/>
          </p:nvPr>
        </p:nvSpPr>
        <p:spPr>
          <a:xfrm>
            <a:off x="392595" y="5040143"/>
            <a:ext cx="7910513" cy="446256"/>
          </a:xfrm>
        </p:spPr>
        <p:txBody>
          <a:bodyPr>
            <a:normAutofit fontScale="92500" lnSpcReduction="10000"/>
          </a:bodyPr>
          <a:lstStyle/>
          <a:p>
            <a:r>
              <a:rPr lang="en-ZA" dirty="0">
                <a:solidFill>
                  <a:srgbClr val="8CE614"/>
                </a:solidFill>
              </a:rPr>
              <a:t>Module </a:t>
            </a:r>
            <a:r>
              <a:rPr lang="en-ZA" dirty="0"/>
              <a:t>5</a:t>
            </a:r>
            <a:endParaRPr lang="en-ZA" dirty="0">
              <a:solidFill>
                <a:srgbClr val="8CE614"/>
              </a:solidFill>
            </a:endParaRPr>
          </a:p>
        </p:txBody>
      </p:sp>
      <p:sp>
        <p:nvSpPr>
          <p:cNvPr id="3" name="Content Placeholder 2">
            <a:extLst>
              <a:ext uri="{FF2B5EF4-FFF2-40B4-BE49-F238E27FC236}">
                <a16:creationId xmlns:a16="http://schemas.microsoft.com/office/drawing/2014/main" xmlns="" id="{BA0276BC-BCB0-4B8A-893B-32EAC274AF00}"/>
              </a:ext>
            </a:extLst>
          </p:cNvPr>
          <p:cNvSpPr>
            <a:spLocks noGrp="1"/>
          </p:cNvSpPr>
          <p:nvPr>
            <p:ph sz="quarter" idx="10"/>
          </p:nvPr>
        </p:nvSpPr>
        <p:spPr>
          <a:xfrm>
            <a:off x="392595" y="4407073"/>
            <a:ext cx="8051800" cy="651744"/>
          </a:xfrm>
        </p:spPr>
        <p:txBody>
          <a:bodyPr>
            <a:normAutofit fontScale="92500" lnSpcReduction="10000"/>
          </a:bodyPr>
          <a:lstStyle/>
          <a:p>
            <a:pPr algn="ctr"/>
            <a:r>
              <a:rPr lang="en-ZA" dirty="0">
                <a:solidFill>
                  <a:srgbClr val="C082E6"/>
                </a:solidFill>
              </a:rPr>
              <a:t>Learning activity </a:t>
            </a:r>
            <a:r>
              <a:rPr lang="en-ZA" dirty="0" smtClean="0">
                <a:solidFill>
                  <a:srgbClr val="C082E6"/>
                </a:solidFill>
              </a:rPr>
              <a:t>5.2</a:t>
            </a:r>
            <a:endParaRPr lang="en-ZA" dirty="0">
              <a:solidFill>
                <a:srgbClr val="C082E6"/>
              </a:solidFill>
            </a:endParaRPr>
          </a:p>
        </p:txBody>
      </p:sp>
      <p:sp>
        <p:nvSpPr>
          <p:cNvPr id="5" name="TextBox 4">
            <a:extLst>
              <a:ext uri="{FF2B5EF4-FFF2-40B4-BE49-F238E27FC236}">
                <a16:creationId xmlns:a16="http://schemas.microsoft.com/office/drawing/2014/main" xmlns="" id="{305A835A-BBEF-4642-9E09-887CF14DA237}"/>
              </a:ext>
            </a:extLst>
          </p:cNvPr>
          <p:cNvSpPr txBox="1"/>
          <p:nvPr/>
        </p:nvSpPr>
        <p:spPr>
          <a:xfrm>
            <a:off x="392595" y="5368721"/>
            <a:ext cx="7740692" cy="646331"/>
          </a:xfrm>
          <a:prstGeom prst="rect">
            <a:avLst/>
          </a:prstGeom>
          <a:noFill/>
        </p:spPr>
        <p:txBody>
          <a:bodyPr wrap="square" rtlCol="0">
            <a:spAutoFit/>
          </a:bodyPr>
          <a:lstStyle/>
          <a:p>
            <a:r>
              <a:rPr lang="en-ZA" dirty="0"/>
              <a:t>Test your knowledge of this </a:t>
            </a:r>
            <a:r>
              <a:rPr lang="en-ZA" dirty="0" smtClean="0"/>
              <a:t>section by completing Learning </a:t>
            </a:r>
            <a:r>
              <a:rPr lang="en-ZA" dirty="0"/>
              <a:t>activity </a:t>
            </a:r>
            <a:r>
              <a:rPr lang="en-ZA" dirty="0" smtClean="0"/>
              <a:t>5.2 </a:t>
            </a:r>
            <a:r>
              <a:rPr lang="en-ZA" dirty="0"/>
              <a:t>in your </a:t>
            </a:r>
            <a:r>
              <a:rPr lang="en-ZA" i="1" dirty="0"/>
              <a:t>Student’s Book</a:t>
            </a:r>
            <a:r>
              <a:rPr lang="en-ZA" dirty="0"/>
              <a:t>.</a:t>
            </a:r>
          </a:p>
        </p:txBody>
      </p:sp>
    </p:spTree>
    <p:extLst>
      <p:ext uri="{BB962C8B-B14F-4D97-AF65-F5344CB8AC3E}">
        <p14:creationId xmlns:p14="http://schemas.microsoft.com/office/powerpoint/2010/main" val="23252977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Presentation2">
  <a:themeElements>
    <a:clrScheme name="Custom 3">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Presentation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Presentation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9722</TotalTime>
  <Words>933</Words>
  <Application>Microsoft Office PowerPoint</Application>
  <PresentationFormat>On-screen Show (4:3)</PresentationFormat>
  <Paragraphs>152</Paragraphs>
  <Slides>28</Slides>
  <Notes>10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28</vt:i4>
      </vt:variant>
    </vt:vector>
  </HeadingPairs>
  <TitlesOfParts>
    <vt:vector size="40" baseType="lpstr">
      <vt:lpstr>MS PGothic</vt:lpstr>
      <vt:lpstr>Arial</vt:lpstr>
      <vt:lpstr>Calibri</vt:lpstr>
      <vt:lpstr>Calibri Light</vt:lpstr>
      <vt:lpstr>Courier New</vt:lpstr>
      <vt:lpstr>Palatino Linotype</vt:lpstr>
      <vt:lpstr>Times New Roman</vt:lpstr>
      <vt:lpstr>Wingdings</vt:lpstr>
      <vt:lpstr>1_Presentation2</vt:lpstr>
      <vt:lpstr>Presentation2</vt:lpstr>
      <vt:lpstr>2_Presentation2</vt:lpstr>
      <vt:lpstr>3_Presentation2</vt:lpstr>
      <vt:lpstr>Life Orientation: Life Skills</vt:lpstr>
      <vt:lpstr>Apply advanced cognitive skills &amp; strategies  in various contexts</vt:lpstr>
      <vt:lpstr>Think about it…</vt:lpstr>
      <vt:lpstr>Logical reasoning  &amp; argument skills</vt:lpstr>
      <vt:lpstr>What is logic?</vt:lpstr>
      <vt:lpstr>Logical reasoning skills </vt:lpstr>
      <vt:lpstr>Logical reasoning skills </vt:lpstr>
      <vt:lpstr>PowerPoint Presentation</vt:lpstr>
      <vt:lpstr>PowerPoint Presentation</vt:lpstr>
      <vt:lpstr>Logical argument skills </vt:lpstr>
      <vt:lpstr>Premises </vt:lpstr>
      <vt:lpstr>Premises </vt:lpstr>
      <vt:lpstr>PowerPoint Presentation</vt:lpstr>
      <vt:lpstr>Inferences &amp; conclusions</vt:lpstr>
      <vt:lpstr>PowerPoint Presentation</vt:lpstr>
      <vt:lpstr>Inferences &amp; conclusions</vt:lpstr>
      <vt:lpstr>PowerPoint Presentation</vt:lpstr>
      <vt:lpstr>PowerPoint Presentation</vt:lpstr>
      <vt:lpstr>Reflective thinking – strategies &amp; techniques</vt:lpstr>
      <vt:lpstr>The concept of reflective thinking</vt:lpstr>
      <vt:lpstr>Using reflective thinking  to solve problems</vt:lpstr>
      <vt:lpstr>Using reflective thinking  to solve problems</vt:lpstr>
      <vt:lpstr>PowerPoint Presentation</vt:lpstr>
      <vt:lpstr>Reflective strategies  &amp; techniques</vt:lpstr>
      <vt:lpstr>Reflective strategies  &amp; techniques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Jyoti Singh</dc:creator>
  <cp:lastModifiedBy>Janet Bartlet</cp:lastModifiedBy>
  <cp:revision>480</cp:revision>
  <dcterms:created xsi:type="dcterms:W3CDTF">2017-08-15T07:49:10Z</dcterms:created>
  <dcterms:modified xsi:type="dcterms:W3CDTF">2018-02-07T13:29:57Z</dcterms:modified>
</cp:coreProperties>
</file>