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  <p:sldMasterId id="2147483698" r:id="rId4"/>
  </p:sldMasterIdLst>
  <p:notesMasterIdLst>
    <p:notesMasterId r:id="rId45"/>
  </p:notesMasterIdLst>
  <p:sldIdLst>
    <p:sldId id="330" r:id="rId5"/>
    <p:sldId id="331" r:id="rId6"/>
    <p:sldId id="332" r:id="rId7"/>
    <p:sldId id="333" r:id="rId8"/>
    <p:sldId id="295" r:id="rId9"/>
    <p:sldId id="496" r:id="rId10"/>
    <p:sldId id="516" r:id="rId11"/>
    <p:sldId id="517" r:id="rId12"/>
    <p:sldId id="334" r:id="rId13"/>
    <p:sldId id="396" r:id="rId14"/>
    <p:sldId id="518" r:id="rId15"/>
    <p:sldId id="519" r:id="rId16"/>
    <p:sldId id="520" r:id="rId17"/>
    <p:sldId id="521" r:id="rId18"/>
    <p:sldId id="522" r:id="rId19"/>
    <p:sldId id="445" r:id="rId20"/>
    <p:sldId id="523" r:id="rId21"/>
    <p:sldId id="524" r:id="rId22"/>
    <p:sldId id="525" r:id="rId23"/>
    <p:sldId id="464" r:id="rId24"/>
    <p:sldId id="446" r:id="rId25"/>
    <p:sldId id="526" r:id="rId26"/>
    <p:sldId id="527" r:id="rId27"/>
    <p:sldId id="528" r:id="rId28"/>
    <p:sldId id="504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340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58" clrIdx="0">
    <p:extLst/>
  </p:cmAuthor>
  <p:cmAuthor id="2" name="Janet Bartlet" initials="JB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DC0"/>
    <a:srgbClr val="8CE614"/>
    <a:srgbClr val="B7E37D"/>
    <a:srgbClr val="9A73FD"/>
    <a:srgbClr val="D3E856"/>
    <a:srgbClr val="9EA2F4"/>
    <a:srgbClr val="4A3D9B"/>
    <a:srgbClr val="F2FAC2"/>
    <a:srgbClr val="9FBFF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2018/02/07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96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574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5359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424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193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194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0554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080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453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425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27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023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741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591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168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21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477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369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445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98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65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8" y="574335"/>
            <a:ext cx="3727793" cy="525964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767D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9A73FD"/>
                </a:solidFill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rgbClr val="8CE614"/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1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87118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9" y="222285"/>
            <a:ext cx="1926933" cy="271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5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8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97" y="187329"/>
            <a:ext cx="2799966" cy="395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rgbClr val="9A73F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90" y="181076"/>
            <a:ext cx="2671953" cy="376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56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180464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2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67072"/>
            <a:ext cx="2819896" cy="399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869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61744"/>
            <a:ext cx="2690973" cy="3808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168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48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7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8" y="1584161"/>
            <a:ext cx="2310121" cy="3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85824"/>
            <a:ext cx="720000" cy="63887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2" y="5685727"/>
            <a:ext cx="715617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19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9" y="5679452"/>
            <a:ext cx="717809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82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4452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</a:t>
            </a:r>
            <a:r>
              <a:rPr lang="en-GB" dirty="0" smtClean="0">
                <a:solidFill>
                  <a:srgbClr val="9A73FD"/>
                </a:solidFill>
              </a:rPr>
              <a:t>4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3213"/>
            <a:ext cx="8404412" cy="1862284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Loving, respecting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&amp; </a:t>
            </a:r>
            <a:r>
              <a:rPr lang="en-ZA" dirty="0"/>
              <a:t>caring for children 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116119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4</a:t>
            </a:r>
            <a:r>
              <a:rPr lang="en-ZA" sz="6000" dirty="0" smtClean="0">
                <a:solidFill>
                  <a:srgbClr val="C082E6"/>
                </a:solidFill>
              </a:rPr>
              <a:t>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Legislation about children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1107"/>
            <a:ext cx="8043471" cy="458628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8CE614"/>
                </a:solidFill>
              </a:rPr>
              <a:t>Section </a:t>
            </a:r>
            <a:r>
              <a:rPr lang="en-ZA" sz="3600" b="1" dirty="0">
                <a:solidFill>
                  <a:srgbClr val="8CE614"/>
                </a:solidFill>
              </a:rPr>
              <a:t>28 of the Constitution </a:t>
            </a:r>
            <a:r>
              <a:rPr lang="en-ZA" sz="3600" dirty="0"/>
              <a:t>– children’s </a:t>
            </a:r>
            <a:r>
              <a:rPr lang="en-ZA" sz="3600" dirty="0" smtClean="0"/>
              <a:t>rights (child </a:t>
            </a:r>
            <a:r>
              <a:rPr lang="en-ZA" sz="3600" dirty="0"/>
              <a:t>= </a:t>
            </a:r>
            <a:r>
              <a:rPr lang="en-ZA" sz="3600" b="1" dirty="0">
                <a:solidFill>
                  <a:srgbClr val="8CE614"/>
                </a:solidFill>
              </a:rPr>
              <a:t>up to 18 years old</a:t>
            </a:r>
            <a:r>
              <a:rPr lang="en-ZA" sz="3600" dirty="0"/>
              <a:t>) </a:t>
            </a:r>
            <a:r>
              <a:rPr lang="en-ZA" sz="3600" dirty="0" smtClean="0"/>
              <a:t>include:</a:t>
            </a:r>
            <a:endParaRPr lang="en-ZA" sz="3600" dirty="0"/>
          </a:p>
          <a:p>
            <a:pPr marL="0" indent="0" defTabSz="442913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Right to </a:t>
            </a:r>
            <a:r>
              <a:rPr lang="en-ZA" sz="3200" b="1" dirty="0" smtClean="0">
                <a:solidFill>
                  <a:srgbClr val="767DC0"/>
                </a:solidFill>
              </a:rPr>
              <a:t>protection</a:t>
            </a:r>
            <a:endParaRPr lang="en-ZA" sz="3200" b="1" dirty="0">
              <a:solidFill>
                <a:srgbClr val="767DC0"/>
              </a:solidFill>
            </a:endParaRPr>
          </a:p>
          <a:p>
            <a:pPr marL="0" indent="0" defTabSz="442913" fontAlgn="base">
              <a:buNone/>
            </a:pPr>
            <a:r>
              <a:rPr lang="en-ZA" sz="3200" dirty="0" smtClean="0"/>
              <a:t>•</a:t>
            </a:r>
            <a:r>
              <a:rPr lang="en-ZA" sz="3200" dirty="0"/>
              <a:t>	</a:t>
            </a:r>
            <a:r>
              <a:rPr lang="en-ZA" sz="3200" dirty="0" smtClean="0"/>
              <a:t>Right to </a:t>
            </a:r>
            <a:r>
              <a:rPr lang="en-ZA" sz="3200" b="1" dirty="0" smtClean="0">
                <a:solidFill>
                  <a:srgbClr val="8CE614"/>
                </a:solidFill>
              </a:rPr>
              <a:t>family </a:t>
            </a:r>
            <a:r>
              <a:rPr lang="en-ZA" sz="3200" b="1" dirty="0">
                <a:solidFill>
                  <a:srgbClr val="8CE614"/>
                </a:solidFill>
              </a:rPr>
              <a:t>care</a:t>
            </a:r>
          </a:p>
          <a:p>
            <a:pPr marL="0" lvl="0" indent="0" defTabSz="442913" fontAlgn="base">
              <a:buNone/>
            </a:pPr>
            <a:r>
              <a:rPr lang="en-ZA" sz="3200" dirty="0" smtClean="0"/>
              <a:t>•	A </a:t>
            </a:r>
            <a:r>
              <a:rPr lang="en-ZA" sz="3200" b="1" dirty="0" smtClean="0">
                <a:solidFill>
                  <a:srgbClr val="767DC0"/>
                </a:solidFill>
              </a:rPr>
              <a:t>name</a:t>
            </a:r>
            <a:r>
              <a:rPr lang="en-ZA" sz="3200" dirty="0" smtClean="0"/>
              <a:t> &amp; </a:t>
            </a:r>
            <a:r>
              <a:rPr lang="en-ZA" sz="3200" b="1" dirty="0" smtClean="0">
                <a:solidFill>
                  <a:srgbClr val="767DC0"/>
                </a:solidFill>
              </a:rPr>
              <a:t>nationality</a:t>
            </a:r>
          </a:p>
          <a:p>
            <a:pPr marL="0" lvl="0" indent="0" fontAlgn="base">
              <a:buNone/>
              <a:tabLst>
                <a:tab pos="442913" algn="l"/>
              </a:tabLst>
            </a:pPr>
            <a:r>
              <a:rPr lang="en-ZA" sz="3200" dirty="0" smtClean="0"/>
              <a:t>•</a:t>
            </a:r>
            <a:r>
              <a:rPr lang="en-ZA" sz="3200" dirty="0"/>
              <a:t>	</a:t>
            </a:r>
            <a:r>
              <a:rPr lang="en-ZA" sz="3200" dirty="0" smtClean="0"/>
              <a:t>Right to </a:t>
            </a:r>
            <a:r>
              <a:rPr lang="en-ZA" sz="3200" b="1" dirty="0" smtClean="0">
                <a:solidFill>
                  <a:srgbClr val="8CE614"/>
                </a:solidFill>
              </a:rPr>
              <a:t>nutrition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8CE614"/>
                </a:solidFill>
              </a:rPr>
              <a:t>shelter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healthcare</a:t>
            </a:r>
            <a:endParaRPr lang="en-ZA" sz="3200" b="1" dirty="0">
              <a:solidFill>
                <a:srgbClr val="8CE614"/>
              </a:solidFill>
            </a:endParaRPr>
          </a:p>
          <a:p>
            <a:pPr marL="0" lvl="0" indent="0" fontAlgn="base">
              <a:buNone/>
              <a:tabLst>
                <a:tab pos="442913" algn="l"/>
              </a:tabLst>
            </a:pPr>
            <a:r>
              <a:rPr lang="en-ZA" sz="3200" dirty="0" smtClean="0"/>
              <a:t>•</a:t>
            </a:r>
            <a:r>
              <a:rPr lang="en-ZA" sz="3200" dirty="0"/>
              <a:t>	</a:t>
            </a:r>
            <a:r>
              <a:rPr lang="en-ZA" sz="3200" dirty="0" smtClean="0"/>
              <a:t>No involvement </a:t>
            </a:r>
            <a:r>
              <a:rPr lang="en-ZA" sz="3200" dirty="0"/>
              <a:t>in </a:t>
            </a:r>
            <a:r>
              <a:rPr lang="en-ZA" sz="3200" b="1" dirty="0">
                <a:solidFill>
                  <a:srgbClr val="767DC0"/>
                </a:solidFill>
              </a:rPr>
              <a:t>dangerous labour </a:t>
            </a:r>
            <a:r>
              <a:rPr lang="en-ZA" sz="3200" dirty="0"/>
              <a:t>or </a:t>
            </a:r>
            <a:r>
              <a:rPr lang="en-ZA" sz="3200" b="1" dirty="0">
                <a:solidFill>
                  <a:srgbClr val="767DC0"/>
                </a:solidFill>
              </a:rPr>
              <a:t>war</a:t>
            </a:r>
            <a:r>
              <a:rPr lang="en-ZA" sz="3200" dirty="0"/>
              <a:t>.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2" y="2333547"/>
            <a:ext cx="2428406" cy="17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Legislation about children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1107"/>
            <a:ext cx="8043471" cy="458628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 smtClean="0"/>
              <a:t>Other </a:t>
            </a:r>
            <a:r>
              <a:rPr lang="en-ZA" sz="3600" b="1" dirty="0">
                <a:solidFill>
                  <a:srgbClr val="767DC0"/>
                </a:solidFill>
              </a:rPr>
              <a:t>legislation </a:t>
            </a:r>
            <a:r>
              <a:rPr lang="en-ZA" sz="3600" dirty="0"/>
              <a:t>about </a:t>
            </a:r>
            <a:r>
              <a:rPr lang="en-ZA" sz="3600" b="1" dirty="0">
                <a:solidFill>
                  <a:srgbClr val="767DC0"/>
                </a:solidFill>
              </a:rPr>
              <a:t>children</a:t>
            </a:r>
            <a:r>
              <a:rPr lang="en-ZA" sz="3600" dirty="0"/>
              <a:t> includes:</a:t>
            </a:r>
          </a:p>
          <a:p>
            <a:pPr marL="0" lvl="0" indent="0" defTabSz="357188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8CE614"/>
                </a:solidFill>
              </a:rPr>
              <a:t>Child </a:t>
            </a:r>
            <a:r>
              <a:rPr lang="en-ZA" sz="3200" b="1" dirty="0">
                <a:solidFill>
                  <a:srgbClr val="8CE614"/>
                </a:solidFill>
              </a:rPr>
              <a:t>Care Act </a:t>
            </a:r>
            <a:r>
              <a:rPr lang="en-ZA" sz="3200" dirty="0"/>
              <a:t>(1983</a:t>
            </a:r>
            <a:r>
              <a:rPr lang="en-ZA" sz="3200" dirty="0" smtClean="0"/>
              <a:t>)</a:t>
            </a:r>
            <a:endParaRPr lang="en-ZA" sz="3200" dirty="0"/>
          </a:p>
          <a:p>
            <a:pPr marL="0" lvl="0" indent="0" defTabSz="357188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767DC0"/>
                </a:solidFill>
              </a:rPr>
              <a:t>Child </a:t>
            </a:r>
            <a:r>
              <a:rPr lang="en-ZA" sz="3200" b="1" dirty="0">
                <a:solidFill>
                  <a:srgbClr val="767DC0"/>
                </a:solidFill>
              </a:rPr>
              <a:t>Justice Act </a:t>
            </a:r>
            <a:r>
              <a:rPr lang="en-ZA" sz="3200" dirty="0"/>
              <a:t>(2008</a:t>
            </a:r>
            <a:r>
              <a:rPr lang="en-ZA" sz="3200" dirty="0" smtClean="0"/>
              <a:t>)</a:t>
            </a:r>
            <a:endParaRPr lang="en-ZA" sz="3200" dirty="0"/>
          </a:p>
          <a:p>
            <a:pPr marL="0" lvl="0" indent="0" defTabSz="357188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8CE614"/>
                </a:solidFill>
              </a:rPr>
              <a:t>Children’s </a:t>
            </a:r>
            <a:r>
              <a:rPr lang="en-ZA" sz="3200" b="1" dirty="0">
                <a:solidFill>
                  <a:srgbClr val="8CE614"/>
                </a:solidFill>
              </a:rPr>
              <a:t>Act </a:t>
            </a:r>
            <a:r>
              <a:rPr lang="en-ZA" sz="3200" dirty="0"/>
              <a:t>(2005</a:t>
            </a:r>
            <a:r>
              <a:rPr lang="en-ZA" sz="3200" dirty="0" smtClean="0"/>
              <a:t>)</a:t>
            </a:r>
            <a:endParaRPr lang="en-ZA" sz="3200" dirty="0"/>
          </a:p>
          <a:p>
            <a:pPr marL="0" lvl="0" indent="0" defTabSz="357188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767DC0"/>
                </a:solidFill>
              </a:rPr>
              <a:t>Domestic </a:t>
            </a:r>
            <a:r>
              <a:rPr lang="en-ZA" sz="3200" b="1" dirty="0">
                <a:solidFill>
                  <a:srgbClr val="767DC0"/>
                </a:solidFill>
              </a:rPr>
              <a:t>Violence Act </a:t>
            </a:r>
            <a:r>
              <a:rPr lang="en-ZA" sz="3200" dirty="0"/>
              <a:t>(1998</a:t>
            </a:r>
            <a:r>
              <a:rPr lang="en-ZA" sz="3200" dirty="0" smtClean="0"/>
              <a:t>)</a:t>
            </a:r>
            <a:endParaRPr lang="en-ZA" sz="3200" dirty="0"/>
          </a:p>
          <a:p>
            <a:pPr marL="357188" lvl="0" indent="-357188" defTabSz="357188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8CE614"/>
                </a:solidFill>
              </a:rPr>
              <a:t>Criminal </a:t>
            </a:r>
            <a:r>
              <a:rPr lang="en-ZA" sz="3200" b="1" dirty="0">
                <a:solidFill>
                  <a:srgbClr val="8CE614"/>
                </a:solidFill>
              </a:rPr>
              <a:t>Law (Sexual Offences </a:t>
            </a:r>
            <a:r>
              <a:rPr lang="en-ZA" sz="3200" b="1" dirty="0" smtClean="0">
                <a:solidFill>
                  <a:srgbClr val="8CE614"/>
                </a:solidFill>
              </a:rPr>
              <a:t>             and </a:t>
            </a:r>
            <a:r>
              <a:rPr lang="en-ZA" sz="3200" b="1" dirty="0">
                <a:solidFill>
                  <a:srgbClr val="8CE614"/>
                </a:solidFill>
              </a:rPr>
              <a:t>Related Matters) Act </a:t>
            </a:r>
            <a:r>
              <a:rPr lang="en-ZA" sz="3200" dirty="0"/>
              <a:t>(2007).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34" y="1927015"/>
            <a:ext cx="2202617" cy="16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Showing love, respect </a:t>
            </a:r>
            <a:r>
              <a:rPr lang="en-ZA" b="1" dirty="0" smtClean="0">
                <a:latin typeface="+mn-lt"/>
              </a:rPr>
              <a:t>&amp; </a:t>
            </a:r>
            <a:r>
              <a:rPr lang="en-ZA" b="1" dirty="0">
                <a:latin typeface="+mn-lt"/>
              </a:rPr>
              <a:t>care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71588"/>
            <a:ext cx="8043471" cy="4114800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 smtClean="0"/>
              <a:t>Children </a:t>
            </a:r>
            <a:r>
              <a:rPr lang="en-ZA" sz="3600" dirty="0"/>
              <a:t>need </a:t>
            </a:r>
            <a:r>
              <a:rPr lang="en-ZA" sz="3600" b="1" dirty="0">
                <a:solidFill>
                  <a:srgbClr val="8CE614"/>
                </a:solidFill>
              </a:rPr>
              <a:t>love</a:t>
            </a:r>
            <a:r>
              <a:rPr lang="en-ZA" sz="3600" dirty="0"/>
              <a:t>:</a:t>
            </a:r>
          </a:p>
          <a:p>
            <a:pPr marL="0" lvl="0" indent="0" defTabSz="442913" fontAlgn="base">
              <a:buNone/>
            </a:pPr>
            <a:r>
              <a:rPr lang="en-ZA" sz="3200" dirty="0" smtClean="0"/>
              <a:t>•	Show them </a:t>
            </a:r>
            <a:r>
              <a:rPr lang="en-ZA" sz="3200" b="1" dirty="0" smtClean="0">
                <a:solidFill>
                  <a:srgbClr val="767DC0"/>
                </a:solidFill>
              </a:rPr>
              <a:t>affection</a:t>
            </a:r>
            <a:r>
              <a:rPr lang="en-ZA" sz="3200" dirty="0" smtClean="0"/>
              <a:t>.</a:t>
            </a:r>
          </a:p>
          <a:p>
            <a:pPr marL="0" lvl="0" indent="0" defTabSz="442913" fontAlgn="base">
              <a:buNone/>
            </a:pPr>
            <a:r>
              <a:rPr lang="en-ZA" sz="3200" dirty="0" smtClean="0"/>
              <a:t>•</a:t>
            </a:r>
            <a:r>
              <a:rPr lang="en-ZA" sz="3200" dirty="0"/>
              <a:t>	</a:t>
            </a:r>
            <a:r>
              <a:rPr lang="en-ZA" sz="3200" dirty="0" smtClean="0"/>
              <a:t>Set </a:t>
            </a:r>
            <a:r>
              <a:rPr lang="en-ZA" sz="3200" b="1" dirty="0">
                <a:solidFill>
                  <a:srgbClr val="8CE614"/>
                </a:solidFill>
              </a:rPr>
              <a:t>boundaries</a:t>
            </a:r>
            <a:r>
              <a:rPr lang="en-ZA" sz="3200" dirty="0"/>
              <a:t> for </a:t>
            </a:r>
            <a:r>
              <a:rPr lang="en-ZA" sz="3200" dirty="0" smtClean="0"/>
              <a:t>them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Give </a:t>
            </a:r>
            <a:r>
              <a:rPr lang="en-ZA" sz="3200" dirty="0" smtClean="0"/>
              <a:t>them </a:t>
            </a:r>
            <a:r>
              <a:rPr lang="en-ZA" sz="3200" b="1" dirty="0" smtClean="0">
                <a:solidFill>
                  <a:srgbClr val="767DC0"/>
                </a:solidFill>
              </a:rPr>
              <a:t>praise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</a:t>
            </a:r>
            <a:r>
              <a:rPr lang="en-ZA" sz="3200" dirty="0" smtClean="0"/>
              <a:t>Play </a:t>
            </a:r>
            <a:r>
              <a:rPr lang="en-ZA" sz="3200" b="1" dirty="0">
                <a:solidFill>
                  <a:srgbClr val="8CE614"/>
                </a:solidFill>
              </a:rPr>
              <a:t>games </a:t>
            </a:r>
            <a:r>
              <a:rPr lang="en-ZA" sz="3200" dirty="0"/>
              <a:t>with them.</a:t>
            </a:r>
            <a:endParaRPr lang="en-ZA" sz="32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3667125"/>
            <a:ext cx="334327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300163"/>
            <a:ext cx="4210051" cy="4119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Showing love, respect </a:t>
            </a:r>
            <a:r>
              <a:rPr lang="en-ZA" b="1" dirty="0" smtClean="0">
                <a:latin typeface="+mn-lt"/>
              </a:rPr>
              <a:t>&amp; </a:t>
            </a:r>
            <a:r>
              <a:rPr lang="en-ZA" b="1" dirty="0">
                <a:latin typeface="+mn-lt"/>
              </a:rPr>
              <a:t>care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5172075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 smtClean="0"/>
              <a:t>Children </a:t>
            </a:r>
            <a:r>
              <a:rPr lang="en-ZA" sz="3600" dirty="0"/>
              <a:t>need </a:t>
            </a:r>
            <a:r>
              <a:rPr lang="en-ZA" sz="3600" b="1" dirty="0" smtClean="0">
                <a:solidFill>
                  <a:srgbClr val="767DC0"/>
                </a:solidFill>
              </a:rPr>
              <a:t>respect</a:t>
            </a:r>
            <a:r>
              <a:rPr lang="en-ZA" sz="3600" dirty="0" smtClean="0"/>
              <a:t>:</a:t>
            </a:r>
            <a:endParaRPr lang="en-ZA" sz="3600" dirty="0"/>
          </a:p>
          <a:p>
            <a:pPr marL="0" lvl="0" indent="0" defTabSz="442913" fontAlgn="base">
              <a:buNone/>
            </a:pPr>
            <a:r>
              <a:rPr lang="en-ZA" sz="3200" dirty="0"/>
              <a:t>•	Be </a:t>
            </a:r>
            <a:r>
              <a:rPr lang="en-ZA" sz="3200" b="1" dirty="0" smtClean="0">
                <a:solidFill>
                  <a:srgbClr val="8CE614"/>
                </a:solidFill>
              </a:rPr>
              <a:t>polite</a:t>
            </a:r>
            <a:r>
              <a:rPr lang="en-ZA" sz="3200" dirty="0" smtClean="0"/>
              <a:t>. 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Listen </a:t>
            </a:r>
            <a:r>
              <a:rPr lang="en-ZA" sz="3200" b="1" dirty="0" smtClean="0">
                <a:solidFill>
                  <a:srgbClr val="767DC0"/>
                </a:solidFill>
              </a:rPr>
              <a:t>well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Answer </a:t>
            </a:r>
            <a:r>
              <a:rPr lang="en-ZA" sz="3200" b="1" dirty="0" smtClean="0">
                <a:solidFill>
                  <a:srgbClr val="8CE614"/>
                </a:solidFill>
              </a:rPr>
              <a:t>questions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Lead by</a:t>
            </a:r>
            <a:r>
              <a:rPr lang="en-ZA" sz="3200" b="1" dirty="0">
                <a:solidFill>
                  <a:srgbClr val="767DC0"/>
                </a:solidFill>
              </a:rPr>
              <a:t> </a:t>
            </a:r>
            <a:r>
              <a:rPr lang="en-ZA" sz="3200" b="1" dirty="0" smtClean="0">
                <a:solidFill>
                  <a:srgbClr val="767DC0"/>
                </a:solidFill>
              </a:rPr>
              <a:t>example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Apply </a:t>
            </a:r>
            <a:r>
              <a:rPr lang="en-ZA" sz="3200" b="1" dirty="0" smtClean="0">
                <a:solidFill>
                  <a:srgbClr val="8CE614"/>
                </a:solidFill>
              </a:rPr>
              <a:t>discipline</a:t>
            </a:r>
            <a:r>
              <a:rPr lang="en-ZA" sz="3200" dirty="0" smtClean="0"/>
              <a:t>. 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Admit </a:t>
            </a:r>
            <a:r>
              <a:rPr lang="en-ZA" sz="3200" dirty="0" smtClean="0"/>
              <a:t>your </a:t>
            </a:r>
            <a:r>
              <a:rPr lang="en-ZA" sz="3200" b="1" dirty="0" smtClean="0">
                <a:solidFill>
                  <a:srgbClr val="767DC0"/>
                </a:solidFill>
              </a:rPr>
              <a:t>mistakes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lvl="0" indent="0" defTabSz="442913" fontAlgn="base">
              <a:buNone/>
            </a:pPr>
            <a:r>
              <a:rPr lang="en-ZA" sz="3200" dirty="0"/>
              <a:t>•	Don’t show </a:t>
            </a:r>
            <a:r>
              <a:rPr lang="en-ZA" sz="3200" b="1" dirty="0">
                <a:solidFill>
                  <a:srgbClr val="8CE614"/>
                </a:solidFill>
              </a:rPr>
              <a:t>favouritism</a:t>
            </a:r>
            <a:r>
              <a:rPr lang="en-ZA" sz="3200" dirty="0"/>
              <a:t>.</a:t>
            </a:r>
          </a:p>
          <a:p>
            <a:pPr marL="0" lvl="0" indent="0" defTabSz="442913" fontAlgn="base">
              <a:buNone/>
            </a:pPr>
            <a:r>
              <a:rPr lang="en-ZA" sz="3200" dirty="0"/>
              <a:t>•	Be </a:t>
            </a:r>
            <a:r>
              <a:rPr lang="en-ZA" sz="3200" b="1" dirty="0">
                <a:solidFill>
                  <a:srgbClr val="767DC0"/>
                </a:solidFill>
              </a:rPr>
              <a:t>consistent</a:t>
            </a:r>
            <a:r>
              <a:rPr lang="en-ZA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8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2" y="53864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Showing love, respect </a:t>
            </a:r>
            <a:r>
              <a:rPr lang="en-ZA" b="1" dirty="0" smtClean="0">
                <a:latin typeface="+mn-lt"/>
              </a:rPr>
              <a:t>&amp; </a:t>
            </a:r>
            <a:r>
              <a:rPr lang="en-ZA" b="1" dirty="0">
                <a:latin typeface="+mn-lt"/>
              </a:rPr>
              <a:t>care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2" y="847241"/>
            <a:ext cx="8043471" cy="542924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 smtClean="0"/>
              <a:t>Children </a:t>
            </a:r>
            <a:r>
              <a:rPr lang="en-ZA" sz="3600" dirty="0"/>
              <a:t>need </a:t>
            </a:r>
            <a:r>
              <a:rPr lang="en-ZA" sz="3600" b="1" dirty="0" smtClean="0">
                <a:solidFill>
                  <a:srgbClr val="8CE614"/>
                </a:solidFill>
              </a:rPr>
              <a:t>care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3053059" y="3313702"/>
            <a:ext cx="2561631" cy="1268677"/>
          </a:xfrm>
          <a:prstGeom prst="roundRect">
            <a:avLst/>
          </a:prstGeom>
          <a:solidFill>
            <a:srgbClr val="92D050"/>
          </a:solidFill>
          <a:ln>
            <a:solidFill>
              <a:srgbClr val="B7E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Children’s needs</a:t>
            </a:r>
            <a:endParaRPr lang="en-ZA" sz="2800" b="1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29056" y="2498127"/>
            <a:ext cx="1068722" cy="798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414961" y="1757779"/>
            <a:ext cx="1643063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Self-esteem</a:t>
            </a:r>
            <a:endParaRPr lang="en-ZA" dirty="0"/>
          </a:p>
        </p:txBody>
      </p:sp>
      <p:cxnSp>
        <p:nvCxnSpPr>
          <p:cNvPr id="11" name="Straight Connector 10"/>
          <p:cNvCxnSpPr>
            <a:endCxn id="15" idx="1"/>
          </p:cNvCxnSpPr>
          <p:nvPr/>
        </p:nvCxnSpPr>
        <p:spPr>
          <a:xfrm flipV="1">
            <a:off x="5486400" y="2919799"/>
            <a:ext cx="950118" cy="41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436518" y="2705735"/>
            <a:ext cx="1818383" cy="428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Good nutrition</a:t>
            </a:r>
            <a:endParaRPr lang="en-ZA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614690" y="4110024"/>
            <a:ext cx="900410" cy="386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03047" y="4276134"/>
            <a:ext cx="1850135" cy="80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Suitable </a:t>
            </a:r>
            <a:r>
              <a:rPr lang="en-ZA" dirty="0" smtClean="0"/>
              <a:t>&amp; </a:t>
            </a:r>
          </a:p>
          <a:p>
            <a:pPr algn="ctr"/>
            <a:r>
              <a:rPr lang="en-ZA" dirty="0" smtClean="0"/>
              <a:t>clean clothing</a:t>
            </a:r>
            <a:endParaRPr lang="en-ZA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400" y="4582379"/>
            <a:ext cx="671513" cy="818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57912" y="5377704"/>
            <a:ext cx="2096989" cy="572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Unconditional love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14850" y="4599074"/>
            <a:ext cx="0" cy="617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43040" y="5236177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Healthy </a:t>
            </a:r>
            <a:r>
              <a:rPr lang="en-ZA" dirty="0" smtClean="0"/>
              <a:t>&amp; </a:t>
            </a:r>
            <a:r>
              <a:rPr lang="en-ZA" dirty="0"/>
              <a:t>safe</a:t>
            </a:r>
          </a:p>
          <a:p>
            <a:pPr algn="ctr"/>
            <a:r>
              <a:rPr lang="en-ZA" dirty="0"/>
              <a:t>exercise</a:t>
            </a:r>
          </a:p>
        </p:txBody>
      </p:sp>
      <p:cxnSp>
        <p:nvCxnSpPr>
          <p:cNvPr id="27" name="Straight Connector 26"/>
          <p:cNvCxnSpPr>
            <a:endCxn id="28" idx="0"/>
          </p:cNvCxnSpPr>
          <p:nvPr/>
        </p:nvCxnSpPr>
        <p:spPr>
          <a:xfrm flipH="1">
            <a:off x="2598091" y="4569872"/>
            <a:ext cx="900112" cy="634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97978" y="5204211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A good </a:t>
            </a:r>
            <a:endParaRPr lang="en-ZA" dirty="0" smtClean="0"/>
          </a:p>
          <a:p>
            <a:pPr algn="ctr"/>
            <a:r>
              <a:rPr lang="en-ZA" dirty="0" smtClean="0"/>
              <a:t>night’s </a:t>
            </a:r>
            <a:r>
              <a:rPr lang="en-ZA" dirty="0"/>
              <a:t>rest</a:t>
            </a:r>
          </a:p>
        </p:txBody>
      </p:sp>
      <p:cxnSp>
        <p:nvCxnSpPr>
          <p:cNvPr id="30" name="Straight Connector 29"/>
          <p:cNvCxnSpPr>
            <a:endCxn id="32" idx="3"/>
          </p:cNvCxnSpPr>
          <p:nvPr/>
        </p:nvCxnSpPr>
        <p:spPr>
          <a:xfrm flipH="1">
            <a:off x="1938191" y="4305470"/>
            <a:ext cx="1114868" cy="21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37966" y="4141258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Healthcare</a:t>
            </a:r>
          </a:p>
        </p:txBody>
      </p:sp>
      <p:cxnSp>
        <p:nvCxnSpPr>
          <p:cNvPr id="33" name="Straight Connector 32"/>
          <p:cNvCxnSpPr>
            <a:stCxn id="5" idx="1"/>
            <a:endCxn id="35" idx="3"/>
          </p:cNvCxnSpPr>
          <p:nvPr/>
        </p:nvCxnSpPr>
        <p:spPr>
          <a:xfrm flipH="1" flipV="1">
            <a:off x="2046874" y="3548064"/>
            <a:ext cx="1006185" cy="39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46649" y="3169977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Good hygiene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1892750" y="2790658"/>
            <a:ext cx="1194548" cy="613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29729" y="2031605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Education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4021931" y="2769762"/>
            <a:ext cx="155036" cy="53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023569" y="2017789"/>
            <a:ext cx="1800225" cy="756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Security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14690" y="3673601"/>
            <a:ext cx="543222" cy="1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57912" y="3338868"/>
            <a:ext cx="2199073" cy="685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Clean drinking water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94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7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15" grpId="0" animBg="1"/>
      <p:bldP spid="18" grpId="0" animBg="1"/>
      <p:bldP spid="23" grpId="0" animBg="1"/>
      <p:bldP spid="26" grpId="0" animBg="1"/>
      <p:bldP spid="28" grpId="0" animBg="1"/>
      <p:bldP spid="32" grpId="0" animBg="1"/>
      <p:bldP spid="35" grpId="0" animBg="1"/>
      <p:bldP spid="43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4</a:t>
            </a:r>
            <a:r>
              <a:rPr lang="en-ZA" dirty="0" smtClean="0">
                <a:solidFill>
                  <a:srgbClr val="C082E6"/>
                </a:solidFill>
              </a:rPr>
              <a:t>.2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– and reflect on your childhood – by </a:t>
            </a:r>
            <a:r>
              <a:rPr lang="en-ZA" dirty="0" smtClean="0"/>
              <a:t>completing Learning </a:t>
            </a:r>
            <a:r>
              <a:rPr lang="en-ZA" dirty="0"/>
              <a:t>activity 4.2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Examples of child abuse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5172075"/>
          </a:xfrm>
        </p:spPr>
        <p:txBody>
          <a:bodyPr>
            <a:noAutofit/>
          </a:bodyPr>
          <a:lstStyle/>
          <a:p>
            <a:pPr marL="449263" lvl="0" indent="-449263" defTabSz="449263" fontAlgn="base">
              <a:buNone/>
            </a:pPr>
            <a:r>
              <a:rPr lang="en-ZA" sz="3600" dirty="0"/>
              <a:t>•	Not </a:t>
            </a:r>
            <a:r>
              <a:rPr lang="en-ZA" sz="3600" b="1" dirty="0">
                <a:solidFill>
                  <a:srgbClr val="8CE614"/>
                </a:solidFill>
              </a:rPr>
              <a:t>giving </a:t>
            </a:r>
            <a:r>
              <a:rPr lang="en-ZA" sz="3600" b="1" dirty="0" smtClean="0">
                <a:solidFill>
                  <a:srgbClr val="8CE614"/>
                </a:solidFill>
              </a:rPr>
              <a:t>love</a:t>
            </a:r>
            <a:endParaRPr lang="en-ZA" sz="3600" b="1" dirty="0">
              <a:solidFill>
                <a:srgbClr val="8CE614"/>
              </a:solidFill>
            </a:endParaRPr>
          </a:p>
          <a:p>
            <a:pPr marL="449263" lvl="0" indent="-449263" defTabSz="449263" fontAlgn="base">
              <a:buNone/>
            </a:pPr>
            <a:r>
              <a:rPr lang="en-ZA" sz="3600" dirty="0"/>
              <a:t>•	</a:t>
            </a:r>
            <a:r>
              <a:rPr lang="en-ZA" sz="3600" dirty="0" smtClean="0"/>
              <a:t>Abusing the child </a:t>
            </a:r>
            <a:r>
              <a:rPr lang="en-ZA" sz="3600" b="1" dirty="0" smtClean="0">
                <a:solidFill>
                  <a:srgbClr val="767DC0"/>
                </a:solidFill>
              </a:rPr>
              <a:t>verbally</a:t>
            </a:r>
          </a:p>
          <a:p>
            <a:pPr marL="449263" lvl="0" indent="-449263" defTabSz="449263" fontAlgn="base">
              <a:buNone/>
            </a:pPr>
            <a:r>
              <a:rPr lang="en-ZA" sz="3600" dirty="0" smtClean="0"/>
              <a:t>•	All forms of </a:t>
            </a:r>
            <a:r>
              <a:rPr lang="en-ZA" sz="3600" b="1" dirty="0" smtClean="0">
                <a:solidFill>
                  <a:srgbClr val="8CE614"/>
                </a:solidFill>
              </a:rPr>
              <a:t>neglect</a:t>
            </a:r>
          </a:p>
          <a:p>
            <a:pPr marL="449263" lvl="0" indent="-449263" defTabSz="449263" fontAlgn="base">
              <a:buNone/>
            </a:pPr>
            <a:r>
              <a:rPr lang="en-ZA" sz="3600" dirty="0" smtClean="0"/>
              <a:t>•</a:t>
            </a:r>
            <a:r>
              <a:rPr lang="en-ZA" sz="3600" dirty="0"/>
              <a:t>	</a:t>
            </a:r>
            <a:r>
              <a:rPr lang="en-ZA" sz="3600" dirty="0" smtClean="0"/>
              <a:t>Any form of </a:t>
            </a:r>
            <a:r>
              <a:rPr lang="en-ZA" sz="3600" b="1" dirty="0" smtClean="0">
                <a:solidFill>
                  <a:srgbClr val="767DC0"/>
                </a:solidFill>
              </a:rPr>
              <a:t>child labour</a:t>
            </a:r>
            <a:endParaRPr lang="en-ZA" sz="3600" b="1" dirty="0">
              <a:solidFill>
                <a:srgbClr val="767DC0"/>
              </a:solidFill>
            </a:endParaRPr>
          </a:p>
          <a:p>
            <a:pPr marL="449263" lvl="0" indent="-449263" defTabSz="449263" fontAlgn="base">
              <a:buNone/>
            </a:pPr>
            <a:r>
              <a:rPr lang="en-ZA" sz="3600" dirty="0"/>
              <a:t>•	</a:t>
            </a:r>
            <a:r>
              <a:rPr lang="en-ZA" sz="3600" dirty="0" smtClean="0"/>
              <a:t>Any type of </a:t>
            </a:r>
            <a:r>
              <a:rPr lang="en-ZA" sz="3600" b="1" dirty="0" smtClean="0">
                <a:solidFill>
                  <a:srgbClr val="8CE614"/>
                </a:solidFill>
              </a:rPr>
              <a:t>physical abuse</a:t>
            </a:r>
            <a:r>
              <a:rPr lang="en-ZA" sz="3600" dirty="0" smtClean="0"/>
              <a:t>, </a:t>
            </a:r>
            <a:r>
              <a:rPr lang="en-ZA" sz="3600" dirty="0"/>
              <a:t>including:</a:t>
            </a:r>
          </a:p>
          <a:p>
            <a:pPr marL="360363" lvl="0" indent="88900" defTabSz="449263" fontAlgn="base">
              <a:buFont typeface="Wingdings" panose="05000000000000000000" pitchFamily="2" charset="2"/>
              <a:buChar char="v"/>
            </a:pPr>
            <a:r>
              <a:rPr lang="en-ZA" sz="3200" dirty="0"/>
              <a:t> </a:t>
            </a:r>
            <a:r>
              <a:rPr lang="en-ZA" sz="3200" dirty="0" smtClean="0"/>
              <a:t>Hitting</a:t>
            </a:r>
            <a:endParaRPr lang="en-ZA" sz="3200" dirty="0"/>
          </a:p>
          <a:p>
            <a:pPr marL="360363" lvl="0" indent="88900" defTabSz="449263" fontAlgn="base">
              <a:buFont typeface="Wingdings" panose="05000000000000000000" pitchFamily="2" charset="2"/>
              <a:buChar char="v"/>
            </a:pPr>
            <a:r>
              <a:rPr lang="en-ZA" sz="3200" dirty="0"/>
              <a:t> </a:t>
            </a:r>
            <a:r>
              <a:rPr lang="en-ZA" sz="3200" dirty="0" smtClean="0"/>
              <a:t>Punching</a:t>
            </a:r>
            <a:endParaRPr lang="en-ZA" sz="3200" dirty="0"/>
          </a:p>
          <a:p>
            <a:pPr marL="360363" lvl="0" indent="88900" defTabSz="449263" fontAlgn="base">
              <a:buFont typeface="Wingdings" panose="05000000000000000000" pitchFamily="2" charset="2"/>
              <a:buChar char="v"/>
            </a:pPr>
            <a:r>
              <a:rPr lang="en-ZA" sz="3200" dirty="0"/>
              <a:t> </a:t>
            </a:r>
            <a:r>
              <a:rPr lang="en-ZA" sz="3200" dirty="0" smtClean="0"/>
              <a:t>Kicking</a:t>
            </a:r>
            <a:r>
              <a:rPr lang="en-ZA" sz="3200" dirty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51" y="4182256"/>
            <a:ext cx="2578308" cy="20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Examples of child abuse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174291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Any form of </a:t>
            </a:r>
            <a:r>
              <a:rPr lang="en-ZA" sz="3600" b="1" dirty="0" smtClean="0">
                <a:solidFill>
                  <a:srgbClr val="767DC0"/>
                </a:solidFill>
              </a:rPr>
              <a:t>sexual </a:t>
            </a:r>
            <a:r>
              <a:rPr lang="en-ZA" sz="3600" b="1" dirty="0">
                <a:solidFill>
                  <a:srgbClr val="767DC0"/>
                </a:solidFill>
              </a:rPr>
              <a:t>abuse </a:t>
            </a:r>
            <a:r>
              <a:rPr lang="en-ZA" sz="3600" dirty="0"/>
              <a:t>including:</a:t>
            </a:r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Molestation</a:t>
            </a:r>
            <a:endParaRPr lang="en-ZA" sz="3200" dirty="0"/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Pornography</a:t>
            </a:r>
            <a:endParaRPr lang="en-ZA" sz="3200" dirty="0"/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Prostitution</a:t>
            </a:r>
            <a:endParaRPr lang="en-ZA" sz="3200" dirty="0"/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/>
              <a:t>Rape.</a:t>
            </a:r>
          </a:p>
          <a:p>
            <a:pPr marL="269875" lvl="1" indent="-269875" fontAlgn="base"/>
            <a:r>
              <a:rPr lang="en-ZA" sz="3600" dirty="0" smtClean="0"/>
              <a:t>All forms of </a:t>
            </a:r>
            <a:r>
              <a:rPr lang="en-ZA" sz="3600" b="1" dirty="0" smtClean="0">
                <a:solidFill>
                  <a:srgbClr val="8CE614"/>
                </a:solidFill>
              </a:rPr>
              <a:t>kidnapping</a:t>
            </a:r>
            <a:endParaRPr lang="en-ZA" sz="3600" b="1" dirty="0">
              <a:solidFill>
                <a:srgbClr val="8CE614"/>
              </a:solidFill>
            </a:endParaRPr>
          </a:p>
          <a:p>
            <a:pPr marL="269875" lvl="1" indent="-269875" fontAlgn="base"/>
            <a:r>
              <a:rPr lang="en-ZA" sz="3600" dirty="0" smtClean="0"/>
              <a:t>Any type of </a:t>
            </a:r>
            <a:r>
              <a:rPr lang="en-ZA" sz="3600" b="1" dirty="0" smtClean="0">
                <a:solidFill>
                  <a:srgbClr val="767DC0"/>
                </a:solidFill>
              </a:rPr>
              <a:t>slavery</a:t>
            </a:r>
            <a:endParaRPr lang="en-ZA" sz="3600" b="1" dirty="0">
              <a:solidFill>
                <a:srgbClr val="767DC0"/>
              </a:solidFill>
            </a:endParaRPr>
          </a:p>
          <a:p>
            <a:pPr marL="269875" lvl="1" indent="-269875" fontAlgn="base"/>
            <a:r>
              <a:rPr lang="en-ZA" sz="3600" dirty="0" smtClean="0"/>
              <a:t>Murder (</a:t>
            </a:r>
            <a:r>
              <a:rPr lang="en-ZA" sz="3600" b="1" dirty="0" smtClean="0">
                <a:solidFill>
                  <a:srgbClr val="8CE614"/>
                </a:solidFill>
              </a:rPr>
              <a:t>infanticide</a:t>
            </a:r>
            <a:r>
              <a:rPr lang="en-ZA" sz="3600" dirty="0" smtClean="0"/>
              <a:t>).</a:t>
            </a:r>
            <a:endParaRPr lang="en-ZA" sz="36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1570" y="1849637"/>
            <a:ext cx="18478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6698" y="4359057"/>
            <a:ext cx="2608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4.10: Child abuse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leaves wounds &amp; scars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people’s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souls which 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carry with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age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Who commits child abuse?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174291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/>
              <a:t>Most often </a:t>
            </a:r>
            <a:r>
              <a:rPr lang="en-ZA" sz="3600" b="1" dirty="0">
                <a:solidFill>
                  <a:srgbClr val="8CE614"/>
                </a:solidFill>
              </a:rPr>
              <a:t>someone the child </a:t>
            </a:r>
            <a:r>
              <a:rPr lang="en-ZA" sz="3600" b="1" dirty="0" smtClean="0">
                <a:solidFill>
                  <a:srgbClr val="8CE614"/>
                </a:solidFill>
              </a:rPr>
              <a:t>knows</a:t>
            </a:r>
            <a:r>
              <a:rPr lang="en-ZA" sz="3600" dirty="0" smtClean="0"/>
              <a:t>, such as:</a:t>
            </a:r>
            <a:endParaRPr lang="en-ZA" sz="3600" dirty="0"/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 smtClean="0"/>
              <a:t>Parents</a:t>
            </a:r>
            <a:endParaRPr lang="en-ZA" sz="3200" dirty="0"/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/>
              <a:t>Other family </a:t>
            </a:r>
            <a:r>
              <a:rPr lang="en-ZA" sz="3200" dirty="0" smtClean="0"/>
              <a:t>members</a:t>
            </a:r>
            <a:endParaRPr lang="en-ZA" sz="3200" dirty="0"/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 smtClean="0"/>
              <a:t>Friends</a:t>
            </a:r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 smtClean="0"/>
              <a:t>Other children</a:t>
            </a:r>
            <a:endParaRPr lang="en-ZA" sz="3200" dirty="0"/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 smtClean="0"/>
              <a:t>Childminders</a:t>
            </a:r>
            <a:endParaRPr lang="en-ZA" sz="3200" dirty="0"/>
          </a:p>
          <a:p>
            <a:pPr marL="357188" lvl="2" indent="-357188" fontAlgn="base">
              <a:tabLst>
                <a:tab pos="357188" algn="l"/>
                <a:tab pos="800100" algn="l"/>
              </a:tabLst>
            </a:pPr>
            <a:r>
              <a:rPr lang="en-ZA" sz="3200" dirty="0"/>
              <a:t>Teachers.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750" y="3236814"/>
            <a:ext cx="4286250" cy="2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571500"/>
            <a:ext cx="4229100" cy="3814764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Describe parenting as an example of a challenging life situation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109" y="4386264"/>
            <a:ext cx="3843081" cy="5828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423152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881" y="1881006"/>
            <a:ext cx="4996456" cy="271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Refer to </a:t>
            </a:r>
            <a:r>
              <a:rPr lang="en-US" sz="3600" b="1" dirty="0" smtClean="0">
                <a:solidFill>
                  <a:srgbClr val="8CE614"/>
                </a:solidFill>
              </a:rPr>
              <a:t>Table 4.1 </a:t>
            </a:r>
            <a:r>
              <a:rPr lang="en-US" sz="3600" dirty="0" smtClean="0"/>
              <a:t>in </a:t>
            </a:r>
            <a:r>
              <a:rPr lang="en-US" sz="3600" dirty="0"/>
              <a:t>your </a:t>
            </a:r>
            <a:r>
              <a:rPr lang="en-US" sz="3600" i="1" dirty="0"/>
              <a:t>Student’s Book</a:t>
            </a:r>
            <a:r>
              <a:rPr lang="en-US" sz="3600" dirty="0"/>
              <a:t> </a:t>
            </a:r>
            <a:r>
              <a:rPr lang="en-US" sz="3600" dirty="0" smtClean="0"/>
              <a:t>for more information about the consequences of child abuse. 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dirty="0">
                <a:latin typeface="+mn-lt"/>
              </a:rPr>
              <a:t>Consequences of child abuse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152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4</a:t>
            </a:r>
            <a:r>
              <a:rPr lang="en-ZA" dirty="0" smtClean="0">
                <a:solidFill>
                  <a:srgbClr val="C082E6"/>
                </a:solidFill>
              </a:rPr>
              <a:t>.3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– and research ways to report child abuse – by </a:t>
            </a:r>
            <a:r>
              <a:rPr lang="en-ZA" dirty="0" smtClean="0"/>
              <a:t>completing Learning </a:t>
            </a:r>
            <a:r>
              <a:rPr lang="en-ZA" dirty="0"/>
              <a:t>activity 4.3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Basic parenting skills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174291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Give </a:t>
            </a:r>
            <a:r>
              <a:rPr lang="en-ZA" sz="3600" b="1" dirty="0">
                <a:solidFill>
                  <a:srgbClr val="767DC0"/>
                </a:solidFill>
              </a:rPr>
              <a:t>enough </a:t>
            </a:r>
            <a:r>
              <a:rPr lang="en-ZA" sz="3600" b="1" dirty="0" smtClean="0">
                <a:solidFill>
                  <a:srgbClr val="767DC0"/>
                </a:solidFill>
              </a:rPr>
              <a:t>time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affection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 smtClean="0"/>
              <a:t>Make the child feel </a:t>
            </a:r>
            <a:r>
              <a:rPr lang="en-ZA" sz="3600" b="1" dirty="0" smtClean="0">
                <a:solidFill>
                  <a:srgbClr val="8CE614"/>
                </a:solidFill>
              </a:rPr>
              <a:t>protected</a:t>
            </a:r>
            <a:r>
              <a:rPr lang="en-ZA" sz="3600" b="1" dirty="0" smtClean="0"/>
              <a:t> </a:t>
            </a:r>
            <a:r>
              <a:rPr lang="en-ZA" sz="3600" dirty="0" smtClean="0"/>
              <a:t>&amp;</a:t>
            </a:r>
            <a:r>
              <a:rPr lang="en-ZA" sz="3600" b="1" dirty="0" smtClean="0"/>
              <a:t> </a:t>
            </a:r>
            <a:r>
              <a:rPr lang="en-ZA" sz="3600" b="1" dirty="0" smtClean="0">
                <a:solidFill>
                  <a:srgbClr val="8CE614"/>
                </a:solidFill>
              </a:rPr>
              <a:t>safe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Manage </a:t>
            </a:r>
            <a:r>
              <a:rPr lang="en-ZA" sz="3600" b="1" dirty="0" smtClean="0">
                <a:solidFill>
                  <a:srgbClr val="767DC0"/>
                </a:solidFill>
              </a:rPr>
              <a:t>routines</a:t>
            </a:r>
            <a:r>
              <a:rPr lang="en-ZA" sz="3600" b="1" dirty="0" smtClean="0"/>
              <a:t> </a:t>
            </a:r>
            <a:r>
              <a:rPr lang="en-ZA" sz="3600" dirty="0"/>
              <a:t>well </a:t>
            </a:r>
          </a:p>
          <a:p>
            <a:pPr lvl="0" fontAlgn="base"/>
            <a:r>
              <a:rPr lang="en-ZA" sz="3600" dirty="0"/>
              <a:t>Guide </a:t>
            </a:r>
            <a:r>
              <a:rPr lang="en-ZA" sz="3600" dirty="0" smtClean="0"/>
              <a:t>– </a:t>
            </a:r>
            <a:r>
              <a:rPr lang="en-ZA" sz="3600" b="1" dirty="0" smtClean="0">
                <a:solidFill>
                  <a:srgbClr val="8CE614"/>
                </a:solidFill>
              </a:rPr>
              <a:t>explain</a:t>
            </a:r>
            <a:r>
              <a:rPr lang="en-ZA" sz="3600" dirty="0" smtClean="0"/>
              <a:t> &amp; </a:t>
            </a:r>
            <a:r>
              <a:rPr lang="en-ZA" sz="3600" b="1" dirty="0" smtClean="0">
                <a:solidFill>
                  <a:srgbClr val="8CE614"/>
                </a:solidFill>
              </a:rPr>
              <a:t>encourage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787" y="3656648"/>
            <a:ext cx="4286250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Basic parenting skills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800599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Communicate </a:t>
            </a:r>
            <a:r>
              <a:rPr lang="en-ZA" sz="3600" b="1" dirty="0">
                <a:solidFill>
                  <a:srgbClr val="8CE614"/>
                </a:solidFill>
              </a:rPr>
              <a:t>well </a:t>
            </a:r>
            <a:r>
              <a:rPr lang="en-ZA" sz="3600" dirty="0"/>
              <a:t>(e.g. </a:t>
            </a:r>
            <a:r>
              <a:rPr lang="en-ZA" sz="3600" b="1" dirty="0">
                <a:solidFill>
                  <a:srgbClr val="8CE614"/>
                </a:solidFill>
              </a:rPr>
              <a:t>listen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respect </a:t>
            </a:r>
            <a:r>
              <a:rPr lang="en-ZA" sz="3600" b="1" dirty="0" smtClean="0">
                <a:solidFill>
                  <a:srgbClr val="8CE614"/>
                </a:solidFill>
              </a:rPr>
              <a:t/>
            </a:r>
            <a:br>
              <a:rPr lang="en-ZA" sz="3600" b="1" dirty="0" smtClean="0">
                <a:solidFill>
                  <a:srgbClr val="8CE614"/>
                </a:solidFill>
              </a:rPr>
            </a:b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8CE614"/>
                </a:solidFill>
              </a:rPr>
              <a:t>express </a:t>
            </a:r>
            <a:r>
              <a:rPr lang="en-ZA" sz="3600" b="1" dirty="0">
                <a:solidFill>
                  <a:srgbClr val="8CE614"/>
                </a:solidFill>
              </a:rPr>
              <a:t>kindly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clearly</a:t>
            </a:r>
            <a:r>
              <a:rPr lang="en-ZA" sz="3600" dirty="0"/>
              <a:t>).</a:t>
            </a:r>
          </a:p>
          <a:p>
            <a:pPr lvl="0" fontAlgn="base"/>
            <a:r>
              <a:rPr lang="en-ZA" sz="3600" dirty="0"/>
              <a:t>Interact </a:t>
            </a:r>
            <a:r>
              <a:rPr lang="en-ZA" sz="3600" b="1" dirty="0">
                <a:solidFill>
                  <a:srgbClr val="767DC0"/>
                </a:solidFill>
              </a:rPr>
              <a:t>regularly </a:t>
            </a:r>
            <a:r>
              <a:rPr lang="en-ZA" sz="3600" dirty="0"/>
              <a:t>(e.g</a:t>
            </a:r>
            <a:r>
              <a:rPr lang="en-ZA" sz="3600" dirty="0" smtClean="0"/>
              <a:t>. </a:t>
            </a:r>
            <a:r>
              <a:rPr lang="en-ZA" sz="3600" b="1" dirty="0" smtClean="0">
                <a:solidFill>
                  <a:srgbClr val="767DC0"/>
                </a:solidFill>
              </a:rPr>
              <a:t>ask questions</a:t>
            </a:r>
            <a:r>
              <a:rPr lang="en-ZA" sz="3600" dirty="0" smtClean="0"/>
              <a:t>, </a:t>
            </a:r>
            <a:br>
              <a:rPr lang="en-ZA" sz="3600" dirty="0" smtClean="0"/>
            </a:br>
            <a:r>
              <a:rPr lang="en-ZA" sz="3600" b="1" dirty="0" smtClean="0">
                <a:solidFill>
                  <a:srgbClr val="767DC0"/>
                </a:solidFill>
              </a:rPr>
              <a:t>go </a:t>
            </a:r>
            <a:r>
              <a:rPr lang="en-ZA" sz="3600" b="1" dirty="0">
                <a:solidFill>
                  <a:srgbClr val="767DC0"/>
                </a:solidFill>
              </a:rPr>
              <a:t>to events </a:t>
            </a:r>
            <a:r>
              <a:rPr lang="en-ZA" sz="3600" dirty="0" smtClean="0"/>
              <a:t>with/for </a:t>
            </a:r>
            <a:r>
              <a:rPr lang="en-ZA" sz="3600" dirty="0"/>
              <a:t>the </a:t>
            </a:r>
            <a:r>
              <a:rPr lang="en-ZA" sz="3600" dirty="0" smtClean="0"/>
              <a:t>child &amp; </a:t>
            </a:r>
            <a:r>
              <a:rPr lang="en-ZA" sz="3600" b="1" dirty="0">
                <a:solidFill>
                  <a:srgbClr val="767DC0"/>
                </a:solidFill>
              </a:rPr>
              <a:t>play games together</a:t>
            </a:r>
            <a:r>
              <a:rPr lang="en-ZA" sz="3600" dirty="0" smtClean="0"/>
              <a:t>).</a:t>
            </a:r>
          </a:p>
          <a:p>
            <a:pPr lvl="0" fontAlgn="base"/>
            <a:r>
              <a:rPr lang="en-ZA" sz="3600" dirty="0"/>
              <a:t>Discipline </a:t>
            </a:r>
            <a:r>
              <a:rPr lang="en-ZA" sz="3600" b="1" dirty="0">
                <a:solidFill>
                  <a:srgbClr val="8CE614"/>
                </a:solidFill>
              </a:rPr>
              <a:t>constructively</a:t>
            </a:r>
            <a:r>
              <a:rPr lang="en-ZA" sz="3600" dirty="0"/>
              <a:t> (e.g. </a:t>
            </a:r>
            <a:r>
              <a:rPr lang="en-ZA" sz="3600" b="1" dirty="0">
                <a:solidFill>
                  <a:srgbClr val="8CE614"/>
                </a:solidFill>
              </a:rPr>
              <a:t>set limits</a:t>
            </a:r>
            <a:r>
              <a:rPr lang="en-ZA" sz="3600" dirty="0"/>
              <a:t>, be </a:t>
            </a:r>
            <a:r>
              <a:rPr lang="en-ZA" sz="3600" b="1" dirty="0">
                <a:solidFill>
                  <a:srgbClr val="8CE614"/>
                </a:solidFill>
              </a:rPr>
              <a:t>consistent </a:t>
            </a:r>
            <a:r>
              <a:rPr lang="en-ZA" sz="3600" dirty="0"/>
              <a:t>&amp;</a:t>
            </a:r>
            <a:r>
              <a:rPr lang="en-ZA" sz="3600" dirty="0" smtClean="0"/>
              <a:t> teach </a:t>
            </a:r>
            <a:r>
              <a:rPr lang="en-ZA" sz="3600" b="1" dirty="0">
                <a:solidFill>
                  <a:srgbClr val="8CE614"/>
                </a:solidFill>
              </a:rPr>
              <a:t>self-control</a:t>
            </a:r>
            <a:r>
              <a:rPr lang="en-ZA" sz="3600" dirty="0"/>
              <a:t>). </a:t>
            </a:r>
          </a:p>
          <a:p>
            <a:pPr lvl="0" fontAlgn="base"/>
            <a:r>
              <a:rPr lang="en-ZA" sz="3600" dirty="0"/>
              <a:t>Love </a:t>
            </a:r>
            <a:r>
              <a:rPr lang="en-ZA" sz="3600" b="1" dirty="0">
                <a:solidFill>
                  <a:srgbClr val="767DC0"/>
                </a:solidFill>
              </a:rPr>
              <a:t>unconditionally</a:t>
            </a:r>
            <a:r>
              <a:rPr lang="en-ZA" sz="3600" dirty="0"/>
              <a:t>. </a:t>
            </a:r>
          </a:p>
          <a:p>
            <a:pPr lvl="0" fontAlgn="base"/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352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4.4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– and research good parenting skills – by </a:t>
            </a:r>
            <a:r>
              <a:rPr lang="en-ZA" dirty="0" smtClean="0"/>
              <a:t>completing Learning </a:t>
            </a:r>
            <a:r>
              <a:rPr lang="en-ZA" dirty="0"/>
              <a:t>activity 4.4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3102"/>
            <a:ext cx="8404412" cy="1843790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Costs of having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&amp; raising </a:t>
            </a:r>
            <a:r>
              <a:rPr lang="en-ZA" dirty="0"/>
              <a:t>a child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036482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4.3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Costs of having a baby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98376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Expenses </a:t>
            </a:r>
            <a:r>
              <a:rPr lang="en-ZA" sz="3600" b="1" dirty="0">
                <a:solidFill>
                  <a:srgbClr val="767DC0"/>
                </a:solidFill>
              </a:rPr>
              <a:t>before birth </a:t>
            </a:r>
            <a:r>
              <a:rPr lang="en-ZA" sz="3600" dirty="0"/>
              <a:t>include:</a:t>
            </a:r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Medical</a:t>
            </a:r>
            <a:endParaRPr lang="en-ZA" sz="3200" dirty="0"/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/>
              <a:t>Maternity </a:t>
            </a:r>
            <a:r>
              <a:rPr lang="en-ZA" sz="3200" b="1" dirty="0" smtClean="0">
                <a:solidFill>
                  <a:srgbClr val="8CE614"/>
                </a:solidFill>
              </a:rPr>
              <a:t>clothing</a:t>
            </a:r>
            <a:endParaRPr lang="en-ZA" sz="3200" b="1" dirty="0">
              <a:solidFill>
                <a:srgbClr val="8CE614"/>
              </a:solidFill>
            </a:endParaRPr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/>
              <a:t>Preparing for the baby </a:t>
            </a:r>
            <a:r>
              <a:rPr lang="en-ZA" sz="3200" dirty="0" smtClean="0"/>
              <a:t>                             (e.g</a:t>
            </a:r>
            <a:r>
              <a:rPr lang="en-ZA" sz="3200" dirty="0"/>
              <a:t>. </a:t>
            </a:r>
            <a:r>
              <a:rPr lang="en-ZA" sz="3200" b="1" dirty="0">
                <a:solidFill>
                  <a:srgbClr val="8CE614"/>
                </a:solidFill>
              </a:rPr>
              <a:t>room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8CE614"/>
                </a:solidFill>
              </a:rPr>
              <a:t>clothes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nappies</a:t>
            </a:r>
            <a:r>
              <a:rPr lang="en-ZA" sz="3200" dirty="0" smtClean="0"/>
              <a:t>).</a:t>
            </a:r>
            <a:endParaRPr lang="en-ZA" sz="3200" dirty="0"/>
          </a:p>
          <a:p>
            <a:pPr lvl="0" fontAlgn="base"/>
            <a:r>
              <a:rPr lang="en-ZA" sz="3600" dirty="0"/>
              <a:t>Expenses </a:t>
            </a:r>
            <a:r>
              <a:rPr lang="en-ZA" sz="3600" b="1" dirty="0">
                <a:solidFill>
                  <a:srgbClr val="767DC0"/>
                </a:solidFill>
              </a:rPr>
              <a:t>for the birth </a:t>
            </a:r>
            <a:r>
              <a:rPr lang="en-ZA" sz="3600" dirty="0"/>
              <a:t>include:</a:t>
            </a:r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Medical</a:t>
            </a:r>
            <a:endParaRPr lang="en-ZA" sz="3200" dirty="0"/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/>
              <a:t>Baby </a:t>
            </a:r>
            <a:r>
              <a:rPr lang="en-ZA" sz="3200" b="1" dirty="0">
                <a:solidFill>
                  <a:srgbClr val="8CE614"/>
                </a:solidFill>
              </a:rPr>
              <a:t>clothing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supplies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9138" lvl="2" indent="-539750" fontAlgn="base">
              <a:buFont typeface="Wingdings" panose="05000000000000000000" pitchFamily="2" charset="2"/>
              <a:buChar char="v"/>
            </a:pPr>
            <a:r>
              <a:rPr lang="en-ZA" sz="3200" dirty="0"/>
              <a:t>Help with the </a:t>
            </a:r>
            <a:r>
              <a:rPr lang="en-ZA" sz="3200" b="1" dirty="0">
                <a:solidFill>
                  <a:srgbClr val="767DC0"/>
                </a:solidFill>
              </a:rPr>
              <a:t>household</a:t>
            </a:r>
            <a:r>
              <a:rPr lang="en-ZA" sz="3200" dirty="0"/>
              <a:t>.</a:t>
            </a:r>
          </a:p>
          <a:p>
            <a:pPr marL="914400" lvl="2" indent="0" fontAlgn="base">
              <a:buNone/>
            </a:pPr>
            <a:endParaRPr lang="en-Z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362" y="4346257"/>
            <a:ext cx="2740390" cy="1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Costs of having a baby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80060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Expenses </a:t>
            </a:r>
            <a:r>
              <a:rPr lang="en-ZA" sz="3600" b="1" dirty="0">
                <a:solidFill>
                  <a:srgbClr val="767DC0"/>
                </a:solidFill>
              </a:rPr>
              <a:t>during infancy </a:t>
            </a:r>
            <a:r>
              <a:rPr lang="en-ZA" sz="3600" dirty="0"/>
              <a:t>include:</a:t>
            </a:r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 smtClean="0"/>
              <a:t>Medical</a:t>
            </a:r>
            <a:endParaRPr lang="en-ZA" sz="3200" dirty="0"/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/>
              <a:t>Baby </a:t>
            </a:r>
            <a:r>
              <a:rPr lang="en-ZA" sz="3200" b="1" dirty="0">
                <a:solidFill>
                  <a:srgbClr val="8CE614"/>
                </a:solidFill>
              </a:rPr>
              <a:t>food</a:t>
            </a:r>
            <a:r>
              <a:rPr lang="en-ZA" sz="3200" b="1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formula</a:t>
            </a:r>
            <a:endParaRPr lang="en-ZA" sz="3200" b="1" dirty="0">
              <a:solidFill>
                <a:srgbClr val="8CE614"/>
              </a:solidFill>
            </a:endParaRPr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 smtClean="0"/>
              <a:t>Nappies</a:t>
            </a:r>
            <a:endParaRPr lang="en-ZA" sz="3200" dirty="0"/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/>
              <a:t>Car </a:t>
            </a:r>
            <a:r>
              <a:rPr lang="en-ZA" sz="3200" dirty="0" smtClean="0"/>
              <a:t>seat</a:t>
            </a:r>
            <a:endParaRPr lang="en-ZA" sz="3200" dirty="0"/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 smtClean="0"/>
              <a:t>Childcare </a:t>
            </a:r>
            <a:endParaRPr lang="en-ZA" sz="3200" dirty="0"/>
          </a:p>
          <a:p>
            <a:pPr marL="800100" lvl="2" indent="-528638" fontAlgn="base">
              <a:buFont typeface="Wingdings" panose="05000000000000000000" pitchFamily="2" charset="2"/>
              <a:buChar char="v"/>
              <a:tabLst>
                <a:tab pos="800100" algn="l"/>
                <a:tab pos="1257300" algn="l"/>
              </a:tabLst>
            </a:pPr>
            <a:r>
              <a:rPr lang="en-ZA" sz="3200" dirty="0"/>
              <a:t>Educational </a:t>
            </a:r>
            <a:r>
              <a:rPr lang="en-ZA" sz="3200" b="1" dirty="0">
                <a:solidFill>
                  <a:srgbClr val="767DC0"/>
                </a:solidFill>
              </a:rPr>
              <a:t>toys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767DC0"/>
                </a:solidFill>
              </a:rPr>
              <a:t>books</a:t>
            </a:r>
            <a:r>
              <a:rPr lang="en-ZA" sz="3200" dirty="0"/>
              <a:t>. </a:t>
            </a:r>
          </a:p>
          <a:p>
            <a:pPr marL="914400" lvl="2" indent="0" fontAlgn="base">
              <a:buNone/>
            </a:pPr>
            <a:endParaRPr lang="en-Z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942" y="4317443"/>
            <a:ext cx="2772669" cy="18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Costs of having a baby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98376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Costs of </a:t>
            </a:r>
            <a:r>
              <a:rPr lang="en-ZA" sz="3600" b="1" dirty="0">
                <a:solidFill>
                  <a:srgbClr val="767DC0"/>
                </a:solidFill>
              </a:rPr>
              <a:t>raising a child </a:t>
            </a:r>
            <a:r>
              <a:rPr lang="en-ZA" sz="3600" dirty="0"/>
              <a:t>include: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Medical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Housing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Food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clothing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Education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767DC0"/>
                </a:solidFill>
              </a:rPr>
              <a:t>childcare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Transport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Sports </a:t>
            </a:r>
            <a:r>
              <a:rPr lang="en-ZA" sz="3200" dirty="0" smtClean="0"/>
              <a:t>&amp; </a:t>
            </a:r>
            <a:r>
              <a:rPr lang="en-ZA" sz="3200" dirty="0"/>
              <a:t>other </a:t>
            </a:r>
            <a:r>
              <a:rPr lang="en-ZA" sz="3200" b="1" dirty="0">
                <a:solidFill>
                  <a:srgbClr val="8CE614"/>
                </a:solidFill>
              </a:rPr>
              <a:t>activities</a:t>
            </a:r>
            <a:r>
              <a:rPr lang="en-ZA" sz="3200" dirty="0"/>
              <a:t>. </a:t>
            </a:r>
          </a:p>
          <a:p>
            <a:pPr marL="914400" lvl="2" indent="0" fontAlgn="base">
              <a:buNone/>
            </a:pPr>
            <a:endParaRPr lang="en-Z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573" y="4151780"/>
            <a:ext cx="3041057" cy="18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4.5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research current childcare costs – by </a:t>
            </a:r>
            <a:r>
              <a:rPr lang="en-ZA" dirty="0" smtClean="0"/>
              <a:t>completing Learning </a:t>
            </a:r>
            <a:r>
              <a:rPr lang="en-ZA" dirty="0"/>
              <a:t>activity 4.5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4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B573C04-D446-4472-B8E6-C64F867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4" y="1850067"/>
            <a:ext cx="8096919" cy="3379158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‘</a:t>
            </a:r>
            <a:r>
              <a:rPr lang="en-ZA" sz="3600" b="1" dirty="0" smtClean="0">
                <a:solidFill>
                  <a:srgbClr val="767DC0"/>
                </a:solidFill>
              </a:rPr>
              <a:t>Once </a:t>
            </a:r>
            <a:r>
              <a:rPr lang="en-ZA" sz="3600" b="1" dirty="0">
                <a:solidFill>
                  <a:srgbClr val="767DC0"/>
                </a:solidFill>
              </a:rPr>
              <a:t>a parent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767DC0"/>
                </a:solidFill>
              </a:rPr>
              <a:t>always a </a:t>
            </a:r>
            <a:r>
              <a:rPr lang="en-ZA" sz="3600" b="1" dirty="0" smtClean="0">
                <a:solidFill>
                  <a:srgbClr val="767DC0"/>
                </a:solidFill>
              </a:rPr>
              <a:t>parent</a:t>
            </a:r>
            <a:r>
              <a:rPr lang="en-ZA" sz="3600" dirty="0" smtClean="0"/>
              <a:t>’ – </a:t>
            </a:r>
            <a:r>
              <a:rPr lang="en-ZA" sz="3600" dirty="0"/>
              <a:t>do you agree?</a:t>
            </a:r>
          </a:p>
          <a:p>
            <a:pPr lvl="0" fontAlgn="base"/>
            <a:r>
              <a:rPr lang="en-ZA" sz="3600" dirty="0"/>
              <a:t>What does the way in which </a:t>
            </a:r>
            <a:r>
              <a:rPr lang="en-ZA" sz="3600" b="1" dirty="0">
                <a:solidFill>
                  <a:srgbClr val="8CE614"/>
                </a:solidFill>
              </a:rPr>
              <a:t>children </a:t>
            </a:r>
            <a:r>
              <a:rPr lang="en-ZA" sz="3600" b="1" dirty="0" smtClean="0">
                <a:solidFill>
                  <a:srgbClr val="8CE614"/>
                </a:solidFill>
              </a:rPr>
              <a:t/>
            </a:r>
            <a:br>
              <a:rPr lang="en-ZA" sz="3600" b="1" dirty="0" smtClean="0">
                <a:solidFill>
                  <a:srgbClr val="8CE614"/>
                </a:solidFill>
              </a:rPr>
            </a:br>
            <a:r>
              <a:rPr lang="en-ZA" sz="3600" b="1" dirty="0" smtClean="0">
                <a:solidFill>
                  <a:srgbClr val="8CE614"/>
                </a:solidFill>
              </a:rPr>
              <a:t>are </a:t>
            </a:r>
            <a:r>
              <a:rPr lang="en-ZA" sz="3600" b="1" dirty="0">
                <a:solidFill>
                  <a:srgbClr val="8CE614"/>
                </a:solidFill>
              </a:rPr>
              <a:t>treated</a:t>
            </a:r>
            <a:r>
              <a:rPr lang="en-ZA" sz="3600" dirty="0"/>
              <a:t> say about a </a:t>
            </a:r>
            <a:r>
              <a:rPr lang="en-ZA" sz="3600" b="1" dirty="0">
                <a:solidFill>
                  <a:srgbClr val="8CE614"/>
                </a:solidFill>
              </a:rPr>
              <a:t>society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Which </a:t>
            </a:r>
            <a:r>
              <a:rPr lang="en-ZA" sz="3600" b="1" dirty="0">
                <a:solidFill>
                  <a:srgbClr val="767DC0"/>
                </a:solidFill>
              </a:rPr>
              <a:t>aspect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dirty="0"/>
              <a:t>of </a:t>
            </a:r>
            <a:r>
              <a:rPr lang="en-ZA" sz="3600" b="1" dirty="0">
                <a:solidFill>
                  <a:srgbClr val="767DC0"/>
                </a:solidFill>
              </a:rPr>
              <a:t>raising a child </a:t>
            </a:r>
            <a:r>
              <a:rPr lang="en-ZA" sz="3600" dirty="0"/>
              <a:t>is the </a:t>
            </a:r>
            <a:r>
              <a:rPr lang="en-ZA" sz="3600" b="1" dirty="0">
                <a:solidFill>
                  <a:srgbClr val="767DC0"/>
                </a:solidFill>
              </a:rPr>
              <a:t>most important</a:t>
            </a:r>
            <a:r>
              <a:rPr lang="en-ZA" sz="3600" dirty="0"/>
              <a:t>?</a:t>
            </a: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29835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93" y="229836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8840"/>
            <a:ext cx="8404412" cy="1164548"/>
          </a:xfrm>
        </p:spPr>
        <p:txBody>
          <a:bodyPr>
            <a:noAutofit/>
          </a:bodyPr>
          <a:lstStyle/>
          <a:p>
            <a:pPr algn="ctr"/>
            <a:r>
              <a:rPr lang="en-ZA" dirty="0" smtClean="0"/>
              <a:t>Postnatal depression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465107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4.4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What is postnatal depression?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98376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Postnatal = </a:t>
            </a:r>
            <a:r>
              <a:rPr lang="en-ZA" sz="3600" b="1" dirty="0">
                <a:solidFill>
                  <a:srgbClr val="767DC0"/>
                </a:solidFill>
              </a:rPr>
              <a:t>time immediately </a:t>
            </a:r>
            <a:r>
              <a:rPr lang="en-ZA" sz="3600" b="1" dirty="0" smtClean="0">
                <a:solidFill>
                  <a:srgbClr val="767DC0"/>
                </a:solidFill>
              </a:rPr>
              <a:t>after </a:t>
            </a:r>
            <a:r>
              <a:rPr lang="en-ZA" sz="3600" dirty="0" smtClean="0"/>
              <a:t>the </a:t>
            </a:r>
            <a:r>
              <a:rPr lang="en-ZA" sz="3600" b="1" dirty="0">
                <a:solidFill>
                  <a:srgbClr val="767DC0"/>
                </a:solidFill>
              </a:rPr>
              <a:t>birth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dirty="0"/>
              <a:t>of a child. </a:t>
            </a:r>
          </a:p>
          <a:p>
            <a:pPr lvl="0" fontAlgn="base"/>
            <a:r>
              <a:rPr lang="en-ZA" sz="3600" dirty="0"/>
              <a:t>Depression = </a:t>
            </a:r>
            <a:r>
              <a:rPr lang="en-ZA" sz="3600" b="1" dirty="0">
                <a:solidFill>
                  <a:srgbClr val="8CE614"/>
                </a:solidFill>
              </a:rPr>
              <a:t>extreme unhappiness </a:t>
            </a:r>
            <a:r>
              <a:rPr lang="en-ZA" sz="3600" dirty="0"/>
              <a:t>&amp;</a:t>
            </a:r>
            <a:r>
              <a:rPr lang="en-ZA" sz="3600" dirty="0" smtClean="0"/>
              <a:t> </a:t>
            </a:r>
            <a:r>
              <a:rPr lang="en-ZA" sz="3600" b="1" dirty="0">
                <a:solidFill>
                  <a:srgbClr val="8CE614"/>
                </a:solidFill>
              </a:rPr>
              <a:t>hopelessness</a:t>
            </a:r>
            <a:r>
              <a:rPr lang="en-ZA" sz="3600" dirty="0" smtClean="0"/>
              <a:t>.</a:t>
            </a:r>
          </a:p>
          <a:p>
            <a:pPr fontAlgn="base"/>
            <a:r>
              <a:rPr lang="en-ZA" sz="3600" dirty="0"/>
              <a:t>While </a:t>
            </a:r>
            <a:r>
              <a:rPr lang="en-ZA" sz="3600" dirty="0" smtClean="0"/>
              <a:t>having </a:t>
            </a:r>
            <a:r>
              <a:rPr lang="en-ZA" sz="3600" b="1" dirty="0" smtClean="0">
                <a:solidFill>
                  <a:srgbClr val="767DC0"/>
                </a:solidFill>
              </a:rPr>
              <a:t>baby </a:t>
            </a:r>
            <a:r>
              <a:rPr lang="en-ZA" sz="3600" b="1" dirty="0">
                <a:solidFill>
                  <a:srgbClr val="767DC0"/>
                </a:solidFill>
              </a:rPr>
              <a:t>blues </a:t>
            </a:r>
            <a:r>
              <a:rPr lang="en-ZA" sz="3600" dirty="0"/>
              <a:t>(a few days of </a:t>
            </a:r>
            <a:r>
              <a:rPr lang="en-ZA" sz="3600" b="1" dirty="0" smtClean="0">
                <a:solidFill>
                  <a:srgbClr val="767DC0"/>
                </a:solidFill>
              </a:rPr>
              <a:t>weepiness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anxiety</a:t>
            </a:r>
            <a:r>
              <a:rPr lang="en-ZA" sz="3600" dirty="0"/>
              <a:t>) is </a:t>
            </a:r>
            <a:r>
              <a:rPr lang="en-ZA" sz="3600" b="1" dirty="0">
                <a:solidFill>
                  <a:srgbClr val="767DC0"/>
                </a:solidFill>
              </a:rPr>
              <a:t>normal</a:t>
            </a:r>
            <a:r>
              <a:rPr lang="en-ZA" sz="3600" dirty="0"/>
              <a:t>, women who have </a:t>
            </a:r>
            <a:r>
              <a:rPr lang="en-ZA" sz="3600" b="1" dirty="0">
                <a:solidFill>
                  <a:srgbClr val="767DC0"/>
                </a:solidFill>
              </a:rPr>
              <a:t>symptoms for more than 10 days</a:t>
            </a:r>
            <a:r>
              <a:rPr lang="en-ZA" sz="3600" dirty="0"/>
              <a:t> need to </a:t>
            </a:r>
            <a:r>
              <a:rPr lang="en-ZA" sz="3600" b="1" dirty="0">
                <a:solidFill>
                  <a:srgbClr val="767DC0"/>
                </a:solidFill>
              </a:rPr>
              <a:t>seek help</a:t>
            </a:r>
            <a:r>
              <a:rPr lang="en-ZA" sz="3600" dirty="0"/>
              <a:t>.</a:t>
            </a:r>
          </a:p>
          <a:p>
            <a:pPr lvl="0" fontAlgn="base"/>
            <a:endParaRPr lang="en-ZA" sz="3600" dirty="0"/>
          </a:p>
          <a:p>
            <a:pPr marL="914400" lvl="2" indent="0" fontAlgn="base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9903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92361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Postnatal </a:t>
            </a:r>
            <a:r>
              <a:rPr lang="en-ZA" b="1" dirty="0" smtClean="0">
                <a:latin typeface="+mn-lt"/>
              </a:rPr>
              <a:t>depression symptoms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98376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Feeling </a:t>
            </a:r>
            <a:r>
              <a:rPr lang="en-ZA" sz="3600" b="1" dirty="0">
                <a:solidFill>
                  <a:srgbClr val="8CE614"/>
                </a:solidFill>
              </a:rPr>
              <a:t>hopeless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8CE614"/>
                </a:solidFill>
              </a:rPr>
              <a:t>alone</a:t>
            </a:r>
            <a:endParaRPr lang="en-ZA" sz="3600" dirty="0"/>
          </a:p>
          <a:p>
            <a:pPr lvl="0" fontAlgn="base"/>
            <a:r>
              <a:rPr lang="en-ZA" sz="3600" dirty="0" smtClean="0"/>
              <a:t>Guilt</a:t>
            </a:r>
            <a:endParaRPr lang="en-ZA" sz="3600" dirty="0"/>
          </a:p>
          <a:p>
            <a:pPr lvl="0" fontAlgn="base"/>
            <a:r>
              <a:rPr lang="en-ZA" sz="3600" dirty="0" smtClean="0"/>
              <a:t>Exhaustion </a:t>
            </a:r>
            <a:endParaRPr lang="en-ZA" sz="3600" dirty="0"/>
          </a:p>
          <a:p>
            <a:pPr lvl="0" fontAlgn="base"/>
            <a:r>
              <a:rPr lang="en-ZA" sz="3600" dirty="0"/>
              <a:t>Moodiness &amp;</a:t>
            </a:r>
            <a:r>
              <a:rPr lang="en-ZA" sz="3600" dirty="0" smtClean="0"/>
              <a:t> </a:t>
            </a:r>
            <a:r>
              <a:rPr lang="en-ZA" sz="3600" b="1" dirty="0" smtClean="0">
                <a:solidFill>
                  <a:srgbClr val="767DC0"/>
                </a:solidFill>
              </a:rPr>
              <a:t>frustration</a:t>
            </a:r>
            <a:endParaRPr lang="en-ZA" sz="3600" dirty="0"/>
          </a:p>
          <a:p>
            <a:pPr lvl="0" fontAlgn="base"/>
            <a:r>
              <a:rPr lang="en-ZA" sz="3600" dirty="0" smtClean="0"/>
              <a:t>Anxiety</a:t>
            </a:r>
            <a:endParaRPr lang="en-ZA" sz="3600" dirty="0"/>
          </a:p>
          <a:p>
            <a:pPr lvl="0" fontAlgn="base"/>
            <a:r>
              <a:rPr lang="en-ZA" sz="3600" dirty="0" smtClean="0"/>
              <a:t>Forgetfulness </a:t>
            </a:r>
            <a:endParaRPr lang="en-ZA" sz="3600" dirty="0"/>
          </a:p>
          <a:p>
            <a:pPr lvl="0" fontAlgn="base"/>
            <a:r>
              <a:rPr lang="en-ZA" sz="3600" dirty="0" smtClean="0"/>
              <a:t>Lacking </a:t>
            </a:r>
            <a:r>
              <a:rPr lang="en-ZA" sz="3600" b="1" dirty="0" smtClean="0">
                <a:solidFill>
                  <a:srgbClr val="767DC0"/>
                </a:solidFill>
              </a:rPr>
              <a:t>confidence</a:t>
            </a:r>
            <a:endParaRPr lang="en-ZA" sz="3600" dirty="0" smtClean="0"/>
          </a:p>
          <a:p>
            <a:pPr lvl="0" fontAlgn="base"/>
            <a:r>
              <a:rPr lang="en-ZA" sz="3600" dirty="0" smtClean="0"/>
              <a:t>Struggling </a:t>
            </a:r>
            <a:r>
              <a:rPr lang="en-ZA" sz="3600" dirty="0"/>
              <a:t>to do </a:t>
            </a:r>
            <a:r>
              <a:rPr lang="en-ZA" sz="3600" b="1" dirty="0">
                <a:solidFill>
                  <a:srgbClr val="8CE614"/>
                </a:solidFill>
              </a:rPr>
              <a:t>normal activities</a:t>
            </a:r>
            <a:r>
              <a:rPr lang="en-ZA" sz="3600" dirty="0"/>
              <a:t>. </a:t>
            </a:r>
          </a:p>
          <a:p>
            <a:pPr marL="0" lvl="0" indent="0" fontAlgn="base">
              <a:buNone/>
            </a:pPr>
            <a:endParaRPr lang="en-ZA" sz="3600" dirty="0" smtClean="0"/>
          </a:p>
          <a:p>
            <a:pPr marL="914400" lvl="2" indent="0" fontAlgn="base">
              <a:buNone/>
            </a:pPr>
            <a:endParaRPr lang="en-ZA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67386" y="1071563"/>
            <a:ext cx="2290763" cy="3205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3978" y="4291011"/>
            <a:ext cx="279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4.19: Lack of sleep can contribute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postnatal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881" y="1709556"/>
            <a:ext cx="4996456" cy="314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Refer to </a:t>
            </a:r>
            <a:r>
              <a:rPr lang="en-US" sz="3600" b="1" dirty="0" smtClean="0">
                <a:solidFill>
                  <a:srgbClr val="8CE614"/>
                </a:solidFill>
              </a:rPr>
              <a:t>Table 4.2 </a:t>
            </a:r>
            <a:r>
              <a:rPr lang="en-US" sz="3600" dirty="0" smtClean="0"/>
              <a:t>in </a:t>
            </a:r>
            <a:r>
              <a:rPr lang="en-US" sz="3600" dirty="0"/>
              <a:t>your </a:t>
            </a:r>
            <a:r>
              <a:rPr lang="en-US" sz="3600" i="1" dirty="0"/>
              <a:t>Student’s Book</a:t>
            </a:r>
            <a:r>
              <a:rPr lang="en-US" sz="3600" dirty="0"/>
              <a:t> </a:t>
            </a:r>
            <a:r>
              <a:rPr lang="en-US" sz="3600" dirty="0" smtClean="0"/>
              <a:t>for more information about postnatal depression       &amp; its effects on both mother &amp; child. 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1"/>
            <a:ext cx="7905750" cy="892373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How postnatal depression </a:t>
            </a:r>
            <a:r>
              <a:rPr lang="en-ZA" dirty="0" smtClean="0">
                <a:latin typeface="+mn-lt"/>
              </a:rPr>
              <a:t/>
            </a:r>
            <a:br>
              <a:rPr lang="en-ZA" dirty="0" smtClean="0">
                <a:latin typeface="+mn-lt"/>
              </a:rPr>
            </a:br>
            <a:r>
              <a:rPr lang="en-ZA" dirty="0" smtClean="0">
                <a:latin typeface="+mn-lt"/>
              </a:rPr>
              <a:t>affects </a:t>
            </a:r>
            <a:r>
              <a:rPr lang="en-ZA" dirty="0">
                <a:latin typeface="+mn-lt"/>
              </a:rPr>
              <a:t>mother </a:t>
            </a:r>
            <a:r>
              <a:rPr lang="en-ZA" dirty="0" smtClean="0">
                <a:latin typeface="+mn-lt"/>
              </a:rPr>
              <a:t>&amp; baby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10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68668"/>
            <a:ext cx="8143876" cy="90289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Dealing with postnatal depression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" y="1057276"/>
            <a:ext cx="8043471" cy="4156408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Get </a:t>
            </a:r>
            <a:r>
              <a:rPr lang="en-ZA" sz="3600" b="1" dirty="0" smtClean="0">
                <a:solidFill>
                  <a:srgbClr val="767DC0"/>
                </a:solidFill>
              </a:rPr>
              <a:t>emotional</a:t>
            </a:r>
            <a:r>
              <a:rPr lang="en-ZA" sz="3600" dirty="0" smtClean="0"/>
              <a:t> &amp; </a:t>
            </a:r>
            <a:r>
              <a:rPr lang="en-ZA" sz="3600" b="1" dirty="0">
                <a:solidFill>
                  <a:srgbClr val="767DC0"/>
                </a:solidFill>
              </a:rPr>
              <a:t>physical </a:t>
            </a:r>
            <a:r>
              <a:rPr lang="en-ZA" sz="3600" b="1" dirty="0" smtClean="0">
                <a:solidFill>
                  <a:srgbClr val="767DC0"/>
                </a:solidFill>
              </a:rPr>
              <a:t>support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 smtClean="0"/>
              <a:t>Get </a:t>
            </a:r>
            <a:r>
              <a:rPr lang="en-ZA" sz="3600" b="1" dirty="0" smtClean="0">
                <a:solidFill>
                  <a:srgbClr val="8CE614"/>
                </a:solidFill>
              </a:rPr>
              <a:t>comfort</a:t>
            </a:r>
            <a:r>
              <a:rPr lang="en-ZA" sz="3600" dirty="0" smtClean="0"/>
              <a:t> </a:t>
            </a:r>
            <a:r>
              <a:rPr lang="en-ZA" sz="3600" dirty="0"/>
              <a:t>from </a:t>
            </a:r>
            <a:r>
              <a:rPr lang="en-ZA" sz="3600" b="1" dirty="0">
                <a:solidFill>
                  <a:srgbClr val="8CE614"/>
                </a:solidFill>
              </a:rPr>
              <a:t>others</a:t>
            </a:r>
            <a:r>
              <a:rPr lang="en-ZA" sz="3600" dirty="0"/>
              <a:t> who have </a:t>
            </a:r>
            <a:r>
              <a:rPr lang="en-ZA" sz="3600" b="1" dirty="0">
                <a:solidFill>
                  <a:srgbClr val="8CE614"/>
                </a:solidFill>
              </a:rPr>
              <a:t>experienced </a:t>
            </a:r>
            <a:r>
              <a:rPr lang="en-ZA" sz="3600" b="1" dirty="0" smtClean="0">
                <a:solidFill>
                  <a:srgbClr val="8CE614"/>
                </a:solidFill>
              </a:rPr>
              <a:t>it</a:t>
            </a:r>
            <a:r>
              <a:rPr lang="en-ZA" sz="3600" dirty="0" smtClean="0"/>
              <a:t>.</a:t>
            </a:r>
          </a:p>
          <a:p>
            <a:pPr lvl="0" fontAlgn="base"/>
            <a:r>
              <a:rPr lang="en-ZA" sz="3600" dirty="0" smtClean="0"/>
              <a:t>Join a </a:t>
            </a:r>
            <a:r>
              <a:rPr lang="en-ZA" sz="3600" b="1" dirty="0" smtClean="0">
                <a:solidFill>
                  <a:srgbClr val="767DC0"/>
                </a:solidFill>
              </a:rPr>
              <a:t>support</a:t>
            </a:r>
            <a:r>
              <a:rPr lang="en-ZA" sz="3600" dirty="0" smtClean="0"/>
              <a:t> group.</a:t>
            </a:r>
          </a:p>
          <a:p>
            <a:pPr lvl="0" fontAlgn="base"/>
            <a:r>
              <a:rPr lang="en-ZA" sz="3600" dirty="0" smtClean="0"/>
              <a:t>Go for </a:t>
            </a:r>
            <a:r>
              <a:rPr lang="en-ZA" sz="3600" b="1" dirty="0" smtClean="0">
                <a:solidFill>
                  <a:srgbClr val="8CE614"/>
                </a:solidFill>
              </a:rPr>
              <a:t>counselling</a:t>
            </a:r>
            <a:r>
              <a:rPr lang="en-ZA" sz="3600" dirty="0" smtClean="0"/>
              <a:t>.</a:t>
            </a:r>
          </a:p>
          <a:p>
            <a:pPr lvl="0" fontAlgn="base"/>
            <a:r>
              <a:rPr lang="en-ZA" sz="3600" dirty="0" smtClean="0"/>
              <a:t>Severe cases might need</a:t>
            </a:r>
            <a:br>
              <a:rPr lang="en-ZA" sz="3600" dirty="0" smtClean="0"/>
            </a:br>
            <a:r>
              <a:rPr lang="en-ZA" sz="3600" b="1" dirty="0" smtClean="0">
                <a:solidFill>
                  <a:srgbClr val="767DC0"/>
                </a:solidFill>
              </a:rPr>
              <a:t>medication</a:t>
            </a:r>
            <a:r>
              <a:rPr lang="en-ZA" sz="3600" dirty="0" smtClean="0"/>
              <a:t>.</a:t>
            </a:r>
          </a:p>
          <a:p>
            <a:pPr lvl="0" fontAlgn="base"/>
            <a:endParaRPr lang="en-ZA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439629" y="2282731"/>
            <a:ext cx="2637569" cy="27075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6338" y="5024208"/>
            <a:ext cx="34861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4.21: The loving support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of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child’s father is vital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overcoming postnatal depression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4.6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find out more about postnatal depression – by </a:t>
            </a:r>
            <a:r>
              <a:rPr lang="en-ZA" dirty="0" smtClean="0"/>
              <a:t>completing Learning </a:t>
            </a:r>
            <a:r>
              <a:rPr lang="en-ZA" dirty="0"/>
              <a:t>activity 4.6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0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313"/>
            <a:ext cx="8404412" cy="1778281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Support structures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for </a:t>
            </a:r>
            <a:r>
              <a:rPr lang="en-ZA" dirty="0"/>
              <a:t>new parents 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8" y="2093632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4.5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5" y="125805"/>
            <a:ext cx="8143876" cy="1445820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Types of support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structures for </a:t>
            </a:r>
            <a:r>
              <a:rPr lang="en-ZA" b="1" dirty="0">
                <a:latin typeface="+mn-lt"/>
              </a:rPr>
              <a:t>parents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28" y="1843087"/>
            <a:ext cx="8320267" cy="3429001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Medical: </a:t>
            </a:r>
            <a:r>
              <a:rPr lang="en-ZA" sz="3600" b="1" dirty="0" smtClean="0">
                <a:solidFill>
                  <a:srgbClr val="8CE614"/>
                </a:solidFill>
              </a:rPr>
              <a:t>hospitals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clinics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8CE614"/>
                </a:solidFill>
              </a:rPr>
              <a:t>midwives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Emotional: </a:t>
            </a:r>
            <a:r>
              <a:rPr lang="en-ZA" sz="3600" b="1" dirty="0" smtClean="0">
                <a:solidFill>
                  <a:srgbClr val="767DC0"/>
                </a:solidFill>
              </a:rPr>
              <a:t>support groups</a:t>
            </a:r>
            <a:br>
              <a:rPr lang="en-ZA" sz="3600" b="1" dirty="0" smtClean="0">
                <a:solidFill>
                  <a:srgbClr val="767DC0"/>
                </a:solidFill>
              </a:rPr>
            </a:b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organisations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 smtClean="0"/>
              <a:t>Social: </a:t>
            </a:r>
            <a:r>
              <a:rPr lang="en-ZA" sz="3600" b="1" dirty="0" smtClean="0">
                <a:solidFill>
                  <a:srgbClr val="8CE614"/>
                </a:solidFill>
              </a:rPr>
              <a:t>social </a:t>
            </a:r>
            <a:r>
              <a:rPr lang="en-ZA" sz="3600" b="1" dirty="0">
                <a:solidFill>
                  <a:srgbClr val="8CE614"/>
                </a:solidFill>
              </a:rPr>
              <a:t>support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online </a:t>
            </a:r>
            <a:r>
              <a:rPr lang="en-ZA" sz="3600" b="1" dirty="0" smtClean="0">
                <a:solidFill>
                  <a:srgbClr val="8CE614"/>
                </a:solidFill>
              </a:rPr>
              <a:t>advice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Economic: </a:t>
            </a:r>
            <a:r>
              <a:rPr lang="en-ZA" sz="3600" b="1" dirty="0" smtClean="0">
                <a:solidFill>
                  <a:srgbClr val="767DC0"/>
                </a:solidFill>
              </a:rPr>
              <a:t>grants</a:t>
            </a:r>
            <a:r>
              <a:rPr lang="en-ZA" sz="3600" dirty="0"/>
              <a:t>.</a:t>
            </a:r>
          </a:p>
          <a:p>
            <a:pPr marL="0" lvl="0" indent="0" fontAlgn="base">
              <a:buNone/>
            </a:pPr>
            <a:endParaRPr lang="en-ZA" sz="3600" dirty="0" smtClean="0"/>
          </a:p>
          <a:p>
            <a:pPr marL="914400" lvl="2" indent="0" fontAlgn="base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1972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4.7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</a:t>
            </a:r>
            <a:r>
              <a:rPr lang="en-ZA" dirty="0" smtClean="0"/>
              <a:t>unit by completing Learning </a:t>
            </a:r>
            <a:r>
              <a:rPr lang="en-ZA" dirty="0"/>
              <a:t>activity </a:t>
            </a:r>
            <a:r>
              <a:rPr lang="en-ZA" dirty="0" smtClean="0"/>
              <a:t>4.7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7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Module 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45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module by </a:t>
            </a:r>
            <a:r>
              <a:rPr lang="en-ZA" dirty="0" smtClean="0"/>
              <a:t>completing the Summative </a:t>
            </a:r>
            <a:r>
              <a:rPr lang="en-ZA" dirty="0"/>
              <a:t>assessment </a:t>
            </a:r>
            <a:r>
              <a:rPr lang="en-ZA" dirty="0" smtClean="0"/>
              <a:t>   of </a:t>
            </a:r>
            <a:r>
              <a:rPr lang="en-ZA" dirty="0"/>
              <a:t>Module </a:t>
            </a:r>
            <a:r>
              <a:rPr lang="en-ZA" dirty="0" smtClean="0"/>
              <a:t>4 </a:t>
            </a:r>
            <a:r>
              <a:rPr lang="en-ZA" dirty="0"/>
              <a:t>in your </a:t>
            </a:r>
            <a:r>
              <a:rPr lang="en-ZA" i="1" dirty="0" smtClean="0"/>
              <a:t>Student’s Book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8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3174"/>
            <a:ext cx="8404412" cy="2733820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Children – a lifelong responsibility for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both </a:t>
            </a:r>
            <a:r>
              <a:rPr lang="en-ZA" dirty="0"/>
              <a:t>parents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1701780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4.1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A lifelong responsibility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157089"/>
            <a:ext cx="7591424" cy="1714700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 smtClean="0"/>
              <a:t>The </a:t>
            </a:r>
            <a:r>
              <a:rPr lang="en-ZA" sz="3600" b="1" dirty="0" smtClean="0">
                <a:solidFill>
                  <a:srgbClr val="767DC0"/>
                </a:solidFill>
              </a:rPr>
              <a:t>type </a:t>
            </a:r>
            <a:r>
              <a:rPr lang="en-ZA" sz="3600" b="1" dirty="0">
                <a:solidFill>
                  <a:srgbClr val="767DC0"/>
                </a:solidFill>
              </a:rPr>
              <a:t>of responsibility changes </a:t>
            </a:r>
            <a:r>
              <a:rPr lang="en-ZA" sz="3600" dirty="0"/>
              <a:t>as children grow, but parents are </a:t>
            </a:r>
            <a:r>
              <a:rPr lang="en-ZA" sz="3600" b="1" dirty="0">
                <a:solidFill>
                  <a:srgbClr val="767DC0"/>
                </a:solidFill>
              </a:rPr>
              <a:t>always responsible</a:t>
            </a:r>
            <a:r>
              <a:rPr lang="en-ZA" sz="3600" b="1" dirty="0"/>
              <a:t> </a:t>
            </a:r>
            <a:r>
              <a:rPr lang="en-ZA" sz="3600" dirty="0"/>
              <a:t>for their children.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83030" y="2748014"/>
            <a:ext cx="3091297" cy="2229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7875" y="50464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4.2: Parenting doesn’t stop once a child reaches 16, 18 or 21; parents need to continue to offer support and guidance in different ways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1035248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Responsibilities of both parents: </a:t>
            </a:r>
            <a:r>
              <a:rPr lang="en-ZA" b="1" dirty="0">
                <a:solidFill>
                  <a:srgbClr val="8CE614"/>
                </a:solidFill>
                <a:latin typeface="+mn-lt"/>
                <a:ea typeface="+mn-ea"/>
                <a:cs typeface="+mn-cs"/>
              </a:rPr>
              <a:t>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745651"/>
            <a:ext cx="3962399" cy="4383687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Provide</a:t>
            </a:r>
            <a:r>
              <a:rPr lang="en-ZA" sz="3600" b="1" dirty="0" smtClean="0">
                <a:solidFill>
                  <a:srgbClr val="8CE614"/>
                </a:solidFill>
              </a:rPr>
              <a:t> food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shelter</a:t>
            </a:r>
            <a:r>
              <a:rPr lang="en-ZA" sz="3600" dirty="0"/>
              <a:t>, </a:t>
            </a:r>
            <a:r>
              <a:rPr lang="en-ZA" sz="3600" b="1" dirty="0" smtClean="0">
                <a:solidFill>
                  <a:srgbClr val="8CE614"/>
                </a:solidFill>
              </a:rPr>
              <a:t>protection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Provide </a:t>
            </a:r>
            <a:r>
              <a:rPr lang="en-ZA" sz="3600" b="1" dirty="0" smtClean="0">
                <a:solidFill>
                  <a:srgbClr val="767DC0"/>
                </a:solidFill>
              </a:rPr>
              <a:t>care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 smtClean="0"/>
              <a:t>Provide </a:t>
            </a:r>
            <a:r>
              <a:rPr lang="en-ZA" sz="3600" b="1" dirty="0" smtClean="0">
                <a:solidFill>
                  <a:srgbClr val="8CE614"/>
                </a:solidFill>
              </a:rPr>
              <a:t>nurturing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Provide </a:t>
            </a:r>
            <a:r>
              <a:rPr lang="en-ZA" sz="3600" b="1" dirty="0" smtClean="0">
                <a:solidFill>
                  <a:srgbClr val="767DC0"/>
                </a:solidFill>
              </a:rPr>
              <a:t>unconditional love</a:t>
            </a:r>
            <a:endParaRPr lang="en-ZA" sz="3600" b="1" dirty="0">
              <a:solidFill>
                <a:srgbClr val="767D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507" y="5102395"/>
            <a:ext cx="4087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Figure 4.3: A parent’s love is powerful, </a:t>
            </a:r>
            <a:endParaRPr lang="en-US" i="1" dirty="0" smtClean="0"/>
          </a:p>
          <a:p>
            <a:pPr algn="ctr"/>
            <a:r>
              <a:rPr lang="en-US" i="1" dirty="0" smtClean="0"/>
              <a:t>and </a:t>
            </a:r>
            <a:r>
              <a:rPr lang="en-US" i="1" dirty="0"/>
              <a:t>yet it must help the child to grow </a:t>
            </a:r>
            <a:endParaRPr lang="en-US" i="1" dirty="0" smtClean="0"/>
          </a:p>
          <a:p>
            <a:pPr algn="ctr"/>
            <a:r>
              <a:rPr lang="en-US" i="1" dirty="0" smtClean="0"/>
              <a:t>independent </a:t>
            </a:r>
            <a:r>
              <a:rPr lang="en-US" i="1" dirty="0"/>
              <a:t>from him or her one day</a:t>
            </a:r>
            <a:endParaRPr lang="en-ZA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29212" y="1543050"/>
            <a:ext cx="27146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1035248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Responsibilities of both parents: </a:t>
            </a:r>
            <a:r>
              <a:rPr lang="en-ZA" b="1" dirty="0">
                <a:solidFill>
                  <a:srgbClr val="767DC0"/>
                </a:solidFill>
                <a:latin typeface="+mn-lt"/>
                <a:ea typeface="+mn-ea"/>
                <a:cs typeface="+mn-cs"/>
              </a:rPr>
              <a:t>Setting</a:t>
            </a:r>
            <a:r>
              <a:rPr lang="en-ZA" b="1" dirty="0" smtClean="0">
                <a:latin typeface="+mn-lt"/>
              </a:rPr>
              <a:t> </a:t>
            </a:r>
            <a:r>
              <a:rPr lang="en-ZA" b="1" dirty="0">
                <a:solidFill>
                  <a:srgbClr val="767DC0"/>
                </a:solidFill>
                <a:latin typeface="+mn-lt"/>
                <a:ea typeface="+mn-ea"/>
                <a:cs typeface="+mn-cs"/>
              </a:rPr>
              <a:t>standards</a:t>
            </a:r>
            <a:endParaRPr lang="en-ZA" b="1" dirty="0">
              <a:solidFill>
                <a:srgbClr val="767D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14475"/>
            <a:ext cx="7729536" cy="451485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Children </a:t>
            </a:r>
            <a:r>
              <a:rPr lang="en-ZA" sz="3600" b="1" dirty="0">
                <a:solidFill>
                  <a:srgbClr val="767DC0"/>
                </a:solidFill>
              </a:rPr>
              <a:t>learn</a:t>
            </a:r>
            <a:r>
              <a:rPr lang="en-ZA" sz="3600" dirty="0"/>
              <a:t> by </a:t>
            </a:r>
            <a:r>
              <a:rPr lang="en-ZA" sz="3600" b="1" dirty="0">
                <a:solidFill>
                  <a:srgbClr val="767DC0"/>
                </a:solidFill>
              </a:rPr>
              <a:t>observing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 smtClean="0"/>
              <a:t>Children need </a:t>
            </a:r>
            <a:r>
              <a:rPr lang="en-ZA" sz="3600" b="1" dirty="0">
                <a:solidFill>
                  <a:srgbClr val="8CE614"/>
                </a:solidFill>
              </a:rPr>
              <a:t>positive relationships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 smtClean="0"/>
              <a:t>Children need to develop </a:t>
            </a:r>
            <a:r>
              <a:rPr lang="en-ZA" sz="3600" b="1" dirty="0" smtClean="0">
                <a:solidFill>
                  <a:srgbClr val="767DC0"/>
                </a:solidFill>
              </a:rPr>
              <a:t>good communication skills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 smtClean="0"/>
              <a:t>Children need to learn </a:t>
            </a:r>
            <a:r>
              <a:rPr lang="en-ZA" sz="3600" b="1" dirty="0" smtClean="0">
                <a:solidFill>
                  <a:srgbClr val="8CE614"/>
                </a:solidFill>
              </a:rPr>
              <a:t>conflict </a:t>
            </a:r>
            <a:r>
              <a:rPr lang="en-ZA" sz="3600" b="1" dirty="0">
                <a:solidFill>
                  <a:srgbClr val="8CE614"/>
                </a:solidFill>
              </a:rPr>
              <a:t>resolution skills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 smtClean="0"/>
              <a:t>Children need to </a:t>
            </a:r>
            <a:r>
              <a:rPr lang="en-ZA" sz="3600" b="1" dirty="0" smtClean="0">
                <a:solidFill>
                  <a:srgbClr val="767DC0"/>
                </a:solidFill>
              </a:rPr>
              <a:t>learn</a:t>
            </a:r>
            <a:r>
              <a:rPr lang="en-ZA" sz="3600" dirty="0" smtClean="0"/>
              <a:t> &amp; </a:t>
            </a:r>
            <a:r>
              <a:rPr lang="en-ZA" sz="3600" b="1" dirty="0" smtClean="0">
                <a:solidFill>
                  <a:srgbClr val="767DC0"/>
                </a:solidFill>
              </a:rPr>
              <a:t>understand good </a:t>
            </a:r>
            <a:r>
              <a:rPr lang="en-ZA" sz="3600" b="1" dirty="0">
                <a:solidFill>
                  <a:srgbClr val="767DC0"/>
                </a:solidFill>
              </a:rPr>
              <a:t>values</a:t>
            </a:r>
            <a:r>
              <a:rPr lang="en-Z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50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1035248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Responsibilities of both parents: </a:t>
            </a:r>
            <a:r>
              <a:rPr lang="en-ZA" b="1" dirty="0">
                <a:solidFill>
                  <a:srgbClr val="8CE614"/>
                </a:solidFill>
                <a:latin typeface="+mn-lt"/>
                <a:ea typeface="+mn-ea"/>
                <a:cs typeface="+mn-cs"/>
              </a:rPr>
              <a:t>Instructing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57338"/>
            <a:ext cx="7905750" cy="458628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/>
              <a:t>Parents </a:t>
            </a:r>
            <a:r>
              <a:rPr lang="en-ZA" sz="3600" b="1" dirty="0">
                <a:solidFill>
                  <a:srgbClr val="8CE614"/>
                </a:solidFill>
              </a:rPr>
              <a:t>teach</a:t>
            </a:r>
            <a:r>
              <a:rPr lang="en-ZA" sz="3600" dirty="0"/>
              <a:t> </a:t>
            </a:r>
            <a:r>
              <a:rPr lang="en-ZA" sz="3600" dirty="0" smtClean="0"/>
              <a:t>children</a:t>
            </a:r>
            <a:r>
              <a:rPr lang="en-ZA" sz="3600" dirty="0"/>
              <a:t>:</a:t>
            </a:r>
          </a:p>
          <a:p>
            <a:pPr fontAlgn="base"/>
            <a:r>
              <a:rPr lang="en-ZA" sz="3200" dirty="0" smtClean="0"/>
              <a:t>Their </a:t>
            </a:r>
            <a:r>
              <a:rPr lang="en-ZA" sz="3200" b="1" dirty="0" smtClean="0">
                <a:solidFill>
                  <a:srgbClr val="767DC0"/>
                </a:solidFill>
              </a:rPr>
              <a:t>language</a:t>
            </a:r>
            <a:r>
              <a:rPr lang="en-ZA" sz="3200" dirty="0" smtClean="0"/>
              <a:t> &amp; </a:t>
            </a:r>
            <a:r>
              <a:rPr lang="en-ZA" sz="3200" b="1" dirty="0" smtClean="0">
                <a:solidFill>
                  <a:srgbClr val="767DC0"/>
                </a:solidFill>
              </a:rPr>
              <a:t>explanations</a:t>
            </a:r>
            <a:endParaRPr lang="en-ZA" sz="3200" b="1" dirty="0">
              <a:solidFill>
                <a:srgbClr val="767DC0"/>
              </a:solidFill>
            </a:endParaRPr>
          </a:p>
          <a:p>
            <a:pPr fontAlgn="base"/>
            <a:r>
              <a:rPr lang="en-ZA" sz="3200" dirty="0"/>
              <a:t>How to </a:t>
            </a:r>
            <a:r>
              <a:rPr lang="en-ZA" sz="3200" b="1" dirty="0">
                <a:solidFill>
                  <a:srgbClr val="8CE614"/>
                </a:solidFill>
              </a:rPr>
              <a:t>treat </a:t>
            </a:r>
            <a:r>
              <a:rPr lang="en-ZA" sz="3200" b="1" dirty="0" smtClean="0">
                <a:solidFill>
                  <a:srgbClr val="8CE614"/>
                </a:solidFill>
              </a:rPr>
              <a:t>others</a:t>
            </a:r>
            <a:endParaRPr lang="en-ZA" sz="3200" b="1" dirty="0">
              <a:solidFill>
                <a:srgbClr val="8CE614"/>
              </a:solidFill>
            </a:endParaRPr>
          </a:p>
          <a:p>
            <a:pPr fontAlgn="base"/>
            <a:r>
              <a:rPr lang="en-ZA" sz="3200" dirty="0"/>
              <a:t>About </a:t>
            </a:r>
            <a:r>
              <a:rPr lang="en-ZA" sz="3200" b="1" dirty="0">
                <a:solidFill>
                  <a:srgbClr val="767DC0"/>
                </a:solidFill>
              </a:rPr>
              <a:t>the </a:t>
            </a:r>
            <a:r>
              <a:rPr lang="en-ZA" sz="3200" b="1" dirty="0" smtClean="0">
                <a:solidFill>
                  <a:srgbClr val="767DC0"/>
                </a:solidFill>
              </a:rPr>
              <a:t>body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767DC0"/>
                </a:solidFill>
              </a:rPr>
              <a:t>how it works</a:t>
            </a:r>
            <a:endParaRPr lang="en-ZA" sz="3200" b="1" dirty="0">
              <a:solidFill>
                <a:srgbClr val="767DC0"/>
              </a:solidFill>
            </a:endParaRPr>
          </a:p>
          <a:p>
            <a:pPr fontAlgn="base"/>
            <a:r>
              <a:rPr lang="en-ZA" sz="3200" dirty="0" smtClean="0"/>
              <a:t>The importance of </a:t>
            </a:r>
            <a:r>
              <a:rPr lang="en-ZA" sz="3200" b="1" dirty="0" smtClean="0">
                <a:solidFill>
                  <a:srgbClr val="8CE614"/>
                </a:solidFill>
              </a:rPr>
              <a:t>hygiene</a:t>
            </a:r>
            <a:endParaRPr lang="en-ZA" sz="3200" b="1" dirty="0">
              <a:solidFill>
                <a:srgbClr val="8CE614"/>
              </a:solidFill>
            </a:endParaRPr>
          </a:p>
          <a:p>
            <a:pPr fontAlgn="base"/>
            <a:r>
              <a:rPr lang="en-ZA" sz="3200" dirty="0"/>
              <a:t>Practical </a:t>
            </a:r>
            <a:r>
              <a:rPr lang="en-ZA" sz="3200" b="1" dirty="0" smtClean="0">
                <a:solidFill>
                  <a:srgbClr val="767DC0"/>
                </a:solidFill>
              </a:rPr>
              <a:t>skills</a:t>
            </a:r>
            <a:endParaRPr lang="en-ZA" sz="3200" b="1" dirty="0">
              <a:solidFill>
                <a:srgbClr val="767DC0"/>
              </a:solidFill>
            </a:endParaRPr>
          </a:p>
          <a:p>
            <a:pPr fontAlgn="base"/>
            <a:r>
              <a:rPr lang="en-ZA" sz="3200" dirty="0" smtClean="0"/>
              <a:t>What</a:t>
            </a:r>
            <a:r>
              <a:rPr lang="en-ZA" sz="3200" dirty="0" smtClean="0">
                <a:solidFill>
                  <a:srgbClr val="8CE614"/>
                </a:solidFill>
              </a:rPr>
              <a:t> </a:t>
            </a:r>
            <a:r>
              <a:rPr lang="en-ZA" sz="3200" b="1" dirty="0" smtClean="0">
                <a:solidFill>
                  <a:srgbClr val="8CE614"/>
                </a:solidFill>
              </a:rPr>
              <a:t>morals </a:t>
            </a:r>
            <a:r>
              <a:rPr lang="en-ZA" sz="3200" dirty="0"/>
              <a:t>&amp;</a:t>
            </a:r>
            <a:r>
              <a:rPr lang="en-ZA" sz="3200" dirty="0" smtClean="0"/>
              <a:t> </a:t>
            </a:r>
            <a:r>
              <a:rPr lang="en-ZA" sz="3200" b="1" dirty="0" smtClean="0">
                <a:solidFill>
                  <a:srgbClr val="8CE614"/>
                </a:solidFill>
              </a:rPr>
              <a:t>rules </a:t>
            </a:r>
            <a:r>
              <a:rPr lang="en-ZA" sz="3200" dirty="0" smtClean="0"/>
              <a:t>are.  </a:t>
            </a:r>
            <a:endParaRPr lang="en-ZA" sz="32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4" y="4202261"/>
            <a:ext cx="2906858" cy="19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/>
              <a:t>4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4.1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assess your experience with your parents/as a parent – by </a:t>
            </a:r>
            <a:r>
              <a:rPr lang="en-ZA" dirty="0" smtClean="0"/>
              <a:t>completing Learning </a:t>
            </a:r>
            <a:r>
              <a:rPr lang="en-ZA" dirty="0"/>
              <a:t>activity 4.1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9528</TotalTime>
  <Words>966</Words>
  <Application>Microsoft Office PowerPoint</Application>
  <PresentationFormat>On-screen Show (4:3)</PresentationFormat>
  <Paragraphs>229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Times New Roman</vt:lpstr>
      <vt:lpstr>Wingdings</vt:lpstr>
      <vt:lpstr>1_Presentation2</vt:lpstr>
      <vt:lpstr>Presentation2</vt:lpstr>
      <vt:lpstr>2_Presentation2</vt:lpstr>
      <vt:lpstr>3_Presentation2</vt:lpstr>
      <vt:lpstr>Life Orientation: Life Skills</vt:lpstr>
      <vt:lpstr>Describe parenting as an example of a challenging life situation</vt:lpstr>
      <vt:lpstr>Think about it…</vt:lpstr>
      <vt:lpstr>Children – a lifelong responsibility for  both parents</vt:lpstr>
      <vt:lpstr>A lifelong responsibility</vt:lpstr>
      <vt:lpstr>Responsibilities of both parents: Giving</vt:lpstr>
      <vt:lpstr>Responsibilities of both parents: Setting standards</vt:lpstr>
      <vt:lpstr>Responsibilities of both parents: Instructing</vt:lpstr>
      <vt:lpstr>PowerPoint Presentation</vt:lpstr>
      <vt:lpstr>Loving, respecting  &amp; caring for children </vt:lpstr>
      <vt:lpstr>Legislation about children</vt:lpstr>
      <vt:lpstr>Legislation about children</vt:lpstr>
      <vt:lpstr>Showing love, respect &amp; care</vt:lpstr>
      <vt:lpstr>Showing love, respect &amp; care</vt:lpstr>
      <vt:lpstr>Showing love, respect &amp; care</vt:lpstr>
      <vt:lpstr>PowerPoint Presentation</vt:lpstr>
      <vt:lpstr>Examples of child abuse </vt:lpstr>
      <vt:lpstr>Examples of child abuse </vt:lpstr>
      <vt:lpstr>Who commits child abuse? </vt:lpstr>
      <vt:lpstr>Consequences of child abuse</vt:lpstr>
      <vt:lpstr>PowerPoint Presentation</vt:lpstr>
      <vt:lpstr>Basic parenting skills </vt:lpstr>
      <vt:lpstr>Basic parenting skills </vt:lpstr>
      <vt:lpstr>PowerPoint Presentation</vt:lpstr>
      <vt:lpstr>Costs of having  &amp; raising a child</vt:lpstr>
      <vt:lpstr>Costs of having a baby</vt:lpstr>
      <vt:lpstr>Costs of having a baby</vt:lpstr>
      <vt:lpstr>Costs of having a baby</vt:lpstr>
      <vt:lpstr>PowerPoint Presentation</vt:lpstr>
      <vt:lpstr>Postnatal depression</vt:lpstr>
      <vt:lpstr>What is postnatal depression?</vt:lpstr>
      <vt:lpstr>Postnatal depression symptoms</vt:lpstr>
      <vt:lpstr>How postnatal depression  affects mother &amp; baby</vt:lpstr>
      <vt:lpstr>Dealing with postnatal depression</vt:lpstr>
      <vt:lpstr>PowerPoint Presentation</vt:lpstr>
      <vt:lpstr>Support structures  for new parents </vt:lpstr>
      <vt:lpstr>Types of support  structures for parents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Janet Bartlet</cp:lastModifiedBy>
  <cp:revision>461</cp:revision>
  <dcterms:created xsi:type="dcterms:W3CDTF">2017-08-15T07:49:10Z</dcterms:created>
  <dcterms:modified xsi:type="dcterms:W3CDTF">2018-02-07T13:18:11Z</dcterms:modified>
</cp:coreProperties>
</file>