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2" r:id="rId2"/>
    <p:sldMasterId id="2147483690" r:id="rId3"/>
    <p:sldMasterId id="2147483698" r:id="rId4"/>
  </p:sldMasterIdLst>
  <p:notesMasterIdLst>
    <p:notesMasterId r:id="rId49"/>
  </p:notesMasterIdLst>
  <p:sldIdLst>
    <p:sldId id="330" r:id="rId5"/>
    <p:sldId id="331" r:id="rId6"/>
    <p:sldId id="332" r:id="rId7"/>
    <p:sldId id="333" r:id="rId8"/>
    <p:sldId id="295" r:id="rId9"/>
    <p:sldId id="516" r:id="rId10"/>
    <p:sldId id="531" r:id="rId11"/>
    <p:sldId id="517" r:id="rId12"/>
    <p:sldId id="532" r:id="rId13"/>
    <p:sldId id="533" r:id="rId14"/>
    <p:sldId id="534" r:id="rId15"/>
    <p:sldId id="535" r:id="rId16"/>
    <p:sldId id="536" r:id="rId17"/>
    <p:sldId id="334" r:id="rId18"/>
    <p:sldId id="515" r:id="rId19"/>
    <p:sldId id="396" r:id="rId20"/>
    <p:sldId id="518" r:id="rId21"/>
    <p:sldId id="537" r:id="rId22"/>
    <p:sldId id="464" r:id="rId23"/>
    <p:sldId id="519" r:id="rId24"/>
    <p:sldId id="520" r:id="rId25"/>
    <p:sldId id="538" r:id="rId26"/>
    <p:sldId id="539" r:id="rId27"/>
    <p:sldId id="530" r:id="rId28"/>
    <p:sldId id="445" r:id="rId29"/>
    <p:sldId id="540" r:id="rId30"/>
    <p:sldId id="541" r:id="rId31"/>
    <p:sldId id="542" r:id="rId32"/>
    <p:sldId id="543" r:id="rId33"/>
    <p:sldId id="544" r:id="rId34"/>
    <p:sldId id="545" r:id="rId35"/>
    <p:sldId id="546" r:id="rId36"/>
    <p:sldId id="547" r:id="rId37"/>
    <p:sldId id="554" r:id="rId38"/>
    <p:sldId id="548" r:id="rId39"/>
    <p:sldId id="549" r:id="rId40"/>
    <p:sldId id="550" r:id="rId41"/>
    <p:sldId id="551" r:id="rId42"/>
    <p:sldId id="552" r:id="rId43"/>
    <p:sldId id="446" r:id="rId44"/>
    <p:sldId id="553" r:id="rId45"/>
    <p:sldId id="529" r:id="rId46"/>
    <p:sldId id="340" r:id="rId47"/>
    <p:sldId id="28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yoti Singh" initials="JS" lastIdx="62" clrIdx="0">
    <p:extLst/>
  </p:cmAuthor>
  <p:cmAuthor id="2" name="Janet Bartlet" initials="JB" lastIdx="3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DC0"/>
    <a:srgbClr val="8CE614"/>
    <a:srgbClr val="9A73FD"/>
    <a:srgbClr val="D3E856"/>
    <a:srgbClr val="9EA2F4"/>
    <a:srgbClr val="4A3D9B"/>
    <a:srgbClr val="F2FAC2"/>
    <a:srgbClr val="9FBFF3"/>
    <a:srgbClr val="B7E37D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9" autoAdjust="0"/>
    <p:restoredTop sz="94434" autoAdjust="0"/>
  </p:normalViewPr>
  <p:slideViewPr>
    <p:cSldViewPr snapToGrid="0">
      <p:cViewPr varScale="1">
        <p:scale>
          <a:sx n="108" d="100"/>
          <a:sy n="108" d="100"/>
        </p:scale>
        <p:origin x="92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172"/>
    </p:cViewPr>
  </p:sorterViewPr>
  <p:notesViewPr>
    <p:cSldViewPr snapToGrid="0">
      <p:cViewPr varScale="1">
        <p:scale>
          <a:sx n="59" d="100"/>
          <a:sy n="59" d="100"/>
        </p:scale>
        <p:origin x="279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6D15C1-6C30-42F8-B52C-DF90764BC816}" type="datetimeFigureOut">
              <a:rPr lang="en-ZA" smtClean="0"/>
              <a:t>2018/02/08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5FF47-8810-4EDB-A7B4-DB23811AE848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65472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49960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89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34335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42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5551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202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834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30206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19212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7359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3140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>
                <a:solidFill>
                  <a:prstClr val="black"/>
                </a:solidFill>
              </a:rPr>
              <a:pPr/>
              <a:t>35</a:t>
            </a:fld>
            <a:endParaRPr lang="en-Z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131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5FF47-8810-4EDB-A7B4-DB23811AE848}" type="slidenum">
              <a:rPr lang="en-ZA" smtClean="0"/>
              <a:t>38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401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5.xml"/><Relationship Id="rId4" Type="http://schemas.openxmlformats.org/officeDocument/2006/relationships/image" Target="../media/image10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6.xml"/><Relationship Id="rId4" Type="http://schemas.openxmlformats.org/officeDocument/2006/relationships/image" Target="../media/image11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" y="574335"/>
            <a:ext cx="3727793" cy="5259642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59551" y="640552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" action="ppaction://hlinkshowjump?jump=lastslide"/>
              </a:rPr>
              <a:t>*see</a:t>
            </a:r>
            <a:r>
              <a:rPr lang="en-US" baseline="0" dirty="0">
                <a:solidFill>
                  <a:schemeClr val="bg1"/>
                </a:solidFill>
                <a:hlinkClick r:id="" action="ppaction://hlinkshowjump?jump=lastslide"/>
              </a:rPr>
              <a:t> terms and conditions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655976" y="374260"/>
            <a:ext cx="3640299" cy="4869544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65306" y="5397069"/>
            <a:ext cx="3638938" cy="531878"/>
          </a:xfr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767DC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</p:spTree>
    <p:extLst>
      <p:ext uri="{BB962C8B-B14F-4D97-AF65-F5344CB8AC3E}">
        <p14:creationId xmlns:p14="http://schemas.microsoft.com/office/powerpoint/2010/main" val="503271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60616" y="3701874"/>
            <a:ext cx="7551702" cy="716776"/>
          </a:xfrm>
        </p:spPr>
        <p:txBody>
          <a:bodyPr anchor="b">
            <a:normAutofit/>
          </a:bodyPr>
          <a:lstStyle>
            <a:lvl1pPr>
              <a:defRPr sz="4000" b="1" baseline="0">
                <a:solidFill>
                  <a:srgbClr val="9A73FD"/>
                </a:solidFill>
                <a:latin typeface="+mn-lt"/>
              </a:defRPr>
            </a:lvl1pPr>
          </a:lstStyle>
          <a:p>
            <a:r>
              <a:rPr lang="en-ZA" dirty="0"/>
              <a:t>Learning activity number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60615" y="4430822"/>
            <a:ext cx="7560755" cy="550427"/>
          </a:xfrm>
        </p:spPr>
        <p:txBody>
          <a:bodyPr/>
          <a:lstStyle>
            <a:lvl1pPr marL="0" indent="0">
              <a:buNone/>
              <a:defRPr b="1">
                <a:solidFill>
                  <a:srgbClr val="8CE614"/>
                </a:solidFill>
              </a:defRPr>
            </a:lvl1pPr>
          </a:lstStyle>
          <a:p>
            <a:r>
              <a:rPr lang="en-ZA" dirty="0"/>
              <a:t>Module number</a:t>
            </a:r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60145" y="4991774"/>
            <a:ext cx="7561226" cy="110307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656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1" y="4461310"/>
            <a:ext cx="7910513" cy="632369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761" y="206454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41" y="589167"/>
            <a:ext cx="2112209" cy="298017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5763" y="5087938"/>
            <a:ext cx="7910512" cy="7699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8122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rms and cond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990" y="2065530"/>
            <a:ext cx="7913294" cy="7864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9674" y="2839069"/>
            <a:ext cx="6639119" cy="26824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81990" y="5618365"/>
            <a:ext cx="7815749" cy="676715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89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964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20500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8314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1405577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5654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2997200"/>
            <a:ext cx="8051800" cy="87118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E130B-3808-42C5-A711-1E484DF134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79" y="222285"/>
            <a:ext cx="1926933" cy="271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6417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74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6956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2497069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4689678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503583" y="5844209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" action="ppaction://hlinkshowjump?jump=lastslide"/>
              </a:rPr>
              <a:t>*see</a:t>
            </a:r>
            <a:r>
              <a:rPr lang="en-US" baseline="0" dirty="0">
                <a:hlinkClick r:id="" action="ppaction://hlinkshowjump?jump=lastslide"/>
              </a:rPr>
              <a:t> terms and conditions</a:t>
            </a:r>
            <a:endParaRPr lang="en-GB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9985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861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extLst>
      <p:ext uri="{BB962C8B-B14F-4D97-AF65-F5344CB8AC3E}">
        <p14:creationId xmlns:p14="http://schemas.microsoft.com/office/powerpoint/2010/main" val="3692057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6719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97" y="187329"/>
            <a:ext cx="2799966" cy="39505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032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rgbClr val="8CE61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4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rgbClr val="9A73F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990" y="181076"/>
            <a:ext cx="2671953" cy="37699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7991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1177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217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oo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1" y="1676398"/>
            <a:ext cx="7915274" cy="2114552"/>
          </a:xfrm>
        </p:spPr>
        <p:txBody>
          <a:bodyPr anchor="b">
            <a:normAutofit/>
          </a:bodyPr>
          <a:lstStyle>
            <a:lvl1pPr algn="ctr">
              <a:defRPr sz="7200" b="1">
                <a:latin typeface="+mn-lt"/>
              </a:defRPr>
            </a:lvl1pPr>
          </a:lstStyle>
          <a:p>
            <a:r>
              <a:rPr lang="en-US" dirty="0"/>
              <a:t>Book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1" y="3952877"/>
            <a:ext cx="7915274" cy="1495425"/>
          </a:xfrm>
        </p:spPr>
        <p:txBody>
          <a:bodyPr>
            <a:norm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Level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92" y="480765"/>
            <a:ext cx="3635892" cy="1033709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1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5694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extLst>
      <p:ext uri="{BB962C8B-B14F-4D97-AF65-F5344CB8AC3E}">
        <p14:creationId xmlns:p14="http://schemas.microsoft.com/office/powerpoint/2010/main" val="1804644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1143002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3960816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4553" y="6371015"/>
            <a:ext cx="385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3280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opic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85762" y="1540567"/>
            <a:ext cx="7910513" cy="2636839"/>
          </a:xfrm>
        </p:spPr>
        <p:txBody>
          <a:bodyPr anchor="b">
            <a:normAutofit/>
          </a:bodyPr>
          <a:lstStyle>
            <a:lvl1pPr algn="l">
              <a:defRPr sz="6600" b="1">
                <a:latin typeface="+mn-lt"/>
              </a:defRPr>
            </a:lvl1pPr>
          </a:lstStyle>
          <a:p>
            <a:r>
              <a:rPr lang="en-US" dirty="0"/>
              <a:t>Topic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3" y="4323750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Topic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23194734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mmativ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03411" y="4949358"/>
            <a:ext cx="7910513" cy="512330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411" y="2548701"/>
            <a:ext cx="78928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endParaRPr lang="en-US" sz="5000" dirty="0">
              <a:solidFill>
                <a:prstClr val="black"/>
              </a:solidFill>
            </a:endParaRPr>
          </a:p>
          <a:p>
            <a:pPr defTabSz="457200"/>
            <a:r>
              <a:rPr lang="en-US" sz="4800" b="1" dirty="0">
                <a:solidFill>
                  <a:prstClr val="black"/>
                </a:solidFill>
              </a:rPr>
              <a:t>Summative assessment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54553" y="6371015"/>
            <a:ext cx="391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AF75D6-A52B-4502-9440-7524898409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332" y="167072"/>
            <a:ext cx="2819896" cy="3991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5869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5762" y="4860795"/>
            <a:ext cx="7910513" cy="417037"/>
          </a:xfrm>
        </p:spPr>
        <p:txBody>
          <a:bodyPr>
            <a:normAutofit/>
          </a:bodyPr>
          <a:lstStyle>
            <a:lvl1pPr marL="0" indent="0" algn="l">
              <a:buNone/>
              <a:defRPr sz="3000" b="1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9"/>
            <a:ext cx="2232284" cy="63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3" y="6371015"/>
            <a:ext cx="3837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Life Orientation NQF Level 2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392595" y="4049910"/>
            <a:ext cx="8051800" cy="651744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buNone/>
              <a:defRPr lang="en-US" sz="4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Learning activity number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DB4316-2DD9-4B4C-AC49-EB53A16FF6E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480" y="161744"/>
            <a:ext cx="2690973" cy="380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1687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3" y="4609450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prstClr val="white"/>
                </a:solidFill>
              </a:rPr>
              <a:t>Mathematics NQF Level 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7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489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777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odule / Uni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449" y="1524000"/>
            <a:ext cx="7910513" cy="2636839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8CE614"/>
                </a:solidFill>
                <a:latin typeface="+mn-lt"/>
              </a:defRPr>
            </a:lvl1pPr>
          </a:lstStyle>
          <a:p>
            <a:r>
              <a:rPr lang="en-US" dirty="0"/>
              <a:t>Module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2449" y="4336998"/>
            <a:ext cx="7910513" cy="1500187"/>
          </a:xfrm>
        </p:spPr>
        <p:txBody>
          <a:bodyPr>
            <a:normAutofit/>
          </a:bodyPr>
          <a:lstStyle>
            <a:lvl1pPr marL="0" indent="0" algn="l">
              <a:buNone/>
              <a:defRPr sz="3000" b="1">
                <a:solidFill>
                  <a:srgbClr val="9A73F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Module number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91" y="256557"/>
            <a:ext cx="2232284" cy="634653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4226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7905751" cy="4891088"/>
          </a:xfrm>
        </p:spPr>
        <p:txBody>
          <a:bodyPr/>
          <a:lstStyle>
            <a:lvl1pPr marL="363538" indent="-363538">
              <a:spcBef>
                <a:spcPts val="1800"/>
              </a:spcBef>
              <a:defRPr/>
            </a:lvl1pPr>
            <a:lvl2pPr marL="801688" indent="-344488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</p:spTree>
    <p:extLst>
      <p:ext uri="{BB962C8B-B14F-4D97-AF65-F5344CB8AC3E}">
        <p14:creationId xmlns:p14="http://schemas.microsoft.com/office/powerpoint/2010/main" val="375756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1" y="1285875"/>
            <a:ext cx="3421453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09728" y="6373105"/>
            <a:ext cx="6181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defTabSz="457200"/>
            <a:r>
              <a:rPr lang="en-ZA" sz="2400" b="1" dirty="0">
                <a:solidFill>
                  <a:schemeClr val="bg1"/>
                </a:solidFill>
              </a:rPr>
              <a:t>Life Orientation (Life Skills) NQF Level 4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028792" y="1284367"/>
            <a:ext cx="4190246" cy="4891088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 marL="685800" indent="-228600">
              <a:spcBef>
                <a:spcPts val="1800"/>
              </a:spcBef>
              <a:buSzPct val="80000"/>
              <a:buFont typeface="Courier New" panose="02070309020205020404" pitchFamily="49" charset="0"/>
              <a:buChar char="o"/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1147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1267983"/>
            <a:ext cx="7658100" cy="298267"/>
          </a:xfrm>
        </p:spPr>
        <p:txBody>
          <a:bodyPr>
            <a:noAutofit/>
          </a:bodyPr>
          <a:lstStyle>
            <a:lvl1pPr marL="0" indent="0">
              <a:buNone/>
              <a:defRPr sz="1800" i="1" baseline="0"/>
            </a:lvl1pPr>
          </a:lstStyle>
          <a:p>
            <a:pPr lvl="0"/>
            <a:r>
              <a:rPr lang="en-ZA" i="1" dirty="0"/>
              <a:t>Table caption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3171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edi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54552" y="4609448"/>
            <a:ext cx="3433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200">
                <a:solidFill>
                  <a:prstClr val="black"/>
                </a:solidFill>
              </a:defRPr>
            </a:lvl1pPr>
          </a:lstStyle>
          <a:p>
            <a:pPr lvl="0"/>
            <a:r>
              <a:rPr lang="en-ZA" sz="2400" b="1" dirty="0">
                <a:solidFill>
                  <a:schemeClr val="bg1"/>
                </a:solidFill>
              </a:rPr>
              <a:t>Mathematics NQF Level</a:t>
            </a:r>
            <a:r>
              <a:rPr lang="en-ZA" sz="2400" b="1" baseline="0" dirty="0">
                <a:solidFill>
                  <a:schemeClr val="bg1"/>
                </a:solidFill>
              </a:rPr>
              <a:t> 2</a:t>
            </a:r>
            <a:endParaRPr lang="en-ZA" sz="2400" b="1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53946" y="6396038"/>
            <a:ext cx="3433763" cy="461962"/>
          </a:xfrm>
        </p:spPr>
        <p:txBody>
          <a:bodyPr/>
          <a:lstStyle>
            <a:lvl1pPr marL="0" indent="0">
              <a:buNone/>
              <a:defRPr lang="en-US" sz="2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marL="0" lvl="0" algn="l" defTabSz="457200" rtl="0" eaLnBrk="1" latinLnBrk="0" hangingPunct="1"/>
            <a:r>
              <a:rPr lang="en-US" dirty="0"/>
              <a:t>Footer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9338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or example r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365127"/>
            <a:ext cx="7905750" cy="72072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A1C1C1D-5690-4A72-8EAD-31DA2CF04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685" y="2366779"/>
            <a:ext cx="4407478" cy="1803314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8" y="1584161"/>
            <a:ext cx="2310121" cy="32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58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3.xml"/><Relationship Id="rId9" Type="http://schemas.openxmlformats.org/officeDocument/2006/relationships/tags" Target="../tags/tag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A3D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0"/>
            <a:ext cx="720000" cy="68518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5685824"/>
            <a:ext cx="720000" cy="638873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89702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38" indent="-363538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-12355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24794"/>
            <a:ext cx="9144000" cy="540000"/>
          </a:xfrm>
          <a:prstGeom prst="rect">
            <a:avLst/>
          </a:prstGeom>
          <a:solidFill>
            <a:srgbClr val="4D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sz="180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5685727"/>
            <a:ext cx="715617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19918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99" y="5679452"/>
            <a:ext cx="717809" cy="638873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3824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1" y="365127"/>
            <a:ext cx="7905750" cy="7207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1" y="1285875"/>
            <a:ext cx="7905751" cy="4891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24000" y="2"/>
            <a:ext cx="720000" cy="68518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337150"/>
            <a:ext cx="9144000" cy="540000"/>
          </a:xfrm>
          <a:prstGeom prst="rect">
            <a:avLst/>
          </a:prstGeom>
          <a:solidFill>
            <a:srgbClr val="4141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ZA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3906" y="6324600"/>
            <a:ext cx="2770094" cy="5334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930" y="6407026"/>
            <a:ext cx="2547117" cy="419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24000" y="5613400"/>
            <a:ext cx="720000" cy="704406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344522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1" y="2095902"/>
            <a:ext cx="7915274" cy="2114552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Life Orientation: </a:t>
            </a:r>
            <a:r>
              <a:rPr lang="en-GB" dirty="0">
                <a:solidFill>
                  <a:srgbClr val="8CE614"/>
                </a:solidFill>
              </a:rPr>
              <a:t>Life Skills</a:t>
            </a:r>
            <a:endParaRPr lang="en-GB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381001" y="4210454"/>
            <a:ext cx="7915274" cy="644881"/>
          </a:xfrm>
        </p:spPr>
        <p:txBody>
          <a:bodyPr/>
          <a:lstStyle/>
          <a:p>
            <a:r>
              <a:rPr lang="en-GB" dirty="0">
                <a:solidFill>
                  <a:srgbClr val="9A73FD"/>
                </a:solidFill>
              </a:rPr>
              <a:t>NQF 4</a:t>
            </a:r>
          </a:p>
        </p:txBody>
      </p:sp>
    </p:spTree>
    <p:extLst>
      <p:ext uri="{BB962C8B-B14F-4D97-AF65-F5344CB8AC3E}">
        <p14:creationId xmlns:p14="http://schemas.microsoft.com/office/powerpoint/2010/main" val="24056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Presentation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192807"/>
            <a:ext cx="7753350" cy="1050331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You present a </a:t>
            </a:r>
            <a:r>
              <a:rPr lang="en-ZA" sz="3600" b="1" dirty="0">
                <a:solidFill>
                  <a:srgbClr val="8CE614"/>
                </a:solidFill>
              </a:rPr>
              <a:t>PowerPoint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8CE614"/>
                </a:solidFill>
              </a:rPr>
              <a:t>flipchart</a:t>
            </a:r>
            <a:r>
              <a:rPr lang="en-ZA" sz="3600" dirty="0"/>
              <a:t> presentation to an </a:t>
            </a:r>
            <a:r>
              <a:rPr lang="en-ZA" sz="3600" b="1" dirty="0">
                <a:solidFill>
                  <a:srgbClr val="8CE614"/>
                </a:solidFill>
              </a:rPr>
              <a:t>individual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8CE614"/>
                </a:solidFill>
              </a:rPr>
              <a:t>group</a:t>
            </a:r>
            <a:r>
              <a:rPr lang="en-ZA" sz="3600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313" y="2453443"/>
            <a:ext cx="5162564" cy="34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3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Situational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192807"/>
            <a:ext cx="7753350" cy="186471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Is </a:t>
            </a:r>
            <a:r>
              <a:rPr lang="en-ZA" sz="3600" b="1" dirty="0">
                <a:solidFill>
                  <a:srgbClr val="767DC0"/>
                </a:solidFill>
              </a:rPr>
              <a:t>behavioural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case study</a:t>
            </a:r>
            <a:r>
              <a:rPr lang="en-ZA" sz="3600" dirty="0"/>
              <a:t>/ </a:t>
            </a:r>
            <a:r>
              <a:rPr lang="en-ZA" sz="3600" b="1" dirty="0">
                <a:solidFill>
                  <a:srgbClr val="767DC0"/>
                </a:solidFill>
              </a:rPr>
              <a:t>competency-based</a:t>
            </a:r>
          </a:p>
          <a:p>
            <a:pPr lvl="0" fontAlgn="base"/>
            <a:r>
              <a:rPr lang="en-ZA" sz="3600" dirty="0"/>
              <a:t>You need to </a:t>
            </a:r>
            <a:r>
              <a:rPr lang="en-ZA" sz="3600" b="1" dirty="0">
                <a:solidFill>
                  <a:srgbClr val="8CE614"/>
                </a:solidFill>
              </a:rPr>
              <a:t>respond</a:t>
            </a:r>
            <a:r>
              <a:rPr lang="en-ZA" sz="3600" dirty="0"/>
              <a:t> to a </a:t>
            </a:r>
            <a:r>
              <a:rPr lang="en-ZA" sz="3600" b="1" dirty="0">
                <a:solidFill>
                  <a:srgbClr val="8CE614"/>
                </a:solidFill>
              </a:rPr>
              <a:t>scenario</a:t>
            </a:r>
            <a:r>
              <a:rPr lang="en-ZA" sz="3600" dirty="0"/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524" y="3050209"/>
            <a:ext cx="4456257" cy="29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28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Group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2" y="1192807"/>
            <a:ext cx="8039098" cy="1293218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You are interviewed with </a:t>
            </a:r>
            <a:r>
              <a:rPr lang="en-ZA" sz="3600" b="1" dirty="0">
                <a:solidFill>
                  <a:srgbClr val="8CE614"/>
                </a:solidFill>
              </a:rPr>
              <a:t>other applicants </a:t>
            </a:r>
            <a:r>
              <a:rPr lang="en-ZA" sz="3600" dirty="0"/>
              <a:t>in a </a:t>
            </a:r>
            <a:r>
              <a:rPr lang="en-ZA" sz="3600" b="1" dirty="0">
                <a:solidFill>
                  <a:srgbClr val="8CE614"/>
                </a:solidFill>
              </a:rPr>
              <a:t>group</a:t>
            </a:r>
            <a:r>
              <a:rPr lang="en-ZA" sz="3600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5346" y="2472547"/>
            <a:ext cx="6019832" cy="344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7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Informal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2" y="1192807"/>
            <a:ext cx="7567611" cy="1236068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Can take place at a </a:t>
            </a:r>
            <a:r>
              <a:rPr lang="en-ZA" sz="3600" b="1" dirty="0">
                <a:solidFill>
                  <a:srgbClr val="767DC0"/>
                </a:solidFill>
              </a:rPr>
              <a:t>restaurant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social function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767DC0"/>
                </a:solidFill>
              </a:rPr>
              <a:t>sports event</a:t>
            </a:r>
            <a:r>
              <a:rPr lang="en-ZA" sz="3600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8688" y="2407582"/>
            <a:ext cx="5293439" cy="353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7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368721"/>
            <a:ext cx="774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by completing Learning activity 3.1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241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4 Types Of Job Interview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41331"/>
            <a:ext cx="9144000" cy="5146813"/>
          </a:xfrm>
        </p:spPr>
      </p:pic>
      <p:sp>
        <p:nvSpPr>
          <p:cNvPr id="5" name="TextBox 4"/>
          <p:cNvSpPr txBox="1"/>
          <p:nvPr/>
        </p:nvSpPr>
        <p:spPr>
          <a:xfrm>
            <a:off x="456864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15565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00386"/>
            <a:ext cx="8404412" cy="933597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Before the interview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8" y="223041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3.2</a:t>
            </a:r>
          </a:p>
        </p:txBody>
      </p:sp>
    </p:spTree>
    <p:extLst>
      <p:ext uri="{BB962C8B-B14F-4D97-AF65-F5344CB8AC3E}">
        <p14:creationId xmlns:p14="http://schemas.microsoft.com/office/powerpoint/2010/main" val="13831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1"/>
            <a:ext cx="7905750" cy="949523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Response to an invitation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for an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628774"/>
            <a:ext cx="7800976" cy="402907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Respond within </a:t>
            </a:r>
            <a:r>
              <a:rPr lang="en-ZA" sz="3600" b="1" dirty="0">
                <a:solidFill>
                  <a:srgbClr val="8CE614"/>
                </a:solidFill>
              </a:rPr>
              <a:t>two hours </a:t>
            </a:r>
            <a:r>
              <a:rPr lang="en-ZA" sz="3600" dirty="0"/>
              <a:t>via </a:t>
            </a:r>
            <a:r>
              <a:rPr lang="en-ZA" sz="3600" b="1" dirty="0">
                <a:solidFill>
                  <a:srgbClr val="8CE614"/>
                </a:solidFill>
              </a:rPr>
              <a:t>email</a:t>
            </a:r>
            <a:r>
              <a:rPr lang="en-ZA" sz="3600" dirty="0"/>
              <a:t> (</a:t>
            </a:r>
            <a:r>
              <a:rPr lang="en-ZA" sz="3600" b="1" dirty="0">
                <a:solidFill>
                  <a:srgbClr val="8CE614"/>
                </a:solidFill>
              </a:rPr>
              <a:t>formal</a:t>
            </a:r>
            <a:r>
              <a:rPr lang="en-ZA" sz="3600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letter format</a:t>
            </a:r>
            <a:r>
              <a:rPr lang="en-ZA" sz="3600" dirty="0"/>
              <a:t>)</a:t>
            </a:r>
          </a:p>
          <a:p>
            <a:pPr lvl="0" fontAlgn="base"/>
            <a:r>
              <a:rPr lang="en-ZA" sz="3600" dirty="0"/>
              <a:t>Repeat details of </a:t>
            </a:r>
            <a:r>
              <a:rPr lang="en-ZA" sz="3600" b="1" dirty="0">
                <a:solidFill>
                  <a:srgbClr val="767DC0"/>
                </a:solidFill>
              </a:rPr>
              <a:t>date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venue</a:t>
            </a:r>
          </a:p>
          <a:p>
            <a:pPr lvl="0" fontAlgn="base"/>
            <a:r>
              <a:rPr lang="en-ZA" sz="3600" dirty="0"/>
              <a:t>Politely </a:t>
            </a:r>
            <a:r>
              <a:rPr lang="en-ZA" sz="3600" b="1" dirty="0">
                <a:solidFill>
                  <a:srgbClr val="8CE614"/>
                </a:solidFill>
              </a:rPr>
              <a:t>request to reschedule</a:t>
            </a:r>
            <a:r>
              <a:rPr lang="en-ZA" sz="3600" dirty="0"/>
              <a:t>, or </a:t>
            </a:r>
            <a:r>
              <a:rPr lang="en-ZA" sz="3600" b="1" dirty="0">
                <a:solidFill>
                  <a:srgbClr val="8CE614"/>
                </a:solidFill>
              </a:rPr>
              <a:t>decline</a:t>
            </a:r>
            <a:r>
              <a:rPr lang="en-ZA" sz="3600" dirty="0"/>
              <a:t> if necessary</a:t>
            </a:r>
          </a:p>
          <a:p>
            <a:pPr lvl="0" fontAlgn="base"/>
            <a:r>
              <a:rPr lang="en-ZA" sz="3600" dirty="0"/>
              <a:t>See </a:t>
            </a:r>
            <a:r>
              <a:rPr lang="en-ZA" sz="3600" b="1" dirty="0">
                <a:solidFill>
                  <a:srgbClr val="767DC0"/>
                </a:solidFill>
              </a:rPr>
              <a:t>Examples 3.1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3.2</a:t>
            </a:r>
            <a:r>
              <a:rPr lang="en-ZA" sz="3600" dirty="0"/>
              <a:t> in your </a:t>
            </a:r>
            <a:r>
              <a:rPr lang="en-ZA" sz="3600" i="1" dirty="0"/>
              <a:t>Student’s Book</a:t>
            </a:r>
            <a:r>
              <a:rPr lang="en-ZA" sz="3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6353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1"/>
            <a:ext cx="7905750" cy="978099"/>
          </a:xfrm>
        </p:spPr>
        <p:txBody>
          <a:bodyPr>
            <a:noAutofit/>
          </a:bodyPr>
          <a:lstStyle/>
          <a:p>
            <a:pPr algn="ctr"/>
            <a:r>
              <a:rPr lang="en-ZA" b="1" dirty="0">
                <a:latin typeface="+mn-lt"/>
              </a:rPr>
              <a:t>General preparation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for a job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1485900"/>
            <a:ext cx="7943850" cy="4557714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You will feel better </a:t>
            </a:r>
            <a:r>
              <a:rPr lang="en-ZA" sz="3600" b="1" dirty="0">
                <a:solidFill>
                  <a:srgbClr val="767DC0"/>
                </a:solidFill>
              </a:rPr>
              <a:t>if you prepare</a:t>
            </a:r>
            <a:r>
              <a:rPr lang="en-ZA" sz="3600" dirty="0"/>
              <a:t>:</a:t>
            </a:r>
          </a:p>
          <a:p>
            <a:pPr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responses</a:t>
            </a:r>
            <a:r>
              <a:rPr lang="en-ZA" sz="3200" dirty="0"/>
              <a:t> to </a:t>
            </a:r>
            <a:r>
              <a:rPr lang="en-ZA" sz="3200" b="1" dirty="0">
                <a:solidFill>
                  <a:srgbClr val="8CE614"/>
                </a:solidFill>
              </a:rPr>
              <a:t>questions</a:t>
            </a:r>
          </a:p>
          <a:p>
            <a:pPr fontAlgn="base"/>
            <a:r>
              <a:rPr lang="en-ZA" sz="3200" dirty="0"/>
              <a:t>Personal </a:t>
            </a:r>
            <a:r>
              <a:rPr lang="en-ZA" sz="3200" b="1" dirty="0">
                <a:solidFill>
                  <a:srgbClr val="767DC0"/>
                </a:solidFill>
              </a:rPr>
              <a:t>documentation</a:t>
            </a:r>
          </a:p>
          <a:p>
            <a:pPr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appearance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clothing</a:t>
            </a:r>
          </a:p>
          <a:p>
            <a:pPr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767DC0"/>
                </a:solidFill>
              </a:rPr>
              <a:t>positive attitude</a:t>
            </a:r>
          </a:p>
          <a:p>
            <a:pPr fontAlgn="base"/>
            <a:r>
              <a:rPr lang="en-ZA" sz="3200" dirty="0"/>
              <a:t>Your </a:t>
            </a:r>
            <a:r>
              <a:rPr lang="en-ZA" sz="3200" b="1" dirty="0">
                <a:solidFill>
                  <a:srgbClr val="8CE614"/>
                </a:solidFill>
              </a:rPr>
              <a:t>transport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time off</a:t>
            </a:r>
            <a:r>
              <a:rPr lang="en-ZA" sz="3200" dirty="0"/>
              <a:t> </a:t>
            </a:r>
            <a:br>
              <a:rPr lang="en-ZA" sz="3200" b="1" dirty="0">
                <a:solidFill>
                  <a:srgbClr val="8CE614"/>
                </a:solidFill>
              </a:rPr>
            </a:br>
            <a:r>
              <a:rPr lang="en-ZA" sz="3200" b="1" dirty="0">
                <a:solidFill>
                  <a:srgbClr val="8CE614"/>
                </a:solidFill>
              </a:rPr>
              <a:t>work </a:t>
            </a:r>
            <a:r>
              <a:rPr lang="en-ZA" sz="3200" dirty="0"/>
              <a:t>or </a:t>
            </a:r>
            <a:r>
              <a:rPr lang="en-ZA" sz="3200" b="1" dirty="0">
                <a:solidFill>
                  <a:srgbClr val="8CE614"/>
                </a:solidFill>
              </a:rPr>
              <a:t>college</a:t>
            </a:r>
          </a:p>
          <a:p>
            <a:pPr fontAlgn="base"/>
            <a:r>
              <a:rPr lang="en-ZA" sz="3200" dirty="0"/>
              <a:t>Any </a:t>
            </a:r>
            <a:r>
              <a:rPr lang="en-ZA" sz="3200" b="1" dirty="0">
                <a:solidFill>
                  <a:srgbClr val="767DC0"/>
                </a:solidFill>
              </a:rPr>
              <a:t>questions </a:t>
            </a:r>
            <a:r>
              <a:rPr lang="en-ZA" sz="3200" dirty="0"/>
              <a:t>you have </a:t>
            </a:r>
            <a:r>
              <a:rPr lang="en-ZA" sz="3200" b="1" dirty="0">
                <a:solidFill>
                  <a:srgbClr val="767DC0"/>
                </a:solidFill>
              </a:rPr>
              <a:t>about the company</a:t>
            </a:r>
            <a:r>
              <a:rPr lang="en-ZA" sz="32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2186101"/>
            <a:ext cx="2093770" cy="3151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4" y="1881006"/>
            <a:ext cx="4996456" cy="28338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/>
              <a:t>Refer to </a:t>
            </a:r>
            <a:r>
              <a:rPr lang="en-US" sz="3600" b="1" dirty="0">
                <a:solidFill>
                  <a:srgbClr val="8CE614"/>
                </a:solidFill>
              </a:rPr>
              <a:t>Table 3.1 </a:t>
            </a:r>
            <a:r>
              <a:rPr lang="en-US" sz="3600" dirty="0"/>
              <a:t>in your </a:t>
            </a:r>
            <a:r>
              <a:rPr lang="en-US" sz="3600" i="1" dirty="0"/>
              <a:t>Student’s Book</a:t>
            </a:r>
            <a:r>
              <a:rPr lang="en-US" sz="3600" dirty="0"/>
              <a:t> for a handy checklist that will help you prepare for a job interview. </a:t>
            </a:r>
            <a:endParaRPr lang="en-ZA" sz="3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381001" y="279201"/>
            <a:ext cx="7905750" cy="978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>
                <a:latin typeface="+mn-lt"/>
              </a:rPr>
              <a:t>General preparation </a:t>
            </a:r>
            <a:br>
              <a:rPr lang="en-ZA" dirty="0">
                <a:latin typeface="+mn-lt"/>
              </a:rPr>
            </a:br>
            <a:r>
              <a:rPr lang="en-ZA" dirty="0">
                <a:latin typeface="+mn-lt"/>
              </a:rPr>
              <a:t>for a job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515267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9099" y="497305"/>
            <a:ext cx="4229100" cy="3803233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Explore strategies </a:t>
            </a:r>
            <a:br>
              <a:rPr lang="en-ZA" dirty="0"/>
            </a:br>
            <a:r>
              <a:rPr lang="en-ZA" dirty="0"/>
              <a:t>and skills for successful interviews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29099" y="4429126"/>
            <a:ext cx="4229100" cy="58287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9A73FD"/>
                </a:solidFill>
              </a:rPr>
              <a:t>Module 3</a:t>
            </a:r>
          </a:p>
        </p:txBody>
      </p:sp>
    </p:spTree>
    <p:extLst>
      <p:ext uri="{BB962C8B-B14F-4D97-AF65-F5344CB8AC3E}">
        <p14:creationId xmlns:p14="http://schemas.microsoft.com/office/powerpoint/2010/main" val="423152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Choosing clothing for an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285676"/>
            <a:ext cx="8058149" cy="392926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Clothing must </a:t>
            </a:r>
            <a:r>
              <a:rPr lang="en-ZA" sz="3600" b="1" dirty="0">
                <a:solidFill>
                  <a:srgbClr val="8CE614"/>
                </a:solidFill>
              </a:rPr>
              <a:t>be appropriate for the job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8CE614"/>
                </a:solidFill>
              </a:rPr>
              <a:t>be in line </a:t>
            </a:r>
            <a:r>
              <a:rPr lang="en-ZA" sz="3600" dirty="0"/>
              <a:t>with the </a:t>
            </a:r>
            <a:r>
              <a:rPr lang="en-ZA" sz="3600" b="1" dirty="0">
                <a:solidFill>
                  <a:srgbClr val="8CE614"/>
                </a:solidFill>
              </a:rPr>
              <a:t>company’s image</a:t>
            </a:r>
          </a:p>
          <a:p>
            <a:pPr lvl="0" fontAlgn="base"/>
            <a:r>
              <a:rPr lang="en-ZA" sz="3600" dirty="0"/>
              <a:t>Clothing should be </a:t>
            </a:r>
            <a:r>
              <a:rPr lang="en-ZA" sz="3600" b="1" dirty="0">
                <a:solidFill>
                  <a:srgbClr val="767DC0"/>
                </a:solidFill>
              </a:rPr>
              <a:t>neat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clean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fit well </a:t>
            </a:r>
          </a:p>
          <a:p>
            <a:pPr lvl="0" fontAlgn="base"/>
            <a:r>
              <a:rPr lang="en-ZA" sz="3600" dirty="0"/>
              <a:t>Choose </a:t>
            </a:r>
            <a:r>
              <a:rPr lang="en-ZA" sz="3600" b="1" dirty="0">
                <a:solidFill>
                  <a:srgbClr val="8CE614"/>
                </a:solidFill>
              </a:rPr>
              <a:t>professional colours</a:t>
            </a:r>
          </a:p>
          <a:p>
            <a:pPr lvl="0" fontAlgn="base"/>
            <a:r>
              <a:rPr lang="en-ZA" sz="3600" dirty="0"/>
              <a:t>See </a:t>
            </a:r>
            <a:r>
              <a:rPr lang="en-ZA" sz="3600" b="1" dirty="0">
                <a:solidFill>
                  <a:srgbClr val="767DC0"/>
                </a:solidFill>
              </a:rPr>
              <a:t>Example 3.3 </a:t>
            </a:r>
            <a:r>
              <a:rPr lang="en-ZA" sz="3600" dirty="0"/>
              <a:t>in your </a:t>
            </a:r>
            <a:r>
              <a:rPr lang="en-ZA" sz="3600" i="1" dirty="0"/>
              <a:t>Student’s Book</a:t>
            </a:r>
            <a:r>
              <a:rPr lang="en-ZA" sz="3600" dirty="0"/>
              <a:t> for </a:t>
            </a:r>
            <a:r>
              <a:rPr lang="en-ZA" sz="3600" b="1" dirty="0">
                <a:solidFill>
                  <a:srgbClr val="767DC0"/>
                </a:solidFill>
              </a:rPr>
              <a:t>unsuitable clothing</a:t>
            </a:r>
            <a:r>
              <a:rPr lang="en-ZA" sz="3600" dirty="0"/>
              <a:t>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106" y="4233863"/>
            <a:ext cx="2943225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4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71549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Practise your posture &amp; gestures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128712"/>
            <a:ext cx="7929562" cy="4343599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Sitting &amp; standing, for instance: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Good </a:t>
            </a:r>
            <a:r>
              <a:rPr lang="en-ZA" sz="3200" b="1" dirty="0">
                <a:solidFill>
                  <a:srgbClr val="767DC0"/>
                </a:solidFill>
              </a:rPr>
              <a:t>posture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What to do with </a:t>
            </a:r>
            <a:r>
              <a:rPr lang="en-ZA" sz="3200" b="1" dirty="0">
                <a:solidFill>
                  <a:srgbClr val="8CE614"/>
                </a:solidFill>
              </a:rPr>
              <a:t>your hands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No </a:t>
            </a:r>
            <a:r>
              <a:rPr lang="en-ZA" sz="3200" b="1" dirty="0">
                <a:solidFill>
                  <a:srgbClr val="767DC0"/>
                </a:solidFill>
              </a:rPr>
              <a:t>swaying</a:t>
            </a:r>
            <a:r>
              <a:rPr lang="en-ZA" sz="3200" dirty="0"/>
              <a:t> or </a:t>
            </a:r>
            <a:r>
              <a:rPr lang="en-ZA" sz="3200" b="1" dirty="0">
                <a:solidFill>
                  <a:srgbClr val="767DC0"/>
                </a:solidFill>
              </a:rPr>
              <a:t>fidgeting</a:t>
            </a:r>
            <a:r>
              <a:rPr lang="en-ZA" sz="3200" dirty="0"/>
              <a:t>.</a:t>
            </a:r>
          </a:p>
          <a:p>
            <a:pPr lvl="0" fontAlgn="base"/>
            <a:r>
              <a:rPr lang="en-ZA" sz="3600" dirty="0"/>
              <a:t>Expression &amp; gestures, such as:</a:t>
            </a:r>
          </a:p>
          <a:p>
            <a:pPr marL="714375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The way you </a:t>
            </a:r>
            <a:r>
              <a:rPr lang="en-ZA" sz="3200" b="1" dirty="0">
                <a:solidFill>
                  <a:srgbClr val="8CE614"/>
                </a:solidFill>
              </a:rPr>
              <a:t>smile</a:t>
            </a:r>
          </a:p>
          <a:p>
            <a:pPr marL="714375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Talking </a:t>
            </a:r>
            <a:r>
              <a:rPr lang="en-ZA" sz="3200" b="1" dirty="0">
                <a:solidFill>
                  <a:srgbClr val="767DC0"/>
                </a:solidFill>
              </a:rPr>
              <a:t>seriously</a:t>
            </a:r>
          </a:p>
          <a:p>
            <a:pPr marL="714375" indent="-528638" fontAlgn="base">
              <a:buFont typeface="Wingdings" panose="05000000000000000000" pitchFamily="2" charset="2"/>
              <a:buChar char="v"/>
            </a:pPr>
            <a:r>
              <a:rPr lang="en-ZA" sz="3200" dirty="0"/>
              <a:t>Making </a:t>
            </a:r>
            <a:r>
              <a:rPr lang="en-ZA" sz="3200" b="1" dirty="0">
                <a:solidFill>
                  <a:srgbClr val="8CE614"/>
                </a:solidFill>
              </a:rPr>
              <a:t>slight </a:t>
            </a:r>
            <a:br>
              <a:rPr lang="en-ZA" sz="3200" b="1" dirty="0">
                <a:solidFill>
                  <a:srgbClr val="8CE614"/>
                </a:solidFill>
              </a:rPr>
            </a:br>
            <a:r>
              <a:rPr lang="en-ZA" sz="3200" b="1" dirty="0">
                <a:solidFill>
                  <a:srgbClr val="8CE614"/>
                </a:solidFill>
              </a:rPr>
              <a:t>movements</a:t>
            </a:r>
            <a:r>
              <a:rPr lang="en-ZA" sz="3200" dirty="0"/>
              <a:t>. </a:t>
            </a:r>
          </a:p>
          <a:p>
            <a:pPr lvl="2" fontAlgn="base"/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86" y="3972123"/>
            <a:ext cx="3314404" cy="22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2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71549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Adopt the right attitude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9" y="1128712"/>
            <a:ext cx="7929562" cy="3471863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Shows in your </a:t>
            </a:r>
            <a:r>
              <a:rPr lang="en-ZA" sz="3600" b="1" dirty="0">
                <a:solidFill>
                  <a:srgbClr val="767DC0"/>
                </a:solidFill>
              </a:rPr>
              <a:t>eyes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body language</a:t>
            </a:r>
          </a:p>
          <a:p>
            <a:pPr lvl="0" fontAlgn="base"/>
            <a:r>
              <a:rPr lang="en-ZA" sz="3600" dirty="0"/>
              <a:t>Influences the </a:t>
            </a:r>
            <a:r>
              <a:rPr lang="en-ZA" sz="3600" b="1" dirty="0">
                <a:solidFill>
                  <a:srgbClr val="8CE614"/>
                </a:solidFill>
              </a:rPr>
              <a:t>interviewers</a:t>
            </a:r>
          </a:p>
          <a:p>
            <a:pPr lvl="0" fontAlgn="base"/>
            <a:r>
              <a:rPr lang="en-ZA" sz="3600" dirty="0"/>
              <a:t>Try to </a:t>
            </a:r>
            <a:r>
              <a:rPr lang="en-ZA" sz="3600" b="1" dirty="0">
                <a:solidFill>
                  <a:srgbClr val="767DC0"/>
                </a:solidFill>
              </a:rPr>
              <a:t>be</a:t>
            </a:r>
            <a:r>
              <a:rPr lang="en-ZA" sz="3600" dirty="0"/>
              <a:t>: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Polite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Respectful</a:t>
            </a:r>
          </a:p>
          <a:p>
            <a:pPr marL="714375" lvl="2" indent="-528638" fontAlgn="base">
              <a:buFont typeface="Wingdings" panose="05000000000000000000" pitchFamily="2" charset="2"/>
              <a:buChar char="v"/>
              <a:tabLst>
                <a:tab pos="628650" algn="l"/>
              </a:tabLst>
            </a:pPr>
            <a:r>
              <a:rPr lang="en-ZA" sz="3200" dirty="0"/>
              <a:t>Alert &amp; focused.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26" y="3214166"/>
            <a:ext cx="4365915" cy="29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157163"/>
            <a:ext cx="7905750" cy="971549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Prepare questions of your own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9" y="1128712"/>
            <a:ext cx="7929562" cy="384333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Shows </a:t>
            </a:r>
            <a:r>
              <a:rPr lang="en-ZA" sz="3600" b="1" dirty="0">
                <a:solidFill>
                  <a:srgbClr val="8CE614"/>
                </a:solidFill>
              </a:rPr>
              <a:t>your interest </a:t>
            </a:r>
            <a:r>
              <a:rPr lang="en-ZA" sz="3600" dirty="0"/>
              <a:t>in the </a:t>
            </a:r>
            <a:r>
              <a:rPr lang="en-ZA" sz="3600" b="1" dirty="0">
                <a:solidFill>
                  <a:srgbClr val="8CE614"/>
                </a:solidFill>
              </a:rPr>
              <a:t>company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8CE614"/>
                </a:solidFill>
              </a:rPr>
              <a:t>job</a:t>
            </a:r>
            <a:r>
              <a:rPr lang="en-ZA" sz="3600" dirty="0"/>
              <a:t> </a:t>
            </a:r>
          </a:p>
          <a:p>
            <a:pPr lvl="0" fontAlgn="base"/>
            <a:r>
              <a:rPr lang="en-ZA" sz="3600" dirty="0"/>
              <a:t>Shows that you’ve </a:t>
            </a:r>
            <a:r>
              <a:rPr lang="en-ZA" sz="3600" b="1" dirty="0">
                <a:solidFill>
                  <a:srgbClr val="767DC0"/>
                </a:solidFill>
              </a:rPr>
              <a:t>researched the company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position</a:t>
            </a:r>
          </a:p>
          <a:p>
            <a:pPr lvl="0" fontAlgn="base"/>
            <a:r>
              <a:rPr lang="en-ZA" sz="3600" dirty="0"/>
              <a:t>Examples: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What are </a:t>
            </a:r>
            <a:r>
              <a:rPr lang="en-ZA" sz="3200" b="1" dirty="0">
                <a:solidFill>
                  <a:srgbClr val="8CE614"/>
                </a:solidFill>
              </a:rPr>
              <a:t>short</a:t>
            </a:r>
            <a:r>
              <a:rPr lang="en-ZA" sz="3200" dirty="0">
                <a:solidFill>
                  <a:srgbClr val="8CE614"/>
                </a:solidFill>
              </a:rPr>
              <a:t>-</a:t>
            </a:r>
            <a:r>
              <a:rPr lang="en-ZA" sz="3200" dirty="0"/>
              <a:t> &amp; </a:t>
            </a:r>
            <a:r>
              <a:rPr lang="en-ZA" sz="3200" b="1" dirty="0">
                <a:solidFill>
                  <a:srgbClr val="8CE614"/>
                </a:solidFill>
              </a:rPr>
              <a:t>long-term goals </a:t>
            </a:r>
            <a:r>
              <a:rPr lang="en-ZA" sz="3200" dirty="0"/>
              <a:t>for the position?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What </a:t>
            </a:r>
            <a:r>
              <a:rPr lang="en-ZA" sz="3200" b="1" dirty="0">
                <a:solidFill>
                  <a:srgbClr val="767DC0"/>
                </a:solidFill>
              </a:rPr>
              <a:t>challenges</a:t>
            </a:r>
            <a:r>
              <a:rPr lang="en-ZA" sz="3200" dirty="0"/>
              <a:t> may I face?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845" y="4117081"/>
            <a:ext cx="2564906" cy="17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2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5 Interview Preparation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6874"/>
            <a:ext cx="9144000" cy="5146814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3.2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prepare for an interview – by completing</a:t>
            </a:r>
            <a:br>
              <a:rPr lang="en-US" dirty="0"/>
            </a:br>
            <a:r>
              <a:rPr lang="en-US" dirty="0"/>
              <a:t>Learning activity 3.2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593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3163"/>
            <a:ext cx="8404412" cy="2833833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Typical interview questions &amp; </a:t>
            </a:r>
            <a:br>
              <a:rPr lang="en-ZA" dirty="0"/>
            </a:br>
            <a:r>
              <a:rPr lang="en-ZA" dirty="0"/>
              <a:t>suitable answers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171606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3.3</a:t>
            </a:r>
          </a:p>
        </p:txBody>
      </p:sp>
    </p:spTree>
    <p:extLst>
      <p:ext uri="{BB962C8B-B14F-4D97-AF65-F5344CB8AC3E}">
        <p14:creationId xmlns:p14="http://schemas.microsoft.com/office/powerpoint/2010/main" val="4061650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21430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Types of interview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878680"/>
            <a:ext cx="8020048" cy="350758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About </a:t>
            </a:r>
            <a:r>
              <a:rPr lang="en-ZA" sz="3600" b="1" dirty="0">
                <a:solidFill>
                  <a:srgbClr val="767DC0"/>
                </a:solidFill>
              </a:rPr>
              <a:t>you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your CV</a:t>
            </a:r>
          </a:p>
          <a:p>
            <a:pPr lvl="0" fontAlgn="base"/>
            <a:r>
              <a:rPr lang="en-ZA" sz="3600" dirty="0"/>
              <a:t>Some </a:t>
            </a:r>
            <a:r>
              <a:rPr lang="en-ZA" sz="3600" b="1" dirty="0">
                <a:solidFill>
                  <a:srgbClr val="8CE614"/>
                </a:solidFill>
              </a:rPr>
              <a:t>closed</a:t>
            </a:r>
            <a:r>
              <a:rPr lang="en-ZA" sz="3600" dirty="0"/>
              <a:t> questions</a:t>
            </a:r>
          </a:p>
          <a:p>
            <a:pPr lvl="0" fontAlgn="base"/>
            <a:r>
              <a:rPr lang="en-ZA" sz="3600" dirty="0"/>
              <a:t>Some </a:t>
            </a:r>
            <a:r>
              <a:rPr lang="en-ZA" sz="3600" b="1" dirty="0">
                <a:solidFill>
                  <a:srgbClr val="767DC0"/>
                </a:solidFill>
              </a:rPr>
              <a:t>open</a:t>
            </a:r>
            <a:r>
              <a:rPr lang="en-ZA" sz="3600" dirty="0"/>
              <a:t> questions</a:t>
            </a:r>
          </a:p>
          <a:p>
            <a:pPr lvl="0" fontAlgn="base"/>
            <a:r>
              <a:rPr lang="en-ZA" sz="3600" dirty="0"/>
              <a:t>Some </a:t>
            </a:r>
            <a:r>
              <a:rPr lang="en-ZA" sz="3600" b="1" dirty="0">
                <a:solidFill>
                  <a:srgbClr val="8CE614"/>
                </a:solidFill>
              </a:rPr>
              <a:t>reflective </a:t>
            </a:r>
            <a:r>
              <a:rPr lang="en-ZA" sz="3600" dirty="0"/>
              <a:t>questions</a:t>
            </a:r>
          </a:p>
          <a:p>
            <a:pPr lvl="0" fontAlgn="base"/>
            <a:r>
              <a:rPr lang="en-ZA" sz="3600" dirty="0"/>
              <a:t>Some </a:t>
            </a:r>
            <a:r>
              <a:rPr lang="en-ZA" sz="3600" b="1" dirty="0">
                <a:solidFill>
                  <a:srgbClr val="767DC0"/>
                </a:solidFill>
              </a:rPr>
              <a:t>hypothetical </a:t>
            </a:r>
            <a:r>
              <a:rPr lang="en-ZA" sz="3600" dirty="0"/>
              <a:t>questions</a:t>
            </a:r>
          </a:p>
          <a:p>
            <a:pPr lvl="0" fontAlgn="base"/>
            <a:r>
              <a:rPr lang="en-ZA" sz="3600" dirty="0"/>
              <a:t>Some </a:t>
            </a:r>
            <a:r>
              <a:rPr lang="en-ZA" sz="3600" b="1" dirty="0">
                <a:solidFill>
                  <a:srgbClr val="8CE614"/>
                </a:solidFill>
              </a:rPr>
              <a:t>behavioural</a:t>
            </a:r>
            <a:r>
              <a:rPr lang="en-ZA" sz="3600" dirty="0"/>
              <a:t> questions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327" y="4530893"/>
            <a:ext cx="2637673" cy="175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37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9" y="51995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Closed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9" y="939810"/>
            <a:ext cx="8020048" cy="3007520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Answers </a:t>
            </a:r>
            <a:r>
              <a:rPr lang="en-ZA" sz="3600" b="1" dirty="0">
                <a:solidFill>
                  <a:srgbClr val="8CE614"/>
                </a:solidFill>
              </a:rPr>
              <a:t>limited </a:t>
            </a:r>
            <a:r>
              <a:rPr lang="en-ZA" sz="3600" dirty="0"/>
              <a:t>(e.g. </a:t>
            </a:r>
            <a:r>
              <a:rPr lang="en-ZA" sz="3600" b="1" dirty="0">
                <a:solidFill>
                  <a:srgbClr val="8CE614"/>
                </a:solidFill>
              </a:rPr>
              <a:t>yes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8CE614"/>
                </a:solidFill>
              </a:rPr>
              <a:t>no</a:t>
            </a:r>
            <a:r>
              <a:rPr lang="en-ZA" sz="3600" dirty="0"/>
              <a:t>)</a:t>
            </a:r>
          </a:p>
          <a:p>
            <a:pPr lvl="0" fontAlgn="base"/>
            <a:r>
              <a:rPr lang="en-ZA" sz="3600" dirty="0"/>
              <a:t>They require </a:t>
            </a:r>
            <a:r>
              <a:rPr lang="en-ZA" sz="3600" b="1" dirty="0">
                <a:solidFill>
                  <a:srgbClr val="767DC0"/>
                </a:solidFill>
              </a:rPr>
              <a:t>factual responses</a:t>
            </a:r>
          </a:p>
          <a:p>
            <a:pPr lvl="0" fontAlgn="base"/>
            <a:r>
              <a:rPr lang="en-ZA" sz="3600" dirty="0"/>
              <a:t>You </a:t>
            </a:r>
            <a:r>
              <a:rPr lang="en-ZA" sz="3600" b="1" dirty="0">
                <a:solidFill>
                  <a:srgbClr val="8CE614"/>
                </a:solidFill>
              </a:rPr>
              <a:t>can give more detail</a:t>
            </a:r>
            <a:r>
              <a:rPr lang="en-ZA" sz="3600" dirty="0"/>
              <a:t>, even if not asked</a:t>
            </a:r>
          </a:p>
          <a:p>
            <a:pPr lvl="0" fontAlgn="base"/>
            <a:r>
              <a:rPr lang="en-ZA" sz="3600" dirty="0"/>
              <a:t>See </a:t>
            </a:r>
            <a:r>
              <a:rPr lang="en-ZA" sz="3600" b="1" dirty="0">
                <a:solidFill>
                  <a:srgbClr val="767DC0"/>
                </a:solidFill>
              </a:rPr>
              <a:t>examples</a:t>
            </a:r>
            <a:r>
              <a:rPr lang="en-ZA" sz="3600" dirty="0"/>
              <a:t> in your </a:t>
            </a:r>
            <a:r>
              <a:rPr lang="en-ZA" sz="3600" i="1" dirty="0"/>
              <a:t>Student’s Book</a:t>
            </a:r>
            <a:r>
              <a:rPr lang="en-ZA" sz="3600" dirty="0"/>
              <a:t>. 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273" y="3897901"/>
            <a:ext cx="3069345" cy="233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18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7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Open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335880"/>
            <a:ext cx="8020048" cy="299323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Need to give </a:t>
            </a:r>
            <a:r>
              <a:rPr lang="en-ZA" sz="3600" b="1" dirty="0">
                <a:solidFill>
                  <a:srgbClr val="767DC0"/>
                </a:solidFill>
              </a:rPr>
              <a:t>detailed insights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views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feelings</a:t>
            </a:r>
            <a:endParaRPr lang="en-ZA" sz="3600" dirty="0"/>
          </a:p>
          <a:p>
            <a:pPr lvl="0" fontAlgn="base"/>
            <a:r>
              <a:rPr lang="en-ZA" sz="3600" dirty="0"/>
              <a:t>Take </a:t>
            </a:r>
            <a:r>
              <a:rPr lang="en-ZA" sz="3600" b="1" dirty="0">
                <a:solidFill>
                  <a:srgbClr val="8CE614"/>
                </a:solidFill>
              </a:rPr>
              <a:t>longer to answer</a:t>
            </a:r>
          </a:p>
          <a:p>
            <a:pPr lvl="0" fontAlgn="base"/>
            <a:r>
              <a:rPr lang="en-ZA" sz="3600" dirty="0"/>
              <a:t>Refer to </a:t>
            </a:r>
            <a:r>
              <a:rPr lang="en-ZA" sz="3600" b="1" dirty="0">
                <a:solidFill>
                  <a:srgbClr val="767DC0"/>
                </a:solidFill>
              </a:rPr>
              <a:t>Table 3.2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for more information on open questions.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2754" y="4114800"/>
            <a:ext cx="3154279" cy="210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95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E845-C2E6-4E8B-B558-09C7DD107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44" y="514657"/>
            <a:ext cx="7905750" cy="720724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Think about it…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B573C04-D446-4472-B8E6-C64F8674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844" y="1850067"/>
            <a:ext cx="8096919" cy="33791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How can you </a:t>
            </a:r>
            <a:r>
              <a:rPr lang="en-ZA" sz="3600" b="1" dirty="0">
                <a:solidFill>
                  <a:srgbClr val="767DC0"/>
                </a:solidFill>
              </a:rPr>
              <a:t>prepare for an interview </a:t>
            </a:r>
            <a:r>
              <a:rPr lang="en-ZA" sz="3600" dirty="0"/>
              <a:t>if you </a:t>
            </a:r>
            <a:r>
              <a:rPr lang="en-ZA" sz="3600" b="1" dirty="0">
                <a:solidFill>
                  <a:srgbClr val="767DC0"/>
                </a:solidFill>
              </a:rPr>
              <a:t>don’t know </a:t>
            </a:r>
            <a:r>
              <a:rPr lang="en-ZA" sz="3600" dirty="0"/>
              <a:t>what you will be </a:t>
            </a:r>
            <a:r>
              <a:rPr lang="en-ZA" sz="3600" b="1" dirty="0">
                <a:solidFill>
                  <a:srgbClr val="767DC0"/>
                </a:solidFill>
              </a:rPr>
              <a:t>asked</a:t>
            </a:r>
            <a:r>
              <a:rPr lang="en-ZA" sz="3600" dirty="0"/>
              <a:t>?</a:t>
            </a:r>
          </a:p>
          <a:p>
            <a:pPr lvl="0" fontAlgn="base"/>
            <a:r>
              <a:rPr lang="en-ZA" sz="3600" dirty="0"/>
              <a:t>During an interview, what will often </a:t>
            </a:r>
            <a:r>
              <a:rPr lang="en-ZA" sz="3600" b="1" dirty="0">
                <a:solidFill>
                  <a:srgbClr val="8CE614"/>
                </a:solidFill>
              </a:rPr>
              <a:t>speak louder </a:t>
            </a:r>
            <a:r>
              <a:rPr lang="en-ZA" sz="3600" dirty="0"/>
              <a:t>than </a:t>
            </a:r>
            <a:r>
              <a:rPr lang="en-ZA" sz="3600" b="1" dirty="0">
                <a:solidFill>
                  <a:srgbClr val="8CE614"/>
                </a:solidFill>
              </a:rPr>
              <a:t>your words</a:t>
            </a:r>
            <a:r>
              <a:rPr lang="en-ZA" sz="3600" dirty="0"/>
              <a:t>?</a:t>
            </a:r>
          </a:p>
          <a:p>
            <a:r>
              <a:rPr lang="en-ZA" sz="3600" dirty="0"/>
              <a:t>What should you do </a:t>
            </a:r>
            <a:r>
              <a:rPr lang="en-ZA" sz="3600" b="1" dirty="0">
                <a:solidFill>
                  <a:srgbClr val="767DC0"/>
                </a:solidFill>
              </a:rPr>
              <a:t>after</a:t>
            </a:r>
            <a:r>
              <a:rPr lang="en-ZA" sz="3600" dirty="0"/>
              <a:t> an interview?</a:t>
            </a:r>
          </a:p>
        </p:txBody>
      </p:sp>
      <p:pic>
        <p:nvPicPr>
          <p:cNvPr id="5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08" y="229835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yoti\AppData\Local\Microsoft\Windows\INetCache\IE\I4YKZYED\lightbulb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93" y="229836"/>
            <a:ext cx="850403" cy="10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15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Reflective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39933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Type of </a:t>
            </a:r>
            <a:r>
              <a:rPr lang="en-ZA" sz="3600" b="1" dirty="0">
                <a:solidFill>
                  <a:srgbClr val="8CE614"/>
                </a:solidFill>
              </a:rPr>
              <a:t>open-ended question </a:t>
            </a:r>
          </a:p>
          <a:p>
            <a:pPr lvl="0" fontAlgn="base"/>
            <a:r>
              <a:rPr lang="en-ZA" sz="3600" dirty="0"/>
              <a:t>Need to think about a </a:t>
            </a:r>
            <a:r>
              <a:rPr lang="en-ZA" sz="3600" b="1" dirty="0">
                <a:solidFill>
                  <a:srgbClr val="767DC0"/>
                </a:solidFill>
              </a:rPr>
              <a:t>situation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behaviour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767DC0"/>
                </a:solidFill>
              </a:rPr>
              <a:t>choice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767DC0"/>
                </a:solidFill>
              </a:rPr>
              <a:t>viewpoint</a:t>
            </a:r>
          </a:p>
          <a:p>
            <a:pPr lvl="0" fontAlgn="base"/>
            <a:r>
              <a:rPr lang="en-ZA" sz="3600" dirty="0"/>
              <a:t>May </a:t>
            </a:r>
            <a:r>
              <a:rPr lang="en-ZA" sz="3600" b="1" dirty="0">
                <a:solidFill>
                  <a:srgbClr val="8CE614"/>
                </a:solidFill>
              </a:rPr>
              <a:t>start with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“Why …?”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“Tell me about …”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“What would happen if …”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2" y="4278327"/>
            <a:ext cx="2896038" cy="193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59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Hypothetical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3993358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Type of </a:t>
            </a:r>
            <a:r>
              <a:rPr lang="en-ZA" sz="3600" b="1" dirty="0">
                <a:solidFill>
                  <a:srgbClr val="8CE614"/>
                </a:solidFill>
              </a:rPr>
              <a:t>open-ended question </a:t>
            </a:r>
          </a:p>
          <a:p>
            <a:pPr lvl="0" fontAlgn="base"/>
            <a:r>
              <a:rPr lang="en-ZA" sz="3600" dirty="0"/>
              <a:t>Suggests an </a:t>
            </a:r>
            <a:r>
              <a:rPr lang="en-ZA" sz="3600" b="1" dirty="0">
                <a:solidFill>
                  <a:srgbClr val="767DC0"/>
                </a:solidFill>
              </a:rPr>
              <a:t>imaginary situation </a:t>
            </a:r>
            <a:r>
              <a:rPr lang="en-ZA" sz="3600" dirty="0"/>
              <a:t>&amp; </a:t>
            </a:r>
            <a:br>
              <a:rPr lang="en-ZA" sz="3600" dirty="0"/>
            </a:br>
            <a:r>
              <a:rPr lang="en-ZA" sz="3600" dirty="0"/>
              <a:t>asks how you would </a:t>
            </a:r>
            <a:r>
              <a:rPr lang="en-ZA" sz="3600" b="1" dirty="0">
                <a:solidFill>
                  <a:srgbClr val="767DC0"/>
                </a:solidFill>
              </a:rPr>
              <a:t>react</a:t>
            </a:r>
          </a:p>
          <a:p>
            <a:pPr lvl="0" fontAlgn="base"/>
            <a:r>
              <a:rPr lang="en-ZA" sz="3600" dirty="0"/>
              <a:t>May </a:t>
            </a:r>
            <a:r>
              <a:rPr lang="en-ZA" sz="3600" b="1" dirty="0">
                <a:solidFill>
                  <a:srgbClr val="8CE614"/>
                </a:solidFill>
              </a:rPr>
              <a:t>start with</a:t>
            </a:r>
            <a:r>
              <a:rPr lang="en-ZA" sz="3600" dirty="0"/>
              <a:t>: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“How would you …?”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“Imagine if …”</a:t>
            </a:r>
          </a:p>
          <a:p>
            <a:pPr marL="628650" lvl="2" indent="-442913" fontAlgn="base">
              <a:buFont typeface="Wingdings" panose="05000000000000000000" pitchFamily="2" charset="2"/>
              <a:buChar char="v"/>
            </a:pPr>
            <a:r>
              <a:rPr lang="en-ZA" sz="3200" dirty="0"/>
              <a:t>“What would you do if …”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08738" y="4358572"/>
            <a:ext cx="2692301" cy="179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0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Behavioural questions 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223599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Need to </a:t>
            </a:r>
            <a:r>
              <a:rPr lang="en-ZA" sz="3600" b="1" dirty="0">
                <a:solidFill>
                  <a:srgbClr val="767DC0"/>
                </a:solidFill>
              </a:rPr>
              <a:t>think back</a:t>
            </a:r>
          </a:p>
          <a:p>
            <a:pPr lvl="0" fontAlgn="base"/>
            <a:r>
              <a:rPr lang="en-ZA" sz="3600" dirty="0"/>
              <a:t>Discuss how you </a:t>
            </a:r>
            <a:r>
              <a:rPr lang="en-ZA" sz="3600" b="1" dirty="0">
                <a:solidFill>
                  <a:srgbClr val="8CE614"/>
                </a:solidFill>
              </a:rPr>
              <a:t>handled past situation</a:t>
            </a:r>
          </a:p>
          <a:p>
            <a:pPr lvl="0" fontAlgn="base"/>
            <a:r>
              <a:rPr lang="en-ZA" sz="3600" dirty="0"/>
              <a:t>Say what you would </a:t>
            </a:r>
            <a:r>
              <a:rPr lang="en-ZA" sz="3600" b="1" dirty="0">
                <a:solidFill>
                  <a:srgbClr val="767DC0"/>
                </a:solidFill>
              </a:rPr>
              <a:t>do differently</a:t>
            </a:r>
            <a:r>
              <a:rPr lang="en-ZA" sz="3600" dirty="0"/>
              <a:t>.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3290890" y="2885986"/>
            <a:ext cx="2000250" cy="20859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85988" y="495758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ea typeface="Times New Roman" panose="02020603050405020304" pitchFamily="18" charset="0"/>
              </a:rPr>
              <a:t>Figure 3.15: When answering case study-type questions, use the STAR technique to describe the Situation and the Task that flowed from it, the Action you took and the Result</a:t>
            </a:r>
            <a:endParaRPr lang="en-Z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2270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4 6 Types Of Interview Questions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" t="1" r="321" b="296"/>
          <a:stretch/>
        </p:blipFill>
        <p:spPr>
          <a:xfrm>
            <a:off x="-29368" y="434162"/>
            <a:ext cx="9173368" cy="5148072"/>
          </a:xfrm>
        </p:spPr>
      </p:pic>
      <p:sp>
        <p:nvSpPr>
          <p:cNvPr id="5" name="TextBox 4"/>
          <p:cNvSpPr txBox="1"/>
          <p:nvPr/>
        </p:nvSpPr>
        <p:spPr>
          <a:xfrm>
            <a:off x="470719" y="5807631"/>
            <a:ext cx="3260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Click above to play this video. </a:t>
            </a:r>
          </a:p>
        </p:txBody>
      </p:sp>
      <p:sp>
        <p:nvSpPr>
          <p:cNvPr id="7" name="Up Arrow 6"/>
          <p:cNvSpPr/>
          <p:nvPr/>
        </p:nvSpPr>
        <p:spPr>
          <a:xfrm>
            <a:off x="129420" y="5744088"/>
            <a:ext cx="301925" cy="42269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48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3.3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your knowledge of this unit – and prepare for an interview – by completing</a:t>
            </a:r>
            <a:br>
              <a:rPr lang="en-US" dirty="0"/>
            </a:br>
            <a:r>
              <a:rPr lang="en-US" dirty="0"/>
              <a:t>Learning activity 3.3 in your </a:t>
            </a:r>
            <a:r>
              <a:rPr lang="en-US" i="1" dirty="0"/>
              <a:t>Student’s Book</a:t>
            </a:r>
            <a:r>
              <a:rPr lang="en-US" dirty="0"/>
              <a:t>.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1304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1776"/>
            <a:ext cx="8404412" cy="1857375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During &amp; after </a:t>
            </a:r>
            <a:br>
              <a:rPr lang="en-ZA" dirty="0"/>
            </a:br>
            <a:r>
              <a:rPr lang="en-ZA" dirty="0"/>
              <a:t>the interview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044682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3.4</a:t>
            </a:r>
          </a:p>
        </p:txBody>
      </p:sp>
    </p:spTree>
    <p:extLst>
      <p:ext uri="{BB962C8B-B14F-4D97-AF65-F5344CB8AC3E}">
        <p14:creationId xmlns:p14="http://schemas.microsoft.com/office/powerpoint/2010/main" val="1793378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During the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223599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Ensure that you are </a:t>
            </a:r>
            <a:r>
              <a:rPr lang="en-ZA" sz="3600" b="1" dirty="0">
                <a:solidFill>
                  <a:srgbClr val="8CE614"/>
                </a:solidFill>
              </a:rPr>
              <a:t>well prepared</a:t>
            </a:r>
            <a:r>
              <a:rPr lang="en-ZA" sz="3600" dirty="0"/>
              <a:t>.</a:t>
            </a:r>
          </a:p>
          <a:p>
            <a:pPr lvl="0" fontAlgn="base"/>
            <a:r>
              <a:rPr lang="en-ZA" sz="3600" dirty="0"/>
              <a:t>Practise </a:t>
            </a:r>
            <a:r>
              <a:rPr lang="en-ZA" sz="3600" b="1" dirty="0">
                <a:solidFill>
                  <a:srgbClr val="767DC0"/>
                </a:solidFill>
              </a:rPr>
              <a:t>good interviewee behaviour </a:t>
            </a:r>
            <a:br>
              <a:rPr lang="en-ZA" sz="3600" b="1" dirty="0">
                <a:solidFill>
                  <a:srgbClr val="767DC0"/>
                </a:solidFill>
              </a:rPr>
            </a:br>
            <a:r>
              <a:rPr lang="en-ZA" sz="3600" dirty="0"/>
              <a:t>&amp; avoid bad interviewee behaviour.</a:t>
            </a:r>
          </a:p>
          <a:p>
            <a:pPr lvl="0" fontAlgn="base"/>
            <a:r>
              <a:rPr lang="en-ZA" sz="3600" dirty="0"/>
              <a:t>Show </a:t>
            </a:r>
            <a:r>
              <a:rPr lang="en-ZA" sz="3600" b="1" dirty="0">
                <a:solidFill>
                  <a:srgbClr val="8CE614"/>
                </a:solidFill>
              </a:rPr>
              <a:t>confidence</a:t>
            </a:r>
            <a:r>
              <a:rPr lang="en-ZA" sz="3600" dirty="0"/>
              <a:t>. </a:t>
            </a:r>
          </a:p>
          <a:p>
            <a:pPr marL="0" indent="0">
              <a:buNone/>
            </a:pPr>
            <a:endParaRPr lang="en-ZA" sz="2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2" y="3397274"/>
            <a:ext cx="4516582" cy="283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Good interviewee behaviour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505063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 Arrive </a:t>
            </a:r>
            <a:r>
              <a:rPr lang="en-ZA" sz="3600" b="1" dirty="0">
                <a:solidFill>
                  <a:srgbClr val="767DC0"/>
                </a:solidFill>
              </a:rPr>
              <a:t>on time</a:t>
            </a:r>
            <a:endParaRPr lang="en-ZA" sz="3600" dirty="0"/>
          </a:p>
          <a:p>
            <a:pPr lvl="0" fontAlgn="base"/>
            <a:r>
              <a:rPr lang="en-ZA" sz="3600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Introduce yourself </a:t>
            </a:r>
            <a:r>
              <a:rPr lang="en-ZA" sz="3600" dirty="0"/>
              <a:t>at reception </a:t>
            </a:r>
          </a:p>
          <a:p>
            <a:pPr lvl="0" fontAlgn="base"/>
            <a:r>
              <a:rPr lang="en-ZA" sz="3600" dirty="0"/>
              <a:t> Be </a:t>
            </a:r>
            <a:r>
              <a:rPr lang="en-ZA" sz="3600" b="1" dirty="0">
                <a:solidFill>
                  <a:srgbClr val="767DC0"/>
                </a:solidFill>
              </a:rPr>
              <a:t>led to the interview room</a:t>
            </a:r>
            <a:endParaRPr lang="en-ZA" sz="3600" dirty="0"/>
          </a:p>
          <a:p>
            <a:pPr lvl="0" fontAlgn="base"/>
            <a:r>
              <a:rPr lang="en-ZA" sz="3600" dirty="0"/>
              <a:t> </a:t>
            </a:r>
            <a:r>
              <a:rPr lang="en-ZA" sz="3600" b="1" dirty="0">
                <a:solidFill>
                  <a:srgbClr val="8CE614"/>
                </a:solidFill>
              </a:rPr>
              <a:t>Turn off your phone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8CE614"/>
                </a:solidFill>
              </a:rPr>
              <a:t>tablet</a:t>
            </a:r>
            <a:r>
              <a:rPr lang="en-ZA" sz="3600" dirty="0"/>
              <a:t> (unless</a:t>
            </a:r>
            <a:br>
              <a:rPr lang="en-ZA" sz="3600" dirty="0"/>
            </a:br>
            <a:r>
              <a:rPr lang="en-ZA" sz="3600" dirty="0"/>
              <a:t> you’re using it for the interview)</a:t>
            </a:r>
          </a:p>
          <a:p>
            <a:pPr lvl="0" fontAlgn="base"/>
            <a:r>
              <a:rPr lang="en-ZA" sz="3600" dirty="0"/>
              <a:t> Ensure you </a:t>
            </a:r>
            <a:r>
              <a:rPr lang="en-ZA" sz="3600" b="1" dirty="0">
                <a:solidFill>
                  <a:srgbClr val="767DC0"/>
                </a:solidFill>
              </a:rPr>
              <a:t>greet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introduce yourself</a:t>
            </a:r>
            <a:br>
              <a:rPr lang="en-ZA" sz="3600" b="1" dirty="0">
                <a:solidFill>
                  <a:srgbClr val="767DC0"/>
                </a:solidFill>
              </a:rPr>
            </a:br>
            <a:r>
              <a:rPr lang="en-ZA" sz="3600" b="1" dirty="0">
                <a:solidFill>
                  <a:srgbClr val="767DC0"/>
                </a:solidFill>
              </a:rPr>
              <a:t> politely </a:t>
            </a:r>
            <a:r>
              <a:rPr lang="en-ZA" sz="3600" dirty="0"/>
              <a:t>to the </a:t>
            </a:r>
            <a:r>
              <a:rPr lang="en-ZA" sz="3600" b="1" dirty="0">
                <a:solidFill>
                  <a:srgbClr val="767DC0"/>
                </a:solidFill>
              </a:rPr>
              <a:t>interviewer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s</a:t>
            </a:r>
          </a:p>
          <a:p>
            <a:pPr lvl="0" fontAlgn="base"/>
            <a:r>
              <a:rPr lang="en-ZA" sz="3600" dirty="0"/>
              <a:t> Maintain </a:t>
            </a:r>
            <a:r>
              <a:rPr lang="en-ZA" sz="3600" b="1" dirty="0">
                <a:solidFill>
                  <a:srgbClr val="8CE614"/>
                </a:solidFill>
              </a:rPr>
              <a:t>polite eye contact</a:t>
            </a:r>
            <a:r>
              <a:rPr lang="en-ZA" sz="3600" dirty="0"/>
              <a:t>.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0" indent="0">
              <a:buNone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3331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264318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Good interviewee behaviour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91" y="1121568"/>
            <a:ext cx="8020048" cy="5050632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Sit </a:t>
            </a:r>
            <a:r>
              <a:rPr lang="en-ZA" sz="3600" b="1" dirty="0">
                <a:solidFill>
                  <a:srgbClr val="767DC0"/>
                </a:solidFill>
              </a:rPr>
              <a:t>where you are asked to </a:t>
            </a:r>
            <a:r>
              <a:rPr lang="en-ZA" sz="3600" dirty="0"/>
              <a:t>&amp; maintain </a:t>
            </a:r>
            <a:r>
              <a:rPr lang="en-ZA" sz="3600" b="1" dirty="0">
                <a:solidFill>
                  <a:srgbClr val="767DC0"/>
                </a:solidFill>
              </a:rPr>
              <a:t>good posture</a:t>
            </a:r>
            <a:endParaRPr lang="en-ZA" sz="3600" dirty="0"/>
          </a:p>
          <a:p>
            <a:pPr lvl="0" fontAlgn="base"/>
            <a:r>
              <a:rPr lang="en-ZA" sz="3600" dirty="0"/>
              <a:t>Accept </a:t>
            </a:r>
            <a:r>
              <a:rPr lang="en-ZA" sz="3600" b="1" dirty="0">
                <a:solidFill>
                  <a:srgbClr val="8CE614"/>
                </a:solidFill>
              </a:rPr>
              <a:t>water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tea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coffee </a:t>
            </a:r>
            <a:r>
              <a:rPr lang="en-ZA" sz="3600" dirty="0"/>
              <a:t>to drink </a:t>
            </a:r>
            <a:br>
              <a:rPr lang="en-ZA" sz="3600" dirty="0"/>
            </a:br>
            <a:r>
              <a:rPr lang="en-ZA" sz="3600" dirty="0"/>
              <a:t>(</a:t>
            </a:r>
            <a:r>
              <a:rPr lang="en-ZA" sz="3600" b="1" dirty="0">
                <a:solidFill>
                  <a:srgbClr val="8CE614"/>
                </a:solidFill>
              </a:rPr>
              <a:t>no alcohol</a:t>
            </a:r>
            <a:r>
              <a:rPr lang="en-ZA" sz="3600" dirty="0"/>
              <a:t>!)</a:t>
            </a:r>
          </a:p>
          <a:p>
            <a:pPr lvl="0" fontAlgn="base"/>
            <a:r>
              <a:rPr lang="en-ZA" sz="3600" dirty="0"/>
              <a:t>Speak </a:t>
            </a:r>
            <a:r>
              <a:rPr lang="en-ZA" sz="3600" b="1" dirty="0">
                <a:solidFill>
                  <a:srgbClr val="767DC0"/>
                </a:solidFill>
              </a:rPr>
              <a:t>clearly</a:t>
            </a:r>
            <a:r>
              <a:rPr lang="en-ZA" sz="3600" dirty="0"/>
              <a:t> &amp; </a:t>
            </a:r>
            <a:r>
              <a:rPr lang="en-ZA" sz="3600" b="1" dirty="0">
                <a:solidFill>
                  <a:srgbClr val="767DC0"/>
                </a:solidFill>
              </a:rPr>
              <a:t>calmly</a:t>
            </a:r>
          </a:p>
          <a:p>
            <a:pPr lvl="0" fontAlgn="base"/>
            <a:r>
              <a:rPr lang="en-ZA" sz="3600" dirty="0"/>
              <a:t>Listen </a:t>
            </a:r>
            <a:r>
              <a:rPr lang="en-ZA" sz="3600" b="1" dirty="0">
                <a:solidFill>
                  <a:srgbClr val="8CE614"/>
                </a:solidFill>
              </a:rPr>
              <a:t>before answering </a:t>
            </a:r>
            <a:r>
              <a:rPr lang="en-ZA" sz="3600" dirty="0"/>
              <a:t>questions</a:t>
            </a:r>
          </a:p>
          <a:p>
            <a:pPr lvl="0" fontAlgn="base"/>
            <a:r>
              <a:rPr lang="en-ZA" sz="3600" dirty="0"/>
              <a:t>Ensure you </a:t>
            </a:r>
            <a:r>
              <a:rPr lang="en-ZA" sz="3600" b="1" dirty="0">
                <a:solidFill>
                  <a:srgbClr val="767DC0"/>
                </a:solidFill>
              </a:rPr>
              <a:t>don’t fidget</a:t>
            </a:r>
          </a:p>
          <a:p>
            <a:pPr lvl="0" fontAlgn="base"/>
            <a:r>
              <a:rPr lang="en-ZA" sz="3600" dirty="0"/>
              <a:t>Be sure to </a:t>
            </a:r>
            <a:r>
              <a:rPr lang="en-ZA" sz="3600" b="1" dirty="0">
                <a:solidFill>
                  <a:srgbClr val="8CE614"/>
                </a:solidFill>
              </a:rPr>
              <a:t>stay focused</a:t>
            </a:r>
            <a:r>
              <a:rPr lang="en-ZA" sz="3600" dirty="0"/>
              <a:t> and show </a:t>
            </a:r>
            <a:r>
              <a:rPr lang="en-ZA" sz="3600" b="1" dirty="0">
                <a:solidFill>
                  <a:srgbClr val="8CE614"/>
                </a:solidFill>
              </a:rPr>
              <a:t>confidence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0" indent="0">
              <a:buNone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154648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04594" y="2181044"/>
            <a:ext cx="4996456" cy="20766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ZA" sz="3600" dirty="0"/>
              <a:t>Refer to </a:t>
            </a:r>
            <a:r>
              <a:rPr lang="en-ZA" sz="3600" b="1" dirty="0">
                <a:solidFill>
                  <a:srgbClr val="8CE614"/>
                </a:solidFill>
              </a:rPr>
              <a:t>Table 3.4 </a:t>
            </a:r>
            <a:r>
              <a:rPr lang="en-ZA" sz="3600" dirty="0"/>
              <a:t>in your </a:t>
            </a:r>
            <a:r>
              <a:rPr lang="en-ZA" sz="3600" i="1" dirty="0"/>
              <a:t>Student’s Book </a:t>
            </a:r>
            <a:r>
              <a:rPr lang="en-ZA" sz="3600" dirty="0"/>
              <a:t>to see examples of bad interviewee behaviour.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 txBox="1">
            <a:spLocks/>
          </p:cNvSpPr>
          <p:nvPr/>
        </p:nvSpPr>
        <p:spPr>
          <a:xfrm>
            <a:off x="381001" y="279201"/>
            <a:ext cx="7905750" cy="978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ZA" dirty="0">
                <a:latin typeface="+mn-lt"/>
              </a:rPr>
              <a:t>Bad interviewee behaviour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1700927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39ECD-A8A6-4067-8DA8-E209A5466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71825"/>
            <a:ext cx="8404412" cy="990744"/>
          </a:xfrm>
        </p:spPr>
        <p:txBody>
          <a:bodyPr>
            <a:noAutofit/>
          </a:bodyPr>
          <a:lstStyle/>
          <a:p>
            <a:pPr algn="ctr"/>
            <a:r>
              <a:rPr lang="en-ZA" dirty="0"/>
              <a:t>Types of job interviews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362500-7ECC-42A0-97EA-2A94E9D5E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949" y="2330429"/>
            <a:ext cx="7910513" cy="727094"/>
          </a:xfrm>
        </p:spPr>
        <p:txBody>
          <a:bodyPr>
            <a:noAutofit/>
          </a:bodyPr>
          <a:lstStyle/>
          <a:p>
            <a:pPr algn="ctr"/>
            <a:r>
              <a:rPr lang="en-ZA" sz="6000" dirty="0">
                <a:solidFill>
                  <a:srgbClr val="C082E6"/>
                </a:solidFill>
              </a:rPr>
              <a:t>Unit 3.1</a:t>
            </a:r>
          </a:p>
        </p:txBody>
      </p:sp>
    </p:spTree>
    <p:extLst>
      <p:ext uri="{BB962C8B-B14F-4D97-AF65-F5344CB8AC3E}">
        <p14:creationId xmlns:p14="http://schemas.microsoft.com/office/powerpoint/2010/main" val="3718441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3.4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section – and assess your interview behaviour – by completing Learning activity 3.4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44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140" y="78580"/>
            <a:ext cx="7905750" cy="857250"/>
          </a:xfrm>
        </p:spPr>
        <p:txBody>
          <a:bodyPr>
            <a:normAutofit/>
          </a:bodyPr>
          <a:lstStyle/>
          <a:p>
            <a:pPr algn="ctr"/>
            <a:r>
              <a:rPr lang="en-ZA" b="1" dirty="0">
                <a:latin typeface="+mn-lt"/>
              </a:rPr>
              <a:t>After the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40" y="764379"/>
            <a:ext cx="8077197" cy="5564984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Make sure you </a:t>
            </a:r>
            <a:r>
              <a:rPr lang="en-ZA" sz="3600" b="1" dirty="0">
                <a:solidFill>
                  <a:srgbClr val="8CE614"/>
                </a:solidFill>
              </a:rPr>
              <a:t>end the interview appropriately</a:t>
            </a:r>
            <a:endParaRPr lang="en-ZA" sz="3600" dirty="0"/>
          </a:p>
          <a:p>
            <a:pPr lvl="0" fontAlgn="base"/>
            <a:r>
              <a:rPr lang="en-ZA" sz="3600" dirty="0"/>
              <a:t>Send </a:t>
            </a:r>
            <a:r>
              <a:rPr lang="en-ZA" sz="3600" b="1" dirty="0">
                <a:solidFill>
                  <a:srgbClr val="767DC0"/>
                </a:solidFill>
              </a:rPr>
              <a:t>follow-up correspondence </a:t>
            </a:r>
            <a:br>
              <a:rPr lang="en-ZA" sz="3600" b="1" dirty="0">
                <a:solidFill>
                  <a:srgbClr val="767DC0"/>
                </a:solidFill>
              </a:rPr>
            </a:br>
            <a:r>
              <a:rPr lang="en-ZA" sz="3600" dirty="0"/>
              <a:t>(e.g. </a:t>
            </a:r>
            <a:r>
              <a:rPr lang="en-ZA" sz="3600" b="1" dirty="0">
                <a:solidFill>
                  <a:srgbClr val="767DC0"/>
                </a:solidFill>
              </a:rPr>
              <a:t>Examples 3.5 </a:t>
            </a:r>
            <a:r>
              <a:rPr lang="en-ZA" sz="3600" dirty="0"/>
              <a:t>&amp; </a:t>
            </a:r>
            <a:r>
              <a:rPr lang="en-ZA" sz="3600" b="1" dirty="0">
                <a:solidFill>
                  <a:srgbClr val="767DC0"/>
                </a:solidFill>
              </a:rPr>
              <a:t>3.6</a:t>
            </a:r>
            <a:r>
              <a:rPr lang="en-ZA" sz="3600" dirty="0"/>
              <a:t> in your </a:t>
            </a:r>
            <a:r>
              <a:rPr lang="en-ZA" sz="3600" i="1" dirty="0"/>
              <a:t>Student’s Book</a:t>
            </a:r>
            <a:r>
              <a:rPr lang="en-ZA" sz="3600" dirty="0"/>
              <a:t>) </a:t>
            </a:r>
          </a:p>
          <a:p>
            <a:pPr lvl="0" fontAlgn="base"/>
            <a:r>
              <a:rPr lang="en-ZA" sz="3600" dirty="0"/>
              <a:t>Make a </a:t>
            </a:r>
            <a:r>
              <a:rPr lang="en-ZA" sz="3600" b="1" dirty="0">
                <a:solidFill>
                  <a:srgbClr val="8CE614"/>
                </a:solidFill>
              </a:rPr>
              <a:t>follow-up phone call</a:t>
            </a:r>
            <a:endParaRPr lang="en-ZA" sz="3600" dirty="0"/>
          </a:p>
          <a:p>
            <a:pPr lvl="0" fontAlgn="base"/>
            <a:r>
              <a:rPr lang="en-ZA" sz="3600" dirty="0"/>
              <a:t>If you are </a:t>
            </a:r>
            <a:r>
              <a:rPr lang="en-ZA" sz="3600" b="1" dirty="0">
                <a:solidFill>
                  <a:srgbClr val="767DC0"/>
                </a:solidFill>
              </a:rPr>
              <a:t>shortlisted</a:t>
            </a:r>
            <a:r>
              <a:rPr lang="en-ZA" sz="3600" dirty="0"/>
              <a:t>, you may go for a </a:t>
            </a:r>
            <a:r>
              <a:rPr lang="en-ZA" sz="3600" b="1" dirty="0">
                <a:solidFill>
                  <a:srgbClr val="767DC0"/>
                </a:solidFill>
              </a:rPr>
              <a:t>2</a:t>
            </a:r>
            <a:r>
              <a:rPr lang="en-ZA" sz="3600" b="1" baseline="30000" dirty="0">
                <a:solidFill>
                  <a:srgbClr val="767DC0"/>
                </a:solidFill>
              </a:rPr>
              <a:t>nd</a:t>
            </a:r>
            <a:r>
              <a:rPr lang="en-ZA" sz="3600" dirty="0"/>
              <a:t> (or </a:t>
            </a:r>
            <a:r>
              <a:rPr lang="en-ZA" sz="3600" b="1" dirty="0">
                <a:solidFill>
                  <a:srgbClr val="767DC0"/>
                </a:solidFill>
              </a:rPr>
              <a:t>3</a:t>
            </a:r>
            <a:r>
              <a:rPr lang="en-ZA" sz="3600" b="1" baseline="30000" dirty="0">
                <a:solidFill>
                  <a:srgbClr val="767DC0"/>
                </a:solidFill>
              </a:rPr>
              <a:t>rd</a:t>
            </a:r>
            <a:r>
              <a:rPr lang="en-ZA" sz="3600" dirty="0"/>
              <a:t>) </a:t>
            </a:r>
            <a:r>
              <a:rPr lang="en-ZA" sz="3600" b="1" dirty="0">
                <a:solidFill>
                  <a:srgbClr val="767DC0"/>
                </a:solidFill>
              </a:rPr>
              <a:t>interview</a:t>
            </a:r>
          </a:p>
          <a:p>
            <a:pPr lvl="0" fontAlgn="base"/>
            <a:r>
              <a:rPr lang="en-ZA" sz="3600" dirty="0"/>
              <a:t>If you are notified that you didn’t get the job, </a:t>
            </a:r>
            <a:r>
              <a:rPr lang="en-ZA" sz="3600" b="1" dirty="0">
                <a:solidFill>
                  <a:srgbClr val="8CE614"/>
                </a:solidFill>
              </a:rPr>
              <a:t>learn from the experience</a:t>
            </a:r>
            <a:r>
              <a:rPr lang="en-ZA" sz="3600" dirty="0"/>
              <a:t>. </a:t>
            </a:r>
          </a:p>
          <a:p>
            <a:pPr marL="0" lvl="0" indent="0" fontAlgn="base">
              <a:buNone/>
            </a:pPr>
            <a:endParaRPr lang="en-ZA" sz="3600" dirty="0"/>
          </a:p>
          <a:p>
            <a:pPr marL="0" lvl="0" indent="0" fontAlgn="base">
              <a:buNone/>
            </a:pPr>
            <a:endParaRPr lang="en-ZA" sz="3600" dirty="0"/>
          </a:p>
          <a:p>
            <a:pPr marL="0" indent="0">
              <a:buNone/>
            </a:pP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60313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6CE95B-CA98-4BD8-BB61-7CBE66492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2595" y="5040143"/>
            <a:ext cx="7910513" cy="446256"/>
          </a:xfrm>
        </p:spPr>
        <p:txBody>
          <a:bodyPr>
            <a:normAutofit fontScale="92500" lnSpcReduction="10000"/>
          </a:bodyPr>
          <a:lstStyle/>
          <a:p>
            <a:r>
              <a:rPr lang="en-ZA" dirty="0">
                <a:solidFill>
                  <a:srgbClr val="8CE614"/>
                </a:solidFill>
              </a:rPr>
              <a:t>Module </a:t>
            </a:r>
            <a:r>
              <a:rPr lang="en-ZA" dirty="0"/>
              <a:t>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276BC-BCB0-4B8A-893B-32EAC274AF0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4407073"/>
            <a:ext cx="8444395" cy="6517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ZA" dirty="0">
                <a:solidFill>
                  <a:srgbClr val="C082E6"/>
                </a:solidFill>
              </a:rPr>
              <a:t>Learning activity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A835A-BBEF-4642-9E09-887CF14DA237}"/>
              </a:ext>
            </a:extLst>
          </p:cNvPr>
          <p:cNvSpPr txBox="1"/>
          <p:nvPr/>
        </p:nvSpPr>
        <p:spPr>
          <a:xfrm>
            <a:off x="392595" y="5405878"/>
            <a:ext cx="7599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unit by completing Learning activity 3.5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065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5B2DD1-76A8-4516-AE98-B5866C90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763" y="4899929"/>
            <a:ext cx="7910513" cy="499973"/>
          </a:xfrm>
        </p:spPr>
        <p:txBody>
          <a:bodyPr>
            <a:normAutofit lnSpcReduction="10000"/>
          </a:bodyPr>
          <a:lstStyle/>
          <a:p>
            <a:r>
              <a:rPr lang="en-ZA" dirty="0"/>
              <a:t>Module 3</a:t>
            </a:r>
            <a:endParaRPr lang="en-ZA" dirty="0">
              <a:solidFill>
                <a:srgbClr val="8CE61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458409-ED5D-43B5-A861-E3633539FA5D}"/>
              </a:ext>
            </a:extLst>
          </p:cNvPr>
          <p:cNvSpPr txBox="1"/>
          <p:nvPr/>
        </p:nvSpPr>
        <p:spPr>
          <a:xfrm>
            <a:off x="385763" y="5399902"/>
            <a:ext cx="7744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Test your knowledge of this module by completing the Summative assessment of Module 3 in your </a:t>
            </a:r>
            <a:r>
              <a:rPr lang="en-ZA" i="1" dirty="0"/>
              <a:t>Student’s Book</a:t>
            </a:r>
            <a:r>
              <a:rPr lang="en-Z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83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19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31944"/>
            <a:ext cx="7905750" cy="985837"/>
          </a:xfrm>
        </p:spPr>
        <p:txBody>
          <a:bodyPr>
            <a:normAutofit fontScale="90000"/>
          </a:bodyPr>
          <a:lstStyle/>
          <a:p>
            <a:pPr algn="ctr"/>
            <a:r>
              <a:rPr lang="en-ZA" b="1" dirty="0">
                <a:latin typeface="+mn-lt"/>
              </a:rPr>
              <a:t>Specific preparation for </a:t>
            </a:r>
            <a:br>
              <a:rPr lang="en-ZA" b="1" dirty="0">
                <a:latin typeface="+mn-lt"/>
              </a:rPr>
            </a:br>
            <a:r>
              <a:rPr lang="en-ZA" b="1" dirty="0">
                <a:latin typeface="+mn-lt"/>
              </a:rPr>
              <a:t>different types of interviews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633538" y="1583319"/>
            <a:ext cx="5400675" cy="380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3537" y="5383793"/>
            <a:ext cx="5400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3.1: If you prepare properly for a job interview, you will feel more in control of the situation</a:t>
            </a:r>
            <a:endParaRPr lang="en-ZA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Individual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71387"/>
            <a:ext cx="3362323" cy="4829376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Takes place </a:t>
            </a:r>
            <a:r>
              <a:rPr lang="en-ZA" sz="3600" b="1" dirty="0">
                <a:solidFill>
                  <a:srgbClr val="8CE614"/>
                </a:solidFill>
              </a:rPr>
              <a:t>face-to-face</a:t>
            </a:r>
            <a:r>
              <a:rPr lang="en-ZA" sz="3600" dirty="0"/>
              <a:t>  (at a table or over video call)</a:t>
            </a:r>
          </a:p>
          <a:p>
            <a:pPr lvl="0" fontAlgn="base"/>
            <a:r>
              <a:rPr lang="en-ZA" sz="3600" dirty="0"/>
              <a:t>With </a:t>
            </a:r>
            <a:r>
              <a:rPr lang="en-ZA" sz="3600" b="1" dirty="0">
                <a:solidFill>
                  <a:srgbClr val="767DC0"/>
                </a:solidFill>
              </a:rPr>
              <a:t>one person</a:t>
            </a:r>
            <a:r>
              <a:rPr lang="en-ZA" sz="3600" dirty="0"/>
              <a:t>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6263" y="1377329"/>
            <a:ext cx="3041650" cy="455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9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Panel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71387"/>
            <a:ext cx="7905750" cy="1157488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A </a:t>
            </a:r>
            <a:r>
              <a:rPr lang="en-ZA" sz="3600" b="1" dirty="0">
                <a:solidFill>
                  <a:srgbClr val="767DC0"/>
                </a:solidFill>
              </a:rPr>
              <a:t>small group </a:t>
            </a:r>
            <a:r>
              <a:rPr lang="en-ZA" sz="3600" dirty="0"/>
              <a:t>of people </a:t>
            </a:r>
            <a:r>
              <a:rPr lang="en-ZA" sz="3600" b="1" dirty="0">
                <a:solidFill>
                  <a:srgbClr val="767DC0"/>
                </a:solidFill>
              </a:rPr>
              <a:t>face you </a:t>
            </a:r>
            <a:r>
              <a:rPr lang="en-ZA" sz="3600" dirty="0"/>
              <a:t>(at a table or over video call).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57782" y="2496609"/>
            <a:ext cx="5214072" cy="348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6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Telephonic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99926"/>
            <a:ext cx="7753350" cy="1100337"/>
          </a:xfrm>
        </p:spPr>
        <p:txBody>
          <a:bodyPr>
            <a:noAutofit/>
          </a:bodyPr>
          <a:lstStyle/>
          <a:p>
            <a:pPr marL="0" lvl="0" indent="0" fontAlgn="base">
              <a:buNone/>
            </a:pPr>
            <a:r>
              <a:rPr lang="en-ZA" sz="3600" dirty="0"/>
              <a:t>Occurs when</a:t>
            </a:r>
            <a:r>
              <a:rPr lang="en-ZA" sz="3600" b="1" dirty="0">
                <a:solidFill>
                  <a:srgbClr val="8CE614"/>
                </a:solidFill>
              </a:rPr>
              <a:t> one </a:t>
            </a:r>
            <a:r>
              <a:rPr lang="en-ZA" sz="3600" dirty="0"/>
              <a:t>or </a:t>
            </a:r>
            <a:r>
              <a:rPr lang="en-ZA" sz="3600" b="1" dirty="0">
                <a:solidFill>
                  <a:srgbClr val="8CE614"/>
                </a:solidFill>
              </a:rPr>
              <a:t>more people </a:t>
            </a:r>
            <a:r>
              <a:rPr lang="en-ZA" sz="3600" dirty="0"/>
              <a:t>interview you </a:t>
            </a:r>
            <a:r>
              <a:rPr lang="en-ZA" sz="3600" b="1" dirty="0">
                <a:solidFill>
                  <a:srgbClr val="8CE614"/>
                </a:solidFill>
              </a:rPr>
              <a:t>on the phone</a:t>
            </a:r>
            <a:r>
              <a:rPr lang="en-ZA" sz="3600" dirty="0"/>
              <a:t>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5100" y="2100263"/>
            <a:ext cx="2889539" cy="415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0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4DDA-0C3B-4B34-B958-E13C6756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279202"/>
            <a:ext cx="7905750" cy="720724"/>
          </a:xfrm>
        </p:spPr>
        <p:txBody>
          <a:bodyPr/>
          <a:lstStyle/>
          <a:p>
            <a:pPr algn="ctr"/>
            <a:r>
              <a:rPr lang="en-ZA" b="1" dirty="0">
                <a:latin typeface="+mn-lt"/>
              </a:rPr>
              <a:t>Skype/video interview</a:t>
            </a:r>
            <a:endParaRPr lang="en-ZA" dirty="0">
              <a:solidFill>
                <a:srgbClr val="767DC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C930C-6C1D-4479-BCB5-4FB653FB5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192807"/>
            <a:ext cx="7753350" cy="1857575"/>
          </a:xfrm>
        </p:spPr>
        <p:txBody>
          <a:bodyPr>
            <a:noAutofit/>
          </a:bodyPr>
          <a:lstStyle/>
          <a:p>
            <a:pPr lvl="0" fontAlgn="base"/>
            <a:r>
              <a:rPr lang="en-ZA" sz="3600" dirty="0"/>
              <a:t>Interviewed by </a:t>
            </a:r>
            <a:r>
              <a:rPr lang="en-ZA" sz="3600" b="1" dirty="0">
                <a:solidFill>
                  <a:srgbClr val="767DC0"/>
                </a:solidFill>
              </a:rPr>
              <a:t>one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more</a:t>
            </a:r>
            <a:r>
              <a:rPr lang="en-ZA" sz="3600" dirty="0">
                <a:solidFill>
                  <a:srgbClr val="767DC0"/>
                </a:solidFill>
              </a:rPr>
              <a:t> </a:t>
            </a:r>
            <a:r>
              <a:rPr lang="en-ZA" sz="3600" b="1" dirty="0">
                <a:solidFill>
                  <a:srgbClr val="767DC0"/>
                </a:solidFill>
              </a:rPr>
              <a:t>people</a:t>
            </a:r>
            <a:endParaRPr lang="en-ZA" sz="3600" dirty="0"/>
          </a:p>
          <a:p>
            <a:pPr lvl="0" fontAlgn="base"/>
            <a:r>
              <a:rPr lang="en-ZA" sz="3600" dirty="0"/>
              <a:t>Over </a:t>
            </a:r>
            <a:r>
              <a:rPr lang="en-ZA" sz="3600" b="1" dirty="0">
                <a:solidFill>
                  <a:srgbClr val="8CE614"/>
                </a:solidFill>
              </a:rPr>
              <a:t>computer</a:t>
            </a:r>
            <a:r>
              <a:rPr lang="en-ZA" sz="3600" dirty="0"/>
              <a:t>, </a:t>
            </a:r>
            <a:r>
              <a:rPr lang="en-ZA" sz="3600" b="1" dirty="0">
                <a:solidFill>
                  <a:srgbClr val="8CE614"/>
                </a:solidFill>
              </a:rPr>
              <a:t>tablet</a:t>
            </a:r>
            <a:r>
              <a:rPr lang="en-ZA" sz="3600" dirty="0"/>
              <a:t> or </a:t>
            </a:r>
            <a:r>
              <a:rPr lang="en-ZA" sz="3600" b="1" dirty="0">
                <a:solidFill>
                  <a:srgbClr val="8CE614"/>
                </a:solidFill>
              </a:rPr>
              <a:t>smart phone </a:t>
            </a:r>
          </a:p>
          <a:p>
            <a:pPr lvl="0" fontAlgn="base"/>
            <a:r>
              <a:rPr lang="en-ZA" sz="3600" dirty="0"/>
              <a:t>Takes places </a:t>
            </a:r>
            <a:r>
              <a:rPr lang="en-ZA" sz="3600" b="1" dirty="0">
                <a:solidFill>
                  <a:srgbClr val="767DC0"/>
                </a:solidFill>
              </a:rPr>
              <a:t>with</a:t>
            </a:r>
            <a:r>
              <a:rPr lang="en-ZA" sz="3600" dirty="0"/>
              <a:t>/</a:t>
            </a:r>
            <a:r>
              <a:rPr lang="en-ZA" sz="3600" b="1" dirty="0">
                <a:solidFill>
                  <a:srgbClr val="767DC0"/>
                </a:solidFill>
              </a:rPr>
              <a:t>without video</a:t>
            </a:r>
            <a:r>
              <a:rPr lang="en-ZA" sz="3600" dirty="0"/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11927" y="3103426"/>
            <a:ext cx="4550938" cy="30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37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Presentation2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Presentation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9495</TotalTime>
  <Words>879</Words>
  <Application>Microsoft Office PowerPoint</Application>
  <PresentationFormat>On-screen Show (4:3)</PresentationFormat>
  <Paragraphs>174</Paragraphs>
  <Slides>44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Times New Roman</vt:lpstr>
      <vt:lpstr>Wingdings</vt:lpstr>
      <vt:lpstr>1_Presentation2</vt:lpstr>
      <vt:lpstr>Presentation2</vt:lpstr>
      <vt:lpstr>2_Presentation2</vt:lpstr>
      <vt:lpstr>3_Presentation2</vt:lpstr>
      <vt:lpstr>Life Orientation: Life Skills</vt:lpstr>
      <vt:lpstr>Explore strategies  and skills for successful interviews</vt:lpstr>
      <vt:lpstr>Think about it…</vt:lpstr>
      <vt:lpstr>Types of job interviews</vt:lpstr>
      <vt:lpstr>Specific preparation for  different types of interviews</vt:lpstr>
      <vt:lpstr>Individual interview</vt:lpstr>
      <vt:lpstr>Panel interview</vt:lpstr>
      <vt:lpstr>Telephonic interview</vt:lpstr>
      <vt:lpstr>Skype/video interview</vt:lpstr>
      <vt:lpstr>Presentation interview</vt:lpstr>
      <vt:lpstr>Situational interview</vt:lpstr>
      <vt:lpstr>Group interview</vt:lpstr>
      <vt:lpstr>Informal interview</vt:lpstr>
      <vt:lpstr>PowerPoint Presentation</vt:lpstr>
      <vt:lpstr>PowerPoint Presentation</vt:lpstr>
      <vt:lpstr>Before the interview</vt:lpstr>
      <vt:lpstr>Response to an invitation  for an interview</vt:lpstr>
      <vt:lpstr>General preparation  for a job interview</vt:lpstr>
      <vt:lpstr>PowerPoint Presentation</vt:lpstr>
      <vt:lpstr>Choosing clothing for an interview</vt:lpstr>
      <vt:lpstr>Practise your posture &amp; gestures</vt:lpstr>
      <vt:lpstr>Adopt the right attitude</vt:lpstr>
      <vt:lpstr>Prepare questions of your own</vt:lpstr>
      <vt:lpstr>PowerPoint Presentation</vt:lpstr>
      <vt:lpstr>PowerPoint Presentation</vt:lpstr>
      <vt:lpstr>Typical interview questions &amp;  suitable answers</vt:lpstr>
      <vt:lpstr>Types of interview questions </vt:lpstr>
      <vt:lpstr>Closed questions </vt:lpstr>
      <vt:lpstr>Open questions </vt:lpstr>
      <vt:lpstr>Reflective questions </vt:lpstr>
      <vt:lpstr>Hypothetical questions </vt:lpstr>
      <vt:lpstr>Behavioural questions </vt:lpstr>
      <vt:lpstr>PowerPoint Presentation</vt:lpstr>
      <vt:lpstr>PowerPoint Presentation</vt:lpstr>
      <vt:lpstr>During &amp; after  the interview</vt:lpstr>
      <vt:lpstr>During the interview</vt:lpstr>
      <vt:lpstr>Good interviewee behaviour</vt:lpstr>
      <vt:lpstr>Good interviewee behaviour</vt:lpstr>
      <vt:lpstr>PowerPoint Presentation</vt:lpstr>
      <vt:lpstr>PowerPoint Presentation</vt:lpstr>
      <vt:lpstr>After the interview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Jyoti Singh</dc:creator>
  <cp:lastModifiedBy>Promise</cp:lastModifiedBy>
  <cp:revision>483</cp:revision>
  <dcterms:created xsi:type="dcterms:W3CDTF">2017-08-15T07:49:10Z</dcterms:created>
  <dcterms:modified xsi:type="dcterms:W3CDTF">2018-02-08T07:16:06Z</dcterms:modified>
</cp:coreProperties>
</file>