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682" r:id="rId2"/>
    <p:sldMasterId id="2147483690" r:id="rId3"/>
    <p:sldMasterId id="2147483698" r:id="rId4"/>
  </p:sldMasterIdLst>
  <p:notesMasterIdLst>
    <p:notesMasterId r:id="rId33"/>
  </p:notesMasterIdLst>
  <p:sldIdLst>
    <p:sldId id="330" r:id="rId5"/>
    <p:sldId id="331" r:id="rId6"/>
    <p:sldId id="332" r:id="rId7"/>
    <p:sldId id="333" r:id="rId8"/>
    <p:sldId id="295" r:id="rId9"/>
    <p:sldId id="516" r:id="rId10"/>
    <p:sldId id="517" r:id="rId11"/>
    <p:sldId id="464" r:id="rId12"/>
    <p:sldId id="518" r:id="rId13"/>
    <p:sldId id="515" r:id="rId14"/>
    <p:sldId id="334" r:id="rId15"/>
    <p:sldId id="519" r:id="rId16"/>
    <p:sldId id="445" r:id="rId17"/>
    <p:sldId id="520" r:id="rId18"/>
    <p:sldId id="521" r:id="rId19"/>
    <p:sldId id="522" r:id="rId20"/>
    <p:sldId id="523" r:id="rId21"/>
    <p:sldId id="446" r:id="rId22"/>
    <p:sldId id="396" r:id="rId23"/>
    <p:sldId id="524" r:id="rId24"/>
    <p:sldId id="525" r:id="rId25"/>
    <p:sldId id="526" r:id="rId26"/>
    <p:sldId id="527" r:id="rId27"/>
    <p:sldId id="528" r:id="rId28"/>
    <p:sldId id="530" r:id="rId29"/>
    <p:sldId id="529" r:id="rId30"/>
    <p:sldId id="340" r:id="rId31"/>
    <p:sldId id="289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yoti Singh" initials="JS" lastIdx="56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7DC0"/>
    <a:srgbClr val="8CE614"/>
    <a:srgbClr val="9A73FD"/>
    <a:srgbClr val="D3E856"/>
    <a:srgbClr val="9EA2F4"/>
    <a:srgbClr val="4A3D9B"/>
    <a:srgbClr val="F2FAC2"/>
    <a:srgbClr val="9FBFF3"/>
    <a:srgbClr val="B7E37D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9" autoAdjust="0"/>
    <p:restoredTop sz="94434" autoAdjust="0"/>
  </p:normalViewPr>
  <p:slideViewPr>
    <p:cSldViewPr snapToGrid="0">
      <p:cViewPr varScale="1">
        <p:scale>
          <a:sx n="108" d="100"/>
          <a:sy n="108" d="100"/>
        </p:scale>
        <p:origin x="92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72"/>
    </p:cViewPr>
  </p:sorterViewPr>
  <p:notesViewPr>
    <p:cSldViewPr snapToGrid="0">
      <p:cViewPr varScale="1">
        <p:scale>
          <a:sx n="59" d="100"/>
          <a:sy n="59" d="100"/>
        </p:scale>
        <p:origin x="279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D15C1-6C30-42F8-B52C-DF90764BC816}" type="datetimeFigureOut">
              <a:rPr lang="en-ZA" smtClean="0"/>
              <a:t>2018/02/08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5FF47-8810-4EDB-A7B4-DB23811AE84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65472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49960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32023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19212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68986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30206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26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5551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0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5.xml"/><Relationship Id="rId4" Type="http://schemas.openxmlformats.org/officeDocument/2006/relationships/image" Target="../media/image10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6.xml"/><Relationship Id="rId4" Type="http://schemas.openxmlformats.org/officeDocument/2006/relationships/image" Target="../media/image11.jpe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7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8" y="574335"/>
            <a:ext cx="3727793" cy="5259642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59551" y="6405524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" action="ppaction://hlinkshowjump?jump=lastslide"/>
              </a:rPr>
              <a:t>*see</a:t>
            </a:r>
            <a:r>
              <a:rPr lang="en-US" baseline="0" dirty="0">
                <a:solidFill>
                  <a:schemeClr val="bg1"/>
                </a:solidFill>
                <a:hlinkClick r:id="" action="ppaction://hlinkshowjump?jump=lastslide"/>
              </a:rPr>
              <a:t> terms and conditions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55976" y="374260"/>
            <a:ext cx="3640299" cy="4869544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65306" y="5397069"/>
            <a:ext cx="3638938" cy="531878"/>
          </a:xfrm>
        </p:spPr>
        <p:txBody>
          <a:bodyPr>
            <a:noAutofit/>
          </a:bodyPr>
          <a:lstStyle>
            <a:lvl1pPr marL="0" indent="0" algn="l">
              <a:buNone/>
              <a:defRPr sz="3600" b="1">
                <a:solidFill>
                  <a:srgbClr val="767D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</p:spTree>
    <p:extLst>
      <p:ext uri="{BB962C8B-B14F-4D97-AF65-F5344CB8AC3E}">
        <p14:creationId xmlns:p14="http://schemas.microsoft.com/office/powerpoint/2010/main" val="50327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0616" y="3701874"/>
            <a:ext cx="7551702" cy="716776"/>
          </a:xfrm>
        </p:spPr>
        <p:txBody>
          <a:bodyPr anchor="b">
            <a:normAutofit/>
          </a:bodyPr>
          <a:lstStyle>
            <a:lvl1pPr>
              <a:defRPr sz="4000" b="1" baseline="0">
                <a:solidFill>
                  <a:srgbClr val="9A73FD"/>
                </a:solidFill>
                <a:latin typeface="+mn-lt"/>
              </a:defRPr>
            </a:lvl1pPr>
          </a:lstStyle>
          <a:p>
            <a:r>
              <a:rPr lang="en-ZA" dirty="0"/>
              <a:t>Learning activity number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0615" y="4430822"/>
            <a:ext cx="7560755" cy="550427"/>
          </a:xfrm>
        </p:spPr>
        <p:txBody>
          <a:bodyPr/>
          <a:lstStyle>
            <a:lvl1pPr marL="0" indent="0">
              <a:buNone/>
              <a:defRPr b="1">
                <a:solidFill>
                  <a:srgbClr val="8CE614"/>
                </a:solidFill>
              </a:defRPr>
            </a:lvl1pPr>
          </a:lstStyle>
          <a:p>
            <a:r>
              <a:rPr lang="en-ZA" dirty="0"/>
              <a:t>Module number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60145" y="4991774"/>
            <a:ext cx="7561226" cy="110307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41" y="589167"/>
            <a:ext cx="2112209" cy="29801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656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1" y="4461310"/>
            <a:ext cx="7910513" cy="632369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761" y="206454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41" y="589167"/>
            <a:ext cx="2112209" cy="298017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5763" y="5087938"/>
            <a:ext cx="7910512" cy="7699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8122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s and cond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990" y="2065530"/>
            <a:ext cx="7913294" cy="786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9674" y="2839069"/>
            <a:ext cx="6639119" cy="26824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1990" y="5618365"/>
            <a:ext cx="7815749" cy="67671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896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4964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extLst>
      <p:ext uri="{BB962C8B-B14F-4D97-AF65-F5344CB8AC3E}">
        <p14:creationId xmlns:p14="http://schemas.microsoft.com/office/powerpoint/2010/main" val="320500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8314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140557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5654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2997200"/>
            <a:ext cx="8051800" cy="871183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9E130B-3808-42C5-A711-1E484DF134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679" y="222285"/>
            <a:ext cx="1926933" cy="27187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6417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744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6956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2497069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4689678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503583" y="5844209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" action="ppaction://hlinkshowjump?jump=lastslide"/>
              </a:rPr>
              <a:t>*see</a:t>
            </a:r>
            <a:r>
              <a:rPr lang="en-US" baseline="0" dirty="0">
                <a:hlinkClick r:id="" action="ppaction://hlinkshowjump?jump=lastslide"/>
              </a:rPr>
              <a:t> terms and conditions</a:t>
            </a:r>
            <a:endParaRPr lang="en-GB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998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8861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extLst>
      <p:ext uri="{BB962C8B-B14F-4D97-AF65-F5344CB8AC3E}">
        <p14:creationId xmlns:p14="http://schemas.microsoft.com/office/powerpoint/2010/main" val="3692057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1671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3411" y="4949358"/>
            <a:ext cx="7910513" cy="51233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2548701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AF75D6-A52B-4502-9440-7524898409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297" y="187329"/>
            <a:ext cx="2799966" cy="39505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3032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2" y="4860795"/>
            <a:ext cx="7910513" cy="41703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4049910"/>
            <a:ext cx="8051800" cy="651744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rgbClr val="9A73FD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DB4316-2DD9-4B4C-AC49-EB53A16FF6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90" y="181076"/>
            <a:ext cx="2671953" cy="37699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79913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1177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2178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55694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extLst>
      <p:ext uri="{BB962C8B-B14F-4D97-AF65-F5344CB8AC3E}">
        <p14:creationId xmlns:p14="http://schemas.microsoft.com/office/powerpoint/2010/main" val="18046449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3280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2" y="1540567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4323750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extLst>
      <p:ext uri="{BB962C8B-B14F-4D97-AF65-F5344CB8AC3E}">
        <p14:creationId xmlns:p14="http://schemas.microsoft.com/office/powerpoint/2010/main" val="23194734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3411" y="4949358"/>
            <a:ext cx="7910513" cy="51233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2548701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AF75D6-A52B-4502-9440-7524898409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32" y="167072"/>
            <a:ext cx="2819896" cy="3991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58692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2" y="4860795"/>
            <a:ext cx="7910513" cy="41703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4049910"/>
            <a:ext cx="8051800" cy="651744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DB4316-2DD9-4B4C-AC49-EB53A16FF6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480" y="161744"/>
            <a:ext cx="2690973" cy="3808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31687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4891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7771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/ Uni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2449" y="1524000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2449" y="4336998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7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4226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7905751" cy="4891088"/>
          </a:xfrm>
        </p:spPr>
        <p:txBody>
          <a:bodyPr/>
          <a:lstStyle>
            <a:lvl1pPr marL="363538" indent="-363538">
              <a:spcBef>
                <a:spcPts val="1800"/>
              </a:spcBef>
              <a:defRPr/>
            </a:lvl1pPr>
            <a:lvl2pPr marL="801688" indent="-344488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extLst>
      <p:ext uri="{BB962C8B-B14F-4D97-AF65-F5344CB8AC3E}">
        <p14:creationId xmlns:p14="http://schemas.microsoft.com/office/powerpoint/2010/main" val="375756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3421453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028792" y="1284367"/>
            <a:ext cx="4190246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81147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267983"/>
            <a:ext cx="7658100" cy="298267"/>
          </a:xfrm>
        </p:spPr>
        <p:txBody>
          <a:bodyPr>
            <a:noAutofit/>
          </a:bodyPr>
          <a:lstStyle>
            <a:lvl1pPr marL="0" indent="0">
              <a:buNone/>
              <a:defRPr sz="1800" i="1" baseline="0"/>
            </a:lvl1pPr>
          </a:lstStyle>
          <a:p>
            <a:pPr lvl="0"/>
            <a:r>
              <a:rPr lang="en-ZA" i="1" dirty="0"/>
              <a:t>Table caption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17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2" y="4609448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Mathematics NQF Level</a:t>
            </a:r>
            <a:r>
              <a:rPr lang="en-ZA" sz="2400" b="1" baseline="0" dirty="0">
                <a:solidFill>
                  <a:schemeClr val="bg1"/>
                </a:solidFill>
              </a:rPr>
              <a:t> 2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6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933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or example r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A1C1C1D-5690-4A72-8EAD-31DA2CF04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685" y="2366779"/>
            <a:ext cx="4407478" cy="1803314"/>
          </a:xfrm>
        </p:spPr>
        <p:txBody>
          <a:bodyPr/>
          <a:lstStyle/>
          <a:p>
            <a:pPr marL="0" indent="0">
              <a:buNone/>
            </a:pP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08" y="1584161"/>
            <a:ext cx="2310121" cy="325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5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3.xml"/><Relationship Id="rId9" Type="http://schemas.openxmlformats.org/officeDocument/2006/relationships/tags" Target="../tags/tag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0.xml"/><Relationship Id="rId9" Type="http://schemas.openxmlformats.org/officeDocument/2006/relationships/tags" Target="../tags/tag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A3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0"/>
            <a:ext cx="720000" cy="68518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Rectangle 14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5685824"/>
            <a:ext cx="720000" cy="638873"/>
          </a:xfrm>
          <a:prstGeom prst="rect">
            <a:avLst/>
          </a:prstGeom>
        </p:spPr>
      </p:pic>
    </p:spTree>
    <p:custDataLst>
      <p:tags r:id="rId14"/>
    </p:custDataLst>
    <p:extLst>
      <p:ext uri="{BB962C8B-B14F-4D97-AF65-F5344CB8AC3E}">
        <p14:creationId xmlns:p14="http://schemas.microsoft.com/office/powerpoint/2010/main" val="8970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3538" indent="-363538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4448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-12355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D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382" y="5685727"/>
            <a:ext cx="715617" cy="638873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31991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2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37150"/>
            <a:ext cx="9144000" cy="540000"/>
          </a:xfrm>
          <a:prstGeom prst="rect">
            <a:avLst/>
          </a:prstGeom>
          <a:solidFill>
            <a:srgbClr val="41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999" y="5679452"/>
            <a:ext cx="717809" cy="638873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38243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2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37150"/>
            <a:ext cx="9144000" cy="540000"/>
          </a:xfrm>
          <a:prstGeom prst="rect">
            <a:avLst/>
          </a:prstGeom>
          <a:solidFill>
            <a:srgbClr val="41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424000" y="5613400"/>
            <a:ext cx="720000" cy="704406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445228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1" y="2095902"/>
            <a:ext cx="7915274" cy="2114552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Life Orientation: </a:t>
            </a:r>
            <a:r>
              <a:rPr lang="en-GB" dirty="0">
                <a:solidFill>
                  <a:srgbClr val="8CE614"/>
                </a:solidFill>
              </a:rPr>
              <a:t>Life Skills</a:t>
            </a:r>
            <a:endParaRPr lang="en-GB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81001" y="4210454"/>
            <a:ext cx="7915274" cy="644881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NQF 4</a:t>
            </a:r>
          </a:p>
        </p:txBody>
      </p:sp>
    </p:spTree>
    <p:extLst>
      <p:ext uri="{BB962C8B-B14F-4D97-AF65-F5344CB8AC3E}">
        <p14:creationId xmlns:p14="http://schemas.microsoft.com/office/powerpoint/2010/main" val="240560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4 2 Drafting A Cv.mp4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78"/>
          <a:stretch/>
        </p:blipFill>
        <p:spPr>
          <a:xfrm>
            <a:off x="7121" y="450286"/>
            <a:ext cx="9144000" cy="5142806"/>
          </a:xfrm>
        </p:spPr>
      </p:pic>
      <p:sp>
        <p:nvSpPr>
          <p:cNvPr id="5" name="TextBox 4"/>
          <p:cNvSpPr txBox="1"/>
          <p:nvPr/>
        </p:nvSpPr>
        <p:spPr>
          <a:xfrm>
            <a:off x="456864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above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15565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57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2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4407073"/>
            <a:ext cx="8444395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2.1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368721"/>
            <a:ext cx="7740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these sections by completing Learning activity 2.1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241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Updating a CV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999926"/>
            <a:ext cx="7929562" cy="3015443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Update </a:t>
            </a:r>
            <a:r>
              <a:rPr lang="en-ZA" sz="3600" b="1" dirty="0">
                <a:solidFill>
                  <a:srgbClr val="8CE614"/>
                </a:solidFill>
              </a:rPr>
              <a:t>regularly</a:t>
            </a:r>
            <a:r>
              <a:rPr lang="en-ZA" sz="3600" dirty="0"/>
              <a:t> (at least </a:t>
            </a:r>
            <a:r>
              <a:rPr lang="en-ZA" sz="3600" b="1" dirty="0">
                <a:solidFill>
                  <a:srgbClr val="8CE614"/>
                </a:solidFill>
              </a:rPr>
              <a:t>once a year</a:t>
            </a:r>
            <a:r>
              <a:rPr lang="en-ZA" sz="3600" dirty="0"/>
              <a:t>)</a:t>
            </a:r>
          </a:p>
          <a:p>
            <a:pPr lvl="0" fontAlgn="base"/>
            <a:r>
              <a:rPr lang="en-ZA" sz="3600" dirty="0"/>
              <a:t>Have </a:t>
            </a:r>
            <a:r>
              <a:rPr lang="en-ZA" sz="3600" b="1" dirty="0">
                <a:solidFill>
                  <a:srgbClr val="767DC0"/>
                </a:solidFill>
              </a:rPr>
              <a:t>up-to-date references </a:t>
            </a:r>
            <a:r>
              <a:rPr lang="en-ZA" sz="3600" dirty="0"/>
              <a:t>&amp; </a:t>
            </a:r>
            <a:r>
              <a:rPr lang="en-ZA" sz="3600" b="1" dirty="0">
                <a:solidFill>
                  <a:srgbClr val="767DC0"/>
                </a:solidFill>
              </a:rPr>
              <a:t>testimonials</a:t>
            </a:r>
            <a:endParaRPr lang="en-ZA" sz="3600" dirty="0"/>
          </a:p>
          <a:p>
            <a:pPr lvl="0" fontAlgn="base"/>
            <a:r>
              <a:rPr lang="en-ZA" sz="3600" dirty="0"/>
              <a:t>Adapt your CV to </a:t>
            </a:r>
            <a:r>
              <a:rPr lang="en-ZA" sz="3600" b="1" dirty="0">
                <a:solidFill>
                  <a:srgbClr val="8CE614"/>
                </a:solidFill>
              </a:rPr>
              <a:t>different situations</a:t>
            </a:r>
            <a:endParaRPr lang="en-ZA" sz="3600" dirty="0"/>
          </a:p>
          <a:p>
            <a:pPr lvl="0" fontAlgn="base"/>
            <a:r>
              <a:rPr lang="en-ZA" sz="3600" dirty="0"/>
              <a:t>Ensure that all content is </a:t>
            </a:r>
            <a:r>
              <a:rPr lang="en-ZA" sz="3600" b="1" dirty="0">
                <a:solidFill>
                  <a:srgbClr val="767DC0"/>
                </a:solidFill>
              </a:rPr>
              <a:t>truthful</a:t>
            </a:r>
            <a:r>
              <a:rPr lang="en-ZA" sz="3600" dirty="0"/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0266" y="4015369"/>
            <a:ext cx="3326854" cy="222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44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4407073"/>
            <a:ext cx="8444395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2.2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40587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section – and create your own CV – by completing</a:t>
            </a:r>
          </a:p>
          <a:p>
            <a:r>
              <a:rPr lang="en-ZA" dirty="0"/>
              <a:t>Learning activity 2.2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939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57163"/>
            <a:ext cx="7905750" cy="971549"/>
          </a:xfrm>
        </p:spPr>
        <p:txBody>
          <a:bodyPr>
            <a:normAutofit fontScale="90000"/>
          </a:bodyPr>
          <a:lstStyle/>
          <a:p>
            <a:pPr algn="ctr"/>
            <a:r>
              <a:rPr lang="en-ZA" b="1" dirty="0">
                <a:latin typeface="+mn-lt"/>
              </a:rPr>
              <a:t>Job application letter </a:t>
            </a:r>
            <a:br>
              <a:rPr lang="en-ZA" b="1" dirty="0">
                <a:latin typeface="+mn-lt"/>
              </a:rPr>
            </a:br>
            <a:r>
              <a:rPr lang="en-ZA" b="1" dirty="0">
                <a:latin typeface="+mn-lt"/>
              </a:rPr>
              <a:t>or covering letter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9" y="1485701"/>
            <a:ext cx="7929562" cy="4343599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The </a:t>
            </a:r>
            <a:r>
              <a:rPr lang="en-ZA" sz="3600" b="1" dirty="0">
                <a:solidFill>
                  <a:srgbClr val="767DC0"/>
                </a:solidFill>
              </a:rPr>
              <a:t>first page </a:t>
            </a:r>
            <a:r>
              <a:rPr lang="en-ZA" sz="3600" dirty="0"/>
              <a:t>of your </a:t>
            </a:r>
            <a:r>
              <a:rPr lang="en-ZA" sz="3600" b="1" dirty="0">
                <a:solidFill>
                  <a:srgbClr val="767DC0"/>
                </a:solidFill>
              </a:rPr>
              <a:t>application</a:t>
            </a:r>
            <a:endParaRPr lang="en-ZA" sz="3600" dirty="0"/>
          </a:p>
          <a:p>
            <a:pPr lvl="0" fontAlgn="base"/>
            <a:r>
              <a:rPr lang="en-ZA" sz="3600" dirty="0"/>
              <a:t>Introduce yourself &amp; </a:t>
            </a:r>
            <a:r>
              <a:rPr lang="en-ZA" sz="3600" b="1" dirty="0">
                <a:solidFill>
                  <a:srgbClr val="8CE614"/>
                </a:solidFill>
              </a:rPr>
              <a:t>explain why </a:t>
            </a:r>
            <a:r>
              <a:rPr lang="en-ZA" sz="3600" dirty="0"/>
              <a:t>you are </a:t>
            </a:r>
            <a:r>
              <a:rPr lang="en-ZA" sz="3600" b="1" dirty="0">
                <a:solidFill>
                  <a:srgbClr val="8CE614"/>
                </a:solidFill>
              </a:rPr>
              <a:t>applying</a:t>
            </a:r>
            <a:endParaRPr lang="en-ZA" sz="3600" dirty="0"/>
          </a:p>
          <a:p>
            <a:pPr lvl="0" fontAlgn="base"/>
            <a:r>
              <a:rPr lang="en-ZA" sz="3600" dirty="0"/>
              <a:t>Use </a:t>
            </a:r>
            <a:r>
              <a:rPr lang="en-ZA" sz="3600" b="1" dirty="0">
                <a:solidFill>
                  <a:srgbClr val="767DC0"/>
                </a:solidFill>
              </a:rPr>
              <a:t>full sentences </a:t>
            </a:r>
            <a:r>
              <a:rPr lang="en-ZA" sz="3600" dirty="0"/>
              <a:t>&amp; </a:t>
            </a:r>
            <a:r>
              <a:rPr lang="en-ZA" sz="3600" b="1" dirty="0">
                <a:solidFill>
                  <a:srgbClr val="767DC0"/>
                </a:solidFill>
              </a:rPr>
              <a:t>formal language</a:t>
            </a:r>
            <a:r>
              <a:rPr lang="en-ZA" sz="3600" dirty="0"/>
              <a:t>; </a:t>
            </a:r>
            <a:r>
              <a:rPr lang="en-ZA" sz="3600" b="1" dirty="0">
                <a:solidFill>
                  <a:srgbClr val="767DC0"/>
                </a:solidFill>
              </a:rPr>
              <a:t>check</a:t>
            </a:r>
            <a:r>
              <a:rPr lang="en-ZA" sz="3600" dirty="0"/>
              <a:t> your </a:t>
            </a:r>
            <a:r>
              <a:rPr lang="en-ZA" sz="3600" b="1" dirty="0">
                <a:solidFill>
                  <a:srgbClr val="767DC0"/>
                </a:solidFill>
              </a:rPr>
              <a:t>spelling</a:t>
            </a:r>
            <a:r>
              <a:rPr lang="en-ZA" sz="3600" dirty="0"/>
              <a:t> &amp; </a:t>
            </a:r>
            <a:r>
              <a:rPr lang="en-ZA" sz="3600" b="1" dirty="0">
                <a:solidFill>
                  <a:srgbClr val="767DC0"/>
                </a:solidFill>
              </a:rPr>
              <a:t>grammar</a:t>
            </a:r>
            <a:endParaRPr lang="en-ZA" sz="3600" dirty="0"/>
          </a:p>
          <a:p>
            <a:pPr lvl="0" fontAlgn="base"/>
            <a:r>
              <a:rPr lang="en-ZA" sz="3600" dirty="0"/>
              <a:t>Type up &amp; </a:t>
            </a:r>
            <a:r>
              <a:rPr lang="en-ZA" sz="3600" b="1" dirty="0">
                <a:solidFill>
                  <a:srgbClr val="8CE614"/>
                </a:solidFill>
              </a:rPr>
              <a:t>sign</a:t>
            </a:r>
            <a:endParaRPr lang="en-ZA" sz="3600" dirty="0"/>
          </a:p>
          <a:p>
            <a:pPr lvl="0" fontAlgn="base"/>
            <a:r>
              <a:rPr lang="en-ZA" sz="3600" dirty="0"/>
              <a:t>See </a:t>
            </a:r>
            <a:r>
              <a:rPr lang="en-ZA" sz="3600" b="1" dirty="0">
                <a:solidFill>
                  <a:srgbClr val="767DC0"/>
                </a:solidFill>
              </a:rPr>
              <a:t>Box 2.1</a:t>
            </a:r>
            <a:r>
              <a:rPr lang="en-ZA" sz="3600" dirty="0"/>
              <a:t> &amp; </a:t>
            </a:r>
            <a:r>
              <a:rPr lang="en-ZA" sz="3600" b="1" dirty="0">
                <a:solidFill>
                  <a:srgbClr val="767DC0"/>
                </a:solidFill>
              </a:rPr>
              <a:t>Example 2.4 </a:t>
            </a:r>
            <a:r>
              <a:rPr lang="en-ZA" sz="3600" dirty="0"/>
              <a:t>in your </a:t>
            </a:r>
            <a:r>
              <a:rPr lang="en-ZA" sz="3600" i="1" dirty="0"/>
              <a:t>Student’s Book</a:t>
            </a:r>
            <a:r>
              <a:rPr lang="en-ZA" sz="3600" dirty="0"/>
              <a:t>.</a:t>
            </a:r>
            <a:r>
              <a:rPr lang="en-ZA" sz="3600" i="1" dirty="0"/>
              <a:t> 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237824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Application forms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999925"/>
            <a:ext cx="7929562" cy="4662938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Some companies use a </a:t>
            </a:r>
            <a:r>
              <a:rPr lang="en-ZA" sz="3600" b="1" dirty="0">
                <a:solidFill>
                  <a:srgbClr val="8CE614"/>
                </a:solidFill>
              </a:rPr>
              <a:t>special form </a:t>
            </a:r>
            <a:r>
              <a:rPr lang="en-ZA" sz="3600" dirty="0"/>
              <a:t>(see </a:t>
            </a:r>
            <a:r>
              <a:rPr lang="en-ZA" sz="3600" b="1" dirty="0">
                <a:solidFill>
                  <a:srgbClr val="8CE614"/>
                </a:solidFill>
              </a:rPr>
              <a:t>Example 2.5 </a:t>
            </a:r>
            <a:r>
              <a:rPr lang="en-ZA" sz="3600" dirty="0"/>
              <a:t>in the </a:t>
            </a:r>
            <a:r>
              <a:rPr lang="en-ZA" sz="3600" i="1" dirty="0"/>
              <a:t>Student’s Book</a:t>
            </a:r>
            <a:r>
              <a:rPr lang="en-ZA" sz="3600" dirty="0"/>
              <a:t>).</a:t>
            </a:r>
          </a:p>
          <a:p>
            <a:pPr lvl="0" fontAlgn="base"/>
            <a:r>
              <a:rPr lang="en-ZA" sz="3600" dirty="0"/>
              <a:t>This </a:t>
            </a:r>
            <a:r>
              <a:rPr lang="en-ZA" sz="3600" b="1" dirty="0">
                <a:solidFill>
                  <a:srgbClr val="767DC0"/>
                </a:solidFill>
              </a:rPr>
              <a:t>can be done</a:t>
            </a:r>
            <a:r>
              <a:rPr lang="en-ZA" sz="3600" dirty="0"/>
              <a:t>:</a:t>
            </a:r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In </a:t>
            </a:r>
            <a:r>
              <a:rPr lang="en-ZA" sz="3200" b="1" dirty="0">
                <a:solidFill>
                  <a:srgbClr val="767DC0"/>
                </a:solidFill>
              </a:rPr>
              <a:t>printed form </a:t>
            </a:r>
            <a:r>
              <a:rPr lang="en-ZA" sz="3200" dirty="0"/>
              <a:t>&amp; returning</a:t>
            </a:r>
            <a:br>
              <a:rPr lang="en-ZA" sz="3200" dirty="0"/>
            </a:br>
            <a:r>
              <a:rPr lang="en-ZA" sz="3200" dirty="0"/>
              <a:t>it to the company</a:t>
            </a:r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By submitting an </a:t>
            </a:r>
            <a:br>
              <a:rPr lang="en-ZA" sz="3200" dirty="0"/>
            </a:br>
            <a:r>
              <a:rPr lang="en-ZA" sz="3200" b="1" dirty="0">
                <a:solidFill>
                  <a:srgbClr val="767DC0"/>
                </a:solidFill>
              </a:rPr>
              <a:t>online form</a:t>
            </a:r>
            <a:r>
              <a:rPr lang="en-ZA" sz="3200" dirty="0"/>
              <a:t>. </a:t>
            </a:r>
          </a:p>
          <a:p>
            <a:pPr fontAlgn="base"/>
            <a:r>
              <a:rPr lang="en-ZA" sz="3600" dirty="0"/>
              <a:t>Keep a </a:t>
            </a:r>
            <a:r>
              <a:rPr lang="en-ZA" sz="3600" b="1" dirty="0">
                <a:solidFill>
                  <a:srgbClr val="8CE614"/>
                </a:solidFill>
              </a:rPr>
              <a:t>copy</a:t>
            </a:r>
            <a:r>
              <a:rPr lang="en-ZA" sz="3600" dirty="0"/>
              <a:t> for your </a:t>
            </a:r>
            <a:br>
              <a:rPr lang="en-ZA" sz="3600" dirty="0"/>
            </a:br>
            <a:r>
              <a:rPr lang="en-ZA" sz="3600" dirty="0"/>
              <a:t>records.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6073" y="3474862"/>
            <a:ext cx="3180257" cy="254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7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71450"/>
            <a:ext cx="7905750" cy="971550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References &amp; testimonials 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1299964"/>
            <a:ext cx="7929562" cy="4657924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Give </a:t>
            </a:r>
            <a:r>
              <a:rPr lang="en-ZA" sz="3600" b="1" dirty="0">
                <a:solidFill>
                  <a:srgbClr val="767DC0"/>
                </a:solidFill>
              </a:rPr>
              <a:t>prospective employers </a:t>
            </a:r>
            <a:r>
              <a:rPr lang="en-ZA" sz="3600" dirty="0"/>
              <a:t>an idea of </a:t>
            </a:r>
            <a:r>
              <a:rPr lang="en-ZA" sz="3600" b="1" dirty="0">
                <a:solidFill>
                  <a:srgbClr val="767DC0"/>
                </a:solidFill>
              </a:rPr>
              <a:t>how others see you</a:t>
            </a:r>
          </a:p>
          <a:p>
            <a:pPr lvl="0" fontAlgn="base"/>
            <a:r>
              <a:rPr lang="en-ZA" sz="3600" dirty="0"/>
              <a:t>References: </a:t>
            </a:r>
          </a:p>
          <a:p>
            <a:pPr marL="685800" lvl="2" indent="-500063" fontAlgn="base">
              <a:buFont typeface="Wingdings" panose="05000000000000000000" pitchFamily="2" charset="2"/>
              <a:buChar char="v"/>
            </a:pPr>
            <a:r>
              <a:rPr lang="en-ZA" sz="3200" dirty="0"/>
              <a:t>Verbal </a:t>
            </a:r>
            <a:r>
              <a:rPr lang="en-ZA" sz="3200" b="1" dirty="0">
                <a:solidFill>
                  <a:srgbClr val="8CE614"/>
                </a:solidFill>
              </a:rPr>
              <a:t>recommendation</a:t>
            </a:r>
          </a:p>
          <a:p>
            <a:pPr marL="685800" lvl="2" indent="-500063" fontAlgn="base">
              <a:buFont typeface="Wingdings" panose="05000000000000000000" pitchFamily="2" charset="2"/>
              <a:buChar char="v"/>
            </a:pPr>
            <a:r>
              <a:rPr lang="en-ZA" sz="3200" dirty="0"/>
              <a:t>You </a:t>
            </a:r>
            <a:r>
              <a:rPr lang="en-ZA" sz="3200" b="1" dirty="0">
                <a:solidFill>
                  <a:srgbClr val="767DC0"/>
                </a:solidFill>
              </a:rPr>
              <a:t>need permission </a:t>
            </a:r>
            <a:r>
              <a:rPr lang="en-ZA" sz="3200" dirty="0"/>
              <a:t>to include them on your CV</a:t>
            </a:r>
          </a:p>
          <a:p>
            <a:pPr marL="685800" lvl="2" indent="-500063" fontAlgn="base">
              <a:buFont typeface="Wingdings" panose="05000000000000000000" pitchFamily="2" charset="2"/>
              <a:buChar char="v"/>
            </a:pPr>
            <a:r>
              <a:rPr lang="en-ZA" sz="3200" dirty="0"/>
              <a:t>Supply </a:t>
            </a:r>
            <a:r>
              <a:rPr lang="en-ZA" sz="3200" b="1" dirty="0">
                <a:solidFill>
                  <a:srgbClr val="8CE614"/>
                </a:solidFill>
              </a:rPr>
              <a:t>name</a:t>
            </a:r>
            <a:r>
              <a:rPr lang="en-ZA" sz="3200" dirty="0"/>
              <a:t>, </a:t>
            </a:r>
            <a:r>
              <a:rPr lang="en-ZA" sz="3200" b="1" dirty="0">
                <a:solidFill>
                  <a:srgbClr val="8CE614"/>
                </a:solidFill>
              </a:rPr>
              <a:t>job position</a:t>
            </a:r>
            <a:r>
              <a:rPr lang="en-ZA" sz="3200" dirty="0"/>
              <a:t>, </a:t>
            </a:r>
            <a:r>
              <a:rPr lang="en-ZA" sz="3200" b="1" dirty="0">
                <a:solidFill>
                  <a:srgbClr val="8CE614"/>
                </a:solidFill>
              </a:rPr>
              <a:t>company name </a:t>
            </a:r>
            <a:r>
              <a:rPr lang="en-ZA" sz="3200" dirty="0"/>
              <a:t>&amp; </a:t>
            </a:r>
            <a:r>
              <a:rPr lang="en-ZA" sz="3200" b="1" dirty="0">
                <a:solidFill>
                  <a:srgbClr val="8CE614"/>
                </a:solidFill>
              </a:rPr>
              <a:t>contact details </a:t>
            </a:r>
            <a:r>
              <a:rPr lang="en-ZA" sz="3200" dirty="0"/>
              <a:t>for </a:t>
            </a:r>
            <a:r>
              <a:rPr lang="en-ZA" sz="3200" b="1" dirty="0">
                <a:solidFill>
                  <a:srgbClr val="8CE614"/>
                </a:solidFill>
              </a:rPr>
              <a:t>three references</a:t>
            </a:r>
            <a:r>
              <a:rPr lang="en-ZA" sz="3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2282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0"/>
            <a:ext cx="7905750" cy="1142999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References &amp; testimonials </a:t>
            </a:r>
            <a:endParaRPr lang="en-ZA" sz="3600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142999"/>
            <a:ext cx="4686300" cy="4957962"/>
          </a:xfrm>
        </p:spPr>
        <p:txBody>
          <a:bodyPr>
            <a:noAutofit/>
          </a:bodyPr>
          <a:lstStyle/>
          <a:p>
            <a:pPr marL="0" lvl="0" indent="0" fontAlgn="base">
              <a:buNone/>
            </a:pPr>
            <a:r>
              <a:rPr lang="en-ZA" sz="3600" dirty="0"/>
              <a:t>Testimonials: </a:t>
            </a:r>
          </a:p>
          <a:p>
            <a:pPr marL="442913" lvl="2" indent="-442913" fontAlgn="base"/>
            <a:r>
              <a:rPr lang="en-ZA" sz="3200" dirty="0"/>
              <a:t>Formal</a:t>
            </a:r>
            <a:r>
              <a:rPr lang="en-ZA" sz="3200" b="1" dirty="0">
                <a:solidFill>
                  <a:srgbClr val="8CE614"/>
                </a:solidFill>
              </a:rPr>
              <a:t> letters </a:t>
            </a:r>
            <a:r>
              <a:rPr lang="en-ZA" sz="3200" dirty="0"/>
              <a:t>from </a:t>
            </a:r>
            <a:r>
              <a:rPr lang="en-ZA" sz="3200" b="1" dirty="0">
                <a:solidFill>
                  <a:srgbClr val="8CE614"/>
                </a:solidFill>
              </a:rPr>
              <a:t>previous employees</a:t>
            </a:r>
          </a:p>
          <a:p>
            <a:pPr marL="442913" lvl="2" indent="-442913" fontAlgn="base"/>
            <a:r>
              <a:rPr lang="en-ZA" sz="3200" dirty="0"/>
              <a:t>Attach to </a:t>
            </a:r>
            <a:r>
              <a:rPr lang="en-ZA" sz="3200" b="1" dirty="0">
                <a:solidFill>
                  <a:srgbClr val="767DC0"/>
                </a:solidFill>
              </a:rPr>
              <a:t>CV</a:t>
            </a:r>
          </a:p>
          <a:p>
            <a:pPr marL="442913" lvl="2" indent="-442913" fontAlgn="base"/>
            <a:r>
              <a:rPr lang="en-ZA" sz="3200" dirty="0"/>
              <a:t>Need to include </a:t>
            </a:r>
            <a:r>
              <a:rPr lang="en-ZA" sz="3200" b="1" dirty="0">
                <a:solidFill>
                  <a:srgbClr val="8CE614"/>
                </a:solidFill>
              </a:rPr>
              <a:t>how they know you </a:t>
            </a:r>
            <a:r>
              <a:rPr lang="en-ZA" sz="3200" dirty="0"/>
              <a:t>&amp; </a:t>
            </a:r>
            <a:r>
              <a:rPr lang="en-ZA" sz="3200" b="1" dirty="0">
                <a:solidFill>
                  <a:srgbClr val="8CE614"/>
                </a:solidFill>
              </a:rPr>
              <a:t>how long they’ve known you</a:t>
            </a:r>
          </a:p>
          <a:p>
            <a:pPr marL="442913" lvl="2" indent="-442913" fontAlgn="base"/>
            <a:r>
              <a:rPr lang="en-ZA" sz="3200" dirty="0"/>
              <a:t>Highlight your </a:t>
            </a:r>
            <a:r>
              <a:rPr lang="en-ZA" sz="3200" b="1" dirty="0">
                <a:solidFill>
                  <a:srgbClr val="767DC0"/>
                </a:solidFill>
              </a:rPr>
              <a:t>character</a:t>
            </a:r>
            <a:r>
              <a:rPr lang="en-ZA" sz="3200" dirty="0"/>
              <a:t> &amp; </a:t>
            </a:r>
            <a:r>
              <a:rPr lang="en-ZA" sz="3200" b="1" dirty="0">
                <a:solidFill>
                  <a:srgbClr val="767DC0"/>
                </a:solidFill>
              </a:rPr>
              <a:t>best qualities</a:t>
            </a:r>
            <a:r>
              <a:rPr lang="en-ZA" sz="32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664" y="1307309"/>
            <a:ext cx="2757486" cy="413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2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4407073"/>
            <a:ext cx="8444395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2.3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40587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section – and practise filling in a sample job application – by completing Learning activity 2.3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44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43213"/>
            <a:ext cx="8404412" cy="1862284"/>
          </a:xfrm>
        </p:spPr>
        <p:txBody>
          <a:bodyPr>
            <a:noAutofit/>
          </a:bodyPr>
          <a:lstStyle/>
          <a:p>
            <a:pPr algn="ctr"/>
            <a:r>
              <a:rPr lang="en-ZA" dirty="0"/>
              <a:t>Online applications </a:t>
            </a:r>
            <a:br>
              <a:rPr lang="en-ZA" dirty="0"/>
            </a:br>
            <a:r>
              <a:rPr lang="en-ZA" dirty="0"/>
              <a:t>&amp; CVs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949" y="2116119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2.2</a:t>
            </a:r>
          </a:p>
        </p:txBody>
      </p:sp>
    </p:spTree>
    <p:extLst>
      <p:ext uri="{BB962C8B-B14F-4D97-AF65-F5344CB8AC3E}">
        <p14:creationId xmlns:p14="http://schemas.microsoft.com/office/powerpoint/2010/main" val="138312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9099" y="1814513"/>
            <a:ext cx="4229100" cy="2300288"/>
          </a:xfrm>
        </p:spPr>
        <p:txBody>
          <a:bodyPr>
            <a:noAutofit/>
          </a:bodyPr>
          <a:lstStyle/>
          <a:p>
            <a:pPr algn="ctr"/>
            <a:r>
              <a:rPr lang="en-ZA" dirty="0"/>
              <a:t>Compile a job application toolkit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29100" y="4114801"/>
            <a:ext cx="4229100" cy="582870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9A73FD"/>
                </a:solidFill>
              </a:rPr>
              <a:t>Module 2</a:t>
            </a:r>
          </a:p>
        </p:txBody>
      </p:sp>
    </p:spTree>
    <p:extLst>
      <p:ext uri="{BB962C8B-B14F-4D97-AF65-F5344CB8AC3E}">
        <p14:creationId xmlns:p14="http://schemas.microsoft.com/office/powerpoint/2010/main" val="4231529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71450"/>
            <a:ext cx="7905750" cy="1128514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The value of posting </a:t>
            </a:r>
            <a:br>
              <a:rPr lang="en-ZA" b="1" dirty="0">
                <a:latin typeface="+mn-lt"/>
              </a:rPr>
            </a:br>
            <a:r>
              <a:rPr lang="en-ZA" b="1" dirty="0">
                <a:latin typeface="+mn-lt"/>
              </a:rPr>
              <a:t>a job application online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642666"/>
            <a:ext cx="4686300" cy="3786386"/>
          </a:xfrm>
        </p:spPr>
        <p:txBody>
          <a:bodyPr>
            <a:noAutofit/>
          </a:bodyPr>
          <a:lstStyle/>
          <a:p>
            <a:pPr marL="0" lvl="0" indent="0" fontAlgn="base">
              <a:buNone/>
            </a:pPr>
            <a:r>
              <a:rPr lang="en-ZA" sz="3600" b="1" dirty="0">
                <a:solidFill>
                  <a:srgbClr val="767DC0"/>
                </a:solidFill>
              </a:rPr>
              <a:t>Benefits</a:t>
            </a:r>
            <a:r>
              <a:rPr lang="en-ZA" sz="3600" b="1" dirty="0"/>
              <a:t>:</a:t>
            </a:r>
          </a:p>
          <a:p>
            <a:pPr marL="357188" lvl="2" indent="-357188" fontAlgn="base"/>
            <a:r>
              <a:rPr lang="en-ZA" sz="3200" dirty="0"/>
              <a:t>Submitted </a:t>
            </a:r>
            <a:r>
              <a:rPr lang="en-ZA" sz="3200" b="1" dirty="0">
                <a:solidFill>
                  <a:srgbClr val="8CE614"/>
                </a:solidFill>
              </a:rPr>
              <a:t>immediately</a:t>
            </a:r>
          </a:p>
          <a:p>
            <a:pPr marL="357188" lvl="2" indent="-357188" fontAlgn="base"/>
            <a:r>
              <a:rPr lang="en-ZA" sz="3200" dirty="0"/>
              <a:t>Cannot </a:t>
            </a:r>
            <a:r>
              <a:rPr lang="en-ZA" sz="3200" b="1" dirty="0">
                <a:solidFill>
                  <a:srgbClr val="767DC0"/>
                </a:solidFill>
              </a:rPr>
              <a:t>get lost</a:t>
            </a:r>
          </a:p>
          <a:p>
            <a:pPr marL="357188" lvl="2" indent="-357188" fontAlgn="base"/>
            <a:r>
              <a:rPr lang="en-ZA" sz="3200" dirty="0"/>
              <a:t>Consistent </a:t>
            </a:r>
            <a:r>
              <a:rPr lang="en-ZA" sz="3200" b="1" dirty="0">
                <a:solidFill>
                  <a:srgbClr val="8CE614"/>
                </a:solidFill>
              </a:rPr>
              <a:t>format</a:t>
            </a:r>
            <a:r>
              <a:rPr lang="en-ZA" sz="3200" dirty="0"/>
              <a:t>          &amp; </a:t>
            </a:r>
            <a:r>
              <a:rPr lang="en-ZA" sz="3200" b="1" dirty="0">
                <a:solidFill>
                  <a:srgbClr val="8CE614"/>
                </a:solidFill>
              </a:rPr>
              <a:t>presentation </a:t>
            </a:r>
            <a:r>
              <a:rPr lang="en-ZA" sz="3200" dirty="0"/>
              <a:t>for         </a:t>
            </a:r>
            <a:r>
              <a:rPr lang="en-ZA" sz="3200" b="1" dirty="0">
                <a:solidFill>
                  <a:srgbClr val="8CE614"/>
                </a:solidFill>
              </a:rPr>
              <a:t>all applicants</a:t>
            </a:r>
          </a:p>
          <a:p>
            <a:pPr marL="357188" lvl="2" indent="-357188" fontAlgn="base"/>
            <a:r>
              <a:rPr lang="en-ZA" sz="3200" dirty="0"/>
              <a:t>Saves on </a:t>
            </a:r>
            <a:r>
              <a:rPr lang="en-ZA" sz="3200" b="1" dirty="0">
                <a:solidFill>
                  <a:srgbClr val="767DC0"/>
                </a:solidFill>
              </a:rPr>
              <a:t>printing</a:t>
            </a:r>
            <a:r>
              <a:rPr lang="en-ZA" sz="3200" dirty="0"/>
              <a:t>. </a:t>
            </a:r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4848226" y="2059484"/>
            <a:ext cx="3438525" cy="24955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72904" y="4600368"/>
            <a:ext cx="338613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2.11: Online applications save time and money; however, if your application is successful, you will have to go for an interview, so choose the locations carefully</a:t>
            </a:r>
            <a:endParaRPr lang="en-Z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45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71450"/>
            <a:ext cx="7905750" cy="1128514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The value of posting </a:t>
            </a:r>
            <a:br>
              <a:rPr lang="en-ZA" b="1" dirty="0">
                <a:latin typeface="+mn-lt"/>
              </a:rPr>
            </a:br>
            <a:r>
              <a:rPr lang="en-ZA" b="1" dirty="0">
                <a:latin typeface="+mn-lt"/>
              </a:rPr>
              <a:t>a job application online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42665"/>
            <a:ext cx="8073451" cy="4368391"/>
          </a:xfrm>
        </p:spPr>
        <p:txBody>
          <a:bodyPr>
            <a:noAutofit/>
          </a:bodyPr>
          <a:lstStyle/>
          <a:p>
            <a:pPr marL="0" lvl="0" indent="0" fontAlgn="base">
              <a:buNone/>
            </a:pPr>
            <a:r>
              <a:rPr lang="en-ZA" sz="3600" b="1" dirty="0">
                <a:solidFill>
                  <a:srgbClr val="8CE614"/>
                </a:solidFill>
              </a:rPr>
              <a:t>Disadvantages</a:t>
            </a:r>
            <a:r>
              <a:rPr lang="en-ZA" sz="3600" b="1" dirty="0"/>
              <a:t>:</a:t>
            </a:r>
          </a:p>
          <a:p>
            <a:pPr marL="357188" lvl="2" indent="-357188" fontAlgn="base"/>
            <a:r>
              <a:rPr lang="en-ZA" sz="3200" dirty="0"/>
              <a:t>More </a:t>
            </a:r>
            <a:r>
              <a:rPr lang="en-ZA" sz="3200" b="1" dirty="0">
                <a:solidFill>
                  <a:srgbClr val="767DC0"/>
                </a:solidFill>
              </a:rPr>
              <a:t>competition</a:t>
            </a:r>
            <a:r>
              <a:rPr lang="en-ZA" sz="3200" dirty="0"/>
              <a:t> for a job</a:t>
            </a:r>
          </a:p>
          <a:p>
            <a:pPr marL="357188" lvl="2" indent="-357188" fontAlgn="base"/>
            <a:r>
              <a:rPr lang="en-ZA" sz="3200" dirty="0"/>
              <a:t>May </a:t>
            </a:r>
            <a:r>
              <a:rPr lang="en-ZA" sz="3200" b="1" dirty="0">
                <a:solidFill>
                  <a:srgbClr val="8CE614"/>
                </a:solidFill>
              </a:rPr>
              <a:t>not allow for </a:t>
            </a:r>
            <a:r>
              <a:rPr lang="en-ZA" sz="3200" dirty="0"/>
              <a:t>creativity/unique skills</a:t>
            </a:r>
          </a:p>
          <a:p>
            <a:pPr marL="357188" lvl="2" indent="-357188" fontAlgn="base"/>
            <a:r>
              <a:rPr lang="en-ZA" sz="3200" dirty="0"/>
              <a:t>Software may be programmed to </a:t>
            </a:r>
            <a:r>
              <a:rPr lang="en-ZA" sz="3200" b="1" dirty="0">
                <a:solidFill>
                  <a:srgbClr val="767DC0"/>
                </a:solidFill>
              </a:rPr>
              <a:t>reject certain responses</a:t>
            </a:r>
            <a:endParaRPr lang="en-ZA" sz="3200" dirty="0"/>
          </a:p>
          <a:p>
            <a:pPr marL="357188" lvl="2" indent="-357188" fontAlgn="base"/>
            <a:r>
              <a:rPr lang="en-ZA" sz="3200" dirty="0"/>
              <a:t>Temptation to apply for jobs in places you </a:t>
            </a:r>
            <a:r>
              <a:rPr lang="en-ZA" sz="3200" b="1" dirty="0">
                <a:solidFill>
                  <a:srgbClr val="8CE614"/>
                </a:solidFill>
              </a:rPr>
              <a:t>don’t want to move to</a:t>
            </a:r>
            <a:endParaRPr lang="en-ZA" sz="3200" dirty="0"/>
          </a:p>
          <a:p>
            <a:pPr marL="357188" lvl="2" indent="-357188" fontAlgn="base"/>
            <a:r>
              <a:rPr lang="en-ZA" sz="3200" dirty="0"/>
              <a:t>Lack of </a:t>
            </a:r>
            <a:r>
              <a:rPr lang="en-ZA" sz="3200" b="1" dirty="0">
                <a:solidFill>
                  <a:srgbClr val="767DC0"/>
                </a:solidFill>
              </a:rPr>
              <a:t>personal contact</a:t>
            </a:r>
            <a:r>
              <a:rPr lang="en-ZA" sz="3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0924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71450"/>
            <a:ext cx="7905750" cy="1128514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The value of posting </a:t>
            </a:r>
            <a:br>
              <a:rPr lang="en-ZA" b="1" dirty="0">
                <a:latin typeface="+mn-lt"/>
              </a:rPr>
            </a:br>
            <a:r>
              <a:rPr lang="en-ZA" b="1" dirty="0">
                <a:latin typeface="+mn-lt"/>
              </a:rPr>
              <a:t>a CV on the Internet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414065"/>
            <a:ext cx="8073451" cy="3215085"/>
          </a:xfrm>
        </p:spPr>
        <p:txBody>
          <a:bodyPr>
            <a:noAutofit/>
          </a:bodyPr>
          <a:lstStyle/>
          <a:p>
            <a:pPr marL="0" lvl="0" indent="0" fontAlgn="base">
              <a:buNone/>
            </a:pPr>
            <a:r>
              <a:rPr lang="en-ZA" sz="3600" b="1" dirty="0">
                <a:solidFill>
                  <a:srgbClr val="767DC0"/>
                </a:solidFill>
              </a:rPr>
              <a:t>Benefits</a:t>
            </a:r>
            <a:r>
              <a:rPr lang="en-ZA" sz="3600" b="1" dirty="0"/>
              <a:t>:</a:t>
            </a:r>
          </a:p>
          <a:p>
            <a:pPr marL="271463" lvl="2" indent="-271463" fontAlgn="base"/>
            <a:r>
              <a:rPr lang="en-ZA" sz="3200" dirty="0"/>
              <a:t>Available for recruiters </a:t>
            </a:r>
            <a:r>
              <a:rPr lang="en-ZA" sz="3200" b="1" dirty="0">
                <a:solidFill>
                  <a:srgbClr val="8CE614"/>
                </a:solidFill>
              </a:rPr>
              <a:t>worldwide</a:t>
            </a:r>
            <a:endParaRPr lang="en-ZA" sz="3200" dirty="0">
              <a:solidFill>
                <a:srgbClr val="8CE614"/>
              </a:solidFill>
            </a:endParaRPr>
          </a:p>
          <a:p>
            <a:pPr marL="271463" lvl="2" indent="-271463" fontAlgn="base"/>
            <a:r>
              <a:rPr lang="en-ZA" sz="3200" dirty="0"/>
              <a:t>Employers can </a:t>
            </a:r>
            <a:r>
              <a:rPr lang="en-ZA" sz="3200" b="1" dirty="0">
                <a:solidFill>
                  <a:srgbClr val="767DC0"/>
                </a:solidFill>
              </a:rPr>
              <a:t>read your CV anytime </a:t>
            </a:r>
            <a:r>
              <a:rPr lang="en-ZA" sz="3200" dirty="0"/>
              <a:t>&amp; </a:t>
            </a:r>
            <a:br>
              <a:rPr lang="en-ZA" sz="3200" dirty="0"/>
            </a:br>
            <a:r>
              <a:rPr lang="en-ZA" sz="3200" dirty="0"/>
              <a:t>not just when looking to fill a vacancy</a:t>
            </a:r>
          </a:p>
          <a:p>
            <a:pPr marL="271463" lvl="2" indent="-271463" fontAlgn="base"/>
            <a:r>
              <a:rPr lang="en-ZA" sz="3200" dirty="0"/>
              <a:t>Eliminates </a:t>
            </a:r>
            <a:r>
              <a:rPr lang="en-ZA" sz="3200" b="1" dirty="0">
                <a:solidFill>
                  <a:srgbClr val="8CE614"/>
                </a:solidFill>
              </a:rPr>
              <a:t>unsuitable candidates</a:t>
            </a:r>
            <a:endParaRPr lang="en-ZA" sz="3200" dirty="0">
              <a:solidFill>
                <a:srgbClr val="8CE614"/>
              </a:solidFill>
            </a:endParaRPr>
          </a:p>
          <a:p>
            <a:pPr marL="271463" lvl="2" indent="-271463" fontAlgn="base"/>
            <a:r>
              <a:rPr lang="en-ZA" sz="3200" dirty="0"/>
              <a:t>Saves on </a:t>
            </a:r>
            <a:r>
              <a:rPr lang="en-ZA" sz="3200" b="1" dirty="0">
                <a:solidFill>
                  <a:srgbClr val="767DC0"/>
                </a:solidFill>
              </a:rPr>
              <a:t>printing</a:t>
            </a:r>
            <a:r>
              <a:rPr lang="en-ZA" sz="3200" dirty="0"/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3967689"/>
            <a:ext cx="3313112" cy="221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06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71450"/>
            <a:ext cx="7905750" cy="1128514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The value of posting </a:t>
            </a:r>
            <a:br>
              <a:rPr lang="en-ZA" b="1" dirty="0">
                <a:latin typeface="+mn-lt"/>
              </a:rPr>
            </a:br>
            <a:r>
              <a:rPr lang="en-ZA" b="1" dirty="0">
                <a:latin typeface="+mn-lt"/>
              </a:rPr>
              <a:t>a CV on the Internet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414065"/>
            <a:ext cx="8073451" cy="3172223"/>
          </a:xfrm>
        </p:spPr>
        <p:txBody>
          <a:bodyPr>
            <a:noAutofit/>
          </a:bodyPr>
          <a:lstStyle/>
          <a:p>
            <a:pPr marL="0" lvl="0" indent="0" fontAlgn="base">
              <a:buNone/>
            </a:pPr>
            <a:r>
              <a:rPr lang="en-ZA" sz="3600" b="1" dirty="0">
                <a:solidFill>
                  <a:srgbClr val="8CE614"/>
                </a:solidFill>
              </a:rPr>
              <a:t>Disadvantages</a:t>
            </a:r>
            <a:r>
              <a:rPr lang="en-ZA" sz="3600" b="1" dirty="0"/>
              <a:t>:</a:t>
            </a:r>
          </a:p>
          <a:p>
            <a:pPr marL="271463" lvl="2" indent="-271463" fontAlgn="base"/>
            <a:r>
              <a:rPr lang="en-ZA" sz="3200" dirty="0"/>
              <a:t>Your info is online for </a:t>
            </a:r>
            <a:r>
              <a:rPr lang="en-ZA" sz="3200" b="1" dirty="0">
                <a:solidFill>
                  <a:srgbClr val="767DC0"/>
                </a:solidFill>
              </a:rPr>
              <a:t>criminals to use</a:t>
            </a:r>
          </a:p>
          <a:p>
            <a:pPr marL="271463" lvl="2" indent="-271463" fontAlgn="base"/>
            <a:r>
              <a:rPr lang="en-ZA" sz="3200" dirty="0"/>
              <a:t>Your CV may be used in </a:t>
            </a:r>
            <a:r>
              <a:rPr lang="en-ZA" sz="3200" b="1" dirty="0">
                <a:solidFill>
                  <a:srgbClr val="8CE614"/>
                </a:solidFill>
              </a:rPr>
              <a:t>identity theft</a:t>
            </a:r>
          </a:p>
          <a:p>
            <a:pPr marL="271463" lvl="2" indent="-271463" fontAlgn="base"/>
            <a:r>
              <a:rPr lang="en-ZA" sz="3200" dirty="0"/>
              <a:t>People may </a:t>
            </a:r>
            <a:r>
              <a:rPr lang="en-ZA" sz="3200" b="1" dirty="0">
                <a:solidFill>
                  <a:srgbClr val="767DC0"/>
                </a:solidFill>
              </a:rPr>
              <a:t>learn about your clients</a:t>
            </a:r>
          </a:p>
          <a:p>
            <a:pPr marL="271463" lvl="2" indent="-271463" fontAlgn="base"/>
            <a:r>
              <a:rPr lang="en-ZA" sz="3200" dirty="0"/>
              <a:t>Someone might contact you for reasons</a:t>
            </a:r>
            <a:br>
              <a:rPr lang="en-ZA" sz="3200" dirty="0"/>
            </a:br>
            <a:r>
              <a:rPr lang="en-ZA" sz="3200" b="1" dirty="0">
                <a:solidFill>
                  <a:srgbClr val="8CE614"/>
                </a:solidFill>
              </a:rPr>
              <a:t>not related to work</a:t>
            </a:r>
            <a:r>
              <a:rPr lang="en-ZA" sz="3200" dirty="0"/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8473" y="3984743"/>
            <a:ext cx="2958089" cy="221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07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71450"/>
            <a:ext cx="7905750" cy="1128514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The procedure for </a:t>
            </a:r>
            <a:br>
              <a:rPr lang="en-ZA" b="1" dirty="0">
                <a:latin typeface="+mn-lt"/>
              </a:rPr>
            </a:br>
            <a:r>
              <a:rPr lang="en-ZA" b="1" dirty="0">
                <a:latin typeface="+mn-lt"/>
              </a:rPr>
              <a:t>applying &amp; posting online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683888"/>
            <a:ext cx="8073451" cy="3686573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Use </a:t>
            </a:r>
            <a:r>
              <a:rPr lang="en-ZA" sz="3600" b="1" dirty="0">
                <a:solidFill>
                  <a:srgbClr val="8CE614"/>
                </a:solidFill>
              </a:rPr>
              <a:t>job-listing websites</a:t>
            </a:r>
            <a:endParaRPr lang="en-ZA" sz="3600" dirty="0"/>
          </a:p>
          <a:p>
            <a:pPr lvl="0" fontAlgn="base"/>
            <a:r>
              <a:rPr lang="en-ZA" sz="3600" dirty="0"/>
              <a:t>Register (</a:t>
            </a:r>
            <a:r>
              <a:rPr lang="en-ZA" sz="3600" b="1" dirty="0">
                <a:solidFill>
                  <a:srgbClr val="767DC0"/>
                </a:solidFill>
              </a:rPr>
              <a:t>keep your password safe</a:t>
            </a:r>
            <a:r>
              <a:rPr lang="en-ZA" sz="3600" dirty="0"/>
              <a:t>)</a:t>
            </a:r>
          </a:p>
          <a:p>
            <a:pPr lvl="0" fontAlgn="base"/>
            <a:r>
              <a:rPr lang="en-ZA" sz="3600" dirty="0"/>
              <a:t>Find </a:t>
            </a:r>
            <a:r>
              <a:rPr lang="en-ZA" sz="3600" b="1" dirty="0">
                <a:solidFill>
                  <a:srgbClr val="8CE614"/>
                </a:solidFill>
              </a:rPr>
              <a:t>suitable job ads</a:t>
            </a:r>
            <a:endParaRPr lang="en-ZA" sz="3600" dirty="0"/>
          </a:p>
          <a:p>
            <a:pPr lvl="0" fontAlgn="base"/>
            <a:r>
              <a:rPr lang="en-ZA" sz="3600" dirty="0"/>
              <a:t>Upload your </a:t>
            </a:r>
            <a:r>
              <a:rPr lang="en-ZA" sz="3600" b="1" dirty="0">
                <a:solidFill>
                  <a:srgbClr val="767DC0"/>
                </a:solidFill>
              </a:rPr>
              <a:t>CV</a:t>
            </a:r>
            <a:r>
              <a:rPr lang="en-ZA" sz="3600" dirty="0"/>
              <a:t> or </a:t>
            </a:r>
            <a:r>
              <a:rPr lang="en-ZA" sz="3600" b="1" dirty="0">
                <a:solidFill>
                  <a:srgbClr val="767DC0"/>
                </a:solidFill>
              </a:rPr>
              <a:t>apply</a:t>
            </a:r>
          </a:p>
          <a:p>
            <a:pPr lvl="0" fontAlgn="base"/>
            <a:r>
              <a:rPr lang="en-ZA" sz="3600" dirty="0"/>
              <a:t>Note if you want to receive </a:t>
            </a:r>
            <a:r>
              <a:rPr lang="en-ZA" sz="3600" b="1" dirty="0">
                <a:solidFill>
                  <a:srgbClr val="8CE614"/>
                </a:solidFill>
              </a:rPr>
              <a:t>job alerts </a:t>
            </a:r>
          </a:p>
          <a:p>
            <a:pPr lvl="0" fontAlgn="base"/>
            <a:r>
              <a:rPr lang="en-ZA" sz="3600" dirty="0"/>
              <a:t>Read articles with </a:t>
            </a:r>
            <a:r>
              <a:rPr lang="en-ZA" sz="3600" b="1" dirty="0">
                <a:solidFill>
                  <a:srgbClr val="767DC0"/>
                </a:solidFill>
              </a:rPr>
              <a:t>career advice</a:t>
            </a:r>
            <a:r>
              <a:rPr lang="en-ZA" sz="3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6045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4 3 Online Job Applications.mp4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6647"/>
            <a:ext cx="9144000" cy="5146814"/>
          </a:xfrm>
        </p:spPr>
      </p:pic>
      <p:sp>
        <p:nvSpPr>
          <p:cNvPr id="5" name="TextBox 4"/>
          <p:cNvSpPr txBox="1"/>
          <p:nvPr/>
        </p:nvSpPr>
        <p:spPr>
          <a:xfrm>
            <a:off x="470719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above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29420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12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2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4407073"/>
            <a:ext cx="8444395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2.4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40587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unit – and identify suitable websites for looking for a job – by completing  Learning activity 2.4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065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5B2DD1-76A8-4516-AE98-B5866C908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763" y="4899929"/>
            <a:ext cx="7910513" cy="499973"/>
          </a:xfrm>
        </p:spPr>
        <p:txBody>
          <a:bodyPr>
            <a:normAutofit lnSpcReduction="10000"/>
          </a:bodyPr>
          <a:lstStyle/>
          <a:p>
            <a:r>
              <a:rPr lang="en-ZA" dirty="0"/>
              <a:t>Module 2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458409-ED5D-43B5-A861-E3633539FA5D}"/>
              </a:ext>
            </a:extLst>
          </p:cNvPr>
          <p:cNvSpPr txBox="1"/>
          <p:nvPr/>
        </p:nvSpPr>
        <p:spPr>
          <a:xfrm>
            <a:off x="385763" y="5399902"/>
            <a:ext cx="7744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module by completing the Summative assessment of Module 2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883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192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0E845-C2E6-4E8B-B558-09C7DD107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44" y="514657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Think about it…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B573C04-D446-4472-B8E6-C64F86741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844" y="1850067"/>
            <a:ext cx="8096919" cy="3379158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What else </a:t>
            </a:r>
            <a:r>
              <a:rPr lang="en-ZA" sz="3600" b="1" dirty="0">
                <a:solidFill>
                  <a:srgbClr val="8CE614"/>
                </a:solidFill>
              </a:rPr>
              <a:t>can you use </a:t>
            </a:r>
            <a:r>
              <a:rPr lang="en-ZA" sz="3600" dirty="0"/>
              <a:t>when </a:t>
            </a:r>
            <a:r>
              <a:rPr lang="en-ZA" sz="3600" b="1" dirty="0">
                <a:solidFill>
                  <a:srgbClr val="8CE614"/>
                </a:solidFill>
              </a:rPr>
              <a:t>looking </a:t>
            </a:r>
            <a:br>
              <a:rPr lang="en-ZA" sz="3600" b="1" dirty="0">
                <a:solidFill>
                  <a:srgbClr val="8CE614"/>
                </a:solidFill>
              </a:rPr>
            </a:br>
            <a:r>
              <a:rPr lang="en-ZA" sz="3600" b="1" dirty="0">
                <a:solidFill>
                  <a:srgbClr val="8CE614"/>
                </a:solidFill>
              </a:rPr>
              <a:t>for a job</a:t>
            </a:r>
            <a:r>
              <a:rPr lang="en-ZA" sz="3600" dirty="0"/>
              <a:t>, apart from your </a:t>
            </a:r>
            <a:r>
              <a:rPr lang="en-ZA" sz="3600" b="1" dirty="0">
                <a:solidFill>
                  <a:srgbClr val="8CE614"/>
                </a:solidFill>
              </a:rPr>
              <a:t>CV</a:t>
            </a:r>
            <a:r>
              <a:rPr lang="en-ZA" sz="3600" dirty="0"/>
              <a:t>?</a:t>
            </a:r>
          </a:p>
          <a:p>
            <a:pPr lvl="0" fontAlgn="base"/>
            <a:r>
              <a:rPr lang="en-ZA" sz="3600" dirty="0"/>
              <a:t>Is there a </a:t>
            </a:r>
            <a:r>
              <a:rPr lang="en-ZA" sz="3600" b="1" dirty="0">
                <a:solidFill>
                  <a:srgbClr val="767DC0"/>
                </a:solidFill>
              </a:rPr>
              <a:t>difference</a:t>
            </a:r>
            <a:r>
              <a:rPr lang="en-ZA" sz="3600" dirty="0"/>
              <a:t> between a </a:t>
            </a:r>
            <a:r>
              <a:rPr lang="en-ZA" sz="3600" b="1" dirty="0">
                <a:solidFill>
                  <a:srgbClr val="767DC0"/>
                </a:solidFill>
              </a:rPr>
              <a:t>reference</a:t>
            </a:r>
            <a:r>
              <a:rPr lang="en-ZA" sz="3600" dirty="0"/>
              <a:t> &amp; a </a:t>
            </a:r>
            <a:r>
              <a:rPr lang="en-ZA" sz="3600" b="1" dirty="0">
                <a:solidFill>
                  <a:srgbClr val="767DC0"/>
                </a:solidFill>
              </a:rPr>
              <a:t>testimonial</a:t>
            </a:r>
            <a:r>
              <a:rPr lang="en-ZA" sz="3600" dirty="0"/>
              <a:t>?</a:t>
            </a:r>
          </a:p>
          <a:p>
            <a:pPr lvl="0" fontAlgn="base"/>
            <a:r>
              <a:rPr lang="en-ZA" sz="3600" dirty="0"/>
              <a:t>What can </a:t>
            </a:r>
            <a:r>
              <a:rPr lang="en-ZA" sz="3600" b="1" dirty="0">
                <a:solidFill>
                  <a:srgbClr val="8CE614"/>
                </a:solidFill>
              </a:rPr>
              <a:t>job-listing websites </a:t>
            </a:r>
            <a:r>
              <a:rPr lang="en-ZA" sz="3600" dirty="0"/>
              <a:t>do for a </a:t>
            </a:r>
            <a:r>
              <a:rPr lang="en-ZA" sz="3600" b="1" dirty="0">
                <a:solidFill>
                  <a:srgbClr val="8CE614"/>
                </a:solidFill>
              </a:rPr>
              <a:t>jobseeker</a:t>
            </a:r>
            <a:r>
              <a:rPr lang="en-ZA" sz="3600" dirty="0"/>
              <a:t>?</a:t>
            </a:r>
          </a:p>
        </p:txBody>
      </p:sp>
      <p:pic>
        <p:nvPicPr>
          <p:cNvPr id="5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708" y="229835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693" y="229836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15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86061"/>
            <a:ext cx="8404412" cy="1919433"/>
          </a:xfrm>
        </p:spPr>
        <p:txBody>
          <a:bodyPr>
            <a:noAutofit/>
          </a:bodyPr>
          <a:lstStyle/>
          <a:p>
            <a:pPr algn="ctr"/>
            <a:r>
              <a:rPr lang="en-ZA" dirty="0"/>
              <a:t>A job application toolkit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949" y="2058967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2.1</a:t>
            </a:r>
          </a:p>
        </p:txBody>
      </p:sp>
    </p:spTree>
    <p:extLst>
      <p:ext uri="{BB962C8B-B14F-4D97-AF65-F5344CB8AC3E}">
        <p14:creationId xmlns:p14="http://schemas.microsoft.com/office/powerpoint/2010/main" val="3718441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What is a toolkit?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999926"/>
            <a:ext cx="7800976" cy="3757812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A </a:t>
            </a:r>
            <a:r>
              <a:rPr lang="en-ZA" sz="3600" b="1" dirty="0">
                <a:solidFill>
                  <a:srgbClr val="767DC0"/>
                </a:solidFill>
              </a:rPr>
              <a:t>set of resources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Include these in your </a:t>
            </a:r>
            <a:r>
              <a:rPr lang="en-ZA" sz="3600" b="1" dirty="0">
                <a:solidFill>
                  <a:srgbClr val="8CE614"/>
                </a:solidFill>
              </a:rPr>
              <a:t>toolkit</a:t>
            </a:r>
            <a:r>
              <a:rPr lang="en-ZA" sz="3600" dirty="0"/>
              <a:t> to </a:t>
            </a:r>
            <a:r>
              <a:rPr lang="en-ZA" sz="3600" b="1" dirty="0">
                <a:solidFill>
                  <a:srgbClr val="8CE614"/>
                </a:solidFill>
              </a:rPr>
              <a:t>prepare</a:t>
            </a:r>
            <a:r>
              <a:rPr lang="en-ZA" sz="3600" dirty="0"/>
              <a:t> to </a:t>
            </a:r>
            <a:r>
              <a:rPr lang="en-ZA" sz="3600" b="1" dirty="0">
                <a:solidFill>
                  <a:srgbClr val="8CE614"/>
                </a:solidFill>
              </a:rPr>
              <a:t>find a job</a:t>
            </a:r>
            <a:r>
              <a:rPr lang="en-ZA" sz="3600" dirty="0"/>
              <a:t>: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CV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Job </a:t>
            </a:r>
            <a:r>
              <a:rPr lang="en-ZA" sz="3200" b="1" dirty="0">
                <a:solidFill>
                  <a:srgbClr val="767DC0"/>
                </a:solidFill>
              </a:rPr>
              <a:t>application letter </a:t>
            </a:r>
            <a:r>
              <a:rPr lang="en-ZA" sz="3200" dirty="0"/>
              <a:t>or </a:t>
            </a:r>
            <a:r>
              <a:rPr lang="en-ZA" sz="3200" b="1" dirty="0">
                <a:solidFill>
                  <a:srgbClr val="767DC0"/>
                </a:solidFill>
              </a:rPr>
              <a:t>covering letter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Application </a:t>
            </a:r>
            <a:r>
              <a:rPr lang="en-ZA" sz="3200" b="1" dirty="0">
                <a:solidFill>
                  <a:srgbClr val="8CE614"/>
                </a:solidFill>
              </a:rPr>
              <a:t>forms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References, </a:t>
            </a:r>
            <a:r>
              <a:rPr lang="en-ZA" sz="3200" b="1" dirty="0">
                <a:solidFill>
                  <a:srgbClr val="767DC0"/>
                </a:solidFill>
              </a:rPr>
              <a:t>testimonials</a:t>
            </a:r>
            <a:r>
              <a:rPr lang="en-ZA" sz="3200" dirty="0"/>
              <a:t> &amp; </a:t>
            </a:r>
            <a:r>
              <a:rPr lang="en-ZA" sz="3200" b="1" dirty="0">
                <a:solidFill>
                  <a:srgbClr val="767DC0"/>
                </a:solidFill>
              </a:rPr>
              <a:t>certificates</a:t>
            </a:r>
            <a:r>
              <a:rPr lang="en-ZA" sz="3200" dirty="0"/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7200" y="4658696"/>
            <a:ext cx="2458126" cy="163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07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Your curriculum vitae (CV) 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999925"/>
            <a:ext cx="7800976" cy="3925001"/>
          </a:xfrm>
        </p:spPr>
        <p:txBody>
          <a:bodyPr>
            <a:noAutofit/>
          </a:bodyPr>
          <a:lstStyle/>
          <a:p>
            <a:pPr marL="0" lvl="0" indent="0" fontAlgn="base">
              <a:buNone/>
            </a:pPr>
            <a:r>
              <a:rPr lang="en-ZA" sz="3600" dirty="0"/>
              <a:t>A </a:t>
            </a:r>
            <a:r>
              <a:rPr lang="en-ZA" sz="3600" b="1" dirty="0">
                <a:solidFill>
                  <a:srgbClr val="8CE614"/>
                </a:solidFill>
              </a:rPr>
              <a:t>summary</a:t>
            </a:r>
            <a:r>
              <a:rPr lang="en-ZA" sz="3600" dirty="0"/>
              <a:t> of: </a:t>
            </a:r>
          </a:p>
          <a:p>
            <a:pPr marL="357188" lvl="2" indent="-357188" fontAlgn="base"/>
            <a:r>
              <a:rPr lang="en-ZA" sz="3200" dirty="0"/>
              <a:t>Your </a:t>
            </a:r>
            <a:r>
              <a:rPr lang="en-ZA" sz="3200" b="1" dirty="0">
                <a:solidFill>
                  <a:srgbClr val="767DC0"/>
                </a:solidFill>
              </a:rPr>
              <a:t>personal details</a:t>
            </a:r>
          </a:p>
          <a:p>
            <a:pPr marL="357188" lvl="2" indent="-357188" fontAlgn="base"/>
            <a:r>
              <a:rPr lang="en-ZA" sz="3200" dirty="0"/>
              <a:t>Your </a:t>
            </a:r>
            <a:r>
              <a:rPr lang="en-ZA" sz="3200" b="1" dirty="0">
                <a:solidFill>
                  <a:srgbClr val="8CE614"/>
                </a:solidFill>
              </a:rPr>
              <a:t>education</a:t>
            </a:r>
          </a:p>
          <a:p>
            <a:pPr marL="357188" lvl="2" indent="-357188" fontAlgn="base"/>
            <a:r>
              <a:rPr lang="en-ZA" sz="3200" dirty="0"/>
              <a:t>Your </a:t>
            </a:r>
            <a:r>
              <a:rPr lang="en-ZA" sz="3200" b="1" dirty="0">
                <a:solidFill>
                  <a:srgbClr val="767DC0"/>
                </a:solidFill>
              </a:rPr>
              <a:t>qualifications</a:t>
            </a:r>
          </a:p>
          <a:p>
            <a:pPr marL="357188" lvl="2" indent="-357188" fontAlgn="base"/>
            <a:r>
              <a:rPr lang="en-ZA" sz="3200" dirty="0"/>
              <a:t>Your </a:t>
            </a:r>
            <a:r>
              <a:rPr lang="en-ZA" sz="3200" b="1" dirty="0">
                <a:solidFill>
                  <a:srgbClr val="8CE614"/>
                </a:solidFill>
              </a:rPr>
              <a:t>work experience</a:t>
            </a:r>
          </a:p>
          <a:p>
            <a:pPr marL="357188" lvl="2" indent="-357188" fontAlgn="base"/>
            <a:r>
              <a:rPr lang="en-ZA" sz="3200" dirty="0"/>
              <a:t>Your </a:t>
            </a:r>
            <a:r>
              <a:rPr lang="en-ZA" sz="3200" b="1" dirty="0">
                <a:solidFill>
                  <a:srgbClr val="767DC0"/>
                </a:solidFill>
              </a:rPr>
              <a:t>skills</a:t>
            </a:r>
          </a:p>
          <a:p>
            <a:pPr marL="357188" lvl="2" indent="-357188" fontAlgn="base"/>
            <a:r>
              <a:rPr lang="en-ZA" sz="3200" dirty="0"/>
              <a:t>Your </a:t>
            </a:r>
            <a:r>
              <a:rPr lang="en-ZA" sz="3200" b="1" dirty="0">
                <a:solidFill>
                  <a:srgbClr val="8CE614"/>
                </a:solidFill>
              </a:rPr>
              <a:t>community</a:t>
            </a:r>
            <a:r>
              <a:rPr lang="en-ZA" sz="3200" dirty="0"/>
              <a:t> &amp; </a:t>
            </a:r>
            <a:r>
              <a:rPr lang="en-ZA" sz="3200" b="1" dirty="0">
                <a:solidFill>
                  <a:srgbClr val="8CE614"/>
                </a:solidFill>
              </a:rPr>
              <a:t>social involvement</a:t>
            </a:r>
            <a:r>
              <a:rPr lang="en-ZA" sz="3200" dirty="0"/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87"/>
          <a:stretch/>
        </p:blipFill>
        <p:spPr bwMode="auto">
          <a:xfrm>
            <a:off x="5015345" y="1246735"/>
            <a:ext cx="2973625" cy="265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90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Your curriculum vitae (CV) 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388" y="1371401"/>
            <a:ext cx="7800976" cy="3357762"/>
          </a:xfrm>
        </p:spPr>
        <p:txBody>
          <a:bodyPr>
            <a:noAutofit/>
          </a:bodyPr>
          <a:lstStyle/>
          <a:p>
            <a:pPr marL="0" lvl="0" indent="0" fontAlgn="base">
              <a:buNone/>
            </a:pPr>
            <a:r>
              <a:rPr lang="en-ZA" sz="3600" dirty="0"/>
              <a:t>Format of a </a:t>
            </a:r>
            <a:r>
              <a:rPr lang="en-ZA" sz="3600" b="1" dirty="0">
                <a:solidFill>
                  <a:srgbClr val="767DC0"/>
                </a:solidFill>
              </a:rPr>
              <a:t>CV</a:t>
            </a:r>
            <a:r>
              <a:rPr lang="en-ZA" sz="3600" dirty="0"/>
              <a:t>: </a:t>
            </a:r>
          </a:p>
          <a:p>
            <a:pPr marL="271463" lvl="2" indent="-271463" fontAlgn="base"/>
            <a:r>
              <a:rPr lang="en-ZA" sz="3200" dirty="0"/>
              <a:t>Needs to be </a:t>
            </a:r>
            <a:r>
              <a:rPr lang="en-ZA" sz="3200" b="1" dirty="0">
                <a:solidFill>
                  <a:srgbClr val="8CE614"/>
                </a:solidFill>
              </a:rPr>
              <a:t>user-friendly</a:t>
            </a:r>
          </a:p>
          <a:p>
            <a:pPr marL="271463" lvl="2" indent="-271463" fontAlgn="base"/>
            <a:r>
              <a:rPr lang="en-ZA" sz="3200" dirty="0"/>
              <a:t>Needs to include </a:t>
            </a:r>
            <a:r>
              <a:rPr lang="en-ZA" sz="3200" b="1" dirty="0">
                <a:solidFill>
                  <a:srgbClr val="767DC0"/>
                </a:solidFill>
              </a:rPr>
              <a:t>necessary content</a:t>
            </a:r>
            <a:endParaRPr lang="en-ZA" sz="3200" dirty="0"/>
          </a:p>
          <a:p>
            <a:pPr marL="271463" lvl="2" indent="-271463" fontAlgn="base"/>
            <a:r>
              <a:rPr lang="en-ZA" sz="3200" dirty="0"/>
              <a:t>Should be </a:t>
            </a:r>
            <a:r>
              <a:rPr lang="en-ZA" sz="3200" b="1" dirty="0">
                <a:solidFill>
                  <a:srgbClr val="8CE614"/>
                </a:solidFill>
              </a:rPr>
              <a:t>brief</a:t>
            </a:r>
          </a:p>
          <a:p>
            <a:pPr marL="271463" lvl="2" indent="-271463" fontAlgn="base"/>
            <a:r>
              <a:rPr lang="en-ZA" sz="3200" dirty="0"/>
              <a:t>See </a:t>
            </a:r>
            <a:r>
              <a:rPr lang="en-ZA" sz="3200" b="1" dirty="0">
                <a:solidFill>
                  <a:srgbClr val="767DC0"/>
                </a:solidFill>
              </a:rPr>
              <a:t>Example 2.1 </a:t>
            </a:r>
            <a:r>
              <a:rPr lang="en-ZA" sz="3200" dirty="0"/>
              <a:t>in your </a:t>
            </a:r>
            <a:r>
              <a:rPr lang="en-ZA" sz="3200" i="1" dirty="0"/>
              <a:t>Student’s Book </a:t>
            </a:r>
            <a:r>
              <a:rPr lang="en-ZA" sz="3200" dirty="0"/>
              <a:t>for a CV template. </a:t>
            </a:r>
          </a:p>
        </p:txBody>
      </p:sp>
    </p:spTree>
    <p:extLst>
      <p:ext uri="{BB962C8B-B14F-4D97-AF65-F5344CB8AC3E}">
        <p14:creationId xmlns:p14="http://schemas.microsoft.com/office/powerpoint/2010/main" val="41690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04594" y="2138181"/>
            <a:ext cx="4996456" cy="21052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Refer to </a:t>
            </a:r>
            <a:r>
              <a:rPr lang="en-US" sz="3600" b="1" dirty="0">
                <a:solidFill>
                  <a:srgbClr val="8CE614"/>
                </a:solidFill>
              </a:rPr>
              <a:t>Table 2.1 </a:t>
            </a:r>
            <a:r>
              <a:rPr lang="en-US" sz="3600" dirty="0"/>
              <a:t>in your </a:t>
            </a:r>
            <a:r>
              <a:rPr lang="en-US" sz="3600" i="1" dirty="0"/>
              <a:t>Student’s Book</a:t>
            </a:r>
            <a:r>
              <a:rPr lang="en-US" sz="3600" dirty="0"/>
              <a:t> for examples of personal information in a CV.</a:t>
            </a:r>
            <a:endParaRPr lang="en-ZA" sz="3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dirty="0">
                <a:latin typeface="+mn-lt"/>
              </a:rPr>
              <a:t>Your curriculum vitae (CV) 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5152673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Your curriculum vitae (CV) 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999926"/>
            <a:ext cx="7800976" cy="3015443"/>
          </a:xfrm>
        </p:spPr>
        <p:txBody>
          <a:bodyPr>
            <a:noAutofit/>
          </a:bodyPr>
          <a:lstStyle/>
          <a:p>
            <a:pPr marL="0" lvl="0" indent="0" fontAlgn="base">
              <a:buNone/>
            </a:pPr>
            <a:r>
              <a:rPr lang="en-ZA" sz="3600" dirty="0"/>
              <a:t>A </a:t>
            </a:r>
            <a:r>
              <a:rPr lang="en-ZA" sz="3600" b="1" dirty="0">
                <a:solidFill>
                  <a:srgbClr val="767DC0"/>
                </a:solidFill>
              </a:rPr>
              <a:t>CV</a:t>
            </a:r>
            <a:r>
              <a:rPr lang="en-ZA" sz="3600" dirty="0"/>
              <a:t> also </a:t>
            </a:r>
            <a:r>
              <a:rPr lang="en-ZA" sz="3600" b="1" dirty="0">
                <a:solidFill>
                  <a:srgbClr val="767DC0"/>
                </a:solidFill>
              </a:rPr>
              <a:t>includes</a:t>
            </a:r>
            <a:r>
              <a:rPr lang="en-ZA" sz="3600" dirty="0"/>
              <a:t>: </a:t>
            </a:r>
          </a:p>
          <a:p>
            <a:pPr marL="357188" lvl="2" indent="-357188" fontAlgn="base"/>
            <a:r>
              <a:rPr lang="en-ZA" sz="3200" dirty="0"/>
              <a:t>Your </a:t>
            </a:r>
            <a:r>
              <a:rPr lang="en-ZA" sz="3200" b="1" dirty="0">
                <a:solidFill>
                  <a:srgbClr val="8CE614"/>
                </a:solidFill>
              </a:rPr>
              <a:t>qualifications</a:t>
            </a:r>
            <a:r>
              <a:rPr lang="en-ZA" sz="3200" dirty="0"/>
              <a:t> &amp; </a:t>
            </a:r>
            <a:r>
              <a:rPr lang="en-ZA" sz="3200" b="1" dirty="0">
                <a:solidFill>
                  <a:srgbClr val="8CE614"/>
                </a:solidFill>
              </a:rPr>
              <a:t>skills</a:t>
            </a:r>
          </a:p>
          <a:p>
            <a:pPr marL="357188" lvl="2" indent="-357188" fontAlgn="base"/>
            <a:r>
              <a:rPr lang="en-ZA" sz="3200" dirty="0"/>
              <a:t>Your </a:t>
            </a:r>
            <a:r>
              <a:rPr lang="en-ZA" sz="3200" b="1" dirty="0">
                <a:solidFill>
                  <a:srgbClr val="767DC0"/>
                </a:solidFill>
              </a:rPr>
              <a:t>employment history </a:t>
            </a:r>
            <a:r>
              <a:rPr lang="en-ZA" sz="3200" dirty="0"/>
              <a:t>(jobs, dates, positions &amp; main responsibilities)</a:t>
            </a:r>
          </a:p>
          <a:p>
            <a:pPr marL="357188" lvl="2" indent="-357188" fontAlgn="base"/>
            <a:r>
              <a:rPr lang="en-ZA" sz="3200" dirty="0"/>
              <a:t>Other </a:t>
            </a:r>
            <a:r>
              <a:rPr lang="en-ZA" sz="3200" b="1" dirty="0">
                <a:solidFill>
                  <a:srgbClr val="8CE614"/>
                </a:solidFill>
              </a:rPr>
              <a:t>noteworthy information                </a:t>
            </a:r>
            <a:r>
              <a:rPr lang="en-ZA" sz="3200" dirty="0"/>
              <a:t>(e.g. awards, memberships &amp; hobbies).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35186" y="4015369"/>
            <a:ext cx="3337014" cy="222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53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Presentation2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9068</TotalTime>
  <Words>674</Words>
  <Application>Microsoft Office PowerPoint</Application>
  <PresentationFormat>On-screen Show (4:3)</PresentationFormat>
  <Paragraphs>125</Paragraphs>
  <Slides>28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Courier New</vt:lpstr>
      <vt:lpstr>Times New Roman</vt:lpstr>
      <vt:lpstr>Wingdings</vt:lpstr>
      <vt:lpstr>1_Presentation2</vt:lpstr>
      <vt:lpstr>Presentation2</vt:lpstr>
      <vt:lpstr>2_Presentation2</vt:lpstr>
      <vt:lpstr>3_Presentation2</vt:lpstr>
      <vt:lpstr>Life Orientation: Life Skills</vt:lpstr>
      <vt:lpstr>Compile a job application toolkit</vt:lpstr>
      <vt:lpstr>Think about it…</vt:lpstr>
      <vt:lpstr>A job application toolkit</vt:lpstr>
      <vt:lpstr>What is a toolkit?</vt:lpstr>
      <vt:lpstr>Your curriculum vitae (CV) </vt:lpstr>
      <vt:lpstr>Your curriculum vitae (CV) </vt:lpstr>
      <vt:lpstr>Your curriculum vitae (CV) </vt:lpstr>
      <vt:lpstr>Your curriculum vitae (CV) </vt:lpstr>
      <vt:lpstr>PowerPoint Presentation</vt:lpstr>
      <vt:lpstr>PowerPoint Presentation</vt:lpstr>
      <vt:lpstr>Updating a CV</vt:lpstr>
      <vt:lpstr>PowerPoint Presentation</vt:lpstr>
      <vt:lpstr>Job application letter  or covering letter</vt:lpstr>
      <vt:lpstr>Application forms</vt:lpstr>
      <vt:lpstr>References &amp; testimonials </vt:lpstr>
      <vt:lpstr>References &amp; testimonials </vt:lpstr>
      <vt:lpstr>PowerPoint Presentation</vt:lpstr>
      <vt:lpstr>Online applications  &amp; CVs</vt:lpstr>
      <vt:lpstr>The value of posting  a job application online</vt:lpstr>
      <vt:lpstr>The value of posting  a job application online</vt:lpstr>
      <vt:lpstr>The value of posting  a CV on the Internet</vt:lpstr>
      <vt:lpstr>The value of posting  a CV on the Internet</vt:lpstr>
      <vt:lpstr>The procedure for  applying &amp; posting online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Jyoti Singh</dc:creator>
  <cp:lastModifiedBy>Promise</cp:lastModifiedBy>
  <cp:revision>444</cp:revision>
  <dcterms:created xsi:type="dcterms:W3CDTF">2017-08-15T07:49:10Z</dcterms:created>
  <dcterms:modified xsi:type="dcterms:W3CDTF">2018-02-08T07:13:03Z</dcterms:modified>
</cp:coreProperties>
</file>