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  <p:sldMasterId id="2147483698" r:id="rId4"/>
  </p:sldMasterIdLst>
  <p:notesMasterIdLst>
    <p:notesMasterId r:id="rId50"/>
  </p:notesMasterIdLst>
  <p:sldIdLst>
    <p:sldId id="330" r:id="rId5"/>
    <p:sldId id="331" r:id="rId6"/>
    <p:sldId id="332" r:id="rId7"/>
    <p:sldId id="333" r:id="rId8"/>
    <p:sldId id="295" r:id="rId9"/>
    <p:sldId id="615" r:id="rId10"/>
    <p:sldId id="565" r:id="rId11"/>
    <p:sldId id="334" r:id="rId12"/>
    <p:sldId id="581" r:id="rId13"/>
    <p:sldId id="616" r:id="rId14"/>
    <p:sldId id="617" r:id="rId15"/>
    <p:sldId id="618" r:id="rId16"/>
    <p:sldId id="619" r:id="rId17"/>
    <p:sldId id="620" r:id="rId18"/>
    <p:sldId id="621" r:id="rId19"/>
    <p:sldId id="622" r:id="rId20"/>
    <p:sldId id="564" r:id="rId21"/>
    <p:sldId id="543" r:id="rId22"/>
    <p:sldId id="623" r:id="rId23"/>
    <p:sldId id="626" r:id="rId24"/>
    <p:sldId id="625" r:id="rId25"/>
    <p:sldId id="545" r:id="rId26"/>
    <p:sldId id="607" r:id="rId27"/>
    <p:sldId id="627" r:id="rId28"/>
    <p:sldId id="628" r:id="rId29"/>
    <p:sldId id="629" r:id="rId30"/>
    <p:sldId id="630" r:id="rId31"/>
    <p:sldId id="631" r:id="rId32"/>
    <p:sldId id="643" r:id="rId33"/>
    <p:sldId id="632" r:id="rId34"/>
    <p:sldId id="633" r:id="rId35"/>
    <p:sldId id="634" r:id="rId36"/>
    <p:sldId id="635" r:id="rId37"/>
    <p:sldId id="636" r:id="rId38"/>
    <p:sldId id="595" r:id="rId39"/>
    <p:sldId id="637" r:id="rId40"/>
    <p:sldId id="638" r:id="rId41"/>
    <p:sldId id="639" r:id="rId42"/>
    <p:sldId id="642" r:id="rId43"/>
    <p:sldId id="640" r:id="rId44"/>
    <p:sldId id="641" r:id="rId45"/>
    <p:sldId id="579" r:id="rId46"/>
    <p:sldId id="644" r:id="rId47"/>
    <p:sldId id="340" r:id="rId48"/>
    <p:sldId id="289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71" clrIdx="0">
    <p:extLst/>
  </p:cmAuthor>
  <p:cmAuthor id="2" name="Intern" initials="I" lastIdx="1" clrIdx="1"/>
  <p:cmAuthor id="3" name="Janet Bartlet" initials="JB" lastIdx="5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DC0"/>
    <a:srgbClr val="8CE614"/>
    <a:srgbClr val="B7E37D"/>
    <a:srgbClr val="9A73FD"/>
    <a:srgbClr val="D3E856"/>
    <a:srgbClr val="9EA2F4"/>
    <a:srgbClr val="4A3D9B"/>
    <a:srgbClr val="F2FAC2"/>
    <a:srgbClr val="9FBFF3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9" autoAdjust="0"/>
    <p:restoredTop sz="94434" autoAdjust="0"/>
  </p:normalViewPr>
  <p:slideViewPr>
    <p:cSldViewPr snapToGrid="0">
      <p:cViewPr varScale="1">
        <p:scale>
          <a:sx n="80" d="100"/>
          <a:sy n="80" d="100"/>
        </p:scale>
        <p:origin x="13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07107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83012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85550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5614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49609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7168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4200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6579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7526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973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2519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68034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3269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119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9922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0931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6514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5128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8159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1163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8" y="574335"/>
            <a:ext cx="3727793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solidFill>
                  <a:srgbClr val="9A73FD"/>
                </a:solidFill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871183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79" y="222285"/>
            <a:ext cx="1926933" cy="2718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97" y="187329"/>
            <a:ext cx="279996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rgbClr val="9A73F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90" y="181076"/>
            <a:ext cx="267195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56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804644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28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869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168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489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77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8" y="1584161"/>
            <a:ext cx="2310121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85824"/>
            <a:ext cx="720000" cy="63887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82" y="5685727"/>
            <a:ext cx="715617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99" y="5679452"/>
            <a:ext cx="717809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44522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4</a:t>
            </a: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Negotiation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1100138"/>
            <a:ext cx="7905750" cy="3057525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Discussion</a:t>
            </a:r>
            <a:r>
              <a:rPr lang="en-ZA" sz="3600" dirty="0"/>
              <a:t> between </a:t>
            </a:r>
            <a:r>
              <a:rPr lang="en-ZA" sz="3600" b="1" dirty="0">
                <a:solidFill>
                  <a:srgbClr val="8CE614"/>
                </a:solidFill>
              </a:rPr>
              <a:t>employer </a:t>
            </a:r>
            <a:r>
              <a:rPr lang="en-ZA" sz="3600" dirty="0"/>
              <a:t>               &amp; </a:t>
            </a:r>
            <a:r>
              <a:rPr lang="en-ZA" sz="3600" b="1" dirty="0">
                <a:solidFill>
                  <a:srgbClr val="8CE614"/>
                </a:solidFill>
              </a:rPr>
              <a:t>employee</a:t>
            </a:r>
            <a:r>
              <a:rPr lang="en-ZA" sz="3600" dirty="0"/>
              <a:t>(</a:t>
            </a:r>
            <a:r>
              <a:rPr lang="en-ZA" sz="3600" b="1" dirty="0">
                <a:solidFill>
                  <a:srgbClr val="8CE614"/>
                </a:solidFill>
              </a:rPr>
              <a:t>s</a:t>
            </a:r>
            <a:r>
              <a:rPr lang="en-ZA" sz="3600" dirty="0"/>
              <a:t>)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Try to </a:t>
            </a:r>
            <a:r>
              <a:rPr lang="en-ZA" sz="3600" b="1" dirty="0">
                <a:solidFill>
                  <a:srgbClr val="767DC0"/>
                </a:solidFill>
              </a:rPr>
              <a:t>compromise</a:t>
            </a:r>
            <a:r>
              <a:rPr lang="en-ZA" sz="3600" dirty="0"/>
              <a:t> to </a:t>
            </a:r>
            <a:r>
              <a:rPr lang="en-ZA" sz="3600" b="1" dirty="0">
                <a:solidFill>
                  <a:srgbClr val="767DC0"/>
                </a:solidFill>
              </a:rPr>
              <a:t>resolve</a:t>
            </a:r>
            <a:r>
              <a:rPr lang="en-ZA" sz="3600" dirty="0"/>
              <a:t> the issue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Formal negotiations</a:t>
            </a:r>
            <a:r>
              <a:rPr lang="en-ZA" sz="3600" dirty="0"/>
              <a:t> may include representation by </a:t>
            </a:r>
            <a:r>
              <a:rPr lang="en-ZA" sz="3600" b="1" dirty="0">
                <a:solidFill>
                  <a:srgbClr val="8CE614"/>
                </a:solidFill>
              </a:rPr>
              <a:t>skilled negotiator</a:t>
            </a:r>
            <a:r>
              <a:rPr lang="en-ZA" sz="3600" dirty="0"/>
              <a:t>(</a:t>
            </a:r>
            <a:r>
              <a:rPr lang="en-ZA" sz="3600" b="1" dirty="0">
                <a:solidFill>
                  <a:srgbClr val="8CE614"/>
                </a:solidFill>
              </a:rPr>
              <a:t>s</a:t>
            </a:r>
            <a:r>
              <a:rPr lang="en-ZA" sz="3600" dirty="0"/>
              <a:t>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757" y="4070353"/>
            <a:ext cx="3170237" cy="211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2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Conciliation &amp; dispute resolution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1100138"/>
            <a:ext cx="5419723" cy="4957762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Conciliation</a:t>
            </a:r>
            <a:r>
              <a:rPr lang="en-ZA" sz="3600" dirty="0"/>
              <a:t> = an independent mediator </a:t>
            </a:r>
            <a:r>
              <a:rPr lang="en-ZA" sz="3600" b="1" dirty="0">
                <a:solidFill>
                  <a:srgbClr val="8CE614"/>
                </a:solidFill>
              </a:rPr>
              <a:t>calms down people </a:t>
            </a:r>
            <a:r>
              <a:rPr lang="en-ZA" sz="3600" dirty="0"/>
              <a:t>involved in a dispute 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FF0000"/>
                </a:solidFill>
              </a:rPr>
              <a:t>Dispute</a:t>
            </a:r>
            <a:r>
              <a:rPr lang="en-ZA" sz="3600" dirty="0"/>
              <a:t> = </a:t>
            </a:r>
            <a:r>
              <a:rPr lang="en-ZA" sz="3600" b="1" dirty="0">
                <a:solidFill>
                  <a:srgbClr val="FF0000"/>
                </a:solidFill>
              </a:rPr>
              <a:t>disagreement</a:t>
            </a:r>
            <a:endParaRPr lang="en-ZA" sz="3600" dirty="0"/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Dispute resolution </a:t>
            </a:r>
            <a:r>
              <a:rPr lang="en-ZA" sz="3600" dirty="0"/>
              <a:t>needed if </a:t>
            </a:r>
            <a:r>
              <a:rPr lang="en-ZA" sz="3600" b="1" dirty="0">
                <a:solidFill>
                  <a:srgbClr val="767DC0"/>
                </a:solidFill>
              </a:rPr>
              <a:t>grievance isn’t resolved</a:t>
            </a:r>
            <a:endParaRPr lang="en-ZA" sz="3600" dirty="0"/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If all </a:t>
            </a:r>
            <a:r>
              <a:rPr lang="en-ZA" sz="3600" b="1" dirty="0">
                <a:solidFill>
                  <a:srgbClr val="8CE614"/>
                </a:solidFill>
              </a:rPr>
              <a:t>internal attempts fail</a:t>
            </a:r>
            <a:r>
              <a:rPr lang="en-ZA" sz="3600" dirty="0"/>
              <a:t>, you can involve the CCMA.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b="5272"/>
          <a:stretch/>
        </p:blipFill>
        <p:spPr bwMode="auto">
          <a:xfrm>
            <a:off x="5447507" y="1122949"/>
            <a:ext cx="2835278" cy="24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90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Mediation &amp; arbitration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1100137"/>
            <a:ext cx="7905749" cy="5180479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Mediation</a:t>
            </a:r>
            <a:r>
              <a:rPr lang="en-ZA" sz="3600" dirty="0"/>
              <a:t> = when a </a:t>
            </a:r>
            <a:r>
              <a:rPr lang="en-ZA" sz="3600" b="1" dirty="0">
                <a:solidFill>
                  <a:srgbClr val="8CE614"/>
                </a:solidFill>
              </a:rPr>
              <a:t>mediator</a:t>
            </a:r>
            <a:r>
              <a:rPr lang="en-ZA" sz="3600" dirty="0"/>
              <a:t> becomes </a:t>
            </a:r>
            <a:r>
              <a:rPr lang="en-ZA" sz="3600" b="1" dirty="0">
                <a:solidFill>
                  <a:srgbClr val="8CE614"/>
                </a:solidFill>
              </a:rPr>
              <a:t>involved </a:t>
            </a:r>
            <a:r>
              <a:rPr lang="en-ZA" sz="3600" dirty="0"/>
              <a:t>in a dispute, but </a:t>
            </a:r>
            <a:r>
              <a:rPr lang="en-ZA" sz="3600" b="1" dirty="0">
                <a:solidFill>
                  <a:srgbClr val="8CE614"/>
                </a:solidFill>
              </a:rPr>
              <a:t>doesn’t take sides</a:t>
            </a:r>
            <a:r>
              <a:rPr lang="en-ZA" sz="3600" dirty="0"/>
              <a:t> or force a solution. 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Arbitration</a:t>
            </a:r>
            <a:r>
              <a:rPr lang="en-ZA" sz="3600" dirty="0"/>
              <a:t>: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If mediation &amp; conciliation</a:t>
            </a:r>
            <a:r>
              <a:rPr lang="en-ZA" sz="3200" b="1" dirty="0">
                <a:solidFill>
                  <a:srgbClr val="FF0000"/>
                </a:solidFill>
              </a:rPr>
              <a:t> fail</a:t>
            </a:r>
            <a:endParaRPr lang="en-ZA" sz="3200" dirty="0"/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Third party </a:t>
            </a:r>
            <a:r>
              <a:rPr lang="en-ZA" sz="3200" dirty="0"/>
              <a:t>(e.g. CCMA) </a:t>
            </a:r>
            <a:r>
              <a:rPr lang="en-ZA" sz="3200" b="1" dirty="0">
                <a:solidFill>
                  <a:srgbClr val="8CE614"/>
                </a:solidFill>
              </a:rPr>
              <a:t>makes judgement </a:t>
            </a:r>
            <a:r>
              <a:rPr lang="en-ZA" sz="3200" dirty="0"/>
              <a:t>&amp; tells two parties what to do.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4770007"/>
            <a:ext cx="2261393" cy="15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65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657225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900" b="1" dirty="0">
                <a:latin typeface="+mn-lt"/>
              </a:rPr>
              <a:t>Litigation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3" y="971550"/>
            <a:ext cx="4648198" cy="5060282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Litigation</a:t>
            </a:r>
            <a:r>
              <a:rPr lang="en-ZA" sz="3600" dirty="0">
                <a:solidFill>
                  <a:srgbClr val="767DC0"/>
                </a:solidFill>
              </a:rPr>
              <a:t> </a:t>
            </a:r>
            <a:r>
              <a:rPr lang="en-ZA" sz="3600" dirty="0"/>
              <a:t>= bringing a </a:t>
            </a:r>
            <a:r>
              <a:rPr lang="en-ZA" sz="3600" b="1" dirty="0">
                <a:solidFill>
                  <a:srgbClr val="767DC0"/>
                </a:solidFill>
              </a:rPr>
              <a:t>lawsuit against someone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767DC0"/>
                </a:solidFill>
              </a:rPr>
              <a:t>challenging a lawsuit</a:t>
            </a:r>
            <a:r>
              <a:rPr lang="en-ZA" sz="3600" dirty="0"/>
              <a:t>. 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CCMA</a:t>
            </a:r>
            <a:r>
              <a:rPr lang="en-ZA" sz="3600" dirty="0"/>
              <a:t> can give </a:t>
            </a:r>
            <a:r>
              <a:rPr lang="en-ZA" sz="3600" b="1" dirty="0">
                <a:solidFill>
                  <a:srgbClr val="8CE614"/>
                </a:solidFill>
              </a:rPr>
              <a:t>legal advice</a:t>
            </a:r>
            <a:r>
              <a:rPr lang="en-ZA" sz="3600" dirty="0"/>
              <a:t>, but </a:t>
            </a:r>
            <a:r>
              <a:rPr lang="en-ZA" sz="3600" b="1" dirty="0">
                <a:solidFill>
                  <a:srgbClr val="8CE614"/>
                </a:solidFill>
              </a:rPr>
              <a:t>won’t get involved</a:t>
            </a:r>
            <a:r>
              <a:rPr lang="en-ZA" sz="3600" dirty="0"/>
              <a:t>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In </a:t>
            </a:r>
            <a:r>
              <a:rPr lang="en-ZA" sz="3200" b="1" dirty="0">
                <a:solidFill>
                  <a:srgbClr val="767DC0"/>
                </a:solidFill>
              </a:rPr>
              <a:t>civil lawsuits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Where the </a:t>
            </a:r>
            <a:r>
              <a:rPr lang="en-ZA" sz="3200" b="1" dirty="0">
                <a:solidFill>
                  <a:srgbClr val="FF0000"/>
                </a:solidFill>
              </a:rPr>
              <a:t>law has been broken</a:t>
            </a:r>
            <a:r>
              <a:rPr lang="en-ZA" sz="32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244" y="1042999"/>
            <a:ext cx="2351172" cy="3759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73530" y="4971648"/>
            <a:ext cx="2713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i="1" dirty="0"/>
              <a:t>Figure 12.6: The CCMA won’t become involved if the case is about someone who broke the law</a:t>
            </a:r>
          </a:p>
        </p:txBody>
      </p:sp>
    </p:spTree>
    <p:extLst>
      <p:ext uri="{BB962C8B-B14F-4D97-AF65-F5344CB8AC3E}">
        <p14:creationId xmlns:p14="http://schemas.microsoft.com/office/powerpoint/2010/main" val="164580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657225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900" b="1" dirty="0">
                <a:latin typeface="+mn-lt"/>
              </a:rPr>
              <a:t>Bargaining councils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971549"/>
            <a:ext cx="8020047" cy="5229225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dirty="0"/>
              <a:t>One or more </a:t>
            </a:r>
            <a:r>
              <a:rPr lang="en-ZA" sz="3600" b="1" dirty="0">
                <a:solidFill>
                  <a:srgbClr val="767DC0"/>
                </a:solidFill>
              </a:rPr>
              <a:t>registered trade unions </a:t>
            </a:r>
            <a:r>
              <a:rPr lang="en-ZA" sz="3600" dirty="0"/>
              <a:t>join </a:t>
            </a:r>
            <a:r>
              <a:rPr lang="en-ZA" sz="3600" b="1" dirty="0">
                <a:solidFill>
                  <a:srgbClr val="767DC0"/>
                </a:solidFill>
              </a:rPr>
              <a:t>bargaining councils </a:t>
            </a:r>
            <a:r>
              <a:rPr lang="en-ZA" sz="3600" dirty="0"/>
              <a:t>to: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Negotiate agreements </a:t>
            </a:r>
            <a:r>
              <a:rPr lang="en-ZA" sz="3200" dirty="0"/>
              <a:t>for groups               of workers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Prevent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resolve</a:t>
            </a:r>
            <a:r>
              <a:rPr lang="en-ZA" sz="3200" dirty="0"/>
              <a:t> labour disputes.</a:t>
            </a:r>
          </a:p>
          <a:p>
            <a:pPr fontAlgn="base">
              <a:buClr>
                <a:schemeClr val="tx1"/>
              </a:buClr>
            </a:pPr>
            <a:r>
              <a:rPr lang="en-ZA" sz="3600" dirty="0"/>
              <a:t>May </a:t>
            </a:r>
            <a:r>
              <a:rPr lang="en-ZA" sz="3600" b="1" dirty="0">
                <a:solidFill>
                  <a:srgbClr val="8CE614"/>
                </a:solidFill>
              </a:rPr>
              <a:t>inspect the workplace                     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investigate complaints</a:t>
            </a:r>
            <a:r>
              <a:rPr lang="en-ZA" sz="3600" dirty="0"/>
              <a:t>. </a:t>
            </a:r>
          </a:p>
          <a:p>
            <a:pPr fontAlgn="base">
              <a:buClr>
                <a:schemeClr val="tx1"/>
              </a:buClr>
            </a:pPr>
            <a:r>
              <a:rPr lang="en-ZA" sz="3600" dirty="0"/>
              <a:t>If they cannot resolve a dispute, they may </a:t>
            </a:r>
            <a:r>
              <a:rPr lang="en-ZA" sz="3600" b="1" dirty="0">
                <a:solidFill>
                  <a:srgbClr val="767DC0"/>
                </a:solidFill>
              </a:rPr>
              <a:t>appoint an arbitrator </a:t>
            </a:r>
            <a:r>
              <a:rPr lang="en-ZA" sz="3600" dirty="0"/>
              <a:t>or go to the </a:t>
            </a:r>
            <a:r>
              <a:rPr lang="en-ZA" sz="3600" b="1" dirty="0">
                <a:solidFill>
                  <a:srgbClr val="767DC0"/>
                </a:solidFill>
              </a:rPr>
              <a:t>CCMA</a:t>
            </a:r>
            <a:r>
              <a:rPr lang="en-ZA" sz="36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96292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257175"/>
            <a:ext cx="7905750" cy="657225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900" b="1" dirty="0">
                <a:latin typeface="+mn-lt"/>
              </a:rPr>
              <a:t>Workplace forums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2" y="1214438"/>
            <a:ext cx="7905750" cy="400050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Employer &amp; employees make </a:t>
            </a:r>
            <a:r>
              <a:rPr lang="en-ZA" sz="3600" b="1" dirty="0">
                <a:solidFill>
                  <a:srgbClr val="767DC0"/>
                </a:solidFill>
              </a:rPr>
              <a:t>joint decisions </a:t>
            </a:r>
            <a:r>
              <a:rPr lang="en-ZA" sz="3600" dirty="0"/>
              <a:t>about work issues</a:t>
            </a:r>
          </a:p>
          <a:p>
            <a:pPr lvl="0" fontAlgn="base"/>
            <a:r>
              <a:rPr lang="en-ZA" sz="3600" dirty="0"/>
              <a:t>A </a:t>
            </a:r>
            <a:r>
              <a:rPr lang="en-ZA" sz="3600" b="1" dirty="0">
                <a:solidFill>
                  <a:srgbClr val="8CE614"/>
                </a:solidFill>
              </a:rPr>
              <a:t>trade union </a:t>
            </a:r>
            <a:r>
              <a:rPr lang="en-ZA" sz="3600" dirty="0"/>
              <a:t>applies to the </a:t>
            </a:r>
            <a:r>
              <a:rPr lang="en-ZA" sz="3600" b="1" dirty="0">
                <a:solidFill>
                  <a:srgbClr val="8CE614"/>
                </a:solidFill>
              </a:rPr>
              <a:t>CCMA</a:t>
            </a:r>
            <a:r>
              <a:rPr lang="en-ZA" sz="3600" dirty="0"/>
              <a:t> to start a workplace forum</a:t>
            </a:r>
          </a:p>
          <a:p>
            <a:pPr lvl="0" fontAlgn="base"/>
            <a:r>
              <a:rPr lang="en-ZA" sz="3600" dirty="0"/>
              <a:t>A </a:t>
            </a:r>
            <a:r>
              <a:rPr lang="en-ZA" sz="3600" b="1" dirty="0">
                <a:solidFill>
                  <a:srgbClr val="767DC0"/>
                </a:solidFill>
              </a:rPr>
              <a:t>workplace forum</a:t>
            </a:r>
            <a:r>
              <a:rPr lang="en-ZA" sz="3600" dirty="0"/>
              <a:t>:</a:t>
            </a:r>
          </a:p>
          <a:p>
            <a:pPr lvl="1" indent="-50006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Can’t negotiate wages </a:t>
            </a:r>
            <a:r>
              <a:rPr lang="en-ZA" sz="3200" dirty="0"/>
              <a:t>or industrial action</a:t>
            </a:r>
          </a:p>
          <a:p>
            <a:pPr lvl="1" indent="-50006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Promotes interests of </a:t>
            </a:r>
            <a:r>
              <a:rPr lang="en-ZA" sz="3200" b="1" dirty="0">
                <a:solidFill>
                  <a:srgbClr val="767DC0"/>
                </a:solidFill>
              </a:rPr>
              <a:t>all employees</a:t>
            </a:r>
            <a:r>
              <a:rPr lang="en-ZA" sz="3200" dirty="0"/>
              <a:t>.</a:t>
            </a:r>
          </a:p>
          <a:p>
            <a:pPr lvl="0" fontAlgn="base"/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94397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The CCMA’s conciliation procedure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1100138"/>
            <a:ext cx="8272462" cy="4957762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Step 1</a:t>
            </a:r>
            <a:r>
              <a:rPr lang="en-ZA" sz="3600" dirty="0"/>
              <a:t>: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Refer the case to the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b="1" dirty="0">
                <a:solidFill>
                  <a:srgbClr val="8CE614"/>
                </a:solidFill>
              </a:rPr>
              <a:t>CCMA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Step 2</a:t>
            </a:r>
            <a:r>
              <a:rPr lang="en-ZA" sz="3600" dirty="0"/>
              <a:t>:</a:t>
            </a:r>
            <a:r>
              <a:rPr lang="en-ZA" sz="3600" b="1" dirty="0">
                <a:solidFill>
                  <a:srgbClr val="767DC0"/>
                </a:solidFill>
              </a:rPr>
              <a:t> </a:t>
            </a:r>
            <a:r>
              <a:rPr lang="en-ZA" sz="3600" dirty="0"/>
              <a:t>Attend the </a:t>
            </a:r>
            <a:r>
              <a:rPr lang="en-ZA" sz="3600" b="1" dirty="0">
                <a:solidFill>
                  <a:srgbClr val="767DC0"/>
                </a:solidFill>
              </a:rPr>
              <a:t>conciliation hearing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Step 3</a:t>
            </a:r>
            <a:r>
              <a:rPr lang="en-ZA" sz="3600" dirty="0"/>
              <a:t>: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Participate in the </a:t>
            </a:r>
            <a:r>
              <a:rPr lang="en-ZA" sz="3600" b="1" dirty="0">
                <a:solidFill>
                  <a:srgbClr val="8CE614"/>
                </a:solidFill>
              </a:rPr>
              <a:t>hearing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Step 4</a:t>
            </a:r>
            <a:r>
              <a:rPr lang="en-ZA" sz="3600" dirty="0"/>
              <a:t>:</a:t>
            </a:r>
            <a:r>
              <a:rPr lang="en-ZA" sz="3600" b="1" dirty="0">
                <a:solidFill>
                  <a:srgbClr val="767DC0"/>
                </a:solidFill>
              </a:rPr>
              <a:t> </a:t>
            </a:r>
            <a:r>
              <a:rPr lang="en-ZA" sz="3600" dirty="0"/>
              <a:t>Reach a </a:t>
            </a:r>
            <a:r>
              <a:rPr lang="en-ZA" sz="3600" b="1" dirty="0">
                <a:solidFill>
                  <a:srgbClr val="767DC0"/>
                </a:solidFill>
              </a:rPr>
              <a:t>settlement agreement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  <a:tabLst>
                <a:tab pos="1619250" algn="l"/>
              </a:tabLst>
            </a:pPr>
            <a:r>
              <a:rPr lang="en-ZA" sz="3600" b="1" dirty="0">
                <a:solidFill>
                  <a:srgbClr val="8CE614"/>
                </a:solidFill>
              </a:rPr>
              <a:t>Step 5</a:t>
            </a:r>
            <a:r>
              <a:rPr lang="en-ZA" sz="3600" dirty="0"/>
              <a:t>:</a:t>
            </a:r>
            <a:r>
              <a:rPr lang="en-ZA" sz="3600" b="1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Uphold the </a:t>
            </a:r>
            <a:r>
              <a:rPr lang="en-ZA" sz="3600" b="1" dirty="0">
                <a:solidFill>
                  <a:srgbClr val="8CE614"/>
                </a:solidFill>
              </a:rPr>
              <a:t>agreement</a:t>
            </a:r>
            <a:r>
              <a:rPr lang="en-ZA" sz="3600" dirty="0"/>
              <a:t>, or </a:t>
            </a:r>
            <a:r>
              <a:rPr lang="en-ZA" sz="3600" dirty="0" smtClean="0"/>
              <a:t>		proceed </a:t>
            </a:r>
            <a:r>
              <a:rPr lang="en-ZA" sz="3600" dirty="0"/>
              <a:t>to a </a:t>
            </a:r>
            <a:r>
              <a:rPr lang="en-ZA" sz="3600" b="1" dirty="0">
                <a:solidFill>
                  <a:srgbClr val="8CE614"/>
                </a:solidFill>
              </a:rPr>
              <a:t>further stage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Step 6</a:t>
            </a:r>
            <a:r>
              <a:rPr lang="en-ZA" sz="3600" dirty="0"/>
              <a:t>:</a:t>
            </a:r>
            <a:r>
              <a:rPr lang="en-ZA" sz="3600" b="1" dirty="0">
                <a:solidFill>
                  <a:srgbClr val="767DC0"/>
                </a:solidFill>
              </a:rPr>
              <a:t> </a:t>
            </a:r>
            <a:r>
              <a:rPr lang="en-ZA" sz="3600" dirty="0"/>
              <a:t>Request </a:t>
            </a:r>
            <a:r>
              <a:rPr lang="en-ZA" sz="3600" b="1" dirty="0">
                <a:solidFill>
                  <a:srgbClr val="767DC0"/>
                </a:solidFill>
              </a:rPr>
              <a:t>arbitration</a:t>
            </a:r>
            <a:r>
              <a:rPr lang="en-ZA" sz="3600" dirty="0"/>
              <a:t>.</a:t>
            </a:r>
          </a:p>
          <a:p>
            <a:pPr lvl="0" fontAlgn="base"/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61148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04595" y="2281057"/>
            <a:ext cx="4996456" cy="2048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 12.1 </a:t>
            </a:r>
            <a:r>
              <a:rPr lang="en-US" sz="3600" dirty="0"/>
              <a:t>in    your </a:t>
            </a:r>
            <a:r>
              <a:rPr lang="en-US" sz="3600" i="1" dirty="0"/>
              <a:t>Student’s Book</a:t>
            </a:r>
            <a:r>
              <a:rPr lang="en-US" sz="3600" dirty="0"/>
              <a:t> </a:t>
            </a:r>
            <a:r>
              <a:rPr lang="en-ZA" sz="3600" dirty="0"/>
              <a:t>to see criteria for referring  a case to the CCMA</a:t>
            </a:r>
            <a:r>
              <a:rPr lang="en-US" sz="3600" dirty="0"/>
              <a:t>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>
                <a:latin typeface="+mn-lt"/>
              </a:rPr>
              <a:t>The CCMA’s conciliation procedure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48473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12.2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4" y="5368721"/>
            <a:ext cx="791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by completing Learning activity 12.2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2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57" y="257176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Disputes handled by the Department of Labour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57" y="1500189"/>
            <a:ext cx="7905749" cy="2243138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dirty="0"/>
              <a:t>All </a:t>
            </a:r>
            <a:r>
              <a:rPr lang="en-ZA" sz="3600" b="1" dirty="0">
                <a:solidFill>
                  <a:srgbClr val="8CE614"/>
                </a:solidFill>
              </a:rPr>
              <a:t>pay-related complaints</a:t>
            </a:r>
            <a:r>
              <a:rPr lang="en-ZA" sz="3600" dirty="0"/>
              <a:t>, such as:</a:t>
            </a:r>
          </a:p>
          <a:p>
            <a:pPr lvl="1" indent="-50006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Working overtime</a:t>
            </a:r>
            <a:r>
              <a:rPr lang="en-ZA" sz="3200" dirty="0"/>
              <a:t> without </a:t>
            </a:r>
            <a:r>
              <a:rPr lang="en-ZA" sz="3200" b="1" dirty="0">
                <a:solidFill>
                  <a:srgbClr val="767DC0"/>
                </a:solidFill>
              </a:rPr>
              <a:t>pay</a:t>
            </a:r>
            <a:endParaRPr lang="en-ZA" sz="3200" dirty="0"/>
          </a:p>
          <a:p>
            <a:pPr lvl="1" indent="-50006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Being </a:t>
            </a:r>
            <a:r>
              <a:rPr lang="en-ZA" sz="3200" b="1" dirty="0">
                <a:solidFill>
                  <a:srgbClr val="8CE614"/>
                </a:solidFill>
              </a:rPr>
              <a:t>paid less </a:t>
            </a:r>
            <a:r>
              <a:rPr lang="en-ZA" sz="3200" dirty="0"/>
              <a:t>than </a:t>
            </a:r>
            <a:r>
              <a:rPr lang="en-ZA" sz="3200" b="1" dirty="0">
                <a:solidFill>
                  <a:srgbClr val="8CE614"/>
                </a:solidFill>
              </a:rPr>
              <a:t>agreed</a:t>
            </a:r>
            <a:endParaRPr lang="en-ZA" sz="3200" dirty="0"/>
          </a:p>
          <a:p>
            <a:pPr lvl="1" indent="-50006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Not being paid </a:t>
            </a:r>
            <a:r>
              <a:rPr lang="en-ZA" sz="3200" dirty="0"/>
              <a:t>for </a:t>
            </a:r>
            <a:r>
              <a:rPr lang="en-ZA" sz="3200" b="1" dirty="0">
                <a:solidFill>
                  <a:srgbClr val="767DC0"/>
                </a:solidFill>
              </a:rPr>
              <a:t>leave days</a:t>
            </a:r>
            <a:r>
              <a:rPr lang="en-ZA" sz="3200" dirty="0"/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8030" y="3816952"/>
            <a:ext cx="3415602" cy="228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87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095" y="1028699"/>
            <a:ext cx="4229100" cy="387191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Explore ways to deal with the infringement </a:t>
            </a:r>
            <a:br>
              <a:rPr lang="en-US" sz="4800" dirty="0"/>
            </a:br>
            <a:r>
              <a:rPr lang="en-US" sz="4800" dirty="0"/>
              <a:t>of workers’ rights &amp; settle </a:t>
            </a:r>
            <a:r>
              <a:rPr lang="en-US" sz="4800" dirty="0" err="1"/>
              <a:t>labour</a:t>
            </a:r>
            <a:r>
              <a:rPr lang="en-US" sz="4800" dirty="0"/>
              <a:t> disputes</a:t>
            </a:r>
            <a:endParaRPr lang="en-ZA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2104" y="4900612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12</a:t>
            </a: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57" y="257176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Disputes handled by the Department of Labour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385890"/>
            <a:ext cx="8267699" cy="485774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To lodge a </a:t>
            </a:r>
            <a:r>
              <a:rPr lang="en-ZA" sz="3600" b="1" dirty="0">
                <a:solidFill>
                  <a:srgbClr val="FF0000"/>
                </a:solidFill>
              </a:rPr>
              <a:t>labour complaint</a:t>
            </a:r>
            <a:r>
              <a:rPr lang="en-ZA" sz="3600" dirty="0"/>
              <a:t>: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Complete the form </a:t>
            </a:r>
            <a:r>
              <a:rPr lang="en-ZA" sz="3200" dirty="0"/>
              <a:t>at one of the department’s offices.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An </a:t>
            </a:r>
            <a:r>
              <a:rPr lang="en-ZA" sz="3200" b="1" dirty="0">
                <a:solidFill>
                  <a:srgbClr val="767DC0"/>
                </a:solidFill>
              </a:rPr>
              <a:t>inspector </a:t>
            </a:r>
            <a:r>
              <a:rPr lang="en-ZA" sz="3200" dirty="0"/>
              <a:t>visits your </a:t>
            </a:r>
            <a:r>
              <a:rPr lang="en-ZA" sz="3200" b="1" dirty="0">
                <a:solidFill>
                  <a:srgbClr val="767DC0"/>
                </a:solidFill>
              </a:rPr>
              <a:t>workplace</a:t>
            </a:r>
            <a:r>
              <a:rPr lang="en-ZA" sz="3200" dirty="0"/>
              <a:t>.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A </a:t>
            </a:r>
            <a:r>
              <a:rPr lang="en-ZA" sz="3200" b="1" dirty="0">
                <a:solidFill>
                  <a:srgbClr val="8CE614"/>
                </a:solidFill>
              </a:rPr>
              <a:t>compliance order </a:t>
            </a:r>
            <a:r>
              <a:rPr lang="en-ZA" sz="3200" dirty="0"/>
              <a:t>is issued if your employer is found guilty.</a:t>
            </a:r>
          </a:p>
          <a:p>
            <a:pPr marL="628650" lvl="2" indent="-442913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If your employer </a:t>
            </a:r>
            <a:r>
              <a:rPr lang="en-ZA" sz="3200" b="1" dirty="0">
                <a:solidFill>
                  <a:srgbClr val="767DC0"/>
                </a:solidFill>
              </a:rPr>
              <a:t>won’t pay</a:t>
            </a:r>
            <a:r>
              <a:rPr lang="en-ZA" sz="3200" dirty="0"/>
              <a:t>, the case will    go to the </a:t>
            </a:r>
            <a:r>
              <a:rPr lang="en-ZA" sz="3200" b="1" dirty="0">
                <a:solidFill>
                  <a:srgbClr val="767DC0"/>
                </a:solidFill>
              </a:rPr>
              <a:t>Labour Court</a:t>
            </a:r>
            <a:r>
              <a:rPr lang="en-ZA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568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57" y="257176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Disputes handled by the CCMA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69" y="1228726"/>
            <a:ext cx="8108106" cy="4357686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Issues about the </a:t>
            </a:r>
            <a:r>
              <a:rPr lang="en-ZA" sz="3600" b="1" dirty="0">
                <a:solidFill>
                  <a:srgbClr val="8CE614"/>
                </a:solidFill>
              </a:rPr>
              <a:t>employment relationship</a:t>
            </a:r>
            <a:r>
              <a:rPr lang="en-ZA" sz="3600" dirty="0"/>
              <a:t>, for instance:</a:t>
            </a:r>
          </a:p>
          <a:p>
            <a:pPr marL="542925" lvl="2" indent="-357188" fontAlgn="base">
              <a:buClr>
                <a:schemeClr val="tx1"/>
              </a:buClr>
            </a:pPr>
            <a:r>
              <a:rPr lang="en-ZA" sz="3200" b="1" dirty="0">
                <a:solidFill>
                  <a:srgbClr val="FF0000"/>
                </a:solidFill>
              </a:rPr>
              <a:t>Unfair </a:t>
            </a:r>
            <a:r>
              <a:rPr lang="en-ZA" sz="3200" dirty="0"/>
              <a:t>dismissal</a:t>
            </a:r>
          </a:p>
          <a:p>
            <a:pPr marL="542925" lvl="2" indent="-357188"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Working </a:t>
            </a:r>
            <a:r>
              <a:rPr lang="en-ZA" sz="3200" dirty="0"/>
              <a:t>conditions</a:t>
            </a:r>
          </a:p>
          <a:p>
            <a:pPr marL="542925" lvl="2" indent="-357188" fontAlgn="base">
              <a:buClr>
                <a:schemeClr val="tx1"/>
              </a:buClr>
            </a:pPr>
            <a:r>
              <a:rPr lang="en-ZA" sz="3200" b="1" dirty="0">
                <a:solidFill>
                  <a:srgbClr val="FF0000"/>
                </a:solidFill>
              </a:rPr>
              <a:t>Discrimination</a:t>
            </a:r>
            <a:endParaRPr lang="en-ZA" sz="3200" b="1" dirty="0">
              <a:solidFill>
                <a:srgbClr val="767DC0"/>
              </a:solidFill>
            </a:endParaRPr>
          </a:p>
          <a:p>
            <a:pPr marL="542925" lvl="2" indent="-357188"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Changes </a:t>
            </a:r>
            <a:r>
              <a:rPr lang="en-ZA" sz="3200" dirty="0"/>
              <a:t>in the workplace</a:t>
            </a:r>
          </a:p>
          <a:p>
            <a:pPr marL="542925" lvl="2" indent="-357188"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Retrenchment</a:t>
            </a:r>
          </a:p>
          <a:p>
            <a:pPr marL="542925" lvl="2" indent="-357188" fontAlgn="base">
              <a:buClr>
                <a:schemeClr val="tx1"/>
              </a:buClr>
            </a:pPr>
            <a:r>
              <a:rPr lang="en-ZA" sz="3200" b="1" dirty="0">
                <a:solidFill>
                  <a:srgbClr val="FF0000"/>
                </a:solidFill>
              </a:rPr>
              <a:t>Sexual harassment</a:t>
            </a:r>
            <a:r>
              <a:rPr lang="en-ZA" sz="3200" dirty="0"/>
              <a:t>.</a:t>
            </a:r>
            <a:endParaRPr lang="en-Z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6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12.3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by completing Learning activity 12.3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6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499"/>
            <a:ext cx="8404412" cy="1943099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Unfair dismissal </a:t>
            </a:r>
            <a:br>
              <a:rPr lang="en-ZA" dirty="0"/>
            </a:br>
            <a:r>
              <a:rPr lang="en-ZA" dirty="0"/>
              <a:t>&amp; retrenchment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6" y="2001817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12.2</a:t>
            </a:r>
          </a:p>
        </p:txBody>
      </p:sp>
    </p:spTree>
    <p:extLst>
      <p:ext uri="{BB962C8B-B14F-4D97-AF65-F5344CB8AC3E}">
        <p14:creationId xmlns:p14="http://schemas.microsoft.com/office/powerpoint/2010/main" val="291472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57" y="257176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Fair dismissal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69" y="1228726"/>
            <a:ext cx="7905749" cy="3343274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Dismissal is considered </a:t>
            </a:r>
            <a:r>
              <a:rPr lang="en-ZA" sz="3600" b="1" dirty="0">
                <a:solidFill>
                  <a:srgbClr val="8CE614"/>
                </a:solidFill>
              </a:rPr>
              <a:t>fair</a:t>
            </a:r>
            <a:r>
              <a:rPr lang="en-ZA" sz="3600" b="1" dirty="0"/>
              <a:t> </a:t>
            </a:r>
            <a:r>
              <a:rPr lang="en-ZA" sz="3600" dirty="0"/>
              <a:t>if: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dirty="0"/>
              <a:t>There is serious </a:t>
            </a:r>
            <a:r>
              <a:rPr lang="en-ZA" sz="3200" b="1" dirty="0">
                <a:solidFill>
                  <a:srgbClr val="FF0000"/>
                </a:solidFill>
              </a:rPr>
              <a:t>employee misconduct    </a:t>
            </a:r>
            <a:r>
              <a:rPr lang="en-ZA" sz="3200" dirty="0"/>
              <a:t>(e.g. theft).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dirty="0"/>
              <a:t>The</a:t>
            </a:r>
            <a:r>
              <a:rPr lang="en-ZA" sz="3200" b="1" dirty="0">
                <a:solidFill>
                  <a:srgbClr val="767DC0"/>
                </a:solidFill>
              </a:rPr>
              <a:t> employee performs poorly </a:t>
            </a:r>
            <a:r>
              <a:rPr lang="en-ZA" sz="3200" dirty="0"/>
              <a:t>or           </a:t>
            </a:r>
            <a:r>
              <a:rPr lang="en-ZA" sz="3200" b="1" dirty="0">
                <a:solidFill>
                  <a:srgbClr val="767DC0"/>
                </a:solidFill>
              </a:rPr>
              <a:t>isn’t able to work </a:t>
            </a:r>
            <a:r>
              <a:rPr lang="en-ZA" sz="3200" dirty="0"/>
              <a:t>(e.g. prolonged illness).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dirty="0"/>
              <a:t>The</a:t>
            </a:r>
            <a:r>
              <a:rPr lang="en-ZA" sz="3200" dirty="0">
                <a:solidFill>
                  <a:srgbClr val="8CE614"/>
                </a:solidFill>
              </a:rPr>
              <a:t> </a:t>
            </a:r>
            <a:r>
              <a:rPr lang="en-ZA" sz="3200" b="1" dirty="0">
                <a:solidFill>
                  <a:srgbClr val="8CE614"/>
                </a:solidFill>
              </a:rPr>
              <a:t>employer’s operational requirements change</a:t>
            </a:r>
            <a:r>
              <a:rPr lang="en-ZA" sz="3200" dirty="0"/>
              <a:t> (e.g. restructuring).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725" y="4686299"/>
            <a:ext cx="2257636" cy="15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6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57" y="257176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Unfair dismissal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69" y="1228726"/>
            <a:ext cx="7905749" cy="2643187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According to Chapter 8 of the Labour Relations Act, </a:t>
            </a:r>
            <a:r>
              <a:rPr lang="en-ZA" sz="3600" b="1" dirty="0">
                <a:solidFill>
                  <a:srgbClr val="FF0000"/>
                </a:solidFill>
              </a:rPr>
              <a:t>unfair dismissal </a:t>
            </a:r>
            <a:r>
              <a:rPr lang="en-ZA" sz="3600" dirty="0"/>
              <a:t>includes: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dirty="0"/>
              <a:t>Where </a:t>
            </a:r>
            <a:r>
              <a:rPr lang="en-ZA" sz="3200" b="1" dirty="0">
                <a:solidFill>
                  <a:srgbClr val="767DC0"/>
                </a:solidFill>
              </a:rPr>
              <a:t>process isn’t followed properly</a:t>
            </a:r>
            <a:endParaRPr lang="en-ZA" sz="3200" dirty="0"/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b="1" dirty="0">
                <a:solidFill>
                  <a:srgbClr val="FF0000"/>
                </a:solidFill>
              </a:rPr>
              <a:t>Discrimination</a:t>
            </a:r>
          </a:p>
          <a:p>
            <a:pPr marL="442913" lvl="2" indent="-442913" fontAlgn="base">
              <a:buClr>
                <a:schemeClr val="tx1"/>
              </a:buClr>
            </a:pPr>
            <a:r>
              <a:rPr lang="en-ZA" sz="3200" dirty="0"/>
              <a:t>Infringement of </a:t>
            </a:r>
            <a:r>
              <a:rPr lang="en-ZA" sz="3200" b="1" dirty="0">
                <a:solidFill>
                  <a:srgbClr val="8CE614"/>
                </a:solidFill>
              </a:rPr>
              <a:t>workers’ rights</a:t>
            </a:r>
            <a:r>
              <a:rPr lang="en-ZA" sz="32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5851" y="3920419"/>
            <a:ext cx="2182761" cy="21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86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57" y="257176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Procedure to follow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for unfair dismissal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56" y="1428750"/>
            <a:ext cx="7677151" cy="4529137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Stage 1: </a:t>
            </a:r>
            <a:r>
              <a:rPr lang="en-ZA" sz="3600" dirty="0"/>
              <a:t>Referral (to relevant council  or the CCMA)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Stage 2: </a:t>
            </a:r>
            <a:r>
              <a:rPr lang="en-ZA" sz="3600" dirty="0"/>
              <a:t>Conciliation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Stage 3: </a:t>
            </a:r>
            <a:r>
              <a:rPr lang="en-ZA" sz="3600" dirty="0"/>
              <a:t>Arbitration (judgement by third party) or adjudication             (legal decision). </a:t>
            </a:r>
          </a:p>
          <a:p>
            <a:pPr marL="0" lvl="0" indent="0" fontAlgn="base">
              <a:buNone/>
            </a:pPr>
            <a:r>
              <a:rPr lang="en-ZA" sz="3600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6238" y="4247599"/>
            <a:ext cx="2693869" cy="202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1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57" y="257176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Procedure to follow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for unfair dismissal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56" y="1428751"/>
            <a:ext cx="7905749" cy="4714874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Stage 4: </a:t>
            </a:r>
            <a:r>
              <a:rPr lang="en-ZA" sz="3600" dirty="0"/>
              <a:t>Remedy</a:t>
            </a:r>
          </a:p>
          <a:p>
            <a:pPr lvl="0" fontAlgn="base"/>
            <a:r>
              <a:rPr lang="en-ZA" sz="3600" dirty="0"/>
              <a:t>If dismissal is </a:t>
            </a:r>
            <a:r>
              <a:rPr lang="en-ZA" sz="3600" b="1" dirty="0">
                <a:solidFill>
                  <a:srgbClr val="FF0000"/>
                </a:solidFill>
              </a:rPr>
              <a:t>unfair</a:t>
            </a:r>
            <a:r>
              <a:rPr lang="en-ZA" sz="3600" dirty="0"/>
              <a:t>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You may be </a:t>
            </a:r>
            <a:r>
              <a:rPr lang="en-ZA" sz="3200" b="1" dirty="0">
                <a:solidFill>
                  <a:srgbClr val="8CE614"/>
                </a:solidFill>
              </a:rPr>
              <a:t>reinstated </a:t>
            </a:r>
            <a:r>
              <a:rPr lang="en-ZA" sz="3200" dirty="0"/>
              <a:t>or </a:t>
            </a:r>
            <a:r>
              <a:rPr lang="en-ZA" sz="3200" b="1" dirty="0">
                <a:solidFill>
                  <a:srgbClr val="8CE614"/>
                </a:solidFill>
              </a:rPr>
              <a:t>re-employed   </a:t>
            </a:r>
            <a:r>
              <a:rPr lang="en-ZA" sz="3200" dirty="0"/>
              <a:t>  by the employer.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You may be </a:t>
            </a:r>
            <a:r>
              <a:rPr lang="en-ZA" sz="3200" b="1" dirty="0">
                <a:solidFill>
                  <a:srgbClr val="767DC0"/>
                </a:solidFill>
              </a:rPr>
              <a:t>paid compensation</a:t>
            </a:r>
            <a:r>
              <a:rPr lang="en-ZA" sz="3200" dirty="0"/>
              <a:t>. </a:t>
            </a:r>
          </a:p>
          <a:p>
            <a:pPr marL="0" lvl="0" indent="0" fontAlgn="base">
              <a:buNone/>
            </a:pPr>
            <a:r>
              <a:rPr lang="en-ZA" sz="36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6437" y="4118337"/>
            <a:ext cx="2629963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90295" y="1609545"/>
            <a:ext cx="5182193" cy="32767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 12.2 </a:t>
            </a:r>
            <a:r>
              <a:rPr lang="en-US" sz="3600" dirty="0"/>
              <a:t>in    your </a:t>
            </a:r>
            <a:r>
              <a:rPr lang="en-US" sz="3600" i="1" dirty="0"/>
              <a:t>Student’s Book</a:t>
            </a:r>
            <a:r>
              <a:rPr lang="en-US" sz="3600" dirty="0"/>
              <a:t> </a:t>
            </a:r>
            <a:r>
              <a:rPr lang="en-ZA" sz="3600" dirty="0"/>
              <a:t>to  see types of unresolved unfair dismissal disputes that can be referred for arbitration or adjudication</a:t>
            </a:r>
            <a:r>
              <a:rPr lang="en-US" sz="3600" dirty="0"/>
              <a:t>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>
                <a:latin typeface="+mn-lt"/>
              </a:rPr>
              <a:t>Procedure to follow </a:t>
            </a:r>
            <a:br>
              <a:rPr lang="en-ZA" dirty="0">
                <a:latin typeface="+mn-lt"/>
              </a:rPr>
            </a:br>
            <a:r>
              <a:rPr lang="en-ZA" dirty="0">
                <a:latin typeface="+mn-lt"/>
              </a:rPr>
              <a:t>for unfair dismissal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43419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24 Unfair Dismissal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-231" b="-231"/>
          <a:stretch/>
        </p:blipFill>
        <p:spPr>
          <a:xfrm>
            <a:off x="-4982" y="572286"/>
            <a:ext cx="9188395" cy="5171802"/>
          </a:xfrm>
        </p:spPr>
      </p:pic>
      <p:sp>
        <p:nvSpPr>
          <p:cNvPr id="5" name="TextBox 4"/>
          <p:cNvSpPr txBox="1"/>
          <p:nvPr/>
        </p:nvSpPr>
        <p:spPr>
          <a:xfrm>
            <a:off x="461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0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0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it…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520201"/>
            <a:ext cx="8211219" cy="3922083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What is the </a:t>
            </a:r>
            <a:r>
              <a:rPr lang="en-ZA" sz="3600" b="1" dirty="0">
                <a:solidFill>
                  <a:srgbClr val="8CE614"/>
                </a:solidFill>
              </a:rPr>
              <a:t>key ingredient </a:t>
            </a:r>
            <a:r>
              <a:rPr lang="en-ZA" sz="3600" dirty="0"/>
              <a:t>in a </a:t>
            </a:r>
            <a:r>
              <a:rPr lang="en-ZA" sz="3600" b="1" dirty="0">
                <a:solidFill>
                  <a:srgbClr val="8CE614"/>
                </a:solidFill>
              </a:rPr>
              <a:t>good working relationship</a:t>
            </a:r>
            <a:r>
              <a:rPr lang="en-ZA" sz="3600" dirty="0"/>
              <a:t> between employers &amp; employees?</a:t>
            </a:r>
          </a:p>
          <a:p>
            <a:pPr lvl="0" fontAlgn="base"/>
            <a:r>
              <a:rPr lang="en-ZA" sz="3600" dirty="0"/>
              <a:t>What is the </a:t>
            </a:r>
            <a:r>
              <a:rPr lang="en-ZA" sz="3600" b="1" dirty="0">
                <a:solidFill>
                  <a:srgbClr val="767DC0"/>
                </a:solidFill>
              </a:rPr>
              <a:t>difference</a:t>
            </a:r>
            <a:r>
              <a:rPr lang="en-ZA" sz="3600" dirty="0"/>
              <a:t> between </a:t>
            </a:r>
            <a:r>
              <a:rPr lang="en-ZA" sz="3600" b="1" dirty="0">
                <a:solidFill>
                  <a:srgbClr val="767DC0"/>
                </a:solidFill>
              </a:rPr>
              <a:t>dismissal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retrenchment</a:t>
            </a:r>
            <a:r>
              <a:rPr lang="en-ZA" sz="3600" dirty="0"/>
              <a:t>?</a:t>
            </a:r>
          </a:p>
          <a:p>
            <a:r>
              <a:rPr lang="en-ZA" sz="3600" dirty="0"/>
              <a:t>Can workers </a:t>
            </a:r>
            <a:r>
              <a:rPr lang="en-ZA" sz="3600" b="1" dirty="0">
                <a:solidFill>
                  <a:srgbClr val="8CE614"/>
                </a:solidFill>
              </a:rPr>
              <a:t>strike</a:t>
            </a:r>
            <a:r>
              <a:rPr lang="en-ZA" sz="3600" dirty="0"/>
              <a:t> whenever they </a:t>
            </a:r>
            <a:r>
              <a:rPr lang="en-ZA" sz="3600" b="1" dirty="0">
                <a:solidFill>
                  <a:srgbClr val="8CE614"/>
                </a:solidFill>
              </a:rPr>
              <a:t>feel it is justified</a:t>
            </a:r>
            <a:r>
              <a:rPr lang="en-ZA" sz="3600" dirty="0"/>
              <a:t>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29835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12.4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by completing Learning activity 12.4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06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45" y="128589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Retrenchment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806" y="1100139"/>
            <a:ext cx="7905749" cy="4714874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Retrenchment</a:t>
            </a:r>
            <a:r>
              <a:rPr lang="en-ZA" sz="3600" dirty="0"/>
              <a:t> = cut back on staff.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An employer may </a:t>
            </a:r>
            <a:r>
              <a:rPr lang="en-ZA" sz="3600" b="1" dirty="0">
                <a:solidFill>
                  <a:srgbClr val="8CE614"/>
                </a:solidFill>
              </a:rPr>
              <a:t>retrench legally </a:t>
            </a:r>
            <a:r>
              <a:rPr lang="en-ZA" sz="3600" dirty="0"/>
              <a:t>if the </a:t>
            </a:r>
            <a:r>
              <a:rPr lang="en-ZA" sz="3600" b="1" dirty="0">
                <a:solidFill>
                  <a:srgbClr val="8CE614"/>
                </a:solidFill>
              </a:rPr>
              <a:t>needs</a:t>
            </a:r>
            <a:r>
              <a:rPr lang="en-ZA" sz="3600" dirty="0"/>
              <a:t> of the business have </a:t>
            </a:r>
            <a:r>
              <a:rPr lang="en-ZA" sz="3600" b="1" dirty="0">
                <a:solidFill>
                  <a:srgbClr val="8CE614"/>
                </a:solidFill>
              </a:rPr>
              <a:t>changed</a:t>
            </a:r>
            <a:r>
              <a:rPr lang="en-ZA" sz="3600" dirty="0"/>
              <a:t>. 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Retrenchment may occur if there are </a:t>
            </a:r>
            <a:r>
              <a:rPr lang="en-ZA" sz="3600" b="1" dirty="0">
                <a:solidFill>
                  <a:srgbClr val="767DC0"/>
                </a:solidFill>
              </a:rPr>
              <a:t>changes to</a:t>
            </a:r>
            <a:r>
              <a:rPr lang="en-ZA" sz="3600" dirty="0"/>
              <a:t> the:</a:t>
            </a:r>
          </a:p>
          <a:p>
            <a:pPr marL="871538" lvl="2" indent="-600075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Economy</a:t>
            </a:r>
          </a:p>
          <a:p>
            <a:pPr marL="871538" lvl="2" indent="-600075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Technology</a:t>
            </a:r>
          </a:p>
          <a:p>
            <a:pPr marL="871538" lvl="2" indent="-600075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Structure</a:t>
            </a:r>
            <a:r>
              <a:rPr lang="en-ZA" sz="3200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9933" y="3516038"/>
            <a:ext cx="2684462" cy="260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93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57" y="257176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Procedure to follow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if you are retrenched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56" y="1428751"/>
            <a:ext cx="7905749" cy="471487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Ensure that your dismissal is </a:t>
            </a:r>
            <a:r>
              <a:rPr lang="en-ZA" sz="3600" b="1" dirty="0">
                <a:solidFill>
                  <a:srgbClr val="767DC0"/>
                </a:solidFill>
              </a:rPr>
              <a:t>fair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If you think your dismissal is unfair, consult a </a:t>
            </a:r>
            <a:r>
              <a:rPr lang="en-ZA" sz="3600" b="1" dirty="0">
                <a:solidFill>
                  <a:srgbClr val="8CE614"/>
                </a:solidFill>
              </a:rPr>
              <a:t>workplace forum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trade union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8CE614"/>
                </a:solidFill>
              </a:rPr>
              <a:t>labour lawyer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If your retrenchment is </a:t>
            </a:r>
            <a:r>
              <a:rPr lang="en-ZA" sz="3600" b="1" dirty="0">
                <a:solidFill>
                  <a:srgbClr val="FF0000"/>
                </a:solidFill>
              </a:rPr>
              <a:t>unfair</a:t>
            </a:r>
            <a:r>
              <a:rPr lang="en-ZA" sz="3600" dirty="0"/>
              <a:t>, you can lodge a complaint with the CCMA.</a:t>
            </a:r>
          </a:p>
          <a:p>
            <a:pPr lvl="0" fontAlgn="base"/>
            <a:r>
              <a:rPr lang="en-ZA" sz="3600" dirty="0"/>
              <a:t>You must receive </a:t>
            </a:r>
            <a:r>
              <a:rPr lang="en-ZA" sz="3600" b="1" dirty="0">
                <a:solidFill>
                  <a:srgbClr val="767DC0"/>
                </a:solidFill>
              </a:rPr>
              <a:t>severance pay</a:t>
            </a:r>
            <a:r>
              <a:rPr lang="en-ZA" sz="3600" dirty="0"/>
              <a:t>.</a:t>
            </a:r>
          </a:p>
          <a:p>
            <a:pPr marL="0" lvl="0" indent="0" fontAlgn="base">
              <a:buNone/>
            </a:pPr>
            <a:r>
              <a:rPr lang="en-ZA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217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57" y="257176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Coping with retrenchment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56" y="1428750"/>
            <a:ext cx="3593257" cy="468629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Uphold your </a:t>
            </a:r>
            <a:r>
              <a:rPr lang="en-ZA" sz="3600" b="1" dirty="0">
                <a:solidFill>
                  <a:srgbClr val="8CE614"/>
                </a:solidFill>
              </a:rPr>
              <a:t>self-esteem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Stay </a:t>
            </a:r>
            <a:r>
              <a:rPr lang="en-ZA" sz="3600" b="1" dirty="0">
                <a:solidFill>
                  <a:srgbClr val="767DC0"/>
                </a:solidFill>
              </a:rPr>
              <a:t>positive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Reassess your </a:t>
            </a:r>
            <a:r>
              <a:rPr lang="en-ZA" sz="3600" b="1" dirty="0">
                <a:solidFill>
                  <a:srgbClr val="8CE614"/>
                </a:solidFill>
              </a:rPr>
              <a:t>skills base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Stay </a:t>
            </a:r>
            <a:r>
              <a:rPr lang="en-ZA" sz="3600" b="1" dirty="0">
                <a:solidFill>
                  <a:srgbClr val="767DC0"/>
                </a:solidFill>
              </a:rPr>
              <a:t>humble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Keep a </a:t>
            </a:r>
            <a:r>
              <a:rPr lang="en-ZA" sz="3600" b="1" dirty="0">
                <a:solidFill>
                  <a:srgbClr val="8CE614"/>
                </a:solidFill>
              </a:rPr>
              <a:t>check on your finances</a:t>
            </a:r>
            <a:r>
              <a:rPr lang="en-ZA" sz="3600" dirty="0"/>
              <a:t>.</a:t>
            </a:r>
          </a:p>
          <a:p>
            <a:pPr marL="0" lvl="0" indent="0" fontAlgn="base">
              <a:buNone/>
            </a:pPr>
            <a:r>
              <a:rPr lang="en-ZA" sz="3600" dirty="0"/>
              <a:t>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6250" y="1783080"/>
            <a:ext cx="3557588" cy="35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2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5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12.5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think of ways to use your skills – by completing Learning activity 12.5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105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14689"/>
            <a:ext cx="8404412" cy="1157286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Strike action &amp; unions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487595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12.3</a:t>
            </a:r>
          </a:p>
        </p:txBody>
      </p:sp>
    </p:spTree>
    <p:extLst>
      <p:ext uri="{BB962C8B-B14F-4D97-AF65-F5344CB8AC3E}">
        <p14:creationId xmlns:p14="http://schemas.microsoft.com/office/powerpoint/2010/main" val="373606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57" y="100013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Strike action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19" y="971550"/>
            <a:ext cx="7922369" cy="395763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SA Constitution allows for </a:t>
            </a:r>
            <a:r>
              <a:rPr lang="en-ZA" sz="3600" b="1" dirty="0">
                <a:solidFill>
                  <a:srgbClr val="8CE614"/>
                </a:solidFill>
              </a:rPr>
              <a:t>legal strikes 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trade unions</a:t>
            </a:r>
            <a:endParaRPr lang="en-ZA" sz="3600" dirty="0"/>
          </a:p>
          <a:p>
            <a:pPr lvl="0" fontAlgn="base"/>
            <a:r>
              <a:rPr lang="en-ZA" sz="3600" dirty="0"/>
              <a:t>Strike = workers </a:t>
            </a:r>
            <a:r>
              <a:rPr lang="en-ZA" sz="3600" b="1" dirty="0">
                <a:solidFill>
                  <a:srgbClr val="767DC0"/>
                </a:solidFill>
              </a:rPr>
              <a:t>organise</a:t>
            </a:r>
            <a:r>
              <a:rPr lang="en-ZA" sz="3600" dirty="0"/>
              <a:t> &amp; refuse to work to </a:t>
            </a:r>
            <a:r>
              <a:rPr lang="en-ZA" sz="3600" b="1" dirty="0">
                <a:solidFill>
                  <a:srgbClr val="767DC0"/>
                </a:solidFill>
              </a:rPr>
              <a:t>protest something </a:t>
            </a:r>
            <a:r>
              <a:rPr lang="en-ZA" sz="3600" dirty="0"/>
              <a:t>(e.g. wages) </a:t>
            </a:r>
          </a:p>
          <a:p>
            <a:pPr lvl="0" fontAlgn="base"/>
            <a:r>
              <a:rPr lang="en-ZA" sz="3600" dirty="0"/>
              <a:t>Usually organised by </a:t>
            </a:r>
            <a:r>
              <a:rPr lang="en-ZA" sz="3600" b="1" dirty="0">
                <a:solidFill>
                  <a:srgbClr val="8CE614"/>
                </a:solidFill>
              </a:rPr>
              <a:t>trade unions</a:t>
            </a:r>
            <a:endParaRPr lang="en-ZA" sz="3600" dirty="0"/>
          </a:p>
          <a:p>
            <a:pPr lvl="0" fontAlgn="base"/>
            <a:r>
              <a:rPr lang="en-ZA" sz="3600" dirty="0"/>
              <a:t>In </a:t>
            </a:r>
            <a:r>
              <a:rPr lang="en-ZA" sz="3600" b="1" dirty="0">
                <a:solidFill>
                  <a:srgbClr val="767DC0"/>
                </a:solidFill>
              </a:rPr>
              <a:t>certain circumstances</a:t>
            </a:r>
            <a:r>
              <a:rPr lang="en-ZA" sz="3600" dirty="0"/>
              <a:t>, employers  can </a:t>
            </a:r>
            <a:r>
              <a:rPr lang="en-ZA" sz="3600" b="1" dirty="0">
                <a:solidFill>
                  <a:srgbClr val="767DC0"/>
                </a:solidFill>
              </a:rPr>
              <a:t>lock workers out</a:t>
            </a:r>
            <a:r>
              <a:rPr lang="en-ZA" sz="3600" dirty="0"/>
              <a:t>. </a:t>
            </a:r>
          </a:p>
          <a:p>
            <a:pPr marL="0" lvl="0" indent="0" fontAlgn="base">
              <a:buNone/>
            </a:pPr>
            <a:r>
              <a:rPr lang="en-ZA" sz="3600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2075" y="4416366"/>
            <a:ext cx="2838078" cy="177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1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57" y="100013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Correct procedure for strike action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19" y="971550"/>
            <a:ext cx="7922369" cy="197167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Ensure that </a:t>
            </a:r>
            <a:r>
              <a:rPr lang="en-ZA" sz="3600" b="1" dirty="0">
                <a:solidFill>
                  <a:srgbClr val="8CE614"/>
                </a:solidFill>
              </a:rPr>
              <a:t>strike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8CE614"/>
                </a:solidFill>
              </a:rPr>
              <a:t>lockout</a:t>
            </a:r>
            <a:r>
              <a:rPr lang="en-ZA" sz="3600" dirty="0"/>
              <a:t> is </a:t>
            </a:r>
            <a:r>
              <a:rPr lang="en-ZA" sz="3600" b="1" dirty="0">
                <a:solidFill>
                  <a:srgbClr val="8CE614"/>
                </a:solidFill>
              </a:rPr>
              <a:t>legal</a:t>
            </a:r>
            <a:endParaRPr lang="en-ZA" sz="3600" dirty="0"/>
          </a:p>
          <a:p>
            <a:pPr lvl="0" fontAlgn="base"/>
            <a:r>
              <a:rPr lang="en-ZA" sz="3600" dirty="0"/>
              <a:t>Ensure workers </a:t>
            </a:r>
            <a:r>
              <a:rPr lang="en-ZA" sz="3600" b="1" dirty="0">
                <a:solidFill>
                  <a:srgbClr val="767DC0"/>
                </a:solidFill>
              </a:rPr>
              <a:t>know what to expect</a:t>
            </a:r>
            <a:endParaRPr lang="en-ZA" sz="3600" dirty="0"/>
          </a:p>
          <a:p>
            <a:pPr lvl="0" fontAlgn="base"/>
            <a:r>
              <a:rPr lang="en-ZA" sz="3600" dirty="0"/>
              <a:t>Give </a:t>
            </a:r>
            <a:r>
              <a:rPr lang="en-ZA" sz="3600" b="1" dirty="0">
                <a:solidFill>
                  <a:srgbClr val="8CE614"/>
                </a:solidFill>
              </a:rPr>
              <a:t>notice</a:t>
            </a:r>
            <a:r>
              <a:rPr lang="en-ZA" sz="3600" dirty="0"/>
              <a:t> of </a:t>
            </a:r>
            <a:r>
              <a:rPr lang="en-ZA" sz="3600" b="1" dirty="0">
                <a:solidFill>
                  <a:srgbClr val="8CE614"/>
                </a:solidFill>
              </a:rPr>
              <a:t>strike action</a:t>
            </a:r>
            <a:r>
              <a:rPr lang="en-ZA" sz="3600" dirty="0"/>
              <a:t>.</a:t>
            </a:r>
          </a:p>
          <a:p>
            <a:pPr marL="0" lvl="0" indent="0" fontAlgn="base">
              <a:buNone/>
            </a:pPr>
            <a:r>
              <a:rPr lang="en-ZA" sz="3600" dirty="0"/>
              <a:t> 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676952" y="2799666"/>
            <a:ext cx="3529879" cy="2239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4746" y="5053012"/>
            <a:ext cx="7922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12.18: The Constitution allows peaceful, non-violent protest action. Section 17 states: “Everyone has the right, peacefully and unarmed,                          to assemble,  to demonstrate, to picket and to present petitions”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8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57" y="100013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Correct procedure for strike action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31" y="1071563"/>
            <a:ext cx="7922369" cy="518485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Prescribed procedures </a:t>
            </a:r>
            <a:r>
              <a:rPr lang="en-ZA" sz="3600" b="1" dirty="0">
                <a:solidFill>
                  <a:srgbClr val="8CE614"/>
                </a:solidFill>
              </a:rPr>
              <a:t>don’t apply if</a:t>
            </a:r>
            <a:r>
              <a:rPr lang="en-ZA" sz="3600" dirty="0"/>
              <a:t>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The employer locks out employees staging an</a:t>
            </a:r>
            <a:r>
              <a:rPr lang="en-ZA" sz="3200" b="1" dirty="0">
                <a:solidFill>
                  <a:srgbClr val="FF0000"/>
                </a:solidFill>
              </a:rPr>
              <a:t> illegal strike</a:t>
            </a:r>
            <a:r>
              <a:rPr lang="en-ZA" sz="3200" dirty="0"/>
              <a:t>.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Workers strike </a:t>
            </a:r>
            <a:r>
              <a:rPr lang="en-ZA" sz="3200" b="1" dirty="0">
                <a:solidFill>
                  <a:srgbClr val="767DC0"/>
                </a:solidFill>
              </a:rPr>
              <a:t>in response to </a:t>
            </a:r>
            <a:r>
              <a:rPr lang="en-ZA" sz="3200" dirty="0"/>
              <a:t>an </a:t>
            </a:r>
            <a:r>
              <a:rPr lang="en-ZA" sz="3200" b="1" dirty="0">
                <a:solidFill>
                  <a:srgbClr val="767DC0"/>
                </a:solidFill>
              </a:rPr>
              <a:t>illegal lockout</a:t>
            </a:r>
            <a:r>
              <a:rPr lang="en-ZA" sz="3200" dirty="0"/>
              <a:t>.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An employer </a:t>
            </a:r>
            <a:r>
              <a:rPr lang="en-ZA" sz="3200" b="1" dirty="0">
                <a:solidFill>
                  <a:srgbClr val="8CE614"/>
                </a:solidFill>
              </a:rPr>
              <a:t>changed workers’ working conditions without consulting them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600" dirty="0"/>
              <a:t>Detailed records </a:t>
            </a:r>
            <a:r>
              <a:rPr lang="en-ZA" sz="3600" b="1" dirty="0">
                <a:solidFill>
                  <a:srgbClr val="FF0000"/>
                </a:solidFill>
              </a:rPr>
              <a:t>must be kept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Workers can strike in support of a </a:t>
            </a:r>
            <a:r>
              <a:rPr lang="en-ZA" sz="3600" b="1" dirty="0">
                <a:solidFill>
                  <a:srgbClr val="767DC0"/>
                </a:solidFill>
              </a:rPr>
              <a:t>legal strike </a:t>
            </a:r>
            <a:r>
              <a:rPr lang="en-ZA" sz="3600" dirty="0"/>
              <a:t>by another group of employees. </a:t>
            </a:r>
          </a:p>
          <a:p>
            <a:pPr marL="0" lvl="0" indent="0" fontAlgn="base">
              <a:buNone/>
            </a:pPr>
            <a:r>
              <a:rPr lang="en-ZA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284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12.6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find out more about secondary strikes – by completing Learning activity 12.6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21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1774"/>
            <a:ext cx="8401050" cy="1885949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Workers’ grievances </a:t>
            </a:r>
            <a:br>
              <a:rPr lang="en-ZA" dirty="0"/>
            </a:br>
            <a:r>
              <a:rPr lang="en-ZA" dirty="0"/>
              <a:t>&amp; the CCMA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268" y="2044680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12.1</a:t>
            </a: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57" y="100013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Benefits of belonging to a union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32" y="1171574"/>
            <a:ext cx="7922369" cy="3014663"/>
          </a:xfrm>
        </p:spPr>
        <p:txBody>
          <a:bodyPr>
            <a:noAutofit/>
          </a:bodyPr>
          <a:lstStyle/>
          <a:p>
            <a:pPr marL="342900" lvl="0" indent="-342900" fontAlgn="base">
              <a:tabLst>
                <a:tab pos="457200" algn="l"/>
              </a:tabLst>
            </a:pP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Union can </a:t>
            </a:r>
            <a:r>
              <a:rPr lang="en-ZA" sz="3600" b="1" dirty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raise concerns 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with employers.</a:t>
            </a:r>
            <a:endParaRPr lang="en-ZA" sz="3600" dirty="0">
              <a:cs typeface="Times New Roman" panose="02020603050405020304" pitchFamily="18" charset="0"/>
            </a:endParaRPr>
          </a:p>
          <a:p>
            <a:pPr marL="342900" lvl="0" indent="-342900" fontAlgn="base">
              <a:tabLst>
                <a:tab pos="457200" algn="l"/>
              </a:tabLst>
            </a:pP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Unions can </a:t>
            </a:r>
            <a:r>
              <a:rPr lang="en-ZA" sz="3600" b="1" dirty="0">
                <a:solidFill>
                  <a:srgbClr val="8CE61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represent you </a:t>
            </a:r>
            <a:r>
              <a:rPr lang="en-ZA" sz="3600" dirty="0">
                <a:ea typeface="MS PGothic" panose="020B0600070205080204" pitchFamily="34" charset="-128"/>
                <a:cs typeface="MS PGothic" panose="020B0600070205080204" pitchFamily="34" charset="-128"/>
              </a:rPr>
              <a:t>in</a:t>
            </a:r>
            <a:r>
              <a:rPr lang="en-ZA" sz="3600" b="1" dirty="0">
                <a:solidFill>
                  <a:srgbClr val="8CE61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grievance meetings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 &amp; </a:t>
            </a:r>
            <a:r>
              <a:rPr lang="en-ZA" sz="3600" b="1" dirty="0">
                <a:solidFill>
                  <a:srgbClr val="8CE61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disciplinary hearings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.</a:t>
            </a:r>
            <a:endParaRPr lang="en-ZA" sz="3600" dirty="0">
              <a:cs typeface="Times New Roman" panose="02020603050405020304" pitchFamily="18" charset="0"/>
            </a:endParaRPr>
          </a:p>
          <a:p>
            <a:pPr marL="342900" lvl="0" indent="-342900" fontAlgn="base">
              <a:tabLst>
                <a:tab pos="457200" algn="l"/>
              </a:tabLst>
            </a:pP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You have help </a:t>
            </a:r>
            <a:r>
              <a:rPr lang="en-ZA" sz="3600" b="1" dirty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protecting your rights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.  </a:t>
            </a:r>
            <a:endParaRPr lang="en-ZA" sz="3600" dirty="0">
              <a:cs typeface="Times New Roman" panose="02020603050405020304" pitchFamily="18" charset="0"/>
            </a:endParaRPr>
          </a:p>
          <a:p>
            <a:pPr marL="0" lvl="0" indent="0" fontAlgn="base">
              <a:buNone/>
            </a:pPr>
            <a:r>
              <a:rPr lang="en-ZA" sz="3600" dirty="0"/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0714" y="4142634"/>
            <a:ext cx="2941636" cy="198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6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57" y="100013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Benefits of belonging to a union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57" y="1071563"/>
            <a:ext cx="7922369" cy="344328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Unions can </a:t>
            </a:r>
            <a:r>
              <a:rPr lang="en-ZA" sz="3600" b="1" dirty="0">
                <a:solidFill>
                  <a:srgbClr val="8CE614"/>
                </a:solidFill>
              </a:rPr>
              <a:t>monitor </a:t>
            </a:r>
            <a:r>
              <a:rPr lang="en-ZA" sz="3600" dirty="0"/>
              <a:t>whether an employer </a:t>
            </a:r>
            <a:r>
              <a:rPr lang="en-ZA" sz="3600" b="1" dirty="0">
                <a:solidFill>
                  <a:srgbClr val="8CE614"/>
                </a:solidFill>
              </a:rPr>
              <a:t>obeys labour law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Unions can enter into </a:t>
            </a:r>
            <a:r>
              <a:rPr lang="en-ZA" sz="3600" b="1" dirty="0">
                <a:solidFill>
                  <a:srgbClr val="767DC0"/>
                </a:solidFill>
              </a:rPr>
              <a:t>collective agreements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Unions can form a </a:t>
            </a:r>
            <a:r>
              <a:rPr lang="en-ZA" sz="3600" b="1" dirty="0">
                <a:solidFill>
                  <a:srgbClr val="8CE614"/>
                </a:solidFill>
              </a:rPr>
              <a:t>bargaining council </a:t>
            </a:r>
            <a:r>
              <a:rPr lang="en-ZA" sz="3600" dirty="0"/>
              <a:t>with the </a:t>
            </a:r>
            <a:r>
              <a:rPr lang="en-ZA" sz="3600" b="1" dirty="0">
                <a:solidFill>
                  <a:srgbClr val="8CE614"/>
                </a:solidFill>
              </a:rPr>
              <a:t>employer’s organisation</a:t>
            </a:r>
            <a:r>
              <a:rPr lang="en-ZA" sz="3600" dirty="0"/>
              <a:t>.  </a:t>
            </a:r>
          </a:p>
          <a:p>
            <a:pPr marL="0" lvl="0" indent="0" fontAlgn="base">
              <a:buNone/>
            </a:pPr>
            <a:r>
              <a:rPr lang="en-ZA" sz="3600" dirty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5289" y="4445163"/>
            <a:ext cx="2732485" cy="18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1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25 Strike Action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8" t="201" r="188" b="201"/>
          <a:stretch/>
        </p:blipFill>
        <p:spPr>
          <a:xfrm>
            <a:off x="0" y="456877"/>
            <a:ext cx="9144000" cy="5127413"/>
          </a:xfrm>
        </p:spPr>
      </p:pic>
      <p:sp>
        <p:nvSpPr>
          <p:cNvPr id="5" name="TextBox 4"/>
          <p:cNvSpPr txBox="1"/>
          <p:nvPr/>
        </p:nvSpPr>
        <p:spPr>
          <a:xfrm>
            <a:off x="461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0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0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12.7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find out more about the trade union for your profession – by completing Learning activity 12.7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30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/>
              <a:t>Module 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45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module by completing the Summative assessment of Module 12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a grievance?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4" y="999925"/>
            <a:ext cx="4933949" cy="521513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A </a:t>
            </a:r>
            <a:r>
              <a:rPr lang="en-ZA" sz="3600" b="1" dirty="0">
                <a:solidFill>
                  <a:srgbClr val="8CE614"/>
                </a:solidFill>
              </a:rPr>
              <a:t>legitimate reason    </a:t>
            </a:r>
            <a:r>
              <a:rPr lang="en-ZA" sz="3600" dirty="0"/>
              <a:t>for laying a </a:t>
            </a:r>
            <a:r>
              <a:rPr lang="en-ZA" sz="3600" b="1" dirty="0">
                <a:solidFill>
                  <a:srgbClr val="8CE614"/>
                </a:solidFill>
              </a:rPr>
              <a:t>formal complaint </a:t>
            </a:r>
            <a:r>
              <a:rPr lang="en-ZA" sz="3600" dirty="0"/>
              <a:t>at work</a:t>
            </a:r>
          </a:p>
          <a:p>
            <a:pPr lvl="0" fontAlgn="base"/>
            <a:r>
              <a:rPr lang="en-ZA" sz="3600" dirty="0"/>
              <a:t>It may be an </a:t>
            </a:r>
            <a:r>
              <a:rPr lang="en-ZA" sz="3600" b="1" dirty="0">
                <a:solidFill>
                  <a:srgbClr val="FF0000"/>
                </a:solidFill>
              </a:rPr>
              <a:t>infringement        </a:t>
            </a:r>
            <a:r>
              <a:rPr lang="en-ZA" sz="3600" dirty="0"/>
              <a:t>against rights</a:t>
            </a:r>
          </a:p>
          <a:p>
            <a:pPr lvl="0" fontAlgn="base"/>
            <a:r>
              <a:rPr lang="en-ZA" sz="3600" dirty="0"/>
              <a:t>It is not about demands but rather about </a:t>
            </a:r>
            <a:r>
              <a:rPr lang="en-ZA" sz="3600" b="1" dirty="0">
                <a:solidFill>
                  <a:srgbClr val="767DC0"/>
                </a:solidFill>
              </a:rPr>
              <a:t>raising</a:t>
            </a:r>
            <a:r>
              <a:rPr lang="en-ZA" sz="3600" dirty="0"/>
              <a:t> </a:t>
            </a:r>
            <a:r>
              <a:rPr lang="en-ZA" sz="3600" b="1" dirty="0">
                <a:solidFill>
                  <a:srgbClr val="767DC0"/>
                </a:solidFill>
              </a:rPr>
              <a:t>awareness</a:t>
            </a:r>
            <a:r>
              <a:rPr lang="en-ZA" sz="3600" dirty="0"/>
              <a:t> regarding a </a:t>
            </a:r>
            <a:r>
              <a:rPr lang="en-ZA" sz="3600" b="1" dirty="0">
                <a:solidFill>
                  <a:srgbClr val="767DC0"/>
                </a:solidFill>
              </a:rPr>
              <a:t>serious issue</a:t>
            </a:r>
            <a:r>
              <a:rPr lang="en-ZA" sz="3600" dirty="0"/>
              <a:t>. 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243514" y="1533525"/>
            <a:ext cx="2971800" cy="2219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43514" y="3914974"/>
            <a:ext cx="30432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i="1" dirty="0"/>
              <a:t>Figure 12.1: Sexual harassment needs to be reported as a grievance </a:t>
            </a:r>
          </a:p>
        </p:txBody>
      </p:sp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Grievance &amp; complaints procedures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7" y="999926"/>
            <a:ext cx="4019549" cy="5215137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Stage 1</a:t>
            </a:r>
            <a:r>
              <a:rPr lang="en-ZA" sz="3600" dirty="0"/>
              <a:t>: Direct reporting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Stage 2</a:t>
            </a:r>
            <a:r>
              <a:rPr lang="en-ZA" sz="3600" dirty="0"/>
              <a:t>: Grievance investigation &amp; meeting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Stage 3</a:t>
            </a:r>
            <a:r>
              <a:rPr lang="en-ZA" sz="3600" dirty="0"/>
              <a:t>: Grievance hearing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Stage 4</a:t>
            </a:r>
            <a:r>
              <a:rPr lang="en-ZA" sz="3600" dirty="0"/>
              <a:t>: External dispute resolution.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62476" y="4413040"/>
            <a:ext cx="3895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Figure 12.3: If necessary, witnesses may be present at the grievance meeting </a:t>
            </a:r>
            <a:endParaRPr lang="en-ZA" i="1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562476" y="2013781"/>
            <a:ext cx="37242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23 Grievance And Complaints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0237"/>
            <a:ext cx="9144000" cy="5146814"/>
          </a:xfrm>
        </p:spPr>
      </p:pic>
      <p:sp>
        <p:nvSpPr>
          <p:cNvPr id="5" name="TextBox 4"/>
          <p:cNvSpPr txBox="1"/>
          <p:nvPr/>
        </p:nvSpPr>
        <p:spPr>
          <a:xfrm>
            <a:off x="461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0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12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by completing Learning activity 12.1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9715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What is the CCMA?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52" y="1100138"/>
            <a:ext cx="7701899" cy="492681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CCMA = </a:t>
            </a:r>
            <a:r>
              <a:rPr lang="en-ZA" sz="3600" b="1" dirty="0">
                <a:solidFill>
                  <a:srgbClr val="767DC0"/>
                </a:solidFill>
              </a:rPr>
              <a:t>Commission for Conciliation Mediation and Arbitration</a:t>
            </a:r>
            <a:endParaRPr lang="en-ZA" sz="3600" dirty="0"/>
          </a:p>
          <a:p>
            <a:pPr lvl="0" fontAlgn="base"/>
            <a:r>
              <a:rPr lang="en-ZA" sz="3600" dirty="0"/>
              <a:t>In existence because of the </a:t>
            </a:r>
            <a:r>
              <a:rPr lang="en-ZA" sz="3600" b="1" dirty="0">
                <a:solidFill>
                  <a:srgbClr val="8CE614"/>
                </a:solidFill>
              </a:rPr>
              <a:t>Labour Relations Act</a:t>
            </a:r>
            <a:endParaRPr lang="en-ZA" sz="3600" dirty="0"/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Not linked </a:t>
            </a:r>
            <a:r>
              <a:rPr lang="en-ZA" sz="3600" dirty="0"/>
              <a:t>to</a:t>
            </a:r>
            <a:r>
              <a:rPr lang="en-ZA" sz="3600" b="1" dirty="0">
                <a:solidFill>
                  <a:srgbClr val="767DC0"/>
                </a:solidFill>
              </a:rPr>
              <a:t> trade unions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businesses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767DC0"/>
                </a:solidFill>
              </a:rPr>
              <a:t>political parties</a:t>
            </a:r>
            <a:endParaRPr lang="en-ZA" sz="3600" dirty="0"/>
          </a:p>
          <a:p>
            <a:pPr lvl="0" fontAlgn="base"/>
            <a:r>
              <a:rPr lang="en-ZA" sz="3600" dirty="0"/>
              <a:t>Assists workers only </a:t>
            </a:r>
            <a:r>
              <a:rPr lang="en-ZA" sz="3600" b="1" dirty="0">
                <a:solidFill>
                  <a:srgbClr val="8CE614"/>
                </a:solidFill>
              </a:rPr>
              <a:t>after internal negotiations</a:t>
            </a:r>
            <a:r>
              <a:rPr lang="en-ZA" sz="3600" dirty="0"/>
              <a:t> with the employer </a:t>
            </a:r>
            <a:r>
              <a:rPr lang="en-ZA" sz="3600" b="1" dirty="0">
                <a:solidFill>
                  <a:srgbClr val="8CE614"/>
                </a:solidFill>
              </a:rPr>
              <a:t>have failed</a:t>
            </a:r>
            <a:r>
              <a:rPr lang="en-ZA" sz="36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4575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11936</TotalTime>
  <Words>1328</Words>
  <Application>Microsoft Office PowerPoint</Application>
  <PresentationFormat>On-screen Show (4:3)</PresentationFormat>
  <Paragraphs>211</Paragraphs>
  <Slides>45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MS PGothic</vt:lpstr>
      <vt:lpstr>Arial</vt:lpstr>
      <vt:lpstr>Calibri</vt:lpstr>
      <vt:lpstr>Calibri Light</vt:lpstr>
      <vt:lpstr>Courier New</vt:lpstr>
      <vt:lpstr>Times New Roman</vt:lpstr>
      <vt:lpstr>Wingdings</vt:lpstr>
      <vt:lpstr>1_Presentation2</vt:lpstr>
      <vt:lpstr>Presentation2</vt:lpstr>
      <vt:lpstr>2_Presentation2</vt:lpstr>
      <vt:lpstr>3_Presentation2</vt:lpstr>
      <vt:lpstr>Life Orientation: Life Skills</vt:lpstr>
      <vt:lpstr>Explore ways to deal with the infringement  of workers’ rights &amp; settle labour disputes</vt:lpstr>
      <vt:lpstr>Think about it…</vt:lpstr>
      <vt:lpstr>Workers’ grievances  &amp; the CCMA</vt:lpstr>
      <vt:lpstr>What is a grievance?</vt:lpstr>
      <vt:lpstr>Grievance &amp; complaints procedures</vt:lpstr>
      <vt:lpstr>PowerPoint Presentation</vt:lpstr>
      <vt:lpstr>PowerPoint Presentation</vt:lpstr>
      <vt:lpstr>What is the CCMA?</vt:lpstr>
      <vt:lpstr>Negotiation</vt:lpstr>
      <vt:lpstr>Conciliation &amp; dispute resolution</vt:lpstr>
      <vt:lpstr>Mediation &amp; arbitration</vt:lpstr>
      <vt:lpstr>Litigation</vt:lpstr>
      <vt:lpstr>Bargaining councils</vt:lpstr>
      <vt:lpstr>Workplace forums</vt:lpstr>
      <vt:lpstr>The CCMA’s conciliation procedure</vt:lpstr>
      <vt:lpstr>The CCMA’s conciliation procedure</vt:lpstr>
      <vt:lpstr>PowerPoint Presentation</vt:lpstr>
      <vt:lpstr>Disputes handled by the Department of Labour</vt:lpstr>
      <vt:lpstr>Disputes handled by the Department of Labour</vt:lpstr>
      <vt:lpstr>Disputes handled by the CCMA</vt:lpstr>
      <vt:lpstr>PowerPoint Presentation</vt:lpstr>
      <vt:lpstr>Unfair dismissal  &amp; retrenchment </vt:lpstr>
      <vt:lpstr>Fair dismissal</vt:lpstr>
      <vt:lpstr>Unfair dismissal</vt:lpstr>
      <vt:lpstr>Procedure to follow  for unfair dismissal</vt:lpstr>
      <vt:lpstr>Procedure to follow  for unfair dismissal</vt:lpstr>
      <vt:lpstr>Procedure to follow  for unfair dismissal</vt:lpstr>
      <vt:lpstr>PowerPoint Presentation</vt:lpstr>
      <vt:lpstr>PowerPoint Presentation</vt:lpstr>
      <vt:lpstr>Retrenchment</vt:lpstr>
      <vt:lpstr>Procedure to follow  if you are retrenched</vt:lpstr>
      <vt:lpstr>Coping with retrenchment</vt:lpstr>
      <vt:lpstr>PowerPoint Presentation</vt:lpstr>
      <vt:lpstr>Strike action &amp; unions</vt:lpstr>
      <vt:lpstr>Strike action</vt:lpstr>
      <vt:lpstr>Correct procedure for strike action</vt:lpstr>
      <vt:lpstr>Correct procedure for strike action</vt:lpstr>
      <vt:lpstr>PowerPoint Presentation</vt:lpstr>
      <vt:lpstr>Benefits of belonging to a union</vt:lpstr>
      <vt:lpstr>Benefits of belonging to a union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643</cp:revision>
  <dcterms:created xsi:type="dcterms:W3CDTF">2017-08-15T07:49:10Z</dcterms:created>
  <dcterms:modified xsi:type="dcterms:W3CDTF">2018-02-08T09:09:18Z</dcterms:modified>
</cp:coreProperties>
</file>