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31"/>
  </p:notesMasterIdLst>
  <p:sldIdLst>
    <p:sldId id="330" r:id="rId5"/>
    <p:sldId id="331" r:id="rId6"/>
    <p:sldId id="332" r:id="rId7"/>
    <p:sldId id="333" r:id="rId8"/>
    <p:sldId id="564" r:id="rId9"/>
    <p:sldId id="334" r:id="rId10"/>
    <p:sldId id="295" r:id="rId11"/>
    <p:sldId id="543" r:id="rId12"/>
    <p:sldId id="607" r:id="rId13"/>
    <p:sldId id="615" r:id="rId14"/>
    <p:sldId id="609" r:id="rId15"/>
    <p:sldId id="581" r:id="rId16"/>
    <p:sldId id="610" r:id="rId17"/>
    <p:sldId id="565" r:id="rId18"/>
    <p:sldId id="616" r:id="rId19"/>
    <p:sldId id="595" r:id="rId20"/>
    <p:sldId id="582" r:id="rId21"/>
    <p:sldId id="611" r:id="rId22"/>
    <p:sldId id="612" r:id="rId23"/>
    <p:sldId id="613" r:id="rId24"/>
    <p:sldId id="614" r:id="rId25"/>
    <p:sldId id="589" r:id="rId26"/>
    <p:sldId id="579" r:id="rId27"/>
    <p:sldId id="545" r:id="rId28"/>
    <p:sldId id="340" r:id="rId29"/>
    <p:sldId id="28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9" clrIdx="0">
    <p:extLst/>
  </p:cmAuthor>
  <p:cmAuthor id="2" name="Janet Bartlet" initials="JB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B7E37D"/>
    <a:srgbClr val="9A73FD"/>
    <a:srgbClr val="D3E856"/>
    <a:srgbClr val="9EA2F4"/>
    <a:srgbClr val="4A3D9B"/>
    <a:srgbClr val="F2FAC2"/>
    <a:srgbClr val="9FBFF3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9" autoAdjust="0"/>
    <p:restoredTop sz="94434" autoAdjust="0"/>
  </p:normalViewPr>
  <p:slideViewPr>
    <p:cSldViewPr snapToGrid="0">
      <p:cViewPr varScale="1">
        <p:scale>
          <a:sx n="80" d="100"/>
          <a:sy n="80" d="100"/>
        </p:scale>
        <p:origin x="8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6119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>
                <a:solidFill>
                  <a:prstClr val="black"/>
                </a:solidFill>
              </a:rPr>
              <a:pPr/>
              <a:t>11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40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3228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80931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13269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What is a job contract?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4" y="999926"/>
            <a:ext cx="7591424" cy="4115000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Legal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binding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written agreement </a:t>
            </a:r>
            <a:r>
              <a:rPr lang="en-ZA" sz="3600" dirty="0"/>
              <a:t>between </a:t>
            </a:r>
            <a:r>
              <a:rPr lang="en-ZA" sz="3600" b="1" dirty="0">
                <a:solidFill>
                  <a:srgbClr val="8CE614"/>
                </a:solidFill>
              </a:rPr>
              <a:t>employee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8CE614"/>
                </a:solidFill>
              </a:rPr>
              <a:t>employer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Gives </a:t>
            </a:r>
            <a:r>
              <a:rPr lang="en-ZA" sz="3600" b="1" dirty="0">
                <a:solidFill>
                  <a:srgbClr val="767DC0"/>
                </a:solidFill>
              </a:rPr>
              <a:t>terms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conditions</a:t>
            </a:r>
            <a:r>
              <a:rPr lang="en-ZA" sz="3600" dirty="0"/>
              <a:t> of </a:t>
            </a:r>
            <a:r>
              <a:rPr lang="en-ZA" sz="3600" b="1" dirty="0">
                <a:solidFill>
                  <a:srgbClr val="767DC0"/>
                </a:solidFill>
              </a:rPr>
              <a:t>employment</a:t>
            </a:r>
            <a:r>
              <a:rPr lang="en-ZA" sz="3600" dirty="0"/>
              <a:t>, including: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Duties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Salary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Benefits</a:t>
            </a:r>
            <a:r>
              <a:rPr lang="en-ZA" sz="32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0770" y="3374909"/>
            <a:ext cx="4118818" cy="27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2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2" y="53864"/>
            <a:ext cx="7905750" cy="792361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The importance of a job contract</a:t>
            </a:r>
            <a:endParaRPr lang="en-ZA" dirty="0">
              <a:latin typeface="+mn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781448" y="2553551"/>
            <a:ext cx="2561631" cy="1268677"/>
          </a:xfrm>
          <a:prstGeom prst="roundRect">
            <a:avLst/>
          </a:prstGeom>
          <a:solidFill>
            <a:srgbClr val="92D050"/>
          </a:solidFill>
          <a:ln>
            <a:solidFill>
              <a:srgbClr val="B7E3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/>
              <a:t>What a job</a:t>
            </a:r>
          </a:p>
          <a:p>
            <a:pPr algn="ctr"/>
            <a:r>
              <a:rPr lang="en-ZA" sz="2800" b="1" dirty="0"/>
              <a:t>contract gives</a:t>
            </a:r>
            <a:endParaRPr lang="en-ZA" sz="2800" b="1" dirty="0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>
            <a:stCxn id="5" idx="0"/>
          </p:cNvCxnSpPr>
          <p:nvPr/>
        </p:nvCxnSpPr>
        <p:spPr>
          <a:xfrm flipH="1" flipV="1">
            <a:off x="4062263" y="1727600"/>
            <a:ext cx="1" cy="8259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214091" y="990248"/>
            <a:ext cx="1643063" cy="742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Confidence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75437" y="2192002"/>
            <a:ext cx="950118" cy="4190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6225555" y="1727600"/>
            <a:ext cx="1818383" cy="7008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Direction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17" name="Straight Connector 16"/>
          <p:cNvCxnSpPr>
            <a:endCxn id="18" idx="1"/>
          </p:cNvCxnSpPr>
          <p:nvPr/>
        </p:nvCxnSpPr>
        <p:spPr>
          <a:xfrm>
            <a:off x="5275437" y="3779568"/>
            <a:ext cx="647313" cy="733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922750" y="4109800"/>
            <a:ext cx="1557342" cy="806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Guidelines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321980" y="3818165"/>
            <a:ext cx="433736" cy="885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4035624" y="4703603"/>
            <a:ext cx="1510738" cy="704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Justice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638269" y="3818165"/>
            <a:ext cx="632398" cy="7642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1710889" y="4569547"/>
            <a:ext cx="1800225" cy="756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Legitimacy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27" name="Straight Connector 26"/>
          <p:cNvCxnSpPr>
            <a:endCxn id="28" idx="3"/>
          </p:cNvCxnSpPr>
          <p:nvPr/>
        </p:nvCxnSpPr>
        <p:spPr>
          <a:xfrm flipH="1">
            <a:off x="1710889" y="3412907"/>
            <a:ext cx="1070560" cy="357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9712" y="3384848"/>
            <a:ext cx="1401177" cy="7706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Protection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30" name="Straight Connector 29"/>
          <p:cNvCxnSpPr>
            <a:endCxn id="32" idx="3"/>
          </p:cNvCxnSpPr>
          <p:nvPr/>
        </p:nvCxnSpPr>
        <p:spPr>
          <a:xfrm flipH="1" flipV="1">
            <a:off x="1863177" y="2280921"/>
            <a:ext cx="986278" cy="356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309712" y="1924313"/>
            <a:ext cx="1553465" cy="7132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Trust</a:t>
            </a:r>
            <a:endParaRPr lang="en-ZA" dirty="0">
              <a:solidFill>
                <a:prstClr val="white"/>
              </a:solidFill>
            </a:endParaRPr>
          </a:p>
        </p:txBody>
      </p:sp>
      <p:cxnSp>
        <p:nvCxnSpPr>
          <p:cNvPr id="59" name="Straight Connector 58"/>
          <p:cNvCxnSpPr>
            <a:endCxn id="64" idx="1"/>
          </p:cNvCxnSpPr>
          <p:nvPr/>
        </p:nvCxnSpPr>
        <p:spPr>
          <a:xfrm>
            <a:off x="5343079" y="3264507"/>
            <a:ext cx="986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329719" y="2921889"/>
            <a:ext cx="1635227" cy="685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Focus</a:t>
            </a:r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079169" y="5612940"/>
            <a:ext cx="436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i="1" dirty="0"/>
              <a:t>Figure 11.4: Benefits of having a job contract</a:t>
            </a:r>
          </a:p>
        </p:txBody>
      </p:sp>
    </p:spTree>
    <p:extLst>
      <p:ext uri="{BB962C8B-B14F-4D97-AF65-F5344CB8AC3E}">
        <p14:creationId xmlns:p14="http://schemas.microsoft.com/office/powerpoint/2010/main" val="137459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8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5" grpId="0" animBg="1"/>
      <p:bldP spid="18" grpId="0" animBg="1"/>
      <p:bldP spid="23" grpId="0" animBg="1"/>
      <p:bldP spid="26" grpId="0" animBg="1"/>
      <p:bldP spid="28" grpId="0" animBg="1"/>
      <p:bldP spid="32" grpId="0" animBg="1"/>
      <p:bldP spid="64" grpId="0" animBg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Basic items a job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contract should cover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852" y="1359690"/>
            <a:ext cx="4271960" cy="420166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Personal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details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Work </a:t>
            </a:r>
            <a:r>
              <a:rPr lang="en-ZA" sz="3600" dirty="0"/>
              <a:t>details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Restrictive </a:t>
            </a:r>
            <a:r>
              <a:rPr lang="en-ZA" sz="3600" dirty="0"/>
              <a:t>clauses 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Closure</a:t>
            </a:r>
            <a:r>
              <a:rPr lang="en-ZA" sz="3600" dirty="0"/>
              <a:t> (signed by both parties)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See </a:t>
            </a:r>
            <a:r>
              <a:rPr lang="en-ZA" sz="3600" b="1" dirty="0">
                <a:solidFill>
                  <a:srgbClr val="8CE614"/>
                </a:solidFill>
              </a:rPr>
              <a:t>Example 11.2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6812" y="2262992"/>
            <a:ext cx="3452825" cy="23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55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5" y="2009595"/>
            <a:ext cx="4996456" cy="2476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11.3 </a:t>
            </a:r>
            <a:r>
              <a:rPr lang="en-US" sz="3600" dirty="0"/>
              <a:t>in    your </a:t>
            </a:r>
            <a:r>
              <a:rPr lang="en-US" sz="3600" i="1" dirty="0"/>
              <a:t>Student’s Book</a:t>
            </a:r>
            <a:r>
              <a:rPr lang="en-US" sz="3600" dirty="0"/>
              <a:t> for </a:t>
            </a:r>
            <a:r>
              <a:rPr lang="en-ZA" sz="3600" dirty="0"/>
              <a:t>examples of job-related details in an employment contract</a:t>
            </a:r>
            <a:r>
              <a:rPr lang="en-US" sz="3600" dirty="0"/>
              <a:t>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79190"/>
            <a:ext cx="7905750" cy="978098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latin typeface="+mn-lt"/>
              </a:rPr>
              <a:t>Basic items a job </a:t>
            </a:r>
            <a:br>
              <a:rPr lang="en-ZA" dirty="0">
                <a:latin typeface="+mn-lt"/>
              </a:rPr>
            </a:br>
            <a:r>
              <a:rPr lang="en-ZA" dirty="0">
                <a:latin typeface="+mn-lt"/>
              </a:rPr>
              <a:t>contract should cover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89998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21 Employment Contract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0237"/>
            <a:ext cx="9144000" cy="5146814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4" y="5368721"/>
            <a:ext cx="791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create an employment contract for your intended occupation – by completing Learning activity 11.3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59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2738"/>
            <a:ext cx="8404412" cy="1912956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Workers’ rights </a:t>
            </a:r>
            <a:br>
              <a:rPr lang="en-ZA" dirty="0"/>
            </a:br>
            <a:r>
              <a:rPr lang="en-ZA" dirty="0"/>
              <a:t>&amp; responsibilities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58970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11.3</a:t>
            </a:r>
          </a:p>
        </p:txBody>
      </p:sp>
    </p:spTree>
    <p:extLst>
      <p:ext uri="{BB962C8B-B14F-4D97-AF65-F5344CB8AC3E}">
        <p14:creationId xmlns:p14="http://schemas.microsoft.com/office/powerpoint/2010/main" val="3736068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What are rights?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4" y="999925"/>
            <a:ext cx="3733799" cy="5200849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Right</a:t>
            </a:r>
            <a:r>
              <a:rPr lang="en-ZA" sz="3600" dirty="0"/>
              <a:t> = a </a:t>
            </a:r>
            <a:r>
              <a:rPr lang="en-ZA" sz="3600" b="1" dirty="0">
                <a:solidFill>
                  <a:srgbClr val="767DC0"/>
                </a:solidFill>
              </a:rPr>
              <a:t>freedom</a:t>
            </a:r>
            <a:r>
              <a:rPr lang="en-ZA" sz="3600" dirty="0"/>
              <a:t> or entitlement.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Every right </a:t>
            </a:r>
            <a:r>
              <a:rPr lang="en-ZA" sz="3600" dirty="0"/>
              <a:t>comes with </a:t>
            </a:r>
            <a:r>
              <a:rPr lang="en-ZA" sz="3600" b="1" dirty="0">
                <a:solidFill>
                  <a:srgbClr val="8CE614"/>
                </a:solidFill>
              </a:rPr>
              <a:t>responsibilities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Basic workers’ rights </a:t>
            </a:r>
            <a:r>
              <a:rPr lang="en-ZA" sz="3600" dirty="0"/>
              <a:t>need to be </a:t>
            </a:r>
            <a:r>
              <a:rPr lang="en-ZA" sz="3600" b="1" dirty="0">
                <a:solidFill>
                  <a:srgbClr val="767DC0"/>
                </a:solidFill>
              </a:rPr>
              <a:t>upheld</a:t>
            </a:r>
            <a:r>
              <a:rPr lang="en-ZA" sz="3600" dirty="0"/>
              <a:t> by employers. </a:t>
            </a:r>
          </a:p>
          <a:p>
            <a:pPr marL="0" lvl="0" indent="0" fontAlgn="base">
              <a:buNone/>
            </a:pPr>
            <a:endParaRPr lang="en-ZA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92" y="1470057"/>
            <a:ext cx="4163930" cy="42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Rights, responsibilities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&amp; labour legislation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52" y="1245389"/>
            <a:ext cx="5403523" cy="4941099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Bill of Rights </a:t>
            </a:r>
            <a:r>
              <a:rPr lang="en-ZA" sz="3600" dirty="0"/>
              <a:t>= </a:t>
            </a:r>
            <a:r>
              <a:rPr lang="en-ZA" sz="3600" b="1" dirty="0">
                <a:solidFill>
                  <a:srgbClr val="8CE614"/>
                </a:solidFill>
              </a:rPr>
              <a:t>foundation</a:t>
            </a:r>
            <a:r>
              <a:rPr lang="en-ZA" sz="3600" dirty="0"/>
              <a:t> of all </a:t>
            </a:r>
            <a:r>
              <a:rPr lang="en-ZA" sz="3600" b="1" dirty="0">
                <a:solidFill>
                  <a:srgbClr val="8CE614"/>
                </a:solidFill>
              </a:rPr>
              <a:t>labour legislation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Includes </a:t>
            </a:r>
            <a:r>
              <a:rPr lang="en-ZA" sz="3600" b="1" dirty="0">
                <a:solidFill>
                  <a:srgbClr val="767DC0"/>
                </a:solidFill>
              </a:rPr>
              <a:t>rights about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Equality</a:t>
            </a:r>
            <a:r>
              <a:rPr lang="en-ZA" sz="3200" dirty="0"/>
              <a:t> before the law (Section 9)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FF0000"/>
                </a:solidFill>
              </a:rPr>
              <a:t>Ban</a:t>
            </a:r>
            <a:r>
              <a:rPr lang="en-ZA" sz="3200" dirty="0"/>
              <a:t> on </a:t>
            </a:r>
            <a:r>
              <a:rPr lang="en-ZA" sz="3200" b="1" dirty="0">
                <a:solidFill>
                  <a:srgbClr val="FF0000"/>
                </a:solidFill>
              </a:rPr>
              <a:t>forced labour </a:t>
            </a:r>
            <a:r>
              <a:rPr lang="en-ZA" sz="3200" dirty="0"/>
              <a:t>(Section 13)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Fair labour practices </a:t>
            </a:r>
            <a:r>
              <a:rPr lang="en-ZA" sz="3200" dirty="0"/>
              <a:t>&amp; </a:t>
            </a:r>
            <a:r>
              <a:rPr lang="en-ZA" sz="3200" b="1" dirty="0">
                <a:solidFill>
                  <a:srgbClr val="767DC0"/>
                </a:solidFill>
              </a:rPr>
              <a:t>joining trade unions </a:t>
            </a:r>
            <a:r>
              <a:rPr lang="en-ZA" sz="3200" dirty="0"/>
              <a:t>voluntarily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(Section 23).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2730" y="2774567"/>
            <a:ext cx="2844021" cy="188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71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Rights, responsibilities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&amp; labour legislation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45389"/>
            <a:ext cx="8105774" cy="338376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Trade unions </a:t>
            </a:r>
            <a:r>
              <a:rPr lang="en-ZA" sz="3600" dirty="0"/>
              <a:t>help employees to: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Negotiate</a:t>
            </a:r>
            <a:r>
              <a:rPr lang="en-ZA" sz="3200" dirty="0">
                <a:solidFill>
                  <a:srgbClr val="8CE614"/>
                </a:solidFill>
              </a:rPr>
              <a:t> </a:t>
            </a:r>
            <a:r>
              <a:rPr lang="en-ZA" sz="3200" dirty="0"/>
              <a:t>with employers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Plan </a:t>
            </a:r>
            <a:r>
              <a:rPr lang="en-ZA" sz="3200" b="1" dirty="0">
                <a:solidFill>
                  <a:srgbClr val="767DC0"/>
                </a:solidFill>
              </a:rPr>
              <a:t>legal</a:t>
            </a:r>
            <a:r>
              <a:rPr lang="en-ZA" sz="3200" dirty="0"/>
              <a:t>, </a:t>
            </a:r>
            <a:r>
              <a:rPr lang="en-ZA" sz="3200" b="1" dirty="0">
                <a:solidFill>
                  <a:srgbClr val="767DC0"/>
                </a:solidFill>
              </a:rPr>
              <a:t>protected strikes</a:t>
            </a:r>
            <a:endParaRPr lang="en-ZA" sz="3200" dirty="0"/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Know the </a:t>
            </a:r>
            <a:r>
              <a:rPr lang="en-ZA" sz="3200" b="1" dirty="0">
                <a:solidFill>
                  <a:srgbClr val="8CE614"/>
                </a:solidFill>
              </a:rPr>
              <a:t>labour laws 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Assist employees in </a:t>
            </a:r>
            <a:r>
              <a:rPr lang="en-ZA" sz="3200" b="1" dirty="0">
                <a:solidFill>
                  <a:srgbClr val="767DC0"/>
                </a:solidFill>
              </a:rPr>
              <a:t>grievance discussions</a:t>
            </a:r>
            <a:r>
              <a:rPr lang="en-ZA" sz="3200" dirty="0"/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9844" y="3969934"/>
            <a:ext cx="3748088" cy="212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01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6" y="1228725"/>
            <a:ext cx="4229100" cy="2643188"/>
          </a:xfrm>
        </p:spPr>
        <p:txBody>
          <a:bodyPr>
            <a:noAutofit/>
          </a:bodyPr>
          <a:lstStyle/>
          <a:p>
            <a:pPr algn="ctr"/>
            <a:r>
              <a:rPr lang="en-ZA" sz="4800" dirty="0"/>
              <a:t>Describe workers’ </a:t>
            </a:r>
            <a:br>
              <a:rPr lang="en-ZA" sz="4800" dirty="0"/>
            </a:br>
            <a:r>
              <a:rPr lang="en-ZA" sz="4800" dirty="0"/>
              <a:t>rights &amp;</a:t>
            </a:r>
            <a:br>
              <a:rPr lang="en-ZA" sz="4800" dirty="0"/>
            </a:br>
            <a:r>
              <a:rPr lang="en-ZA" sz="4800" dirty="0"/>
              <a:t>responsibilities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2105" y="4014787"/>
            <a:ext cx="3843081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11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Rights, responsibilities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&amp; labour legislation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35330"/>
            <a:ext cx="8105774" cy="3383761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Acts </a:t>
            </a:r>
            <a:r>
              <a:rPr lang="en-ZA" sz="3600" b="1" dirty="0">
                <a:solidFill>
                  <a:srgbClr val="767DC0"/>
                </a:solidFill>
              </a:rPr>
              <a:t>focusing on labour</a:t>
            </a:r>
            <a:r>
              <a:rPr lang="en-ZA" sz="3600" dirty="0"/>
              <a:t>:</a:t>
            </a:r>
          </a:p>
          <a:p>
            <a:pPr marL="719138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Basic Conditions of Employment Act </a:t>
            </a:r>
            <a:r>
              <a:rPr lang="en-ZA" sz="3200" dirty="0"/>
              <a:t>(BCEA)</a:t>
            </a:r>
          </a:p>
          <a:p>
            <a:pPr marL="719138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Compensation for Occupational Injuries and Diseases Act </a:t>
            </a:r>
            <a:r>
              <a:rPr lang="en-ZA" sz="3200" dirty="0"/>
              <a:t>(COIDA)</a:t>
            </a:r>
          </a:p>
          <a:p>
            <a:pPr marL="719138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Employment Equity Act </a:t>
            </a:r>
            <a:r>
              <a:rPr lang="en-ZA" sz="3200" dirty="0"/>
              <a:t>(EEA) </a:t>
            </a:r>
          </a:p>
          <a:p>
            <a:pPr marL="719138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Employment Services Act </a:t>
            </a:r>
            <a:r>
              <a:rPr lang="en-ZA" sz="3200" dirty="0"/>
              <a:t>(ESA). </a:t>
            </a:r>
          </a:p>
        </p:txBody>
      </p:sp>
    </p:spTree>
    <p:extLst>
      <p:ext uri="{BB962C8B-B14F-4D97-AF65-F5344CB8AC3E}">
        <p14:creationId xmlns:p14="http://schemas.microsoft.com/office/powerpoint/2010/main" val="356027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28588"/>
            <a:ext cx="7905750" cy="971550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Rights, responsibilities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&amp; labour legislation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335330"/>
            <a:ext cx="8105774" cy="4555804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 Other acts </a:t>
            </a:r>
            <a:r>
              <a:rPr lang="en-ZA" sz="3600" b="1" dirty="0">
                <a:solidFill>
                  <a:srgbClr val="767DC0"/>
                </a:solidFill>
              </a:rPr>
              <a:t>focusing on labour</a:t>
            </a:r>
            <a:r>
              <a:rPr lang="en-ZA" sz="3600" dirty="0"/>
              <a:t>:</a:t>
            </a:r>
          </a:p>
          <a:p>
            <a:pPr marL="809625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Labour Relations Act </a:t>
            </a:r>
            <a:r>
              <a:rPr lang="en-ZA" sz="3200" dirty="0"/>
              <a:t>(LRA)</a:t>
            </a:r>
          </a:p>
          <a:p>
            <a:pPr marL="809625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Occupational Health and Safety Act </a:t>
            </a:r>
            <a:r>
              <a:rPr lang="en-ZA" sz="3200" dirty="0"/>
              <a:t>(OHSA)</a:t>
            </a:r>
          </a:p>
          <a:p>
            <a:pPr marL="809625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Skills Development Act </a:t>
            </a:r>
            <a:r>
              <a:rPr lang="en-ZA" sz="3200" dirty="0"/>
              <a:t>(SDA)</a:t>
            </a:r>
          </a:p>
          <a:p>
            <a:pPr marL="809625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Skills Development Levies Act </a:t>
            </a:r>
            <a:r>
              <a:rPr lang="en-ZA" sz="3200" dirty="0"/>
              <a:t>(SDLA)</a:t>
            </a:r>
          </a:p>
          <a:p>
            <a:pPr marL="809625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Unemployment Insurance Act </a:t>
            </a:r>
            <a:r>
              <a:rPr lang="en-ZA" sz="3200" dirty="0"/>
              <a:t>(UIA)</a:t>
            </a:r>
          </a:p>
          <a:p>
            <a:pPr marL="809625" lvl="2" indent="-539750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Unemployment Insurance Contributions Act </a:t>
            </a:r>
            <a:r>
              <a:rPr lang="en-ZA" sz="3200" dirty="0"/>
              <a:t>(UICA).</a:t>
            </a:r>
          </a:p>
        </p:txBody>
      </p:sp>
    </p:spTree>
    <p:extLst>
      <p:ext uri="{BB962C8B-B14F-4D97-AF65-F5344CB8AC3E}">
        <p14:creationId xmlns:p14="http://schemas.microsoft.com/office/powerpoint/2010/main" val="16419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7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7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7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5" y="1966732"/>
            <a:ext cx="4996456" cy="25338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11.4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to find out more about the main pieces of South African labour legislation.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3" y="142875"/>
            <a:ext cx="8015288" cy="999926"/>
          </a:xfrm>
        </p:spPr>
        <p:txBody>
          <a:bodyPr>
            <a:normAutofit fontScale="90000"/>
          </a:bodyPr>
          <a:lstStyle/>
          <a:p>
            <a:pPr algn="ctr"/>
            <a:r>
              <a:rPr lang="en-ZA" dirty="0">
                <a:latin typeface="+mn-lt"/>
              </a:rPr>
              <a:t>Rights, responsibilities </a:t>
            </a:r>
            <a:br>
              <a:rPr lang="en-ZA" dirty="0">
                <a:latin typeface="+mn-lt"/>
              </a:rPr>
            </a:br>
            <a:r>
              <a:rPr lang="en-ZA" dirty="0">
                <a:latin typeface="+mn-lt"/>
              </a:rPr>
              <a:t>&amp; labour legislation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78380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22 Workers’ Right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" r="320"/>
          <a:stretch/>
        </p:blipFill>
        <p:spPr>
          <a:xfrm>
            <a:off x="-29368" y="412486"/>
            <a:ext cx="9173368" cy="5163344"/>
          </a:xfrm>
        </p:spPr>
      </p:pic>
      <p:sp>
        <p:nvSpPr>
          <p:cNvPr id="5" name="TextBox 4"/>
          <p:cNvSpPr txBox="1"/>
          <p:nvPr/>
        </p:nvSpPr>
        <p:spPr>
          <a:xfrm>
            <a:off x="46187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057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0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completing Learning activity 11.4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261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45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the Summative assessment of Module 11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520201"/>
            <a:ext cx="8211219" cy="3922083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Is working just about </a:t>
            </a:r>
            <a:r>
              <a:rPr lang="en-ZA" sz="3600" b="1" dirty="0">
                <a:solidFill>
                  <a:srgbClr val="767DC0"/>
                </a:solidFill>
              </a:rPr>
              <a:t>making money</a:t>
            </a:r>
            <a:r>
              <a:rPr lang="en-ZA" sz="3600" dirty="0"/>
              <a:t>?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How can </a:t>
            </a:r>
            <a:r>
              <a:rPr lang="en-ZA" sz="3600" b="1" dirty="0">
                <a:solidFill>
                  <a:srgbClr val="8CE614"/>
                </a:solidFill>
              </a:rPr>
              <a:t>jobs be provided </a:t>
            </a:r>
            <a:r>
              <a:rPr lang="en-ZA" sz="3600" dirty="0"/>
              <a:t>for the </a:t>
            </a:r>
            <a:r>
              <a:rPr lang="en-ZA" sz="3600" b="1" dirty="0">
                <a:solidFill>
                  <a:srgbClr val="8CE614"/>
                </a:solidFill>
              </a:rPr>
              <a:t>600 000 </a:t>
            </a:r>
            <a:r>
              <a:rPr lang="en-ZA" sz="3600" dirty="0"/>
              <a:t>to </a:t>
            </a:r>
            <a:r>
              <a:rPr lang="en-ZA" sz="3600" b="1" dirty="0">
                <a:solidFill>
                  <a:srgbClr val="8CE614"/>
                </a:solidFill>
              </a:rPr>
              <a:t>800 000 </a:t>
            </a:r>
            <a:r>
              <a:rPr lang="en-ZA" sz="3600" b="1" dirty="0" err="1">
                <a:solidFill>
                  <a:srgbClr val="8CE614"/>
                </a:solidFill>
              </a:rPr>
              <a:t>matriculants</a:t>
            </a:r>
            <a:r>
              <a:rPr lang="en-ZA" sz="3600" dirty="0"/>
              <a:t> each year after they have completed their further studies? </a:t>
            </a:r>
          </a:p>
          <a:p>
            <a:pPr>
              <a:buClr>
                <a:schemeClr val="tx1"/>
              </a:buClr>
            </a:pPr>
            <a:r>
              <a:rPr lang="en-ZA" sz="3600" b="1" dirty="0">
                <a:solidFill>
                  <a:srgbClr val="767DC0"/>
                </a:solidFill>
              </a:rPr>
              <a:t>Duty</a:t>
            </a:r>
            <a:r>
              <a:rPr lang="en-ZA" sz="3600" dirty="0"/>
              <a:t>, or </a:t>
            </a:r>
            <a:r>
              <a:rPr lang="en-ZA" sz="3600" b="1" dirty="0">
                <a:solidFill>
                  <a:srgbClr val="767DC0"/>
                </a:solidFill>
              </a:rPr>
              <a:t>responsibility</a:t>
            </a:r>
            <a:r>
              <a:rPr lang="en-ZA" sz="3600" dirty="0"/>
              <a:t>, is the </a:t>
            </a:r>
            <a:r>
              <a:rPr lang="en-ZA" sz="3600" b="1" dirty="0">
                <a:solidFill>
                  <a:srgbClr val="767DC0"/>
                </a:solidFill>
              </a:rPr>
              <a:t>other side of rights</a:t>
            </a:r>
            <a:r>
              <a:rPr lang="en-ZA" sz="3600" dirty="0"/>
              <a:t>. Do you agree?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071812"/>
            <a:ext cx="8404412" cy="1171575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The value of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7" y="254474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11.1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5" y="2009595"/>
            <a:ext cx="4996456" cy="2476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11.1 </a:t>
            </a:r>
            <a:r>
              <a:rPr lang="en-US" sz="3600" dirty="0"/>
              <a:t>in    your </a:t>
            </a:r>
            <a:r>
              <a:rPr lang="en-US" sz="3600" i="1" dirty="0"/>
              <a:t>Student’s Book</a:t>
            </a:r>
            <a:r>
              <a:rPr lang="en-US" sz="3600" dirty="0"/>
              <a:t> for </a:t>
            </a:r>
            <a:r>
              <a:rPr lang="en-ZA" sz="3600" dirty="0"/>
              <a:t>reasons why working is valuable &amp; a wise way to spend your time</a:t>
            </a:r>
            <a:r>
              <a:rPr lang="en-US" sz="3600" dirty="0"/>
              <a:t>.</a:t>
            </a:r>
            <a:endParaRPr lang="en-ZA" sz="3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dirty="0">
                <a:latin typeface="+mn-lt"/>
              </a:rPr>
              <a:t>Recognising the value of work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8473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– and reflect on your intended career – by completing Learning activity 11.1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Bringing value to your work</a:t>
            </a:r>
            <a:endParaRPr lang="en-ZA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64" y="999925"/>
            <a:ext cx="7591424" cy="5176285"/>
          </a:xfrm>
        </p:spPr>
        <p:txBody>
          <a:bodyPr>
            <a:noAutofit/>
          </a:bodyPr>
          <a:lstStyle/>
          <a:p>
            <a:pPr lvl="0" fontAlgn="base">
              <a:buClr>
                <a:schemeClr val="tx1"/>
              </a:buClr>
            </a:pPr>
            <a:r>
              <a:rPr lang="en-ZA" sz="3600" dirty="0"/>
              <a:t>Get into </a:t>
            </a:r>
            <a:r>
              <a:rPr lang="en-ZA" sz="3600" b="1" dirty="0">
                <a:solidFill>
                  <a:srgbClr val="8CE614"/>
                </a:solidFill>
              </a:rPr>
              <a:t>action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Be </a:t>
            </a:r>
            <a:r>
              <a:rPr lang="en-ZA" sz="3600" b="1" dirty="0">
                <a:solidFill>
                  <a:srgbClr val="767DC0"/>
                </a:solidFill>
              </a:rPr>
              <a:t>diligent</a:t>
            </a:r>
            <a:r>
              <a:rPr lang="en-ZA" sz="3600" dirty="0"/>
              <a:t>: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Pay attention to </a:t>
            </a:r>
            <a:r>
              <a:rPr lang="en-ZA" sz="3200" b="1" dirty="0">
                <a:solidFill>
                  <a:srgbClr val="8CE614"/>
                </a:solidFill>
              </a:rPr>
              <a:t>detail </a:t>
            </a:r>
            <a:r>
              <a:rPr lang="en-ZA" sz="3200" dirty="0"/>
              <a:t>and</a:t>
            </a:r>
            <a:r>
              <a:rPr lang="en-ZA" sz="3200" b="1" dirty="0"/>
              <a:t> </a:t>
            </a:r>
            <a:r>
              <a:rPr lang="en-ZA" sz="3200" b="1" dirty="0">
                <a:solidFill>
                  <a:srgbClr val="8CE614"/>
                </a:solidFill>
              </a:rPr>
              <a:t>errors.</a:t>
            </a:r>
            <a:endParaRPr lang="en-ZA" sz="3200" b="1" dirty="0">
              <a:solidFill>
                <a:srgbClr val="767DC0"/>
              </a:solidFill>
            </a:endParaRP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dirty="0"/>
              <a:t>Be </a:t>
            </a:r>
            <a:r>
              <a:rPr lang="en-ZA" sz="3200" b="1" dirty="0">
                <a:solidFill>
                  <a:srgbClr val="767DC0"/>
                </a:solidFill>
              </a:rPr>
              <a:t>energetic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and </a:t>
            </a:r>
            <a:r>
              <a:rPr lang="en-ZA" sz="3200" b="1" dirty="0">
                <a:solidFill>
                  <a:srgbClr val="767DC0"/>
                </a:solidFill>
              </a:rPr>
              <a:t>positive</a:t>
            </a:r>
            <a:r>
              <a:rPr lang="en-ZA" sz="3200" dirty="0"/>
              <a:t>.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8CE614"/>
                </a:solidFill>
              </a:rPr>
              <a:t>Focus</a:t>
            </a:r>
            <a:r>
              <a:rPr lang="en-ZA" sz="3200" dirty="0"/>
              <a:t>, and work </a:t>
            </a:r>
            <a:r>
              <a:rPr lang="en-ZA" sz="3200" b="1" dirty="0">
                <a:solidFill>
                  <a:srgbClr val="8CE614"/>
                </a:solidFill>
              </a:rPr>
              <a:t>thoroughly</a:t>
            </a:r>
            <a:r>
              <a:rPr lang="en-ZA" sz="3200" dirty="0"/>
              <a:t>.</a:t>
            </a:r>
          </a:p>
          <a:p>
            <a:pPr marL="714375" lvl="2" indent="-528638" fontAlgn="base"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en-ZA" sz="3200" b="1" dirty="0">
                <a:solidFill>
                  <a:srgbClr val="767DC0"/>
                </a:solidFill>
              </a:rPr>
              <a:t>Finish</a:t>
            </a:r>
            <a:r>
              <a:rPr lang="en-ZA" sz="3200" dirty="0">
                <a:solidFill>
                  <a:srgbClr val="767DC0"/>
                </a:solidFill>
              </a:rPr>
              <a:t> </a:t>
            </a:r>
            <a:r>
              <a:rPr lang="en-ZA" sz="3200" dirty="0"/>
              <a:t>what you have started.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Work from the </a:t>
            </a:r>
            <a:r>
              <a:rPr lang="en-ZA" sz="3600" b="1" dirty="0">
                <a:solidFill>
                  <a:srgbClr val="8CE614"/>
                </a:solidFill>
              </a:rPr>
              <a:t>heart</a:t>
            </a:r>
            <a:r>
              <a:rPr lang="en-ZA" sz="3600" dirty="0"/>
              <a:t>.</a:t>
            </a:r>
          </a:p>
          <a:p>
            <a:pPr lvl="0" fontAlgn="base">
              <a:buClr>
                <a:schemeClr val="tx1"/>
              </a:buClr>
            </a:pPr>
            <a:r>
              <a:rPr lang="en-ZA" sz="3600" dirty="0"/>
              <a:t>Manage your </a:t>
            </a:r>
            <a:r>
              <a:rPr lang="en-ZA" sz="3600" b="1" dirty="0">
                <a:solidFill>
                  <a:srgbClr val="767DC0"/>
                </a:solidFill>
              </a:rPr>
              <a:t>time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well.</a:t>
            </a:r>
          </a:p>
          <a:p>
            <a:pPr lvl="0" fontAlgn="base">
              <a:buClr>
                <a:schemeClr val="tx1"/>
              </a:buClr>
            </a:pPr>
            <a:r>
              <a:rPr lang="en-ZA" sz="3600" b="1" dirty="0">
                <a:solidFill>
                  <a:srgbClr val="8CE614"/>
                </a:solidFill>
              </a:rPr>
              <a:t>Appreciate</a:t>
            </a:r>
            <a:r>
              <a:rPr lang="en-ZA" sz="3600" dirty="0">
                <a:solidFill>
                  <a:srgbClr val="8CE614"/>
                </a:solidFill>
              </a:rPr>
              <a:t> </a:t>
            </a:r>
            <a:r>
              <a:rPr lang="en-ZA" sz="3600" dirty="0"/>
              <a:t>your work.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11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2595" y="4407073"/>
            <a:ext cx="8051800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11.2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5A835A-BBEF-4642-9E09-887CF14DA237}"/>
              </a:ext>
            </a:extLst>
          </p:cNvPr>
          <p:cNvSpPr txBox="1"/>
          <p:nvPr/>
        </p:nvSpPr>
        <p:spPr>
          <a:xfrm>
            <a:off x="392594" y="5368721"/>
            <a:ext cx="7910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by applying it to Case study 11.1 and completing Learning activity 11.2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2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3071812"/>
            <a:ext cx="8404412" cy="1171575"/>
          </a:xfrm>
        </p:spPr>
        <p:txBody>
          <a:bodyPr>
            <a:noAutofit/>
          </a:bodyPr>
          <a:lstStyle/>
          <a:p>
            <a:pPr algn="ctr" fontAlgn="base"/>
            <a:r>
              <a:rPr lang="en-ZA" dirty="0"/>
              <a:t>Job contracts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7" y="254474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11.2</a:t>
            </a:r>
          </a:p>
        </p:txBody>
      </p:sp>
    </p:spTree>
    <p:extLst>
      <p:ext uri="{BB962C8B-B14F-4D97-AF65-F5344CB8AC3E}">
        <p14:creationId xmlns:p14="http://schemas.microsoft.com/office/powerpoint/2010/main" val="2914729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10957</TotalTime>
  <Words>536</Words>
  <Application>Microsoft Office PowerPoint</Application>
  <PresentationFormat>On-screen Show (4:3)</PresentationFormat>
  <Paragraphs>107</Paragraphs>
  <Slides>26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Describe workers’  rights &amp; responsibilities</vt:lpstr>
      <vt:lpstr>Think about it…</vt:lpstr>
      <vt:lpstr>The value of work</vt:lpstr>
      <vt:lpstr>Recognising the value of work</vt:lpstr>
      <vt:lpstr>PowerPoint Presentation</vt:lpstr>
      <vt:lpstr>Bringing value to your work</vt:lpstr>
      <vt:lpstr>PowerPoint Presentation</vt:lpstr>
      <vt:lpstr>Job contracts</vt:lpstr>
      <vt:lpstr>What is a job contract?</vt:lpstr>
      <vt:lpstr>The importance of a job contract</vt:lpstr>
      <vt:lpstr>Basic items a job  contract should cover</vt:lpstr>
      <vt:lpstr>Basic items a job  contract should cover</vt:lpstr>
      <vt:lpstr>PowerPoint Presentation</vt:lpstr>
      <vt:lpstr>PowerPoint Presentation</vt:lpstr>
      <vt:lpstr>Workers’ rights  &amp; responsibilities</vt:lpstr>
      <vt:lpstr>What are rights?</vt:lpstr>
      <vt:lpstr>Rights, responsibilities  &amp; labour legislation</vt:lpstr>
      <vt:lpstr>Rights, responsibilities  &amp; labour legislation</vt:lpstr>
      <vt:lpstr>Rights, responsibilities  &amp; labour legislation</vt:lpstr>
      <vt:lpstr>Rights, responsibilities  &amp; labour legislation</vt:lpstr>
      <vt:lpstr>Rights, responsibilities  &amp; labour legislation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Janet Bartlet</cp:lastModifiedBy>
  <cp:revision>581</cp:revision>
  <dcterms:created xsi:type="dcterms:W3CDTF">2017-08-15T07:49:10Z</dcterms:created>
  <dcterms:modified xsi:type="dcterms:W3CDTF">2018-02-08T08:32:50Z</dcterms:modified>
</cp:coreProperties>
</file>