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0" r:id="rId3"/>
    <p:sldMasterId id="2147483698" r:id="rId4"/>
  </p:sldMasterIdLst>
  <p:notesMasterIdLst>
    <p:notesMasterId r:id="rId56"/>
  </p:notesMasterIdLst>
  <p:sldIdLst>
    <p:sldId id="330" r:id="rId5"/>
    <p:sldId id="331" r:id="rId6"/>
    <p:sldId id="332" r:id="rId7"/>
    <p:sldId id="333" r:id="rId8"/>
    <p:sldId id="295" r:id="rId9"/>
    <p:sldId id="607" r:id="rId10"/>
    <p:sldId id="608" r:id="rId11"/>
    <p:sldId id="609" r:id="rId12"/>
    <p:sldId id="581" r:id="rId13"/>
    <p:sldId id="610" r:id="rId14"/>
    <p:sldId id="611" r:id="rId15"/>
    <p:sldId id="334" r:id="rId16"/>
    <p:sldId id="564" r:id="rId17"/>
    <p:sldId id="543" r:id="rId18"/>
    <p:sldId id="589" r:id="rId19"/>
    <p:sldId id="612" r:id="rId20"/>
    <p:sldId id="545" r:id="rId21"/>
    <p:sldId id="613" r:id="rId22"/>
    <p:sldId id="568" r:id="rId23"/>
    <p:sldId id="614" r:id="rId24"/>
    <p:sldId id="615" r:id="rId25"/>
    <p:sldId id="551" r:id="rId26"/>
    <p:sldId id="595" r:id="rId27"/>
    <p:sldId id="616" r:id="rId28"/>
    <p:sldId id="617" r:id="rId29"/>
    <p:sldId id="618" r:id="rId30"/>
    <p:sldId id="619" r:id="rId31"/>
    <p:sldId id="620" r:id="rId32"/>
    <p:sldId id="621" r:id="rId33"/>
    <p:sldId id="622" r:id="rId34"/>
    <p:sldId id="624" r:id="rId35"/>
    <p:sldId id="623" r:id="rId36"/>
    <p:sldId id="625" r:id="rId37"/>
    <p:sldId id="626" r:id="rId38"/>
    <p:sldId id="396" r:id="rId39"/>
    <p:sldId id="627" r:id="rId40"/>
    <p:sldId id="630" r:id="rId41"/>
    <p:sldId id="629" r:id="rId42"/>
    <p:sldId id="631" r:id="rId43"/>
    <p:sldId id="632" r:id="rId44"/>
    <p:sldId id="575" r:id="rId45"/>
    <p:sldId id="633" r:id="rId46"/>
    <p:sldId id="634" r:id="rId47"/>
    <p:sldId id="635" r:id="rId48"/>
    <p:sldId id="596" r:id="rId49"/>
    <p:sldId id="636" r:id="rId50"/>
    <p:sldId id="637" r:id="rId51"/>
    <p:sldId id="638" r:id="rId52"/>
    <p:sldId id="340" r:id="rId53"/>
    <p:sldId id="639" r:id="rId54"/>
    <p:sldId id="28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ti Singh" initials="JS" lastIdx="74" clrIdx="0">
    <p:extLst/>
  </p:cmAuthor>
  <p:cmAuthor id="2" name="Intern" initials="I" lastIdx="2" clrIdx="1"/>
  <p:cmAuthor id="3" name="Janet Bartlet" initials="JB" lastIdx="1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E614"/>
    <a:srgbClr val="767DC0"/>
    <a:srgbClr val="B7E37D"/>
    <a:srgbClr val="9A73FD"/>
    <a:srgbClr val="D3E856"/>
    <a:srgbClr val="9EA2F4"/>
    <a:srgbClr val="4A3D9B"/>
    <a:srgbClr val="F2FAC2"/>
    <a:srgbClr val="9FBFF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9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8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15C1-6C30-42F8-B52C-DF90764BC816}" type="datetimeFigureOut">
              <a:rPr lang="en-ZA" smtClean="0"/>
              <a:t>2018/02/08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FF47-8810-4EDB-A7B4-DB23811AE8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547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996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48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326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49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326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202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119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093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496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796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044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992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40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331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Relationship Id="rId4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Relationship Id="rId4" Type="http://schemas.openxmlformats.org/officeDocument/2006/relationships/image" Target="../media/image11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8" y="574335"/>
            <a:ext cx="3727793" cy="525964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9551" y="6405524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lastslide"/>
              </a:rPr>
              <a:t>*see</a:t>
            </a:r>
            <a:r>
              <a:rPr lang="en-US" baseline="0" dirty="0">
                <a:solidFill>
                  <a:schemeClr val="bg1"/>
                </a:solidFill>
                <a:hlinkClick r:id="" action="ppaction://hlinkshowjump?jump=lastslide"/>
              </a:rPr>
              <a:t> terms and conditions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55976" y="374260"/>
            <a:ext cx="3640299" cy="48695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5306" y="5397069"/>
            <a:ext cx="3638938" cy="531878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767D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</p:spTree>
    <p:extLst>
      <p:ext uri="{BB962C8B-B14F-4D97-AF65-F5344CB8AC3E}">
        <p14:creationId xmlns:p14="http://schemas.microsoft.com/office/powerpoint/2010/main" val="50327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616" y="3701874"/>
            <a:ext cx="7551702" cy="716776"/>
          </a:xfrm>
        </p:spPr>
        <p:txBody>
          <a:bodyPr anchor="b">
            <a:normAutofit/>
          </a:bodyPr>
          <a:lstStyle>
            <a:lvl1pPr>
              <a:defRPr sz="4000" b="1" baseline="0">
                <a:solidFill>
                  <a:srgbClr val="9A73FD"/>
                </a:solidFill>
                <a:latin typeface="+mn-lt"/>
              </a:defRPr>
            </a:lvl1pPr>
          </a:lstStyle>
          <a:p>
            <a:r>
              <a:rPr lang="en-ZA" dirty="0"/>
              <a:t>Learning activity number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615" y="4430822"/>
            <a:ext cx="7560755" cy="550427"/>
          </a:xfrm>
        </p:spPr>
        <p:txBody>
          <a:bodyPr/>
          <a:lstStyle>
            <a:lvl1pPr marL="0" indent="0">
              <a:buNone/>
              <a:defRPr b="1">
                <a:solidFill>
                  <a:srgbClr val="8CE614"/>
                </a:solidFill>
              </a:defRPr>
            </a:lvl1pPr>
          </a:lstStyle>
          <a:p>
            <a:r>
              <a:rPr lang="en-ZA" dirty="0"/>
              <a:t>Module number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0145" y="4991774"/>
            <a:ext cx="7561226" cy="11030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" y="589167"/>
            <a:ext cx="2112209" cy="2980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5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1" y="4461310"/>
            <a:ext cx="7910513" cy="632369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1" y="206454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" y="589167"/>
            <a:ext cx="2112209" cy="29801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5763" y="5087938"/>
            <a:ext cx="7910512" cy="7699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12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990" y="2065530"/>
            <a:ext cx="7913294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9674" y="2839069"/>
            <a:ext cx="6639119" cy="2682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990" y="5618365"/>
            <a:ext cx="7815749" cy="6767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9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6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1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140557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65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2997200"/>
            <a:ext cx="8051800" cy="87118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9E130B-3808-42C5-A711-1E484DF134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79" y="222285"/>
            <a:ext cx="1926933" cy="271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41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4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95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2497069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4689678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3583" y="5844209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" action="ppaction://hlinkshowjump?jump=lastslide"/>
              </a:rPr>
              <a:t>*see</a:t>
            </a:r>
            <a:r>
              <a:rPr lang="en-US" baseline="0" dirty="0">
                <a:hlinkClick r:id="" action="ppaction://hlinkshowjump?jump=lastslide"/>
              </a:rPr>
              <a:t> terms and conditions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86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67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1" y="4949358"/>
            <a:ext cx="7910513" cy="51233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2548701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AF75D6-A52B-4502-9440-75248984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97" y="187329"/>
            <a:ext cx="2799966" cy="3950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03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860795"/>
            <a:ext cx="7910513" cy="41703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4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4049910"/>
            <a:ext cx="8051800" cy="65174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rgbClr val="9A73FD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DB4316-2DD9-4B4C-AC49-EB53A16FF6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90" y="181076"/>
            <a:ext cx="2671953" cy="3769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99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17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2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56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extLst>
      <p:ext uri="{BB962C8B-B14F-4D97-AF65-F5344CB8AC3E}">
        <p14:creationId xmlns:p14="http://schemas.microsoft.com/office/powerpoint/2010/main" val="1804644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2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540567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4323750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1" y="4949358"/>
            <a:ext cx="7910513" cy="51233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2548701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AF75D6-A52B-4502-9440-7524898409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2" y="167072"/>
            <a:ext cx="2819896" cy="3991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869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860795"/>
            <a:ext cx="7910513" cy="41703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4049910"/>
            <a:ext cx="8051800" cy="65174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DB4316-2DD9-4B4C-AC49-EB53A16FF6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80" y="161744"/>
            <a:ext cx="2690973" cy="3808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168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489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77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/ 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449" y="1524000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8CE614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2449" y="4336998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9A73F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7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22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7905751" cy="4891088"/>
          </a:xfrm>
        </p:spPr>
        <p:txBody>
          <a:bodyPr/>
          <a:lstStyle>
            <a:lvl1pPr marL="363538" indent="-363538">
              <a:spcBef>
                <a:spcPts val="1800"/>
              </a:spcBef>
              <a:defRPr/>
            </a:lvl1pPr>
            <a:lvl2pPr marL="801688" indent="-344488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3421453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4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28792" y="1284367"/>
            <a:ext cx="4190246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114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67983"/>
            <a:ext cx="7658100" cy="298267"/>
          </a:xfrm>
        </p:spPr>
        <p:txBody>
          <a:bodyPr>
            <a:noAutofit/>
          </a:bodyPr>
          <a:lstStyle>
            <a:lvl1pPr marL="0" indent="0">
              <a:buNone/>
              <a:defRPr sz="1800" i="1" baseline="0"/>
            </a:lvl1pPr>
          </a:lstStyle>
          <a:p>
            <a:pPr lvl="0"/>
            <a:r>
              <a:rPr lang="en-ZA" i="1" dirty="0"/>
              <a:t>Table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17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2" y="4609448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lvl="0"/>
            <a:r>
              <a:rPr lang="en-ZA" sz="2400" b="1" dirty="0">
                <a:solidFill>
                  <a:schemeClr val="bg1"/>
                </a:solidFill>
              </a:rPr>
              <a:t>Mathematics NQF Level</a:t>
            </a:r>
            <a:r>
              <a:rPr lang="en-ZA" sz="2400" b="1" baseline="0" dirty="0">
                <a:solidFill>
                  <a:schemeClr val="bg1"/>
                </a:solidFill>
              </a:rPr>
              <a:t> 2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6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r example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A1C1C1D-5690-4A72-8EAD-31DA2CF0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85" y="2366779"/>
            <a:ext cx="4407478" cy="1803314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8" y="1584161"/>
            <a:ext cx="2310121" cy="32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A3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0"/>
            <a:ext cx="720000" cy="6851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685824"/>
            <a:ext cx="720000" cy="638873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897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-12355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D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2" y="5685727"/>
            <a:ext cx="715617" cy="63887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199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7150"/>
            <a:ext cx="9144000" cy="540000"/>
          </a:xfrm>
          <a:prstGeom prst="rect">
            <a:avLst/>
          </a:prstGeom>
          <a:solidFill>
            <a:srgbClr val="41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9" y="5679452"/>
            <a:ext cx="717809" cy="63887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824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7150"/>
            <a:ext cx="9144000" cy="540000"/>
          </a:xfrm>
          <a:prstGeom prst="rect">
            <a:avLst/>
          </a:prstGeom>
          <a:solidFill>
            <a:srgbClr val="41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4000" y="5613400"/>
            <a:ext cx="720000" cy="704406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44522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095902"/>
            <a:ext cx="7915274" cy="2114552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Life Orientation: </a:t>
            </a:r>
            <a:r>
              <a:rPr lang="en-GB" dirty="0">
                <a:solidFill>
                  <a:srgbClr val="8CE614"/>
                </a:solidFill>
              </a:rPr>
              <a:t>Life Skills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1" y="4210454"/>
            <a:ext cx="7915274" cy="644881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NQF </a:t>
            </a:r>
            <a:r>
              <a:rPr lang="en-GB" dirty="0" smtClean="0">
                <a:solidFill>
                  <a:srgbClr val="9A73FD"/>
                </a:solidFill>
              </a:rPr>
              <a:t>4</a:t>
            </a:r>
            <a:endParaRPr lang="en-GB" dirty="0">
              <a:solidFill>
                <a:srgbClr val="9A7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Road safety – a national priority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999926"/>
            <a:ext cx="7748587" cy="4686499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Government </a:t>
            </a:r>
            <a:r>
              <a:rPr lang="en-ZA" sz="3600" b="1" dirty="0">
                <a:solidFill>
                  <a:srgbClr val="8CE614"/>
                </a:solidFill>
              </a:rPr>
              <a:t>has to supply</a:t>
            </a:r>
            <a:r>
              <a:rPr lang="en-ZA" sz="3600" dirty="0"/>
              <a:t>: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FF0000"/>
                </a:solidFill>
              </a:rPr>
              <a:t>Emergency response </a:t>
            </a:r>
            <a:r>
              <a:rPr lang="en-ZA" sz="3200" dirty="0"/>
              <a:t>&amp; facilities (including medical staff)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Road</a:t>
            </a:r>
            <a:r>
              <a:rPr lang="en-ZA" sz="3200" b="1" dirty="0">
                <a:solidFill>
                  <a:srgbClr val="767DC0"/>
                </a:solidFill>
              </a:rPr>
              <a:t> safety </a:t>
            </a:r>
            <a:r>
              <a:rPr lang="en-ZA" sz="3200" b="1" dirty="0" smtClean="0">
                <a:solidFill>
                  <a:srgbClr val="767DC0"/>
                </a:solidFill>
              </a:rPr>
              <a:t>officials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 smtClean="0"/>
              <a:t>Road </a:t>
            </a:r>
            <a:r>
              <a:rPr lang="en-ZA" sz="3200" b="1" dirty="0">
                <a:solidFill>
                  <a:srgbClr val="8CE614"/>
                </a:solidFill>
              </a:rPr>
              <a:t>safety </a:t>
            </a:r>
            <a:r>
              <a:rPr lang="en-ZA" sz="3200" b="1" dirty="0" smtClean="0">
                <a:solidFill>
                  <a:srgbClr val="8CE614"/>
                </a:solidFill>
              </a:rPr>
              <a:t>programmes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 smtClean="0">
                <a:solidFill>
                  <a:srgbClr val="767DC0"/>
                </a:solidFill>
              </a:rPr>
              <a:t>Law enforcement</a:t>
            </a:r>
            <a:endParaRPr lang="en-ZA" sz="3200" b="1" dirty="0">
              <a:solidFill>
                <a:srgbClr val="767DC0"/>
              </a:solidFill>
            </a:endParaRP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 smtClean="0">
                <a:solidFill>
                  <a:srgbClr val="8CE614"/>
                </a:solidFill>
              </a:rPr>
              <a:t>Legal services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 smtClean="0">
                <a:solidFill>
                  <a:srgbClr val="767DC0"/>
                </a:solidFill>
              </a:rPr>
              <a:t>Road repairs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Road accident fund </a:t>
            </a:r>
            <a:r>
              <a:rPr lang="en-ZA" sz="3200" dirty="0"/>
              <a:t>&amp; </a:t>
            </a:r>
            <a:r>
              <a:rPr lang="en-ZA" sz="3200" b="1" dirty="0">
                <a:solidFill>
                  <a:srgbClr val="8CE614"/>
                </a:solidFill>
              </a:rPr>
              <a:t>disability </a:t>
            </a:r>
            <a:r>
              <a:rPr lang="en-ZA" sz="3200" b="1" dirty="0" smtClean="0">
                <a:solidFill>
                  <a:srgbClr val="8CE614"/>
                </a:solidFill>
              </a:rPr>
              <a:t>grants</a:t>
            </a:r>
            <a:r>
              <a:rPr lang="en-ZA" sz="3200" dirty="0" smtClean="0"/>
              <a:t>. 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ZA" sz="3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38" y="3070212"/>
            <a:ext cx="2613023" cy="17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Road safety – a national priority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999926"/>
            <a:ext cx="7905749" cy="512941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National </a:t>
            </a:r>
            <a:r>
              <a:rPr lang="en-ZA" sz="3600" b="1" dirty="0">
                <a:solidFill>
                  <a:srgbClr val="8CE614"/>
                </a:solidFill>
              </a:rPr>
              <a:t>road safety initiatives </a:t>
            </a:r>
            <a:r>
              <a:rPr lang="en-ZA" sz="3600" dirty="0"/>
              <a:t>include: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Road Traffic Management Corporation </a:t>
            </a:r>
            <a:r>
              <a:rPr lang="en-ZA" sz="3200" dirty="0"/>
              <a:t>(including National Traffic Police</a:t>
            </a:r>
            <a:r>
              <a:rPr lang="en-ZA" sz="3200" dirty="0" smtClean="0"/>
              <a:t>)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Arrive Alive South </a:t>
            </a:r>
            <a:r>
              <a:rPr lang="en-ZA" sz="3200" b="1" dirty="0" smtClean="0">
                <a:solidFill>
                  <a:srgbClr val="8CE614"/>
                </a:solidFill>
              </a:rPr>
              <a:t>Africa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South Africans Against Drunk </a:t>
            </a:r>
            <a:r>
              <a:rPr lang="en-ZA" sz="3200" b="1" dirty="0" smtClean="0">
                <a:solidFill>
                  <a:srgbClr val="767DC0"/>
                </a:solidFill>
              </a:rPr>
              <a:t>Driving</a:t>
            </a:r>
            <a:endParaRPr lang="en-ZA" sz="3200" b="1" dirty="0">
              <a:solidFill>
                <a:srgbClr val="767DC0"/>
              </a:solidFill>
            </a:endParaRP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Road Accident Fund</a:t>
            </a:r>
            <a:r>
              <a:rPr lang="en-ZA" sz="3200" dirty="0"/>
              <a:t>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047" y="4098685"/>
            <a:ext cx="2740818" cy="20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10.1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368721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section – and interview a road accident survivor – by </a:t>
            </a:r>
            <a:r>
              <a:rPr lang="en-ZA" dirty="0" smtClean="0"/>
              <a:t>completing Learning </a:t>
            </a:r>
            <a:r>
              <a:rPr lang="en-ZA" dirty="0"/>
              <a:t>activity 10.1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24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476" y="1719844"/>
            <a:ext cx="4341516" cy="2971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Refer to </a:t>
            </a:r>
            <a:r>
              <a:rPr lang="en-US" sz="3600" b="1" dirty="0" smtClean="0">
                <a:solidFill>
                  <a:srgbClr val="8CE614"/>
                </a:solidFill>
              </a:rPr>
              <a:t>Table</a:t>
            </a:r>
            <a:r>
              <a:rPr lang="en-US" sz="3600" b="1" dirty="0">
                <a:solidFill>
                  <a:srgbClr val="8CE614"/>
                </a:solidFill>
              </a:rPr>
              <a:t> </a:t>
            </a:r>
            <a:r>
              <a:rPr lang="en-US" sz="3600" b="1" dirty="0" smtClean="0">
                <a:solidFill>
                  <a:srgbClr val="8CE614"/>
                </a:solidFill>
              </a:rPr>
              <a:t>10.1 </a:t>
            </a:r>
            <a:r>
              <a:rPr lang="en-US" sz="3600" dirty="0" smtClean="0"/>
              <a:t>in    your </a:t>
            </a:r>
            <a:r>
              <a:rPr lang="en-US" sz="3600" i="1" dirty="0"/>
              <a:t>Student’s Book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information about </a:t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ZA" sz="3600" dirty="0"/>
              <a:t>m</a:t>
            </a:r>
            <a:r>
              <a:rPr lang="en-ZA" sz="3600" dirty="0" smtClean="0"/>
              <a:t>ain </a:t>
            </a:r>
            <a:r>
              <a:rPr lang="en-ZA" sz="3600" dirty="0"/>
              <a:t>causes of </a:t>
            </a: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>driver-related </a:t>
            </a:r>
            <a:r>
              <a:rPr lang="en-ZA" sz="3600" dirty="0"/>
              <a:t>traffic accidents</a:t>
            </a:r>
            <a:r>
              <a:rPr lang="en-US" sz="3600" dirty="0" smtClean="0"/>
              <a:t>.</a:t>
            </a:r>
            <a:endParaRPr lang="en-ZA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136326"/>
            <a:ext cx="7905750" cy="963811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+mn-lt"/>
              </a:rPr>
              <a:t>Driver-related causes </a:t>
            </a:r>
            <a:r>
              <a:rPr lang="en-ZA" dirty="0" smtClean="0">
                <a:latin typeface="+mn-lt"/>
              </a:rPr>
              <a:t/>
            </a:r>
            <a:br>
              <a:rPr lang="en-ZA" dirty="0" smtClean="0">
                <a:latin typeface="+mn-lt"/>
              </a:rPr>
            </a:br>
            <a:r>
              <a:rPr lang="en-ZA" dirty="0" smtClean="0">
                <a:latin typeface="+mn-lt"/>
              </a:rPr>
              <a:t>of </a:t>
            </a:r>
            <a:r>
              <a:rPr lang="en-ZA" dirty="0">
                <a:latin typeface="+mn-lt"/>
              </a:rPr>
              <a:t>traffic accidents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847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10.2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368721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</a:t>
            </a:r>
            <a:r>
              <a:rPr lang="en-ZA" dirty="0" smtClean="0"/>
              <a:t>section by completing Learning </a:t>
            </a:r>
            <a:r>
              <a:rPr lang="en-ZA" dirty="0"/>
              <a:t>activity </a:t>
            </a:r>
            <a:r>
              <a:rPr lang="en-ZA" dirty="0" smtClean="0"/>
              <a:t>10.2 </a:t>
            </a:r>
            <a:r>
              <a:rPr lang="en-ZA" dirty="0"/>
              <a:t>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2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6619" y="1780994"/>
            <a:ext cx="4422669" cy="2991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3600" dirty="0"/>
              <a:t>Refer to </a:t>
            </a:r>
            <a:r>
              <a:rPr lang="en-ZA" sz="3600" b="1" dirty="0">
                <a:solidFill>
                  <a:srgbClr val="8CE614"/>
                </a:solidFill>
              </a:rPr>
              <a:t>Table </a:t>
            </a:r>
            <a:r>
              <a:rPr lang="en-ZA" sz="3600" b="1" dirty="0" smtClean="0">
                <a:solidFill>
                  <a:srgbClr val="8CE614"/>
                </a:solidFill>
              </a:rPr>
              <a:t>10.2 </a:t>
            </a:r>
            <a:r>
              <a:rPr lang="en-ZA" sz="3600" dirty="0"/>
              <a:t>in your </a:t>
            </a:r>
            <a:r>
              <a:rPr lang="en-ZA" sz="3600" i="1" dirty="0"/>
              <a:t>Student’s Book </a:t>
            </a:r>
            <a:r>
              <a:rPr lang="en-ZA" sz="3600" i="1" dirty="0" smtClean="0"/>
              <a:t/>
            </a:r>
            <a:br>
              <a:rPr lang="en-ZA" sz="3600" i="1" dirty="0" smtClean="0"/>
            </a:br>
            <a:r>
              <a:rPr lang="en-ZA" sz="3600" dirty="0" smtClean="0"/>
              <a:t>for information </a:t>
            </a:r>
            <a:r>
              <a:rPr lang="en-ZA" sz="3600" dirty="0"/>
              <a:t>about </a:t>
            </a:r>
            <a:r>
              <a:rPr lang="en-ZA" sz="3600" dirty="0" smtClean="0"/>
              <a:t>       the main </a:t>
            </a:r>
            <a:r>
              <a:rPr lang="en-ZA" sz="3600" dirty="0"/>
              <a:t>causes of passenger-related </a:t>
            </a: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>traffic </a:t>
            </a:r>
            <a:r>
              <a:rPr lang="en-ZA" sz="3600" dirty="0"/>
              <a:t>accidents.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42875"/>
            <a:ext cx="8015288" cy="999926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+mn-lt"/>
              </a:rPr>
              <a:t>Passenger-related </a:t>
            </a:r>
            <a:r>
              <a:rPr lang="en-ZA" dirty="0" smtClean="0">
                <a:latin typeface="+mn-lt"/>
              </a:rPr>
              <a:t/>
            </a:r>
            <a:br>
              <a:rPr lang="en-ZA" dirty="0" smtClean="0">
                <a:latin typeface="+mn-lt"/>
              </a:rPr>
            </a:br>
            <a:r>
              <a:rPr lang="en-ZA" dirty="0" smtClean="0">
                <a:latin typeface="+mn-lt"/>
              </a:rPr>
              <a:t>causes of </a:t>
            </a:r>
            <a:r>
              <a:rPr lang="en-ZA" dirty="0">
                <a:latin typeface="+mn-lt"/>
              </a:rPr>
              <a:t>accidents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838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8041" y="1738131"/>
            <a:ext cx="4617551" cy="2991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3600" dirty="0"/>
              <a:t>Refer to </a:t>
            </a:r>
            <a:r>
              <a:rPr lang="en-ZA" sz="3600" b="1" dirty="0">
                <a:solidFill>
                  <a:srgbClr val="8CE614"/>
                </a:solidFill>
              </a:rPr>
              <a:t>Table </a:t>
            </a:r>
            <a:r>
              <a:rPr lang="en-ZA" sz="3600" b="1" dirty="0" smtClean="0">
                <a:solidFill>
                  <a:srgbClr val="8CE614"/>
                </a:solidFill>
              </a:rPr>
              <a:t>10.3 </a:t>
            </a:r>
            <a:r>
              <a:rPr lang="en-ZA" sz="3600" dirty="0"/>
              <a:t>in your </a:t>
            </a:r>
            <a:r>
              <a:rPr lang="en-ZA" sz="3600" i="1" dirty="0"/>
              <a:t>Student’s Book </a:t>
            </a:r>
            <a:r>
              <a:rPr lang="en-ZA" sz="3600" i="1" dirty="0" smtClean="0"/>
              <a:t/>
            </a:r>
            <a:br>
              <a:rPr lang="en-ZA" sz="3600" i="1" dirty="0" smtClean="0"/>
            </a:br>
            <a:r>
              <a:rPr lang="en-ZA" sz="3600" dirty="0" smtClean="0"/>
              <a:t>for information </a:t>
            </a:r>
            <a:r>
              <a:rPr lang="en-ZA" sz="3600" dirty="0"/>
              <a:t>about </a:t>
            </a:r>
            <a:r>
              <a:rPr lang="en-ZA" sz="3600" dirty="0" smtClean="0"/>
              <a:t>       </a:t>
            </a:r>
            <a:r>
              <a:rPr lang="en-ZA" sz="3600" dirty="0"/>
              <a:t>the </a:t>
            </a:r>
            <a:r>
              <a:rPr lang="en-ZA" sz="3600" dirty="0" smtClean="0"/>
              <a:t>main </a:t>
            </a:r>
            <a:r>
              <a:rPr lang="en-ZA" sz="3600" dirty="0"/>
              <a:t>types of other road users causing </a:t>
            </a: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>traffic </a:t>
            </a:r>
            <a:r>
              <a:rPr lang="en-ZA" sz="3600" dirty="0"/>
              <a:t>accidents.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42875"/>
            <a:ext cx="8015288" cy="999926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+mn-lt"/>
              </a:rPr>
              <a:t>Other road user-related </a:t>
            </a:r>
            <a:r>
              <a:rPr lang="en-ZA" dirty="0" smtClean="0">
                <a:latin typeface="+mn-lt"/>
              </a:rPr>
              <a:t/>
            </a:r>
            <a:br>
              <a:rPr lang="en-ZA" dirty="0" smtClean="0">
                <a:latin typeface="+mn-lt"/>
              </a:rPr>
            </a:br>
            <a:r>
              <a:rPr lang="en-ZA" dirty="0" smtClean="0">
                <a:latin typeface="+mn-lt"/>
              </a:rPr>
              <a:t>causes </a:t>
            </a:r>
            <a:r>
              <a:rPr lang="en-ZA" dirty="0">
                <a:latin typeface="+mn-lt"/>
              </a:rPr>
              <a:t>of accidents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204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10.3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368721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section </a:t>
            </a:r>
            <a:r>
              <a:rPr lang="en-ZA" dirty="0" smtClean="0"/>
              <a:t>by completing Learning </a:t>
            </a:r>
            <a:r>
              <a:rPr lang="en-ZA" dirty="0"/>
              <a:t>activity </a:t>
            </a:r>
            <a:r>
              <a:rPr lang="en-ZA" dirty="0" smtClean="0"/>
              <a:t>10.3 </a:t>
            </a:r>
            <a:r>
              <a:rPr lang="en-ZA" dirty="0"/>
              <a:t>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6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3761" y="1695269"/>
            <a:ext cx="4516967" cy="2991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3600" dirty="0"/>
              <a:t>Refer to </a:t>
            </a:r>
            <a:r>
              <a:rPr lang="en-ZA" sz="3600" b="1" dirty="0">
                <a:solidFill>
                  <a:srgbClr val="8CE614"/>
                </a:solidFill>
              </a:rPr>
              <a:t>Table </a:t>
            </a:r>
            <a:r>
              <a:rPr lang="en-ZA" sz="3600" b="1" dirty="0" smtClean="0">
                <a:solidFill>
                  <a:srgbClr val="8CE614"/>
                </a:solidFill>
              </a:rPr>
              <a:t>10.4 </a:t>
            </a:r>
            <a:r>
              <a:rPr lang="en-ZA" sz="3600" dirty="0"/>
              <a:t>in your </a:t>
            </a:r>
            <a:r>
              <a:rPr lang="en-ZA" sz="3600" i="1" dirty="0"/>
              <a:t>Student’s Book </a:t>
            </a:r>
            <a:r>
              <a:rPr lang="en-ZA" sz="3600" i="1" dirty="0" smtClean="0"/>
              <a:t/>
            </a:r>
            <a:br>
              <a:rPr lang="en-ZA" sz="3600" i="1" dirty="0" smtClean="0"/>
            </a:br>
            <a:r>
              <a:rPr lang="en-ZA" sz="3600" dirty="0" smtClean="0"/>
              <a:t>for information </a:t>
            </a:r>
            <a:r>
              <a:rPr lang="en-ZA" sz="3600" dirty="0"/>
              <a:t>about </a:t>
            </a:r>
            <a:r>
              <a:rPr lang="en-ZA" sz="3600" dirty="0" smtClean="0"/>
              <a:t>       </a:t>
            </a:r>
            <a:r>
              <a:rPr lang="en-ZA" sz="3600" dirty="0"/>
              <a:t>the </a:t>
            </a:r>
            <a:r>
              <a:rPr lang="en-ZA" sz="3600" dirty="0" smtClean="0"/>
              <a:t>main </a:t>
            </a:r>
            <a:r>
              <a:rPr lang="en-ZA" sz="3600" dirty="0"/>
              <a:t>causes of environment-related traffic accidents.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42875"/>
            <a:ext cx="8015288" cy="999926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+mn-lt"/>
              </a:rPr>
              <a:t>Environment-related </a:t>
            </a:r>
            <a:r>
              <a:rPr lang="en-ZA" dirty="0" smtClean="0">
                <a:latin typeface="+mn-lt"/>
              </a:rPr>
              <a:t/>
            </a:r>
            <a:br>
              <a:rPr lang="en-ZA" dirty="0" smtClean="0">
                <a:latin typeface="+mn-lt"/>
              </a:rPr>
            </a:br>
            <a:r>
              <a:rPr lang="en-ZA" dirty="0" smtClean="0">
                <a:latin typeface="+mn-lt"/>
              </a:rPr>
              <a:t>causes </a:t>
            </a:r>
            <a:r>
              <a:rPr lang="en-ZA" dirty="0">
                <a:latin typeface="+mn-lt"/>
              </a:rPr>
              <a:t>of accidents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897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10.4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368721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section </a:t>
            </a:r>
            <a:r>
              <a:rPr lang="en-ZA" dirty="0" smtClean="0"/>
              <a:t>by completing Learning </a:t>
            </a:r>
            <a:r>
              <a:rPr lang="en-ZA" dirty="0"/>
              <a:t>activity </a:t>
            </a:r>
            <a:r>
              <a:rPr lang="en-ZA" dirty="0" smtClean="0"/>
              <a:t>10.4 </a:t>
            </a:r>
            <a:r>
              <a:rPr lang="en-ZA" dirty="0"/>
              <a:t>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8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095" y="1600200"/>
            <a:ext cx="4229100" cy="244316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Advocate road safety measures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2104" y="4043362"/>
            <a:ext cx="3843081" cy="58287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9A73FD"/>
                </a:solidFill>
              </a:rPr>
              <a:t>Module </a:t>
            </a:r>
            <a:r>
              <a:rPr lang="en-GB" dirty="0" smtClean="0">
                <a:solidFill>
                  <a:srgbClr val="9A73FD"/>
                </a:solidFill>
              </a:rPr>
              <a:t>10</a:t>
            </a:r>
            <a:endParaRPr lang="en-GB" dirty="0">
              <a:solidFill>
                <a:srgbClr val="9A7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4" y="150614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Prevention of traffic accidents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6" y="1062503"/>
            <a:ext cx="8648699" cy="5258000"/>
          </a:xfrm>
        </p:spPr>
        <p:txBody>
          <a:bodyPr>
            <a:noAutofit/>
          </a:bodyPr>
          <a:lstStyle/>
          <a:p>
            <a:pPr fontAlgn="base"/>
            <a:r>
              <a:rPr lang="en-ZA" sz="3600" dirty="0" smtClean="0"/>
              <a:t>Don’t </a:t>
            </a:r>
            <a:r>
              <a:rPr lang="en-ZA" sz="3600" b="1" dirty="0">
                <a:solidFill>
                  <a:srgbClr val="767DC0"/>
                </a:solidFill>
              </a:rPr>
              <a:t>drink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drive</a:t>
            </a:r>
            <a:r>
              <a:rPr lang="en-ZA" sz="3600" dirty="0"/>
              <a:t>.</a:t>
            </a:r>
          </a:p>
          <a:p>
            <a:pPr fontAlgn="base"/>
            <a:r>
              <a:rPr lang="en-ZA" sz="3600" dirty="0"/>
              <a:t>Don’t </a:t>
            </a:r>
            <a:r>
              <a:rPr lang="en-ZA" sz="3600" b="1" dirty="0">
                <a:solidFill>
                  <a:srgbClr val="8CE614"/>
                </a:solidFill>
              </a:rPr>
              <a:t>speed</a:t>
            </a:r>
            <a:r>
              <a:rPr lang="en-ZA" sz="3600" dirty="0"/>
              <a:t>.</a:t>
            </a:r>
          </a:p>
          <a:p>
            <a:pPr fontAlgn="base"/>
            <a:r>
              <a:rPr lang="en-ZA" sz="3600" dirty="0"/>
              <a:t>Wear your </a:t>
            </a:r>
            <a:r>
              <a:rPr lang="en-ZA" sz="3600" b="1" dirty="0">
                <a:solidFill>
                  <a:srgbClr val="767DC0"/>
                </a:solidFill>
              </a:rPr>
              <a:t>seatbelt</a:t>
            </a:r>
            <a:r>
              <a:rPr lang="en-ZA" sz="3600" dirty="0"/>
              <a:t>.</a:t>
            </a:r>
          </a:p>
          <a:p>
            <a:pPr fontAlgn="base"/>
            <a:r>
              <a:rPr lang="en-ZA" sz="3600" dirty="0"/>
              <a:t>Keep your </a:t>
            </a:r>
            <a:r>
              <a:rPr lang="en-ZA" sz="3600" b="1" dirty="0">
                <a:solidFill>
                  <a:srgbClr val="8CE614"/>
                </a:solidFill>
              </a:rPr>
              <a:t>eyes on the road</a:t>
            </a:r>
            <a:r>
              <a:rPr lang="en-ZA" sz="3600" dirty="0" smtClean="0"/>
              <a:t>.</a:t>
            </a:r>
          </a:p>
          <a:p>
            <a:pPr fontAlgn="base"/>
            <a:r>
              <a:rPr lang="en-ZA" sz="3600" dirty="0" smtClean="0"/>
              <a:t>Stay </a:t>
            </a:r>
            <a:r>
              <a:rPr lang="en-ZA" sz="3600" dirty="0"/>
              <a:t>aware of your </a:t>
            </a:r>
            <a:r>
              <a:rPr lang="en-ZA" sz="3600" b="1" dirty="0">
                <a:solidFill>
                  <a:srgbClr val="767DC0"/>
                </a:solidFill>
              </a:rPr>
              <a:t>surroundings</a:t>
            </a:r>
            <a:r>
              <a:rPr lang="en-ZA" sz="3600" dirty="0"/>
              <a:t>. </a:t>
            </a:r>
          </a:p>
          <a:p>
            <a:pPr fontAlgn="base"/>
            <a:r>
              <a:rPr lang="en-ZA" sz="3600" dirty="0"/>
              <a:t>Keep </a:t>
            </a:r>
            <a:r>
              <a:rPr lang="en-ZA" sz="3600" b="1" dirty="0">
                <a:solidFill>
                  <a:srgbClr val="8CE614"/>
                </a:solidFill>
              </a:rPr>
              <a:t>safe following distances</a:t>
            </a:r>
            <a:r>
              <a:rPr lang="en-ZA" sz="3600" dirty="0" smtClean="0"/>
              <a:t>.</a:t>
            </a:r>
          </a:p>
          <a:p>
            <a:pPr fontAlgn="base"/>
            <a:r>
              <a:rPr lang="en-ZA" sz="3600" dirty="0"/>
              <a:t>Stop every </a:t>
            </a:r>
            <a:r>
              <a:rPr lang="en-ZA" sz="3600" b="1" dirty="0">
                <a:solidFill>
                  <a:srgbClr val="767DC0"/>
                </a:solidFill>
              </a:rPr>
              <a:t>two hours </a:t>
            </a:r>
            <a:r>
              <a:rPr lang="en-ZA" sz="3600" dirty="0"/>
              <a:t>to </a:t>
            </a:r>
            <a:r>
              <a:rPr lang="en-ZA" sz="3600" b="1" dirty="0">
                <a:solidFill>
                  <a:srgbClr val="767DC0"/>
                </a:solidFill>
              </a:rPr>
              <a:t>stretch your legs</a:t>
            </a:r>
            <a:r>
              <a:rPr lang="en-ZA" sz="3600" dirty="0" smtClean="0"/>
              <a:t>.</a:t>
            </a:r>
            <a:endParaRPr lang="en-ZA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9363" y="871338"/>
            <a:ext cx="1814514" cy="2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4" y="150614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Prevention of traffic accidents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4" y="999926"/>
            <a:ext cx="4405312" cy="5129412"/>
          </a:xfrm>
        </p:spPr>
        <p:txBody>
          <a:bodyPr>
            <a:noAutofit/>
          </a:bodyPr>
          <a:lstStyle/>
          <a:p>
            <a:pPr fontAlgn="base"/>
            <a:r>
              <a:rPr lang="en-ZA" sz="3600" dirty="0"/>
              <a:t>Don’t </a:t>
            </a:r>
            <a:r>
              <a:rPr lang="en-ZA" sz="3600" b="1" dirty="0">
                <a:solidFill>
                  <a:srgbClr val="8CE614"/>
                </a:solidFill>
              </a:rPr>
              <a:t>drive tired</a:t>
            </a:r>
            <a:r>
              <a:rPr lang="en-ZA" sz="3600" dirty="0"/>
              <a:t>.</a:t>
            </a:r>
          </a:p>
          <a:p>
            <a:pPr fontAlgn="base"/>
            <a:r>
              <a:rPr lang="en-ZA" sz="3600" dirty="0"/>
              <a:t>Don’t </a:t>
            </a:r>
            <a:r>
              <a:rPr lang="en-ZA" sz="3600" b="1" dirty="0">
                <a:solidFill>
                  <a:srgbClr val="767DC0"/>
                </a:solidFill>
              </a:rPr>
              <a:t>use your phone</a:t>
            </a:r>
            <a:r>
              <a:rPr lang="en-ZA" sz="3600" dirty="0"/>
              <a:t> while driving</a:t>
            </a:r>
            <a:r>
              <a:rPr lang="en-ZA" sz="3600" dirty="0" smtClean="0"/>
              <a:t>.</a:t>
            </a:r>
          </a:p>
          <a:p>
            <a:pPr lvl="0" fontAlgn="base"/>
            <a:r>
              <a:rPr lang="en-ZA" sz="3600" dirty="0"/>
              <a:t>All </a:t>
            </a:r>
            <a:r>
              <a:rPr lang="en-ZA" sz="3600" b="1" dirty="0">
                <a:solidFill>
                  <a:srgbClr val="8CE614"/>
                </a:solidFill>
              </a:rPr>
              <a:t>legislation</a:t>
            </a:r>
            <a:r>
              <a:rPr lang="en-ZA" sz="3600" dirty="0"/>
              <a:t> needs to be </a:t>
            </a:r>
            <a:r>
              <a:rPr lang="en-ZA" sz="3600" b="1" dirty="0">
                <a:solidFill>
                  <a:srgbClr val="8CE614"/>
                </a:solidFill>
              </a:rPr>
              <a:t>enforced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Roads need to be </a:t>
            </a:r>
            <a:r>
              <a:rPr lang="en-ZA" sz="3600" b="1" dirty="0">
                <a:solidFill>
                  <a:srgbClr val="767DC0"/>
                </a:solidFill>
              </a:rPr>
              <a:t>maintained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Road users need to </a:t>
            </a:r>
            <a:r>
              <a:rPr lang="en-ZA" sz="3600" b="1" dirty="0">
                <a:solidFill>
                  <a:srgbClr val="8CE614"/>
                </a:solidFill>
              </a:rPr>
              <a:t>be responsible</a:t>
            </a:r>
            <a:r>
              <a:rPr lang="en-ZA" sz="3600" dirty="0"/>
              <a:t>.</a:t>
            </a:r>
          </a:p>
          <a:p>
            <a:pPr fontAlgn="base"/>
            <a:endParaRPr lang="en-ZA" sz="3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500" y="1109662"/>
            <a:ext cx="3128964" cy="29051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3476" y="4143376"/>
            <a:ext cx="34718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i="1" dirty="0"/>
              <a:t>Figure 10.10: Wearing a cycle or motorcycle helmet in the correct way can reduce the risk of severe injury by more than 70% and the risk of death by almost 40%</a:t>
            </a:r>
          </a:p>
        </p:txBody>
      </p:sp>
    </p:spTree>
    <p:extLst>
      <p:ext uri="{BB962C8B-B14F-4D97-AF65-F5344CB8AC3E}">
        <p14:creationId xmlns:p14="http://schemas.microsoft.com/office/powerpoint/2010/main" val="8774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14559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10.5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591849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Test </a:t>
            </a:r>
            <a:r>
              <a:rPr lang="en-ZA" dirty="0"/>
              <a:t>your knowledge of </a:t>
            </a:r>
            <a:r>
              <a:rPr lang="en-ZA"/>
              <a:t>this </a:t>
            </a:r>
            <a:r>
              <a:rPr lang="en-ZA" smtClean="0"/>
              <a:t>section by </a:t>
            </a:r>
            <a:r>
              <a:rPr lang="en-ZA" dirty="0" smtClean="0"/>
              <a:t>completing Learning </a:t>
            </a:r>
            <a:r>
              <a:rPr lang="en-ZA"/>
              <a:t>activity </a:t>
            </a:r>
            <a:r>
              <a:rPr lang="en-ZA" smtClean="0"/>
              <a:t>10.5 </a:t>
            </a:r>
            <a:r>
              <a:rPr lang="en-ZA" dirty="0"/>
              <a:t>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2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1748"/>
            <a:ext cx="8404412" cy="2714627"/>
          </a:xfrm>
        </p:spPr>
        <p:txBody>
          <a:bodyPr>
            <a:noAutofit/>
          </a:bodyPr>
          <a:lstStyle/>
          <a:p>
            <a:pPr algn="ctr" fontAlgn="base"/>
            <a:r>
              <a:rPr lang="en-ZA" dirty="0"/>
              <a:t>Traffic safety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measures</a:t>
            </a:r>
            <a:r>
              <a:rPr lang="en-ZA" dirty="0"/>
              <a:t>, including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no </a:t>
            </a:r>
            <a:r>
              <a:rPr lang="en-ZA" dirty="0"/>
              <a:t>drunk driving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9" y="1687492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10.2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6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4" y="150614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What is a measure?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4" y="999926"/>
            <a:ext cx="7905750" cy="512941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Measure</a:t>
            </a:r>
            <a:r>
              <a:rPr lang="en-ZA" sz="3600" dirty="0"/>
              <a:t> = action to </a:t>
            </a:r>
            <a:r>
              <a:rPr lang="en-ZA" sz="3600" b="1" dirty="0">
                <a:solidFill>
                  <a:srgbClr val="8CE614"/>
                </a:solidFill>
              </a:rPr>
              <a:t>prevent something </a:t>
            </a:r>
            <a:r>
              <a:rPr lang="en-ZA" sz="3600" b="1" dirty="0" smtClean="0">
                <a:solidFill>
                  <a:srgbClr val="8CE614"/>
                </a:solidFill>
              </a:rPr>
              <a:t>bad from happening</a:t>
            </a:r>
            <a:r>
              <a:rPr lang="en-ZA" sz="3600" dirty="0" smtClean="0"/>
              <a:t>.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Traffic safety measures </a:t>
            </a:r>
            <a:r>
              <a:rPr lang="en-ZA" sz="3600" dirty="0"/>
              <a:t>can be: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Part of a vehicle </a:t>
            </a:r>
            <a:r>
              <a:rPr lang="en-ZA" sz="3200" dirty="0"/>
              <a:t>(e.g. a seatbelt</a:t>
            </a:r>
            <a:r>
              <a:rPr lang="en-ZA" sz="3200" dirty="0" smtClean="0"/>
              <a:t>)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Road infrastructure</a:t>
            </a:r>
            <a:r>
              <a:rPr lang="en-ZA" sz="3200" dirty="0"/>
              <a:t> 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3200" dirty="0" smtClean="0"/>
              <a:t>(</a:t>
            </a:r>
            <a:r>
              <a:rPr lang="en-ZA" sz="3200" dirty="0"/>
              <a:t>e.g. speed bump</a:t>
            </a:r>
            <a:r>
              <a:rPr lang="en-ZA" sz="3200" dirty="0" smtClean="0"/>
              <a:t>)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Law </a:t>
            </a:r>
            <a:r>
              <a:rPr lang="en-ZA" sz="3200" dirty="0"/>
              <a:t>(e.g. speed limit).</a:t>
            </a:r>
          </a:p>
          <a:p>
            <a:pPr marL="0" indent="0" fontAlgn="base">
              <a:buNone/>
            </a:pPr>
            <a:endParaRPr lang="en-Z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714" y="3075756"/>
            <a:ext cx="2112961" cy="31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4" y="150614"/>
            <a:ext cx="7905750" cy="849312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+mn-lt"/>
              </a:rPr>
              <a:t>Measures for road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safety </a:t>
            </a:r>
            <a:r>
              <a:rPr lang="en-ZA" b="1" dirty="0">
                <a:latin typeface="+mn-lt"/>
              </a:rPr>
              <a:t>management 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9" y="1357113"/>
            <a:ext cx="7734300" cy="3972125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Road safety policy </a:t>
            </a:r>
            <a:r>
              <a:rPr lang="en-ZA" sz="3600" dirty="0"/>
              <a:t>includes: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Government-funded agencies </a:t>
            </a:r>
            <a:r>
              <a:rPr lang="en-ZA" sz="3200" b="1" dirty="0" smtClean="0">
                <a:solidFill>
                  <a:srgbClr val="8CE614"/>
                </a:solidFill>
              </a:rPr>
              <a:t>             </a:t>
            </a:r>
            <a:r>
              <a:rPr lang="en-ZA" sz="3200" dirty="0" smtClean="0"/>
              <a:t>(</a:t>
            </a:r>
            <a:r>
              <a:rPr lang="en-ZA" sz="3200" dirty="0"/>
              <a:t>e.g. Arrive Alive</a:t>
            </a:r>
            <a:r>
              <a:rPr lang="en-ZA" sz="3200" dirty="0" smtClean="0"/>
              <a:t>)</a:t>
            </a:r>
            <a:endParaRPr lang="en-ZA" sz="32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Public transport </a:t>
            </a:r>
            <a:r>
              <a:rPr lang="en-ZA" sz="3600" dirty="0" smtClean="0"/>
              <a:t>systems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Laws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8CE614"/>
                </a:solidFill>
              </a:rPr>
              <a:t>law enforcement</a:t>
            </a:r>
            <a:r>
              <a:rPr lang="en-ZA" sz="3600" dirty="0"/>
              <a:t>. </a:t>
            </a:r>
          </a:p>
          <a:p>
            <a:pPr marL="0" indent="0" fontAlgn="base">
              <a:buNone/>
            </a:pPr>
            <a:endParaRPr lang="en-ZA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775" y="4242032"/>
            <a:ext cx="2827338" cy="18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4" y="207764"/>
            <a:ext cx="7905750" cy="849312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+mn-lt"/>
              </a:rPr>
              <a:t>Measures for safer roads </a:t>
            </a:r>
            <a:r>
              <a:rPr lang="en-ZA" b="1" dirty="0" smtClean="0">
                <a:latin typeface="+mn-lt"/>
              </a:rPr>
              <a:t>&amp; mobility 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4" y="1357113"/>
            <a:ext cx="7905749" cy="3972125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Maintaining </a:t>
            </a:r>
            <a:r>
              <a:rPr lang="en-ZA" sz="3600" b="1" dirty="0">
                <a:solidFill>
                  <a:srgbClr val="767DC0"/>
                </a:solidFill>
              </a:rPr>
              <a:t>old </a:t>
            </a:r>
            <a:r>
              <a:rPr lang="en-ZA" sz="3600" b="1" dirty="0" smtClean="0">
                <a:solidFill>
                  <a:srgbClr val="767DC0"/>
                </a:solidFill>
              </a:rPr>
              <a:t>roads</a:t>
            </a:r>
            <a:endParaRPr lang="en-ZA" sz="3600" dirty="0"/>
          </a:p>
          <a:p>
            <a:pPr lvl="0" fontAlgn="base"/>
            <a:r>
              <a:rPr lang="en-ZA" sz="3600" dirty="0"/>
              <a:t>Building </a:t>
            </a:r>
            <a:r>
              <a:rPr lang="en-ZA" sz="3600" b="1" dirty="0">
                <a:solidFill>
                  <a:srgbClr val="8CE614"/>
                </a:solidFill>
              </a:rPr>
              <a:t>safe new </a:t>
            </a:r>
            <a:r>
              <a:rPr lang="en-ZA" sz="3600" b="1" dirty="0" smtClean="0">
                <a:solidFill>
                  <a:srgbClr val="8CE614"/>
                </a:solidFill>
              </a:rPr>
              <a:t>roads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Special lanes </a:t>
            </a:r>
            <a:r>
              <a:rPr lang="en-ZA" sz="3600" dirty="0"/>
              <a:t>(e.g. for buses or bicycles</a:t>
            </a:r>
            <a:r>
              <a:rPr lang="en-ZA" sz="3600" dirty="0" smtClean="0"/>
              <a:t>)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Pavements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8CE614"/>
                </a:solidFill>
              </a:rPr>
              <a:t>pedestrian crossings</a:t>
            </a:r>
            <a:r>
              <a:rPr lang="en-ZA" sz="3600" dirty="0"/>
              <a:t>. </a:t>
            </a:r>
          </a:p>
          <a:p>
            <a:pPr marL="0" indent="0" fontAlgn="base">
              <a:buNone/>
            </a:pPr>
            <a:endParaRPr lang="en-ZA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4457" y="3893489"/>
            <a:ext cx="3370262" cy="225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4" y="207764"/>
            <a:ext cx="7905750" cy="849312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Measures for safer </a:t>
            </a:r>
            <a:r>
              <a:rPr lang="en-ZA" b="1" dirty="0" smtClean="0">
                <a:latin typeface="+mn-lt"/>
              </a:rPr>
              <a:t>vehicles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1185663"/>
            <a:ext cx="7905749" cy="3972125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Safety features </a:t>
            </a:r>
            <a:r>
              <a:rPr lang="en-ZA" sz="3600" dirty="0"/>
              <a:t>(e.g. airbags, seatbelts </a:t>
            </a:r>
            <a:r>
              <a:rPr lang="en-ZA" sz="3600" dirty="0" smtClean="0"/>
              <a:t>&amp; headrests)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Roadworthy tests </a:t>
            </a:r>
            <a:r>
              <a:rPr lang="en-ZA" sz="3600" dirty="0"/>
              <a:t>(including functioning lights, brakes </a:t>
            </a:r>
            <a:r>
              <a:rPr lang="en-ZA" sz="3600" dirty="0" smtClean="0"/>
              <a:t>&amp; </a:t>
            </a:r>
            <a:r>
              <a:rPr lang="en-ZA" sz="3600" dirty="0"/>
              <a:t>tyres).</a:t>
            </a:r>
          </a:p>
          <a:p>
            <a:pPr marL="0" indent="0" fontAlgn="base">
              <a:buNone/>
            </a:pPr>
            <a:endParaRPr lang="en-ZA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150" y="3764496"/>
            <a:ext cx="3698875" cy="24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4" y="207764"/>
            <a:ext cx="7905750" cy="849312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Measures for safer </a:t>
            </a:r>
            <a:r>
              <a:rPr lang="en-ZA" b="1" dirty="0" smtClean="0">
                <a:latin typeface="+mn-lt"/>
              </a:rPr>
              <a:t>road users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1185663"/>
            <a:ext cx="7905749" cy="3972125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Know</a:t>
            </a:r>
            <a:r>
              <a:rPr lang="en-ZA" sz="3600" b="1" dirty="0"/>
              <a:t>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767DC0"/>
                </a:solidFill>
              </a:rPr>
              <a:t>obey road signs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Break up </a:t>
            </a:r>
            <a:r>
              <a:rPr lang="en-ZA" sz="3600" b="1" dirty="0">
                <a:solidFill>
                  <a:srgbClr val="8CE614"/>
                </a:solidFill>
              </a:rPr>
              <a:t>long journeys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Use </a:t>
            </a:r>
            <a:r>
              <a:rPr lang="en-ZA" sz="3600" b="1" dirty="0">
                <a:solidFill>
                  <a:srgbClr val="767DC0"/>
                </a:solidFill>
              </a:rPr>
              <a:t>car seats </a:t>
            </a:r>
            <a:r>
              <a:rPr lang="en-ZA" sz="3600" dirty="0"/>
              <a:t>for children.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Ensure that any </a:t>
            </a:r>
            <a:r>
              <a:rPr lang="en-ZA" sz="3600" b="1" dirty="0">
                <a:solidFill>
                  <a:srgbClr val="8CE614"/>
                </a:solidFill>
              </a:rPr>
              <a:t>loose items </a:t>
            </a:r>
            <a:r>
              <a:rPr lang="en-ZA" sz="3600" dirty="0"/>
              <a:t>(e.g. bags </a:t>
            </a:r>
            <a:r>
              <a:rPr lang="en-ZA" sz="3600" dirty="0" smtClean="0"/>
              <a:t> &amp; </a:t>
            </a:r>
            <a:r>
              <a:rPr lang="en-ZA" sz="3600" dirty="0"/>
              <a:t>shopping) are </a:t>
            </a:r>
            <a:r>
              <a:rPr lang="en-ZA" sz="3600" b="1" dirty="0">
                <a:solidFill>
                  <a:srgbClr val="8CE614"/>
                </a:solidFill>
              </a:rPr>
              <a:t>securely stored</a:t>
            </a:r>
            <a:r>
              <a:rPr lang="en-ZA" sz="3600" dirty="0"/>
              <a:t>. </a:t>
            </a:r>
          </a:p>
          <a:p>
            <a:pPr marL="0" indent="0" fontAlgn="base">
              <a:buNone/>
            </a:pPr>
            <a:endParaRPr lang="en-ZA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905" y="4146649"/>
            <a:ext cx="3027362" cy="20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31294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Measures for safer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post-crash </a:t>
            </a:r>
            <a:r>
              <a:rPr lang="en-ZA" b="1" dirty="0">
                <a:latin typeface="+mn-lt"/>
              </a:rPr>
              <a:t>response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1428750"/>
            <a:ext cx="8091488" cy="3729038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Know </a:t>
            </a:r>
            <a:r>
              <a:rPr lang="en-ZA" sz="3600" dirty="0" smtClean="0"/>
              <a:t>the </a:t>
            </a:r>
            <a:r>
              <a:rPr lang="en-ZA" sz="3600" b="1" dirty="0" smtClean="0">
                <a:solidFill>
                  <a:srgbClr val="8CE614"/>
                </a:solidFill>
              </a:rPr>
              <a:t>numbers</a:t>
            </a:r>
            <a:r>
              <a:rPr lang="en-ZA" sz="3600" dirty="0" smtClean="0"/>
              <a:t> </a:t>
            </a:r>
            <a:r>
              <a:rPr lang="en-ZA" sz="3600" dirty="0"/>
              <a:t>for </a:t>
            </a:r>
            <a:r>
              <a:rPr lang="en-ZA" sz="3600" b="1" dirty="0">
                <a:solidFill>
                  <a:srgbClr val="8CE614"/>
                </a:solidFill>
              </a:rPr>
              <a:t>emergency services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Emergency services </a:t>
            </a:r>
            <a:r>
              <a:rPr lang="en-ZA" sz="3600" dirty="0"/>
              <a:t>include:</a:t>
            </a: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Traffic </a:t>
            </a:r>
            <a:r>
              <a:rPr lang="en-ZA" sz="3200" b="1" dirty="0" smtClean="0">
                <a:solidFill>
                  <a:srgbClr val="767DC0"/>
                </a:solidFill>
              </a:rPr>
              <a:t>police</a:t>
            </a:r>
            <a:endParaRPr lang="en-ZA" sz="3200" dirty="0"/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FF0000"/>
                </a:solidFill>
              </a:rPr>
              <a:t>Ambulance </a:t>
            </a:r>
            <a:r>
              <a:rPr lang="en-ZA" sz="3200" dirty="0" smtClean="0"/>
              <a:t>&amp; </a:t>
            </a:r>
            <a:r>
              <a:rPr lang="en-ZA" sz="3200" b="1" dirty="0">
                <a:solidFill>
                  <a:srgbClr val="FF0000"/>
                </a:solidFill>
              </a:rPr>
              <a:t>fire </a:t>
            </a:r>
            <a:r>
              <a:rPr lang="en-ZA" sz="3200" b="1" dirty="0" smtClean="0">
                <a:solidFill>
                  <a:srgbClr val="FF0000"/>
                </a:solidFill>
              </a:rPr>
              <a:t>trucks</a:t>
            </a:r>
            <a:endParaRPr lang="en-ZA" sz="3200" dirty="0"/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Tow trucks </a:t>
            </a:r>
            <a:r>
              <a:rPr lang="en-ZA" sz="3200" dirty="0" smtClean="0"/>
              <a:t>&amp; private </a:t>
            </a:r>
            <a:r>
              <a:rPr lang="en-ZA" sz="3200" b="1" dirty="0">
                <a:solidFill>
                  <a:srgbClr val="8CE614"/>
                </a:solidFill>
              </a:rPr>
              <a:t>roadside assistance</a:t>
            </a:r>
            <a:r>
              <a:rPr lang="en-ZA" sz="3200" dirty="0"/>
              <a:t>. </a:t>
            </a:r>
          </a:p>
          <a:p>
            <a:pPr marL="0" indent="0" fontAlgn="base">
              <a:buNone/>
            </a:pPr>
            <a:endParaRPr lang="en-ZA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675" y="4695263"/>
            <a:ext cx="2341561" cy="15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0E845-C2E6-4E8B-B558-09C7DD10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44" y="514657"/>
            <a:ext cx="7905750" cy="720724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Think about </a:t>
            </a:r>
            <a:r>
              <a:rPr lang="en-ZA" b="1" dirty="0" smtClean="0">
                <a:latin typeface="+mn-lt"/>
              </a:rPr>
              <a:t>it…</a:t>
            </a:r>
            <a:endParaRPr lang="en-ZA" b="1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4B573C04-D446-4472-B8E6-C64F8674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44" y="1692904"/>
            <a:ext cx="8211219" cy="3507746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Why are the numbers of road accidents </a:t>
            </a:r>
            <a:r>
              <a:rPr lang="en-ZA" sz="3600" b="1" dirty="0">
                <a:solidFill>
                  <a:srgbClr val="767DC0"/>
                </a:solidFill>
              </a:rPr>
              <a:t>not decreasing significantly</a:t>
            </a:r>
            <a:r>
              <a:rPr lang="en-ZA" sz="3600" dirty="0"/>
              <a:t>?</a:t>
            </a:r>
          </a:p>
          <a:p>
            <a:pPr lvl="0" fontAlgn="base"/>
            <a:r>
              <a:rPr lang="en-ZA" sz="3600" dirty="0"/>
              <a:t>How many of these accidents could have been </a:t>
            </a:r>
            <a:r>
              <a:rPr lang="en-ZA" sz="3600" b="1" dirty="0">
                <a:solidFill>
                  <a:srgbClr val="8CE614"/>
                </a:solidFill>
              </a:rPr>
              <a:t>prevented</a:t>
            </a:r>
            <a:r>
              <a:rPr lang="en-ZA" sz="3600" dirty="0"/>
              <a:t>?</a:t>
            </a:r>
          </a:p>
          <a:p>
            <a:r>
              <a:rPr lang="en-ZA" sz="3600" dirty="0"/>
              <a:t>It has been said: “</a:t>
            </a:r>
            <a:r>
              <a:rPr lang="en-ZA" sz="3600" b="1" dirty="0">
                <a:solidFill>
                  <a:srgbClr val="767DC0"/>
                </a:solidFill>
              </a:rPr>
              <a:t>Drunk driving is not an accident</a:t>
            </a:r>
            <a:r>
              <a:rPr lang="en-ZA" sz="3600" dirty="0"/>
              <a:t>; </a:t>
            </a:r>
            <a:r>
              <a:rPr lang="en-ZA" sz="3600" b="1" dirty="0">
                <a:solidFill>
                  <a:srgbClr val="767DC0"/>
                </a:solidFill>
              </a:rPr>
              <a:t>it is a choice</a:t>
            </a:r>
            <a:r>
              <a:rPr lang="en-ZA" sz="3600" dirty="0"/>
              <a:t>.” Do you agree?</a:t>
            </a:r>
          </a:p>
        </p:txBody>
      </p:sp>
      <p:pic>
        <p:nvPicPr>
          <p:cNvPr id="5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8" y="229835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93" y="229836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14559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10.6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591849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Test </a:t>
            </a:r>
            <a:r>
              <a:rPr lang="en-ZA" dirty="0"/>
              <a:t>your knowledge of this </a:t>
            </a:r>
            <a:r>
              <a:rPr lang="en-ZA" dirty="0" smtClean="0"/>
              <a:t>section by completing Learning </a:t>
            </a:r>
            <a:r>
              <a:rPr lang="en-ZA" dirty="0"/>
              <a:t>activity </a:t>
            </a:r>
            <a:r>
              <a:rPr lang="en-ZA" dirty="0" smtClean="0"/>
              <a:t>10.6 </a:t>
            </a:r>
            <a:r>
              <a:rPr lang="en-ZA" dirty="0"/>
              <a:t>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5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31294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Dangers of drunk driving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1" y="1012471"/>
            <a:ext cx="8091488" cy="4346691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Alcohol = </a:t>
            </a:r>
            <a:r>
              <a:rPr lang="en-ZA" sz="3600" b="1" dirty="0">
                <a:solidFill>
                  <a:srgbClr val="FF0000"/>
                </a:solidFill>
              </a:rPr>
              <a:t>main cause </a:t>
            </a:r>
            <a:r>
              <a:rPr lang="en-ZA" sz="3600" dirty="0"/>
              <a:t>of </a:t>
            </a:r>
            <a:r>
              <a:rPr lang="en-ZA" sz="3600" b="1" dirty="0">
                <a:solidFill>
                  <a:srgbClr val="FF0000"/>
                </a:solidFill>
              </a:rPr>
              <a:t>road </a:t>
            </a:r>
            <a:r>
              <a:rPr lang="en-ZA" sz="3600" b="1" dirty="0" smtClean="0">
                <a:solidFill>
                  <a:srgbClr val="FF0000"/>
                </a:solidFill>
              </a:rPr>
              <a:t>accidents 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FF0000"/>
                </a:solidFill>
              </a:rPr>
              <a:t>deaths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Alcohol</a:t>
            </a:r>
            <a:r>
              <a:rPr lang="en-ZA" sz="3600" dirty="0"/>
              <a:t> </a:t>
            </a:r>
            <a:r>
              <a:rPr lang="en-ZA" sz="3600" dirty="0" smtClean="0"/>
              <a:t>(&amp; </a:t>
            </a:r>
            <a:r>
              <a:rPr lang="en-ZA" sz="3600" b="1" dirty="0">
                <a:solidFill>
                  <a:srgbClr val="767DC0"/>
                </a:solidFill>
              </a:rPr>
              <a:t>some medication</a:t>
            </a:r>
            <a:r>
              <a:rPr lang="en-ZA" sz="3600" dirty="0"/>
              <a:t>) causes:</a:t>
            </a:r>
          </a:p>
          <a:p>
            <a:pPr marL="800100" lvl="2" indent="-61436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Drowsiness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>
                <a:solidFill>
                  <a:srgbClr val="8CE614"/>
                </a:solidFill>
              </a:rPr>
              <a:t>blurred </a:t>
            </a:r>
            <a:r>
              <a:rPr lang="en-ZA" sz="3200" b="1" dirty="0" smtClean="0">
                <a:solidFill>
                  <a:srgbClr val="8CE614"/>
                </a:solidFill>
              </a:rPr>
              <a:t>vision</a:t>
            </a:r>
            <a:endParaRPr lang="en-ZA" sz="3200" dirty="0"/>
          </a:p>
          <a:p>
            <a:pPr marL="800100" lvl="2" indent="-61436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Poor </a:t>
            </a:r>
            <a:r>
              <a:rPr lang="en-ZA" sz="3200" b="1" dirty="0" smtClean="0">
                <a:solidFill>
                  <a:srgbClr val="767DC0"/>
                </a:solidFill>
              </a:rPr>
              <a:t>concentration</a:t>
            </a:r>
            <a:endParaRPr lang="en-ZA" sz="3200" dirty="0"/>
          </a:p>
          <a:p>
            <a:pPr marL="800100" lvl="2" indent="-61436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Bad judgement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8CE614"/>
                </a:solidFill>
              </a:rPr>
              <a:t>decision-making</a:t>
            </a:r>
            <a:endParaRPr lang="en-ZA" sz="3200" dirty="0">
              <a:solidFill>
                <a:srgbClr val="8CE614"/>
              </a:solidFill>
            </a:endParaRPr>
          </a:p>
          <a:p>
            <a:pPr marL="800100" lvl="2" indent="-61436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Slow reaction </a:t>
            </a:r>
            <a:r>
              <a:rPr lang="en-ZA" sz="3200" b="1" dirty="0" smtClean="0">
                <a:solidFill>
                  <a:srgbClr val="767DC0"/>
                </a:solidFill>
              </a:rPr>
              <a:t>time</a:t>
            </a:r>
            <a:endParaRPr lang="en-ZA" sz="3200" dirty="0"/>
          </a:p>
          <a:p>
            <a:pPr marL="800100" lvl="2" indent="-61436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Overconfidence</a:t>
            </a:r>
            <a:r>
              <a:rPr lang="en-ZA" sz="3200" dirty="0"/>
              <a:t> and/or </a:t>
            </a:r>
            <a:r>
              <a:rPr lang="en-ZA" sz="3200" b="1" dirty="0">
                <a:solidFill>
                  <a:srgbClr val="8CE614"/>
                </a:solidFill>
              </a:rPr>
              <a:t>aggression</a:t>
            </a:r>
            <a:r>
              <a:rPr lang="en-ZA" sz="3200" dirty="0"/>
              <a:t>. </a:t>
            </a:r>
          </a:p>
          <a:p>
            <a:pPr marL="0" indent="0" fontAlgn="base">
              <a:buNone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21815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31294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Dangers to the drunken driver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1" y="1012471"/>
            <a:ext cx="8091488" cy="4959704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Impaired </a:t>
            </a:r>
            <a:r>
              <a:rPr lang="en-ZA" sz="3600" b="1" dirty="0" smtClean="0">
                <a:solidFill>
                  <a:srgbClr val="FF0000"/>
                </a:solidFill>
              </a:rPr>
              <a:t>abilities</a:t>
            </a:r>
            <a:r>
              <a:rPr lang="en-ZA" sz="3600" dirty="0" smtClean="0"/>
              <a:t>.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Drivers found </a:t>
            </a:r>
            <a:r>
              <a:rPr lang="en-ZA" sz="3600" b="1" dirty="0">
                <a:solidFill>
                  <a:srgbClr val="767DC0"/>
                </a:solidFill>
              </a:rPr>
              <a:t>over the limit</a:t>
            </a:r>
            <a:r>
              <a:rPr lang="en-ZA" sz="3600" dirty="0"/>
              <a:t>: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Arrested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8CE614"/>
                </a:solidFill>
              </a:rPr>
              <a:t>charged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Held by </a:t>
            </a:r>
            <a:r>
              <a:rPr lang="en-ZA" sz="3200" b="1" dirty="0" smtClean="0">
                <a:solidFill>
                  <a:srgbClr val="767DC0"/>
                </a:solidFill>
              </a:rPr>
              <a:t>police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FF0000"/>
                </a:solidFill>
              </a:rPr>
              <a:t>Criminal record</a:t>
            </a:r>
            <a:r>
              <a:rPr lang="en-ZA" sz="3200" dirty="0"/>
              <a:t>, </a:t>
            </a:r>
            <a:r>
              <a:rPr lang="en-ZA" sz="3200" b="1" dirty="0">
                <a:solidFill>
                  <a:srgbClr val="FF0000"/>
                </a:solidFill>
              </a:rPr>
              <a:t>large fine </a:t>
            </a:r>
            <a:r>
              <a:rPr lang="en-ZA" sz="3200" dirty="0"/>
              <a:t>and/or </a:t>
            </a:r>
            <a:r>
              <a:rPr lang="en-ZA" sz="3200" b="1" dirty="0" smtClean="0">
                <a:solidFill>
                  <a:srgbClr val="FF0000"/>
                </a:solidFill>
              </a:rPr>
              <a:t>prison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May </a:t>
            </a:r>
            <a:r>
              <a:rPr lang="en-ZA" sz="3200" b="1" dirty="0">
                <a:solidFill>
                  <a:srgbClr val="8CE614"/>
                </a:solidFill>
              </a:rPr>
              <a:t>lose their </a:t>
            </a:r>
            <a:r>
              <a:rPr lang="en-ZA" sz="3200" b="1" dirty="0" smtClean="0">
                <a:solidFill>
                  <a:srgbClr val="8CE614"/>
                </a:solidFill>
              </a:rPr>
              <a:t>licence</a:t>
            </a:r>
            <a:endParaRPr lang="en-ZA" sz="3200" dirty="0"/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FF0000"/>
                </a:solidFill>
              </a:rPr>
              <a:t>Charged with murder </a:t>
            </a:r>
            <a:r>
              <a:rPr lang="en-ZA" sz="3200" dirty="0"/>
              <a:t>if </a:t>
            </a:r>
            <a:r>
              <a:rPr lang="en-ZA" sz="3200" dirty="0" smtClean="0"/>
              <a:t>the accident </a:t>
            </a:r>
            <a:r>
              <a:rPr lang="en-ZA" sz="3200" dirty="0"/>
              <a:t>results in someone’s death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No </a:t>
            </a:r>
            <a:r>
              <a:rPr lang="en-ZA" sz="3200" b="1" dirty="0">
                <a:solidFill>
                  <a:srgbClr val="767DC0"/>
                </a:solidFill>
              </a:rPr>
              <a:t>insurance payment</a:t>
            </a:r>
            <a:r>
              <a:rPr lang="en-ZA" sz="3200" dirty="0"/>
              <a:t>.</a:t>
            </a:r>
          </a:p>
          <a:p>
            <a:pPr marL="0" indent="0" fontAlgn="base">
              <a:buNone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24120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31294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Dangers to others,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property &amp; the environment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1" y="1300163"/>
            <a:ext cx="8034339" cy="467201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Injury </a:t>
            </a:r>
            <a:r>
              <a:rPr lang="en-ZA" sz="3600" dirty="0"/>
              <a:t>or </a:t>
            </a:r>
            <a:r>
              <a:rPr lang="en-ZA" sz="3600" b="1" dirty="0">
                <a:solidFill>
                  <a:srgbClr val="FF0000"/>
                </a:solidFill>
              </a:rPr>
              <a:t>death</a:t>
            </a:r>
            <a:r>
              <a:rPr lang="en-ZA" sz="3600" dirty="0"/>
              <a:t> of:</a:t>
            </a: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 smtClean="0">
                <a:solidFill>
                  <a:srgbClr val="767DC0"/>
                </a:solidFill>
              </a:rPr>
              <a:t>Passengers</a:t>
            </a:r>
            <a:endParaRPr lang="en-ZA" sz="3200" b="1" dirty="0">
              <a:solidFill>
                <a:srgbClr val="767DC0"/>
              </a:solidFill>
            </a:endParaRP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Drivers</a:t>
            </a:r>
            <a:r>
              <a:rPr lang="en-ZA" sz="3200" dirty="0"/>
              <a:t>/</a:t>
            </a:r>
            <a:r>
              <a:rPr lang="en-ZA" sz="3200" b="1" dirty="0">
                <a:solidFill>
                  <a:srgbClr val="8CE614"/>
                </a:solidFill>
              </a:rPr>
              <a:t>passengers</a:t>
            </a:r>
            <a:r>
              <a:rPr lang="en-ZA" sz="3200" dirty="0"/>
              <a:t> in </a:t>
            </a:r>
            <a:r>
              <a:rPr lang="en-ZA" sz="3200" b="1" dirty="0">
                <a:solidFill>
                  <a:srgbClr val="8CE614"/>
                </a:solidFill>
              </a:rPr>
              <a:t>other </a:t>
            </a:r>
            <a:r>
              <a:rPr lang="en-ZA" sz="3200" b="1" dirty="0" smtClean="0">
                <a:solidFill>
                  <a:srgbClr val="8CE614"/>
                </a:solidFill>
              </a:rPr>
              <a:t>vehicles</a:t>
            </a:r>
            <a:endParaRPr lang="en-ZA" sz="3200" b="1" dirty="0">
              <a:solidFill>
                <a:srgbClr val="8CE614"/>
              </a:solidFill>
            </a:endParaRP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Motorcyclists</a:t>
            </a:r>
            <a:r>
              <a:rPr lang="en-ZA" sz="3200" dirty="0"/>
              <a:t>, </a:t>
            </a:r>
            <a:r>
              <a:rPr lang="en-ZA" sz="3200" b="1" dirty="0">
                <a:solidFill>
                  <a:srgbClr val="767DC0"/>
                </a:solidFill>
              </a:rPr>
              <a:t>cyclists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767DC0"/>
                </a:solidFill>
              </a:rPr>
              <a:t>pedestrians</a:t>
            </a:r>
            <a:endParaRPr lang="en-ZA" sz="3200" b="1" dirty="0">
              <a:solidFill>
                <a:srgbClr val="767DC0"/>
              </a:solidFill>
            </a:endParaRP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8CE614"/>
                </a:solidFill>
              </a:rPr>
              <a:t>Animals</a:t>
            </a:r>
            <a:r>
              <a:rPr lang="en-ZA" sz="32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Damage to</a:t>
            </a:r>
            <a:r>
              <a:rPr lang="en-ZA" sz="3600" dirty="0"/>
              <a:t>:</a:t>
            </a:r>
          </a:p>
          <a:p>
            <a:pPr marL="628650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Other </a:t>
            </a:r>
            <a:r>
              <a:rPr lang="en-ZA" sz="3200" b="1" dirty="0" smtClean="0">
                <a:solidFill>
                  <a:srgbClr val="767DC0"/>
                </a:solidFill>
              </a:rPr>
              <a:t>vehicles</a:t>
            </a:r>
          </a:p>
          <a:p>
            <a:pPr marL="628650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 smtClean="0">
                <a:solidFill>
                  <a:srgbClr val="8CE614"/>
                </a:solidFill>
              </a:rPr>
              <a:t>Property</a:t>
            </a:r>
            <a:r>
              <a:rPr lang="en-ZA" sz="3200" dirty="0" smtClean="0"/>
              <a:t>                                                       (</a:t>
            </a:r>
            <a:r>
              <a:rPr lang="en-ZA" sz="3200" dirty="0"/>
              <a:t>e.g. walls </a:t>
            </a:r>
            <a:r>
              <a:rPr lang="en-ZA" sz="3200" dirty="0" smtClean="0"/>
              <a:t>&amp; buildings</a:t>
            </a:r>
            <a:r>
              <a:rPr lang="en-ZA" sz="3200" dirty="0"/>
              <a:t>). </a:t>
            </a:r>
            <a:endParaRPr lang="en-ZA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5457" y="3494829"/>
            <a:ext cx="3053954" cy="20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14559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10.7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591849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section – and research data on road deaths in South Africa – by </a:t>
            </a:r>
            <a:r>
              <a:rPr lang="en-ZA" dirty="0" smtClean="0"/>
              <a:t>completing Learning </a:t>
            </a:r>
            <a:r>
              <a:rPr lang="en-ZA" dirty="0"/>
              <a:t>activity 10.7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6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3122"/>
            <a:ext cx="8404412" cy="1843790"/>
          </a:xfrm>
        </p:spPr>
        <p:txBody>
          <a:bodyPr>
            <a:noAutofit/>
          </a:bodyPr>
          <a:lstStyle/>
          <a:p>
            <a:pPr algn="ctr"/>
            <a:r>
              <a:rPr lang="en-ZA" dirty="0"/>
              <a:t>Basic first aid for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traffic </a:t>
            </a:r>
            <a:r>
              <a:rPr lang="en-ZA" dirty="0"/>
              <a:t>accident victims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9" y="2021026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 smtClean="0">
                <a:solidFill>
                  <a:srgbClr val="C082E6"/>
                </a:solidFill>
              </a:rPr>
              <a:t>Unit 10.3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31294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What is first aid?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3" y="1109193"/>
            <a:ext cx="8034339" cy="467201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First aid </a:t>
            </a:r>
            <a:r>
              <a:rPr lang="en-ZA" sz="3600" dirty="0"/>
              <a:t>= </a:t>
            </a:r>
            <a:r>
              <a:rPr lang="en-ZA" sz="3600" b="1" dirty="0">
                <a:solidFill>
                  <a:srgbClr val="FF0000"/>
                </a:solidFill>
              </a:rPr>
              <a:t>first assistance</a:t>
            </a:r>
            <a:r>
              <a:rPr lang="en-ZA" sz="3600" dirty="0"/>
              <a:t>/</a:t>
            </a:r>
            <a:r>
              <a:rPr lang="en-ZA" sz="3600" b="1" dirty="0">
                <a:solidFill>
                  <a:srgbClr val="FF0000"/>
                </a:solidFill>
              </a:rPr>
              <a:t>care</a:t>
            </a:r>
            <a:r>
              <a:rPr lang="en-ZA" sz="3600" dirty="0"/>
              <a:t> for </a:t>
            </a:r>
            <a:r>
              <a:rPr lang="en-ZA" sz="3600" dirty="0" smtClean="0"/>
              <a:t>an injured </a:t>
            </a:r>
            <a:r>
              <a:rPr lang="en-ZA" sz="3600" dirty="0"/>
              <a:t>person until professional medical </a:t>
            </a:r>
            <a:r>
              <a:rPr lang="en-ZA" sz="3600" dirty="0" smtClean="0"/>
              <a:t>treatment is available. 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Aim </a:t>
            </a:r>
            <a:r>
              <a:rPr lang="en-ZA" sz="3600" dirty="0"/>
              <a:t>of first aid = to </a:t>
            </a:r>
            <a:r>
              <a:rPr lang="en-ZA" sz="3600" b="1" dirty="0">
                <a:solidFill>
                  <a:srgbClr val="8CE614"/>
                </a:solidFill>
              </a:rPr>
              <a:t>stabilise victims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Focus</a:t>
            </a:r>
            <a:r>
              <a:rPr lang="en-ZA" sz="3600" dirty="0"/>
              <a:t> on </a:t>
            </a:r>
            <a:r>
              <a:rPr lang="en-ZA" sz="3600" b="1" dirty="0">
                <a:solidFill>
                  <a:srgbClr val="767DC0"/>
                </a:solidFill>
              </a:rPr>
              <a:t>breathing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767DC0"/>
                </a:solidFill>
              </a:rPr>
              <a:t>heartbeat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blood </a:t>
            </a:r>
            <a:r>
              <a:rPr lang="en-ZA" sz="3600" dirty="0"/>
              <a:t>before other injuries.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599" y="3871914"/>
            <a:ext cx="3525703" cy="23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09" y="-23487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>
                <a:latin typeface="+mn-lt"/>
              </a:rPr>
              <a:t>Basic first aid for </a:t>
            </a:r>
            <a:r>
              <a:rPr lang="en-ZA" sz="4000" b="1" dirty="0" smtClean="0">
                <a:latin typeface="+mn-lt"/>
              </a:rPr>
              <a:t>accident </a:t>
            </a:r>
            <a:r>
              <a:rPr lang="en-ZA" sz="4000" b="1" dirty="0">
                <a:latin typeface="+mn-lt"/>
              </a:rPr>
              <a:t>victims</a:t>
            </a:r>
            <a:endParaRPr lang="en-ZA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5" y="954412"/>
            <a:ext cx="8034339" cy="290036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Secure situation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8CE614"/>
                </a:solidFill>
              </a:rPr>
              <a:t>call for help</a:t>
            </a:r>
            <a:r>
              <a:rPr lang="en-ZA" sz="3600" dirty="0"/>
              <a:t>. 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Ask </a:t>
            </a:r>
            <a:r>
              <a:rPr lang="en-ZA" sz="3600" b="1" dirty="0">
                <a:solidFill>
                  <a:srgbClr val="767DC0"/>
                </a:solidFill>
              </a:rPr>
              <a:t>bystanders</a:t>
            </a:r>
            <a:r>
              <a:rPr lang="en-ZA" sz="3600" dirty="0"/>
              <a:t> to </a:t>
            </a:r>
            <a:r>
              <a:rPr lang="en-ZA" sz="3600" b="1" dirty="0">
                <a:solidFill>
                  <a:srgbClr val="767DC0"/>
                </a:solidFill>
              </a:rPr>
              <a:t>assist</a:t>
            </a:r>
            <a:r>
              <a:rPr lang="en-ZA" sz="3600" dirty="0"/>
              <a:t> (especially anyone with medical training).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Ensure </a:t>
            </a:r>
            <a:r>
              <a:rPr lang="en-ZA" sz="3600" dirty="0" smtClean="0"/>
              <a:t>the victim is </a:t>
            </a:r>
            <a:r>
              <a:rPr lang="en-ZA" sz="3600" b="1" dirty="0">
                <a:solidFill>
                  <a:srgbClr val="8CE614"/>
                </a:solidFill>
              </a:rPr>
              <a:t>breathing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dirty="0"/>
              <a:t>that there is a </a:t>
            </a:r>
            <a:r>
              <a:rPr lang="en-ZA" sz="3600" b="1" dirty="0">
                <a:solidFill>
                  <a:srgbClr val="8CE614"/>
                </a:solidFill>
              </a:rPr>
              <a:t>pulse</a:t>
            </a:r>
            <a:r>
              <a:rPr lang="en-ZA" sz="3600" dirty="0"/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71536" y="3854774"/>
            <a:ext cx="2729161" cy="1537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3214" y="5392087"/>
            <a:ext cx="6712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i="1" dirty="0"/>
              <a:t>Figure 10.20: Checking for a pulse – note that the </a:t>
            </a:r>
            <a:endParaRPr lang="en-ZA" i="1" dirty="0" smtClean="0"/>
          </a:p>
          <a:p>
            <a:pPr algn="ctr"/>
            <a:r>
              <a:rPr lang="en-ZA" i="1" dirty="0" smtClean="0"/>
              <a:t>person </a:t>
            </a:r>
            <a:r>
              <a:rPr lang="en-ZA" i="1" dirty="0"/>
              <a:t>is wearing gloves for protection against possibly </a:t>
            </a:r>
            <a:endParaRPr lang="en-ZA" i="1" dirty="0" smtClean="0"/>
          </a:p>
          <a:p>
            <a:pPr algn="ctr"/>
            <a:r>
              <a:rPr lang="en-ZA" i="1" dirty="0" smtClean="0"/>
              <a:t>infected </a:t>
            </a:r>
            <a:r>
              <a:rPr lang="en-ZA" i="1" dirty="0"/>
              <a:t>blood; </a:t>
            </a:r>
            <a:r>
              <a:rPr lang="en-ZA" i="1" dirty="0" smtClean="0"/>
              <a:t>use </a:t>
            </a:r>
            <a:r>
              <a:rPr lang="en-ZA" i="1" dirty="0"/>
              <a:t>a plastic bag if you don’t have gloves</a:t>
            </a:r>
          </a:p>
        </p:txBody>
      </p:sp>
    </p:spTree>
    <p:extLst>
      <p:ext uri="{BB962C8B-B14F-4D97-AF65-F5344CB8AC3E}">
        <p14:creationId xmlns:p14="http://schemas.microsoft.com/office/powerpoint/2010/main" val="23980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0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>
                <a:latin typeface="+mn-lt"/>
              </a:rPr>
              <a:t>Basic first aid for </a:t>
            </a:r>
            <a:r>
              <a:rPr lang="en-ZA" sz="4000" b="1" dirty="0" smtClean="0">
                <a:latin typeface="+mn-lt"/>
              </a:rPr>
              <a:t>accident </a:t>
            </a:r>
            <a:r>
              <a:rPr lang="en-ZA" sz="4000" b="1" dirty="0">
                <a:latin typeface="+mn-lt"/>
              </a:rPr>
              <a:t>victims</a:t>
            </a:r>
            <a:endParaRPr lang="en-ZA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87" y="1136645"/>
            <a:ext cx="5005438" cy="3430593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You may </a:t>
            </a:r>
            <a:r>
              <a:rPr lang="en-ZA" sz="3600" dirty="0"/>
              <a:t>need </a:t>
            </a:r>
            <a:r>
              <a:rPr lang="en-ZA" sz="3600" dirty="0" smtClean="0"/>
              <a:t>to </a:t>
            </a:r>
            <a:r>
              <a:rPr lang="en-ZA" sz="3600" dirty="0"/>
              <a:t>do </a:t>
            </a:r>
            <a:r>
              <a:rPr lang="en-ZA" sz="3600" b="1" dirty="0">
                <a:solidFill>
                  <a:srgbClr val="8CE614"/>
                </a:solidFill>
              </a:rPr>
              <a:t>CPR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Stop </a:t>
            </a:r>
            <a:r>
              <a:rPr lang="en-ZA" sz="3600" b="1" dirty="0">
                <a:solidFill>
                  <a:srgbClr val="FF0000"/>
                </a:solidFill>
              </a:rPr>
              <a:t>excessive bleeding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Place </a:t>
            </a:r>
            <a:r>
              <a:rPr lang="en-ZA" sz="3600" dirty="0" smtClean="0"/>
              <a:t>the person in </a:t>
            </a:r>
            <a:r>
              <a:rPr lang="en-ZA" sz="3600" b="1" dirty="0" smtClean="0">
                <a:solidFill>
                  <a:srgbClr val="767DC0"/>
                </a:solidFill>
              </a:rPr>
              <a:t>recovery position </a:t>
            </a:r>
            <a:br>
              <a:rPr lang="en-ZA" sz="3600" b="1" dirty="0" smtClean="0">
                <a:solidFill>
                  <a:srgbClr val="767DC0"/>
                </a:solidFill>
              </a:rPr>
            </a:br>
            <a:r>
              <a:rPr lang="en-ZA" sz="3200" dirty="0" smtClean="0"/>
              <a:t>(</a:t>
            </a:r>
            <a:r>
              <a:rPr lang="en-ZA" sz="3200" b="1" dirty="0" smtClean="0"/>
              <a:t>note</a:t>
            </a:r>
            <a:r>
              <a:rPr lang="en-ZA" sz="3200" dirty="0"/>
              <a:t>: don’t move </a:t>
            </a:r>
            <a:r>
              <a:rPr lang="en-ZA" sz="3200" dirty="0" smtClean="0"/>
              <a:t>them </a:t>
            </a:r>
            <a:r>
              <a:rPr lang="en-ZA" sz="3200" dirty="0"/>
              <a:t>if they have a back/neck injury).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1136" y="3701237"/>
            <a:ext cx="2962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Figure 10.23: In the recovery position, the person should appear </a:t>
            </a:r>
            <a:r>
              <a:rPr lang="en-US" i="1" dirty="0" smtClean="0"/>
              <a:t>to </a:t>
            </a:r>
            <a:r>
              <a:rPr lang="en-US" i="1" dirty="0"/>
              <a:t>be sleeping on </a:t>
            </a:r>
            <a:r>
              <a:rPr lang="en-US" i="1" dirty="0" smtClean="0"/>
              <a:t>their side</a:t>
            </a:r>
            <a:r>
              <a:rPr lang="en-US" i="1" dirty="0"/>
              <a:t>, with the arm </a:t>
            </a:r>
            <a:r>
              <a:rPr lang="en-US" i="1" dirty="0" smtClean="0"/>
              <a:t>under them stretched out. </a:t>
            </a:r>
          </a:p>
          <a:p>
            <a:pPr algn="ctr"/>
            <a:r>
              <a:rPr lang="en-US" i="1" dirty="0" smtClean="0"/>
              <a:t>The </a:t>
            </a:r>
            <a:r>
              <a:rPr lang="en-US" i="1" dirty="0"/>
              <a:t>other </a:t>
            </a:r>
            <a:r>
              <a:rPr lang="en-US" i="1" dirty="0" smtClean="0"/>
              <a:t>arm should be </a:t>
            </a:r>
            <a:r>
              <a:rPr lang="en-US" i="1" dirty="0"/>
              <a:t>across the chest </a:t>
            </a:r>
            <a:r>
              <a:rPr lang="en-US" i="1" dirty="0" smtClean="0"/>
              <a:t>&amp; </a:t>
            </a:r>
            <a:r>
              <a:rPr lang="en-US" i="1" dirty="0"/>
              <a:t>the hand </a:t>
            </a:r>
            <a:endParaRPr lang="en-US" i="1" dirty="0" smtClean="0"/>
          </a:p>
          <a:p>
            <a:pPr algn="ctr"/>
            <a:r>
              <a:rPr lang="en-US" i="1" dirty="0" smtClean="0"/>
              <a:t>under </a:t>
            </a:r>
            <a:r>
              <a:rPr lang="en-US" i="1" dirty="0"/>
              <a:t>the cheek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063" y="1395663"/>
            <a:ext cx="3272349" cy="21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0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>
                <a:latin typeface="+mn-lt"/>
              </a:rPr>
              <a:t>Basic first aid for </a:t>
            </a:r>
            <a:r>
              <a:rPr lang="en-ZA" sz="4000" b="1" dirty="0" smtClean="0">
                <a:latin typeface="+mn-lt"/>
              </a:rPr>
              <a:t>accident </a:t>
            </a:r>
            <a:r>
              <a:rPr lang="en-ZA" sz="4000" b="1" dirty="0">
                <a:latin typeface="+mn-lt"/>
              </a:rPr>
              <a:t>victims</a:t>
            </a:r>
            <a:endParaRPr lang="en-ZA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1120774"/>
            <a:ext cx="3807618" cy="271780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Guard against </a:t>
            </a:r>
            <a:r>
              <a:rPr lang="en-ZA" sz="3600" b="1" dirty="0" smtClean="0">
                <a:solidFill>
                  <a:srgbClr val="767DC0"/>
                </a:solidFill>
              </a:rPr>
              <a:t>   </a:t>
            </a:r>
            <a:r>
              <a:rPr lang="en-ZA" sz="3600" dirty="0" smtClean="0"/>
              <a:t>the </a:t>
            </a:r>
            <a:r>
              <a:rPr lang="en-ZA" sz="3600" dirty="0"/>
              <a:t>person </a:t>
            </a:r>
            <a:r>
              <a:rPr lang="en-ZA" sz="3600" dirty="0" smtClean="0"/>
              <a:t>    </a:t>
            </a:r>
            <a:r>
              <a:rPr lang="en-ZA" sz="3600" b="1" dirty="0" smtClean="0">
                <a:solidFill>
                  <a:srgbClr val="767DC0"/>
                </a:solidFill>
              </a:rPr>
              <a:t>going </a:t>
            </a:r>
            <a:r>
              <a:rPr lang="en-ZA" sz="3600" b="1" dirty="0">
                <a:solidFill>
                  <a:srgbClr val="767DC0"/>
                </a:solidFill>
              </a:rPr>
              <a:t>into shock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Cooperate</a:t>
            </a:r>
            <a:r>
              <a:rPr lang="en-ZA" sz="3600" b="1" dirty="0"/>
              <a:t> </a:t>
            </a:r>
            <a:r>
              <a:rPr lang="en-ZA" sz="3600" dirty="0"/>
              <a:t>with </a:t>
            </a:r>
            <a:r>
              <a:rPr lang="en-ZA" sz="3600" b="1" dirty="0">
                <a:solidFill>
                  <a:srgbClr val="8CE614"/>
                </a:solidFill>
              </a:rPr>
              <a:t>emergency staff</a:t>
            </a:r>
            <a:r>
              <a:rPr lang="en-ZA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4819" y="4545931"/>
            <a:ext cx="3662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i="1" dirty="0"/>
              <a:t>Figure 10.24: A protective blanket helps to keep the victim warm and out of deep shock; you could use a jacket, towel or regular blanket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711" y="971936"/>
            <a:ext cx="2665370" cy="357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3279"/>
            <a:ext cx="8404412" cy="2698771"/>
          </a:xfrm>
        </p:spPr>
        <p:txBody>
          <a:bodyPr>
            <a:noAutofit/>
          </a:bodyPr>
          <a:lstStyle/>
          <a:p>
            <a:pPr algn="ctr" fontAlgn="base"/>
            <a:r>
              <a:rPr lang="en-ZA" dirty="0"/>
              <a:t>Traffic accidents – effects, causes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&amp; prevention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8" y="1358879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10.1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14559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10.8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477549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unit – and practise some basic first aid – by </a:t>
            </a:r>
            <a:r>
              <a:rPr lang="en-ZA" dirty="0" smtClean="0"/>
              <a:t>completing Learning </a:t>
            </a:r>
            <a:r>
              <a:rPr lang="en-ZA" dirty="0"/>
              <a:t>activity 10.8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4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57538"/>
            <a:ext cx="8415338" cy="1000125"/>
          </a:xfrm>
        </p:spPr>
        <p:txBody>
          <a:bodyPr>
            <a:noAutofit/>
          </a:bodyPr>
          <a:lstStyle/>
          <a:p>
            <a:pPr algn="ctr"/>
            <a:r>
              <a:rPr lang="en-ZA" dirty="0" smtClean="0"/>
              <a:t>Donating blood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12" y="2316145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10.4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9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31294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What is blood donation?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1109193"/>
            <a:ext cx="4776789" cy="467201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Trained people </a:t>
            </a:r>
            <a:r>
              <a:rPr lang="en-ZA" sz="3600" b="1" dirty="0">
                <a:solidFill>
                  <a:srgbClr val="767DC0"/>
                </a:solidFill>
              </a:rPr>
              <a:t>remove blood</a:t>
            </a:r>
            <a:r>
              <a:rPr lang="en-ZA" sz="3600" dirty="0">
                <a:solidFill>
                  <a:srgbClr val="767DC0"/>
                </a:solidFill>
              </a:rPr>
              <a:t> </a:t>
            </a:r>
            <a:r>
              <a:rPr lang="en-ZA" sz="3600" dirty="0"/>
              <a:t>from your </a:t>
            </a:r>
            <a:r>
              <a:rPr lang="en-ZA" sz="3600" b="1" dirty="0">
                <a:solidFill>
                  <a:srgbClr val="767DC0"/>
                </a:solidFill>
              </a:rPr>
              <a:t>body</a:t>
            </a:r>
            <a:r>
              <a:rPr lang="en-ZA" sz="3600" dirty="0"/>
              <a:t>. 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This </a:t>
            </a:r>
            <a:r>
              <a:rPr lang="en-ZA" sz="3600" b="1" dirty="0">
                <a:solidFill>
                  <a:srgbClr val="8CE614"/>
                </a:solidFill>
              </a:rPr>
              <a:t>blood </a:t>
            </a:r>
            <a:r>
              <a:rPr lang="en-ZA" sz="3600" dirty="0"/>
              <a:t>is </a:t>
            </a:r>
            <a:r>
              <a:rPr lang="en-ZA" sz="3600" b="1" dirty="0">
                <a:solidFill>
                  <a:srgbClr val="8CE614"/>
                </a:solidFill>
              </a:rPr>
              <a:t>stored</a:t>
            </a:r>
            <a:r>
              <a:rPr lang="en-ZA" sz="3600" dirty="0"/>
              <a:t> to be given to someone to </a:t>
            </a:r>
            <a:r>
              <a:rPr lang="en-ZA" sz="3600" b="1" dirty="0">
                <a:solidFill>
                  <a:srgbClr val="8CE614"/>
                </a:solidFill>
              </a:rPr>
              <a:t>save their life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Transfusion</a:t>
            </a:r>
            <a:r>
              <a:rPr lang="en-ZA" sz="3600" dirty="0"/>
              <a:t> = </a:t>
            </a:r>
            <a:r>
              <a:rPr lang="en-ZA" sz="3600" b="1" dirty="0">
                <a:solidFill>
                  <a:srgbClr val="FF0000"/>
                </a:solidFill>
              </a:rPr>
              <a:t>transfer of blood</a:t>
            </a:r>
            <a:r>
              <a:rPr lang="en-ZA" sz="3600" dirty="0"/>
              <a:t> into the </a:t>
            </a:r>
            <a:r>
              <a:rPr lang="en-ZA" sz="3600" b="1" dirty="0">
                <a:solidFill>
                  <a:srgbClr val="FF0000"/>
                </a:solidFill>
              </a:rPr>
              <a:t>bloodstream </a:t>
            </a:r>
            <a:r>
              <a:rPr lang="en-ZA" sz="3600" dirty="0"/>
              <a:t>of someone else.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1" y="2384914"/>
            <a:ext cx="3174503" cy="21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31294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Why give blood?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1109193"/>
            <a:ext cx="4106862" cy="467201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Used </a:t>
            </a:r>
            <a:r>
              <a:rPr lang="en-ZA" sz="3600" dirty="0" smtClean="0"/>
              <a:t>for </a:t>
            </a:r>
            <a:r>
              <a:rPr lang="en-ZA" sz="3600" b="1" dirty="0" smtClean="0">
                <a:solidFill>
                  <a:srgbClr val="FF0000"/>
                </a:solidFill>
              </a:rPr>
              <a:t>loss of blood </a:t>
            </a:r>
            <a:r>
              <a:rPr lang="en-ZA" sz="3600" dirty="0"/>
              <a:t>in:</a:t>
            </a: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Accident </a:t>
            </a:r>
            <a:r>
              <a:rPr lang="en-ZA" sz="3200" b="1" dirty="0" smtClean="0">
                <a:solidFill>
                  <a:srgbClr val="767DC0"/>
                </a:solidFill>
              </a:rPr>
              <a:t>victims</a:t>
            </a:r>
            <a:endParaRPr lang="en-ZA" sz="3200" b="1" dirty="0">
              <a:solidFill>
                <a:srgbClr val="767DC0"/>
              </a:solidFill>
            </a:endParaRP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People having </a:t>
            </a:r>
            <a:r>
              <a:rPr lang="en-ZA" sz="3200" b="1" dirty="0" smtClean="0">
                <a:solidFill>
                  <a:srgbClr val="8CE614"/>
                </a:solidFill>
              </a:rPr>
              <a:t>surgery</a:t>
            </a:r>
            <a:endParaRPr lang="en-ZA" sz="3200" dirty="0">
              <a:solidFill>
                <a:srgbClr val="8CE614"/>
              </a:solidFill>
            </a:endParaRP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Patients with </a:t>
            </a:r>
            <a:r>
              <a:rPr lang="en-ZA" sz="3200" b="1" dirty="0">
                <a:solidFill>
                  <a:srgbClr val="FF0000"/>
                </a:solidFill>
              </a:rPr>
              <a:t>blood </a:t>
            </a:r>
            <a:r>
              <a:rPr lang="en-ZA" sz="3200" b="1" dirty="0" smtClean="0">
                <a:solidFill>
                  <a:srgbClr val="FF0000"/>
                </a:solidFill>
              </a:rPr>
              <a:t>disorders</a:t>
            </a:r>
            <a:endParaRPr lang="en-ZA" sz="3200" b="1" dirty="0">
              <a:solidFill>
                <a:srgbClr val="FF0000"/>
              </a:solidFill>
            </a:endParaRPr>
          </a:p>
          <a:p>
            <a:pPr marL="628650" lvl="2" indent="-442913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/>
              <a:t>Mothers </a:t>
            </a:r>
            <a:r>
              <a:rPr lang="en-ZA" sz="3200" dirty="0" smtClean="0"/>
              <a:t>&amp; </a:t>
            </a:r>
            <a:r>
              <a:rPr lang="en-ZA" sz="3200" dirty="0"/>
              <a:t>babies </a:t>
            </a:r>
            <a:r>
              <a:rPr lang="en-ZA" sz="3200" dirty="0" smtClean="0"/>
              <a:t>   </a:t>
            </a:r>
            <a:r>
              <a:rPr lang="en-ZA" sz="3200" b="1" dirty="0" smtClean="0">
                <a:solidFill>
                  <a:srgbClr val="767DC0"/>
                </a:solidFill>
              </a:rPr>
              <a:t>during </a:t>
            </a:r>
            <a:r>
              <a:rPr lang="en-ZA" sz="3200" b="1" dirty="0">
                <a:solidFill>
                  <a:srgbClr val="767DC0"/>
                </a:solidFill>
              </a:rPr>
              <a:t>or after birth</a:t>
            </a:r>
            <a:r>
              <a:rPr lang="en-ZA" sz="3200" dirty="0"/>
              <a:t>.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3574" y="2295671"/>
            <a:ext cx="3441700" cy="22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131294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Why give blood?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109193"/>
            <a:ext cx="8201025" cy="5096736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There is a </a:t>
            </a:r>
            <a:r>
              <a:rPr lang="en-ZA" sz="3600" b="1" dirty="0">
                <a:solidFill>
                  <a:srgbClr val="767DC0"/>
                </a:solidFill>
              </a:rPr>
              <a:t>need</a:t>
            </a:r>
            <a:r>
              <a:rPr lang="en-ZA" sz="3600" dirty="0"/>
              <a:t> for </a:t>
            </a:r>
            <a:r>
              <a:rPr lang="en-ZA" sz="3600" b="1" dirty="0">
                <a:solidFill>
                  <a:srgbClr val="767DC0"/>
                </a:solidFill>
              </a:rPr>
              <a:t>different blood products</a:t>
            </a:r>
            <a:r>
              <a:rPr lang="en-ZA" sz="3600" dirty="0"/>
              <a:t>:</a:t>
            </a:r>
          </a:p>
          <a:p>
            <a:pPr marL="630238" lvl="2" indent="-450850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FF0000"/>
                </a:solidFill>
              </a:rPr>
              <a:t>Whole blood </a:t>
            </a:r>
            <a:r>
              <a:rPr lang="en-ZA" sz="3200" dirty="0"/>
              <a:t>or </a:t>
            </a:r>
            <a:r>
              <a:rPr lang="en-ZA" sz="3200" b="1" dirty="0">
                <a:solidFill>
                  <a:srgbClr val="FF0000"/>
                </a:solidFill>
              </a:rPr>
              <a:t>red cells</a:t>
            </a:r>
            <a:r>
              <a:rPr lang="en-ZA" sz="3200" dirty="0"/>
              <a:t>, </a:t>
            </a:r>
            <a:r>
              <a:rPr lang="en-ZA" sz="3200" b="1" dirty="0">
                <a:solidFill>
                  <a:srgbClr val="FF0000"/>
                </a:solidFill>
              </a:rPr>
              <a:t>platelets </a:t>
            </a:r>
            <a:r>
              <a:rPr lang="en-ZA" sz="3200" b="1" dirty="0" smtClean="0">
                <a:solidFill>
                  <a:srgbClr val="FF0000"/>
                </a:solidFill>
              </a:rPr>
              <a:t>                   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FF0000"/>
                </a:solidFill>
              </a:rPr>
              <a:t>plasma</a:t>
            </a:r>
            <a:endParaRPr lang="en-ZA" sz="3200" b="1" dirty="0">
              <a:solidFill>
                <a:srgbClr val="FF0000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Different </a:t>
            </a:r>
            <a:r>
              <a:rPr lang="en-ZA" sz="3600" b="1" dirty="0">
                <a:solidFill>
                  <a:srgbClr val="8CE614"/>
                </a:solidFill>
              </a:rPr>
              <a:t>blood types</a:t>
            </a:r>
            <a:r>
              <a:rPr lang="en-ZA" sz="3600" dirty="0"/>
              <a:t>:</a:t>
            </a:r>
          </a:p>
          <a:p>
            <a:pPr marL="630238" lvl="2" indent="-450850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FF0000"/>
                </a:solidFill>
              </a:rPr>
              <a:t>A</a:t>
            </a:r>
            <a:r>
              <a:rPr lang="en-ZA" sz="3200" dirty="0"/>
              <a:t>, </a:t>
            </a:r>
            <a:r>
              <a:rPr lang="en-ZA" sz="3200" b="1" dirty="0">
                <a:solidFill>
                  <a:srgbClr val="FF0000"/>
                </a:solidFill>
              </a:rPr>
              <a:t>B</a:t>
            </a:r>
            <a:r>
              <a:rPr lang="en-ZA" sz="3200" dirty="0"/>
              <a:t>, </a:t>
            </a:r>
            <a:r>
              <a:rPr lang="en-ZA" sz="3200" b="1" dirty="0">
                <a:solidFill>
                  <a:srgbClr val="FF0000"/>
                </a:solidFill>
              </a:rPr>
              <a:t>AB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FF0000"/>
                </a:solidFill>
              </a:rPr>
              <a:t>O</a:t>
            </a:r>
            <a:endParaRPr lang="en-ZA" sz="3200" b="1" dirty="0">
              <a:solidFill>
                <a:srgbClr val="FF0000"/>
              </a:solidFill>
            </a:endParaRPr>
          </a:p>
          <a:p>
            <a:pPr marL="630238" lvl="2" indent="-450850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b="1" dirty="0">
                <a:solidFill>
                  <a:srgbClr val="767DC0"/>
                </a:solidFill>
              </a:rPr>
              <a:t>Rhesus</a:t>
            </a:r>
            <a:r>
              <a:rPr lang="en-ZA" sz="3200" dirty="0"/>
              <a:t> (Rh) </a:t>
            </a:r>
            <a:r>
              <a:rPr lang="en-ZA" sz="3200" b="1" dirty="0" smtClean="0">
                <a:solidFill>
                  <a:srgbClr val="767DC0"/>
                </a:solidFill>
              </a:rPr>
              <a:t>negative</a:t>
            </a:r>
            <a:br>
              <a:rPr lang="en-ZA" sz="3200" b="1" dirty="0" smtClean="0">
                <a:solidFill>
                  <a:srgbClr val="767DC0"/>
                </a:solidFill>
              </a:rPr>
            </a:br>
            <a:r>
              <a:rPr lang="en-ZA" sz="3200" dirty="0" smtClean="0"/>
              <a:t>or </a:t>
            </a:r>
            <a:r>
              <a:rPr lang="en-ZA" sz="3200" b="1" dirty="0" smtClean="0">
                <a:solidFill>
                  <a:srgbClr val="767DC0"/>
                </a:solidFill>
              </a:rPr>
              <a:t>positive</a:t>
            </a:r>
            <a:endParaRPr lang="en-ZA" sz="3200" dirty="0"/>
          </a:p>
          <a:p>
            <a:pPr fontAlgn="base">
              <a:buClr>
                <a:schemeClr val="tx1"/>
              </a:buClr>
            </a:pPr>
            <a:r>
              <a:rPr lang="en-ZA" sz="3600" dirty="0"/>
              <a:t>Needs to be </a:t>
            </a:r>
            <a:r>
              <a:rPr lang="en-ZA" sz="3600" b="1" dirty="0" smtClean="0">
                <a:solidFill>
                  <a:srgbClr val="8CE614"/>
                </a:solidFill>
              </a:rPr>
              <a:t>restocked </a:t>
            </a:r>
            <a:r>
              <a:rPr lang="en-ZA" sz="3600" b="1" dirty="0">
                <a:solidFill>
                  <a:srgbClr val="8CE614"/>
                </a:solidFill>
              </a:rPr>
              <a:t>regularly</a:t>
            </a:r>
            <a:r>
              <a:rPr lang="en-ZA" sz="3600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978" y="2927279"/>
            <a:ext cx="3075071" cy="21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0295" y="1966497"/>
            <a:ext cx="4996456" cy="2545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3600" dirty="0"/>
              <a:t>Refer to </a:t>
            </a:r>
            <a:r>
              <a:rPr lang="en-ZA" sz="3600" b="1" dirty="0">
                <a:solidFill>
                  <a:srgbClr val="8CE614"/>
                </a:solidFill>
              </a:rPr>
              <a:t>Table </a:t>
            </a:r>
            <a:r>
              <a:rPr lang="en-ZA" sz="3600" b="1" dirty="0" smtClean="0">
                <a:solidFill>
                  <a:srgbClr val="8CE614"/>
                </a:solidFill>
              </a:rPr>
              <a:t>10.5 </a:t>
            </a:r>
            <a:r>
              <a:rPr lang="en-ZA" sz="3600" dirty="0"/>
              <a:t>in your </a:t>
            </a:r>
            <a:r>
              <a:rPr lang="en-ZA" sz="3600" i="1" dirty="0"/>
              <a:t>Student’s Book </a:t>
            </a:r>
            <a:r>
              <a:rPr lang="en-ZA" sz="3600" dirty="0"/>
              <a:t>for the </a:t>
            </a:r>
            <a:r>
              <a:rPr lang="en-ZA" sz="3600" dirty="0" smtClean="0"/>
              <a:t>main </a:t>
            </a:r>
            <a:r>
              <a:rPr lang="en-ZA" sz="3600" dirty="0"/>
              <a:t>requirements for donors of low-risk, safe blood</a:t>
            </a:r>
            <a:r>
              <a:rPr lang="en-ZA" sz="3600" dirty="0" smtClean="0"/>
              <a:t>.</a:t>
            </a:r>
            <a:endParaRPr lang="en-ZA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dirty="0">
                <a:latin typeface="+mn-lt"/>
              </a:rPr>
              <a:t>Characteristics of a blood donor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6836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0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 smtClean="0">
                <a:latin typeface="+mn-lt"/>
              </a:rPr>
              <a:t>The process </a:t>
            </a:r>
            <a:r>
              <a:rPr lang="en-ZA" b="1" dirty="0">
                <a:latin typeface="+mn-lt"/>
              </a:rPr>
              <a:t>of donating blood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1" y="966318"/>
            <a:ext cx="5632882" cy="5320182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Identify </a:t>
            </a:r>
            <a:r>
              <a:rPr lang="en-ZA" sz="3600" dirty="0" smtClean="0"/>
              <a:t>a </a:t>
            </a:r>
            <a:r>
              <a:rPr lang="en-ZA" sz="3600" b="1" dirty="0" smtClean="0">
                <a:solidFill>
                  <a:srgbClr val="FF0000"/>
                </a:solidFill>
              </a:rPr>
              <a:t>South </a:t>
            </a:r>
            <a:r>
              <a:rPr lang="en-ZA" sz="3600" b="1" dirty="0">
                <a:solidFill>
                  <a:srgbClr val="FF0000"/>
                </a:solidFill>
              </a:rPr>
              <a:t>African National Blood Services </a:t>
            </a:r>
            <a:r>
              <a:rPr lang="en-ZA" sz="3600" dirty="0"/>
              <a:t>(SANBS) </a:t>
            </a:r>
            <a:r>
              <a:rPr lang="en-ZA" sz="3600" dirty="0" smtClean="0"/>
              <a:t>clinic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 smtClean="0"/>
              <a:t>Eat a </a:t>
            </a:r>
            <a:r>
              <a:rPr lang="en-ZA" sz="3600" b="1" dirty="0">
                <a:solidFill>
                  <a:srgbClr val="8CE614"/>
                </a:solidFill>
              </a:rPr>
              <a:t>healthy </a:t>
            </a:r>
            <a:r>
              <a:rPr lang="en-ZA" sz="3600" b="1" dirty="0" smtClean="0">
                <a:solidFill>
                  <a:srgbClr val="8CE614"/>
                </a:solidFill>
              </a:rPr>
              <a:t>meal </a:t>
            </a:r>
            <a:r>
              <a:rPr lang="en-ZA" sz="3600" dirty="0" smtClean="0"/>
              <a:t>a few </a:t>
            </a:r>
            <a:r>
              <a:rPr lang="en-ZA" sz="3600" dirty="0"/>
              <a:t>hours before donation</a:t>
            </a:r>
            <a:r>
              <a:rPr lang="en-ZA" sz="3600" dirty="0" smtClean="0"/>
              <a:t>.</a:t>
            </a:r>
            <a:endParaRPr lang="en-ZA" sz="3600" dirty="0"/>
          </a:p>
          <a:p>
            <a:pPr lvl="0" fontAlgn="base"/>
            <a:r>
              <a:rPr lang="en-ZA" sz="3600" dirty="0"/>
              <a:t>Take your </a:t>
            </a:r>
            <a:r>
              <a:rPr lang="en-ZA" sz="3600" b="1" dirty="0">
                <a:solidFill>
                  <a:srgbClr val="767DC0"/>
                </a:solidFill>
              </a:rPr>
              <a:t>ID</a:t>
            </a:r>
            <a:r>
              <a:rPr lang="en-ZA" sz="3600" dirty="0"/>
              <a:t> </a:t>
            </a:r>
            <a:r>
              <a:rPr lang="en-ZA" sz="3600" dirty="0" smtClean="0"/>
              <a:t>&amp; the </a:t>
            </a:r>
            <a:r>
              <a:rPr lang="en-ZA" sz="3600" b="1" dirty="0">
                <a:solidFill>
                  <a:srgbClr val="767DC0"/>
                </a:solidFill>
              </a:rPr>
              <a:t>names of medications you use</a:t>
            </a:r>
            <a:r>
              <a:rPr lang="en-ZA" sz="3600" dirty="0"/>
              <a:t>.</a:t>
            </a:r>
          </a:p>
          <a:p>
            <a:pPr lvl="0" fontAlgn="base"/>
            <a:r>
              <a:rPr lang="en-ZA" sz="3600" dirty="0"/>
              <a:t>Complete </a:t>
            </a:r>
            <a:r>
              <a:rPr lang="en-ZA" sz="3600" dirty="0" smtClean="0"/>
              <a:t>the </a:t>
            </a:r>
            <a:r>
              <a:rPr lang="en-ZA" sz="3600" b="1" dirty="0" smtClean="0">
                <a:solidFill>
                  <a:srgbClr val="8CE614"/>
                </a:solidFill>
              </a:rPr>
              <a:t>questionnaire</a:t>
            </a:r>
            <a:r>
              <a:rPr lang="en-ZA" sz="3600" dirty="0" smtClean="0"/>
              <a:t> &amp; </a:t>
            </a:r>
            <a:r>
              <a:rPr lang="en-ZA" sz="3600" b="1" dirty="0" smtClean="0">
                <a:solidFill>
                  <a:srgbClr val="8CE614"/>
                </a:solidFill>
              </a:rPr>
              <a:t>interview</a:t>
            </a:r>
            <a:r>
              <a:rPr lang="en-ZA" sz="3600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1414" y="2170933"/>
            <a:ext cx="2665350" cy="29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0"/>
            <a:ext cx="7905750" cy="977899"/>
          </a:xfrm>
        </p:spPr>
        <p:txBody>
          <a:bodyPr>
            <a:noAutofit/>
          </a:bodyPr>
          <a:lstStyle/>
          <a:p>
            <a:pPr algn="ctr"/>
            <a:r>
              <a:rPr lang="en-ZA" b="1" dirty="0" smtClean="0">
                <a:latin typeface="+mn-lt"/>
              </a:rPr>
              <a:t>The process </a:t>
            </a:r>
            <a:r>
              <a:rPr lang="en-ZA" b="1" dirty="0">
                <a:latin typeface="+mn-lt"/>
              </a:rPr>
              <a:t>of donating blood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1" y="966318"/>
            <a:ext cx="7905751" cy="532018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Blood pressure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FF0000"/>
                </a:solidFill>
              </a:rPr>
              <a:t>heart rate</a:t>
            </a:r>
            <a:r>
              <a:rPr lang="en-ZA" sz="3600" b="1" dirty="0"/>
              <a:t>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FF0000"/>
                </a:solidFill>
              </a:rPr>
              <a:t>iron </a:t>
            </a:r>
            <a:r>
              <a:rPr lang="en-ZA" sz="3600" b="1" dirty="0" smtClean="0">
                <a:solidFill>
                  <a:srgbClr val="FF0000"/>
                </a:solidFill>
              </a:rPr>
              <a:t>levels </a:t>
            </a:r>
            <a:r>
              <a:rPr lang="en-ZA" sz="3600" dirty="0" smtClean="0"/>
              <a:t>are</a:t>
            </a:r>
            <a:r>
              <a:rPr lang="en-ZA" sz="3600" b="1" dirty="0" smtClean="0">
                <a:solidFill>
                  <a:srgbClr val="FF0000"/>
                </a:solidFill>
              </a:rPr>
              <a:t> </a:t>
            </a:r>
            <a:r>
              <a:rPr lang="en-ZA" sz="3600" dirty="0" smtClean="0"/>
              <a:t>checked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 smtClean="0"/>
              <a:t>A </a:t>
            </a:r>
            <a:r>
              <a:rPr lang="en-ZA" sz="3600" b="1" dirty="0" smtClean="0">
                <a:solidFill>
                  <a:srgbClr val="767DC0"/>
                </a:solidFill>
              </a:rPr>
              <a:t>needle </a:t>
            </a:r>
            <a:r>
              <a:rPr lang="en-ZA" sz="3600" dirty="0" smtClean="0"/>
              <a:t>is </a:t>
            </a:r>
            <a:r>
              <a:rPr lang="en-ZA" sz="3600" b="1" dirty="0" smtClean="0">
                <a:solidFill>
                  <a:srgbClr val="767DC0"/>
                </a:solidFill>
              </a:rPr>
              <a:t>gently </a:t>
            </a:r>
            <a:r>
              <a:rPr lang="en-ZA" sz="3600" b="1" dirty="0">
                <a:solidFill>
                  <a:srgbClr val="767DC0"/>
                </a:solidFill>
              </a:rPr>
              <a:t>inserted </a:t>
            </a:r>
            <a:r>
              <a:rPr lang="en-ZA" sz="3600" dirty="0"/>
              <a:t>into </a:t>
            </a:r>
            <a:r>
              <a:rPr lang="en-ZA" sz="3600" dirty="0" smtClean="0"/>
              <a:t>a </a:t>
            </a:r>
            <a:r>
              <a:rPr lang="en-ZA" sz="3600" b="1" dirty="0" smtClean="0">
                <a:solidFill>
                  <a:srgbClr val="767DC0"/>
                </a:solidFill>
              </a:rPr>
              <a:t>vein</a:t>
            </a:r>
            <a:r>
              <a:rPr lang="en-ZA" sz="3600" dirty="0" smtClean="0"/>
              <a:t> in the </a:t>
            </a:r>
            <a:r>
              <a:rPr lang="en-ZA" sz="3600" dirty="0"/>
              <a:t>arm &amp;</a:t>
            </a:r>
            <a:r>
              <a:rPr lang="en-ZA" sz="3600" dirty="0" smtClean="0"/>
              <a:t> </a:t>
            </a:r>
            <a:r>
              <a:rPr lang="en-ZA" sz="3600" b="1" dirty="0" smtClean="0">
                <a:solidFill>
                  <a:srgbClr val="767DC0"/>
                </a:solidFill>
              </a:rPr>
              <a:t>blood</a:t>
            </a:r>
            <a:r>
              <a:rPr lang="en-ZA" sz="3600" dirty="0" smtClean="0"/>
              <a:t> is </a:t>
            </a:r>
            <a:r>
              <a:rPr lang="en-ZA" sz="3600" b="1" dirty="0">
                <a:solidFill>
                  <a:srgbClr val="767DC0"/>
                </a:solidFill>
              </a:rPr>
              <a:t>drawn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Increase </a:t>
            </a:r>
            <a:r>
              <a:rPr lang="en-ZA" sz="3600" b="1" dirty="0">
                <a:solidFill>
                  <a:srgbClr val="8CE614"/>
                </a:solidFill>
              </a:rPr>
              <a:t>fluid </a:t>
            </a:r>
            <a:r>
              <a:rPr lang="en-ZA" sz="3600" b="1" dirty="0" smtClean="0">
                <a:solidFill>
                  <a:srgbClr val="8CE614"/>
                </a:solidFill>
              </a:rPr>
              <a:t>intake </a:t>
            </a:r>
            <a:r>
              <a:rPr lang="en-ZA" sz="3600" dirty="0" smtClean="0"/>
              <a:t>for </a:t>
            </a:r>
            <a:r>
              <a:rPr lang="en-ZA" sz="3600" b="1" dirty="0" smtClean="0">
                <a:solidFill>
                  <a:srgbClr val="8CE614"/>
                </a:solidFill>
              </a:rPr>
              <a:t>six</a:t>
            </a:r>
            <a:r>
              <a:rPr lang="en-ZA" sz="3600" b="1" dirty="0">
                <a:solidFill>
                  <a:srgbClr val="8CE614"/>
                </a:solidFill>
              </a:rPr>
              <a:t> hours</a:t>
            </a:r>
            <a:r>
              <a:rPr lang="en-ZA" sz="3600" dirty="0"/>
              <a:t>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Avoid </a:t>
            </a:r>
            <a:r>
              <a:rPr lang="en-ZA" sz="3600" b="1" dirty="0">
                <a:solidFill>
                  <a:srgbClr val="767DC0"/>
                </a:solidFill>
              </a:rPr>
              <a:t>exertion</a:t>
            </a:r>
            <a:r>
              <a:rPr lang="en-ZA" sz="3600" dirty="0"/>
              <a:t> </a:t>
            </a:r>
            <a:r>
              <a:rPr lang="en-ZA" sz="3600" dirty="0" smtClean="0"/>
              <a:t>for a </a:t>
            </a:r>
            <a:r>
              <a:rPr lang="en-ZA" sz="3600" b="1" dirty="0" smtClean="0">
                <a:solidFill>
                  <a:srgbClr val="767DC0"/>
                </a:solidFill>
              </a:rPr>
              <a:t>few </a:t>
            </a:r>
            <a:r>
              <a:rPr lang="en-ZA" sz="3600" b="1" dirty="0">
                <a:solidFill>
                  <a:srgbClr val="767DC0"/>
                </a:solidFill>
              </a:rPr>
              <a:t>hours</a:t>
            </a:r>
            <a:r>
              <a:rPr lang="en-ZA" sz="3600" dirty="0" smtClean="0"/>
              <a:t>.</a:t>
            </a:r>
            <a:r>
              <a:rPr lang="en-ZA" sz="3600" dirty="0"/>
              <a:t/>
            </a:r>
            <a:br>
              <a:rPr lang="en-ZA" sz="3600" dirty="0"/>
            </a:br>
            <a:r>
              <a:rPr lang="en-ZA" sz="3600" dirty="0"/>
              <a:t> 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945" y="4469689"/>
            <a:ext cx="2527282" cy="168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14559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/>
              <a:t>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10.9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5A835A-BBEF-4642-9E09-887CF14DA237}"/>
              </a:ext>
            </a:extLst>
          </p:cNvPr>
          <p:cNvSpPr txBox="1"/>
          <p:nvPr/>
        </p:nvSpPr>
        <p:spPr>
          <a:xfrm>
            <a:off x="392595" y="5477549"/>
            <a:ext cx="774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unit – and start planning a blood donation drive – </a:t>
            </a:r>
            <a:r>
              <a:rPr lang="en-ZA" dirty="0" smtClean="0"/>
              <a:t>  by completing Learning </a:t>
            </a:r>
            <a:r>
              <a:rPr lang="en-ZA" dirty="0"/>
              <a:t>activity 10.9 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9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35B2DD1-76A8-4516-AE98-B5866C90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3" y="4899929"/>
            <a:ext cx="7910513" cy="499973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Module 10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458409-ED5D-43B5-A861-E3633539FA5D}"/>
              </a:ext>
            </a:extLst>
          </p:cNvPr>
          <p:cNvSpPr txBox="1"/>
          <p:nvPr/>
        </p:nvSpPr>
        <p:spPr>
          <a:xfrm>
            <a:off x="385763" y="5399902"/>
            <a:ext cx="745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of this module by </a:t>
            </a:r>
            <a:r>
              <a:rPr lang="en-ZA" dirty="0" smtClean="0"/>
              <a:t>completing the Summative </a:t>
            </a:r>
            <a:r>
              <a:rPr lang="en-ZA" dirty="0"/>
              <a:t>assessment of Module </a:t>
            </a:r>
            <a:r>
              <a:rPr lang="en-ZA" dirty="0" smtClean="0"/>
              <a:t>10 </a:t>
            </a:r>
            <a:r>
              <a:rPr lang="en-ZA" dirty="0"/>
              <a:t>in your </a:t>
            </a:r>
            <a:r>
              <a:rPr lang="en-ZA" i="1" dirty="0"/>
              <a:t>Student’s Book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8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What is a traffic accident?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4" y="999926"/>
            <a:ext cx="7591424" cy="2857699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Accident</a:t>
            </a:r>
            <a:r>
              <a:rPr lang="en-ZA" sz="3600" dirty="0"/>
              <a:t> = unexpected event.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Involves a </a:t>
            </a:r>
            <a:r>
              <a:rPr lang="en-ZA" sz="3600" b="1" dirty="0">
                <a:solidFill>
                  <a:srgbClr val="8CE614"/>
                </a:solidFill>
              </a:rPr>
              <a:t>mode of transport </a:t>
            </a:r>
            <a:r>
              <a:rPr lang="en-ZA" sz="3600" b="1" dirty="0" smtClean="0">
                <a:solidFill>
                  <a:srgbClr val="8CE614"/>
                </a:solidFill>
              </a:rPr>
              <a:t>         </a:t>
            </a:r>
            <a:r>
              <a:rPr lang="en-ZA" sz="3600" dirty="0" smtClean="0"/>
              <a:t>(</a:t>
            </a:r>
            <a:r>
              <a:rPr lang="en-ZA" sz="3600" dirty="0"/>
              <a:t>e.g. bicycle, car, </a:t>
            </a:r>
            <a:r>
              <a:rPr lang="en-ZA" sz="3600" dirty="0" smtClean="0"/>
              <a:t>or </a:t>
            </a:r>
            <a:r>
              <a:rPr lang="en-ZA" sz="3600" dirty="0"/>
              <a:t>people </a:t>
            </a:r>
            <a:r>
              <a:rPr lang="en-ZA" sz="3600" dirty="0" smtClean="0"/>
              <a:t>on </a:t>
            </a:r>
            <a:r>
              <a:rPr lang="en-ZA" sz="3600" dirty="0"/>
              <a:t>foot).</a:t>
            </a: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Causes </a:t>
            </a:r>
            <a:r>
              <a:rPr lang="en-ZA" sz="3600" b="1" dirty="0">
                <a:solidFill>
                  <a:srgbClr val="767DC0"/>
                </a:solidFill>
              </a:rPr>
              <a:t>damages</a:t>
            </a:r>
            <a:r>
              <a:rPr lang="en-ZA" sz="3600" dirty="0"/>
              <a:t> to </a:t>
            </a:r>
            <a:r>
              <a:rPr lang="en-ZA" sz="3600" b="1" dirty="0">
                <a:solidFill>
                  <a:srgbClr val="767DC0"/>
                </a:solidFill>
              </a:rPr>
              <a:t>vehicle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767DC0"/>
                </a:solidFill>
              </a:rPr>
              <a:t>people</a:t>
            </a:r>
            <a:r>
              <a:rPr lang="en-ZA" sz="3600" dirty="0"/>
              <a:t> and/or </a:t>
            </a:r>
            <a:r>
              <a:rPr lang="en-ZA" sz="3600" b="1" dirty="0">
                <a:solidFill>
                  <a:srgbClr val="767DC0"/>
                </a:solidFill>
              </a:rPr>
              <a:t>goods</a:t>
            </a:r>
            <a:r>
              <a:rPr lang="en-ZA" sz="36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51" y="3562487"/>
            <a:ext cx="3843338" cy="25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8308" y="4335660"/>
            <a:ext cx="8051800" cy="651744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Portfolio task 3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78308" y="4987404"/>
            <a:ext cx="8051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Complete Portfolio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task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 3B in your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Student’s Book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, or Portfolio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task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 3A or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3C.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This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is a formal assessment.</a:t>
            </a:r>
            <a:endParaRPr lang="en-ZA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0614"/>
            <a:ext cx="7905750" cy="1106486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Effects of traffic accidents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on individuals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385688"/>
            <a:ext cx="7591424" cy="3900687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Medical </a:t>
            </a:r>
            <a:r>
              <a:rPr lang="en-ZA" sz="3600" dirty="0"/>
              <a:t>care </a:t>
            </a:r>
            <a:r>
              <a:rPr lang="en-ZA" sz="3600" dirty="0" smtClean="0"/>
              <a:t>&amp; costs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Loss of </a:t>
            </a:r>
            <a:r>
              <a:rPr lang="en-ZA" sz="3600" b="1" dirty="0">
                <a:solidFill>
                  <a:srgbClr val="8CE614"/>
                </a:solidFill>
              </a:rPr>
              <a:t>work </a:t>
            </a:r>
            <a:r>
              <a:rPr lang="en-ZA" sz="3600" b="1" dirty="0" smtClean="0">
                <a:solidFill>
                  <a:srgbClr val="8CE614"/>
                </a:solidFill>
              </a:rPr>
              <a:t>time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Need for </a:t>
            </a:r>
            <a:r>
              <a:rPr lang="en-ZA" sz="3600" b="1" dirty="0">
                <a:solidFill>
                  <a:srgbClr val="767DC0"/>
                </a:solidFill>
              </a:rPr>
              <a:t>support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counselling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Financial </a:t>
            </a:r>
            <a:r>
              <a:rPr lang="en-ZA" sz="3600" b="1" dirty="0" smtClean="0">
                <a:solidFill>
                  <a:srgbClr val="8CE614"/>
                </a:solidFill>
              </a:rPr>
              <a:t>difficulties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767DC0"/>
                </a:solidFill>
              </a:rPr>
              <a:t>Pain</a:t>
            </a:r>
            <a:r>
              <a:rPr lang="en-ZA" sz="3600" dirty="0"/>
              <a:t> and/or </a:t>
            </a:r>
            <a:r>
              <a:rPr lang="en-ZA" sz="3600" b="1" dirty="0" smtClean="0">
                <a:solidFill>
                  <a:srgbClr val="767DC0"/>
                </a:solidFill>
              </a:rPr>
              <a:t>disability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Death</a:t>
            </a:r>
            <a:r>
              <a:rPr lang="en-ZA" sz="36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651" y="4043169"/>
            <a:ext cx="3305100" cy="22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0614"/>
            <a:ext cx="7905750" cy="1106486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Effects of traffic accidents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on the community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385688"/>
            <a:ext cx="7591424" cy="3900687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Loss of </a:t>
            </a:r>
            <a:r>
              <a:rPr lang="en-ZA" sz="3600" b="1" dirty="0" smtClean="0">
                <a:solidFill>
                  <a:srgbClr val="8CE614"/>
                </a:solidFill>
              </a:rPr>
              <a:t>lives</a:t>
            </a:r>
            <a:endParaRPr lang="en-ZA" sz="3600" dirty="0"/>
          </a:p>
          <a:p>
            <a:pPr lvl="0" fontAlgn="base"/>
            <a:r>
              <a:rPr lang="en-ZA" sz="3600" dirty="0"/>
              <a:t>Loss of </a:t>
            </a:r>
            <a:r>
              <a:rPr lang="en-ZA" sz="3600" b="1" dirty="0">
                <a:solidFill>
                  <a:srgbClr val="767DC0"/>
                </a:solidFill>
              </a:rPr>
              <a:t>breadwinners</a:t>
            </a:r>
            <a:r>
              <a:rPr lang="en-ZA" sz="3600" dirty="0"/>
              <a:t>/</a:t>
            </a:r>
            <a:r>
              <a:rPr lang="en-ZA" sz="3600" b="1" dirty="0">
                <a:solidFill>
                  <a:srgbClr val="767DC0"/>
                </a:solidFill>
              </a:rPr>
              <a:t>financial </a:t>
            </a:r>
            <a:r>
              <a:rPr lang="en-ZA" sz="3600" b="1" dirty="0" smtClean="0">
                <a:solidFill>
                  <a:srgbClr val="767DC0"/>
                </a:solidFill>
              </a:rPr>
              <a:t>income</a:t>
            </a:r>
            <a:endParaRPr lang="en-ZA" sz="3600" dirty="0"/>
          </a:p>
          <a:p>
            <a:pPr lvl="0" fontAlgn="base"/>
            <a:r>
              <a:rPr lang="en-ZA" sz="3600" dirty="0"/>
              <a:t>Need for </a:t>
            </a:r>
            <a:r>
              <a:rPr lang="en-ZA" sz="3600" b="1" dirty="0">
                <a:solidFill>
                  <a:srgbClr val="8CE614"/>
                </a:solidFill>
              </a:rPr>
              <a:t>ongoing </a:t>
            </a:r>
            <a:r>
              <a:rPr lang="en-ZA" sz="3600" b="1" dirty="0" smtClean="0">
                <a:solidFill>
                  <a:srgbClr val="8CE614"/>
                </a:solidFill>
              </a:rPr>
              <a:t>support</a:t>
            </a:r>
            <a:endParaRPr lang="en-ZA" sz="3600" dirty="0"/>
          </a:p>
          <a:p>
            <a:pPr lvl="0" fontAlgn="base"/>
            <a:r>
              <a:rPr lang="en-ZA" sz="3600" dirty="0"/>
              <a:t>Pressure on </a:t>
            </a:r>
            <a:r>
              <a:rPr lang="en-ZA" sz="3600" b="1" dirty="0">
                <a:solidFill>
                  <a:srgbClr val="767DC0"/>
                </a:solidFill>
              </a:rPr>
              <a:t>medical facilities</a:t>
            </a:r>
            <a:r>
              <a:rPr lang="en-ZA" sz="3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566" y="4365502"/>
            <a:ext cx="2762619" cy="18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4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0614"/>
            <a:ext cx="7905750" cy="1106486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Effects of traffic accidents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latin typeface="+mn-lt"/>
              </a:rPr>
              <a:t>on work productivity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4" y="1442838"/>
            <a:ext cx="7591424" cy="415786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dirty="0"/>
              <a:t>Loss of </a:t>
            </a:r>
            <a:r>
              <a:rPr lang="en-ZA" sz="3600" b="1" dirty="0">
                <a:solidFill>
                  <a:srgbClr val="767DC0"/>
                </a:solidFill>
              </a:rPr>
              <a:t>skilled </a:t>
            </a:r>
            <a:r>
              <a:rPr lang="en-ZA" sz="3600" b="1" dirty="0" smtClean="0">
                <a:solidFill>
                  <a:srgbClr val="767DC0"/>
                </a:solidFill>
              </a:rPr>
              <a:t>workers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FF0000"/>
                </a:solidFill>
              </a:rPr>
              <a:t>Emotional trauma </a:t>
            </a:r>
            <a:r>
              <a:rPr lang="en-ZA" sz="3600" dirty="0"/>
              <a:t>may cause poor concentration </a:t>
            </a:r>
            <a:r>
              <a:rPr lang="en-ZA" sz="3600" dirty="0" smtClean="0"/>
              <a:t>&amp; performance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Physical pain </a:t>
            </a:r>
            <a:r>
              <a:rPr lang="en-ZA" sz="3600" dirty="0"/>
              <a:t>and/or </a:t>
            </a:r>
            <a:r>
              <a:rPr lang="en-ZA" sz="3600" b="1" dirty="0">
                <a:solidFill>
                  <a:srgbClr val="8CE614"/>
                </a:solidFill>
              </a:rPr>
              <a:t>disability</a:t>
            </a:r>
            <a:r>
              <a:rPr lang="en-ZA" sz="3600" dirty="0"/>
              <a:t> may affect </a:t>
            </a:r>
            <a:r>
              <a:rPr lang="en-ZA" sz="3600" dirty="0" smtClean="0"/>
              <a:t>work</a:t>
            </a:r>
            <a:endParaRPr lang="en-ZA" sz="3600" dirty="0"/>
          </a:p>
          <a:p>
            <a:pPr lvl="0" fontAlgn="base">
              <a:buClr>
                <a:schemeClr val="tx1"/>
              </a:buClr>
            </a:pPr>
            <a:r>
              <a:rPr lang="en-ZA" sz="3600" b="1" dirty="0" smtClean="0">
                <a:solidFill>
                  <a:srgbClr val="FF0000"/>
                </a:solidFill>
              </a:rPr>
              <a:t>Depression</a:t>
            </a:r>
            <a:endParaRPr lang="en-ZA" sz="3600" b="1" dirty="0">
              <a:solidFill>
                <a:srgbClr val="FF0000"/>
              </a:solidFill>
            </a:endParaRPr>
          </a:p>
          <a:p>
            <a:pPr lvl="0" fontAlgn="base">
              <a:buClr>
                <a:schemeClr val="tx1"/>
              </a:buClr>
            </a:pPr>
            <a:r>
              <a:rPr lang="en-ZA" sz="3600" dirty="0"/>
              <a:t>Need </a:t>
            </a:r>
            <a:r>
              <a:rPr lang="en-ZA" sz="3600" b="1" dirty="0">
                <a:solidFill>
                  <a:srgbClr val="767DC0"/>
                </a:solidFill>
              </a:rPr>
              <a:t>time off </a:t>
            </a:r>
            <a:r>
              <a:rPr lang="en-ZA" sz="3600" dirty="0"/>
              <a:t>for </a:t>
            </a:r>
            <a:r>
              <a:rPr lang="en-ZA" sz="3600" b="1" dirty="0">
                <a:solidFill>
                  <a:srgbClr val="767DC0"/>
                </a:solidFill>
              </a:rPr>
              <a:t>medical care</a:t>
            </a:r>
            <a:r>
              <a:rPr lang="en-ZA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Road safety – a national priority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999926"/>
            <a:ext cx="7748587" cy="5129412"/>
          </a:xfrm>
        </p:spPr>
        <p:txBody>
          <a:bodyPr>
            <a:noAutofit/>
          </a:bodyPr>
          <a:lstStyle/>
          <a:p>
            <a:pPr lvl="0" fontAlgn="base">
              <a:buClr>
                <a:schemeClr val="tx1"/>
              </a:buClr>
            </a:pPr>
            <a:r>
              <a:rPr lang="en-ZA" sz="3600" b="1" dirty="0">
                <a:solidFill>
                  <a:srgbClr val="8CE614"/>
                </a:solidFill>
              </a:rPr>
              <a:t>Every year </a:t>
            </a:r>
            <a:r>
              <a:rPr lang="en-ZA" sz="3600" dirty="0"/>
              <a:t>in SA: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 smtClean="0"/>
              <a:t>Approx. </a:t>
            </a:r>
            <a:r>
              <a:rPr lang="en-ZA" sz="3200" b="1" dirty="0" smtClean="0">
                <a:solidFill>
                  <a:srgbClr val="FF0000"/>
                </a:solidFill>
              </a:rPr>
              <a:t>11 000 people die </a:t>
            </a:r>
            <a:r>
              <a:rPr lang="en-ZA" sz="3200" dirty="0" smtClean="0"/>
              <a:t>in road accidents</a:t>
            </a:r>
          </a:p>
          <a:p>
            <a:pPr marL="714375" lvl="2" indent="-528638" fontAlgn="base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ZA" sz="3200" dirty="0" smtClean="0"/>
              <a:t>Accidents cost approx. </a:t>
            </a:r>
            <a:r>
              <a:rPr lang="en-ZA" sz="3200" b="1" dirty="0" smtClean="0">
                <a:solidFill>
                  <a:srgbClr val="767DC0"/>
                </a:solidFill>
              </a:rPr>
              <a:t>R307 billion</a:t>
            </a:r>
            <a:r>
              <a:rPr lang="en-ZA" sz="3200" dirty="0" smtClean="0"/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1" y="2981325"/>
            <a:ext cx="3028950" cy="2095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5544" y="5076825"/>
            <a:ext cx="3776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i="1" dirty="0"/>
              <a:t>Figure 10.4: Accident scenes involving fuel or chemical spills need to be cleaned up and made safer for other road users; such measures cost money</a:t>
            </a:r>
          </a:p>
        </p:txBody>
      </p:sp>
    </p:spTree>
    <p:extLst>
      <p:ext uri="{BB962C8B-B14F-4D97-AF65-F5344CB8AC3E}">
        <p14:creationId xmlns:p14="http://schemas.microsoft.com/office/powerpoint/2010/main" val="24575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resentation2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11592</TotalTime>
  <Words>1441</Words>
  <Application>Microsoft Office PowerPoint</Application>
  <PresentationFormat>On-screen Show (4:3)</PresentationFormat>
  <Paragraphs>230</Paragraphs>
  <Slides>51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MS PGothic</vt:lpstr>
      <vt:lpstr>Arial</vt:lpstr>
      <vt:lpstr>Calibri</vt:lpstr>
      <vt:lpstr>Calibri Light</vt:lpstr>
      <vt:lpstr>Courier New</vt:lpstr>
      <vt:lpstr>Times New Roman</vt:lpstr>
      <vt:lpstr>Wingdings</vt:lpstr>
      <vt:lpstr>1_Presentation2</vt:lpstr>
      <vt:lpstr>Presentation2</vt:lpstr>
      <vt:lpstr>2_Presentation2</vt:lpstr>
      <vt:lpstr>3_Presentation2</vt:lpstr>
      <vt:lpstr>Life Orientation: Life Skills</vt:lpstr>
      <vt:lpstr>Advocate road safety measures</vt:lpstr>
      <vt:lpstr>Think about it…</vt:lpstr>
      <vt:lpstr>Traffic accidents – effects, causes  &amp; prevention</vt:lpstr>
      <vt:lpstr>What is a traffic accident?</vt:lpstr>
      <vt:lpstr>Effects of traffic accidents  on individuals</vt:lpstr>
      <vt:lpstr>Effects of traffic accidents  on the community</vt:lpstr>
      <vt:lpstr>Effects of traffic accidents  on work productivity</vt:lpstr>
      <vt:lpstr>Road safety – a national priority</vt:lpstr>
      <vt:lpstr>Road safety – a national priority</vt:lpstr>
      <vt:lpstr>Road safety – a national priority</vt:lpstr>
      <vt:lpstr>PowerPoint Presentation</vt:lpstr>
      <vt:lpstr>Driver-related causes  of traffic accidents</vt:lpstr>
      <vt:lpstr>PowerPoint Presentation</vt:lpstr>
      <vt:lpstr>Passenger-related  causes of accidents</vt:lpstr>
      <vt:lpstr>Other road user-related  causes of accidents</vt:lpstr>
      <vt:lpstr>PowerPoint Presentation</vt:lpstr>
      <vt:lpstr>Environment-related  causes of accidents</vt:lpstr>
      <vt:lpstr>PowerPoint Presentation</vt:lpstr>
      <vt:lpstr>Prevention of traffic accidents</vt:lpstr>
      <vt:lpstr>Prevention of traffic accidents</vt:lpstr>
      <vt:lpstr>PowerPoint Presentation</vt:lpstr>
      <vt:lpstr>Traffic safety  measures, including  no drunk driving</vt:lpstr>
      <vt:lpstr>What is a measure?</vt:lpstr>
      <vt:lpstr>Measures for road  safety management </vt:lpstr>
      <vt:lpstr>Measures for safer roads &amp; mobility </vt:lpstr>
      <vt:lpstr>Measures for safer vehicles</vt:lpstr>
      <vt:lpstr>Measures for safer road users</vt:lpstr>
      <vt:lpstr>Measures for safer  post-crash response</vt:lpstr>
      <vt:lpstr>PowerPoint Presentation</vt:lpstr>
      <vt:lpstr>Dangers of drunk driving</vt:lpstr>
      <vt:lpstr>Dangers to the drunken driver</vt:lpstr>
      <vt:lpstr>Dangers to others,  property &amp; the environment</vt:lpstr>
      <vt:lpstr>PowerPoint Presentation</vt:lpstr>
      <vt:lpstr>Basic first aid for  traffic accident victims</vt:lpstr>
      <vt:lpstr>What is first aid?</vt:lpstr>
      <vt:lpstr>Basic first aid for accident victims</vt:lpstr>
      <vt:lpstr>Basic first aid for accident victims</vt:lpstr>
      <vt:lpstr>Basic first aid for accident victims</vt:lpstr>
      <vt:lpstr>PowerPoint Presentation</vt:lpstr>
      <vt:lpstr>Donating blood</vt:lpstr>
      <vt:lpstr>What is blood donation?</vt:lpstr>
      <vt:lpstr>Why give blood?</vt:lpstr>
      <vt:lpstr>Why give blood?</vt:lpstr>
      <vt:lpstr>Characteristics of a blood donor</vt:lpstr>
      <vt:lpstr>The process of donating blood</vt:lpstr>
      <vt:lpstr>The process of donating blood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 Singh</dc:creator>
  <cp:lastModifiedBy>Janet Bartlet</cp:lastModifiedBy>
  <cp:revision>623</cp:revision>
  <dcterms:created xsi:type="dcterms:W3CDTF">2017-08-15T07:49:10Z</dcterms:created>
  <dcterms:modified xsi:type="dcterms:W3CDTF">2018-02-08T08:17:02Z</dcterms:modified>
</cp:coreProperties>
</file>