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  <p:sldMasterId id="2147483682" r:id="rId2"/>
    <p:sldMasterId id="2147483690" r:id="rId3"/>
    <p:sldMasterId id="2147483698" r:id="rId4"/>
  </p:sldMasterIdLst>
  <p:notesMasterIdLst>
    <p:notesMasterId r:id="rId38"/>
  </p:notesMasterIdLst>
  <p:sldIdLst>
    <p:sldId id="330" r:id="rId5"/>
    <p:sldId id="331" r:id="rId6"/>
    <p:sldId id="332" r:id="rId7"/>
    <p:sldId id="333" r:id="rId8"/>
    <p:sldId id="295" r:id="rId9"/>
    <p:sldId id="496" r:id="rId10"/>
    <p:sldId id="497" r:id="rId11"/>
    <p:sldId id="498" r:id="rId12"/>
    <p:sldId id="464" r:id="rId13"/>
    <p:sldId id="499" r:id="rId14"/>
    <p:sldId id="500" r:id="rId15"/>
    <p:sldId id="334" r:id="rId16"/>
    <p:sldId id="396" r:id="rId17"/>
    <p:sldId id="501" r:id="rId18"/>
    <p:sldId id="494" r:id="rId19"/>
    <p:sldId id="502" r:id="rId20"/>
    <p:sldId id="503" r:id="rId21"/>
    <p:sldId id="445" r:id="rId22"/>
    <p:sldId id="504" r:id="rId23"/>
    <p:sldId id="505" r:id="rId24"/>
    <p:sldId id="506" r:id="rId25"/>
    <p:sldId id="507" r:id="rId26"/>
    <p:sldId id="508" r:id="rId27"/>
    <p:sldId id="509" r:id="rId28"/>
    <p:sldId id="510" r:id="rId29"/>
    <p:sldId id="511" r:id="rId30"/>
    <p:sldId id="512" r:id="rId31"/>
    <p:sldId id="513" r:id="rId32"/>
    <p:sldId id="514" r:id="rId33"/>
    <p:sldId id="515" r:id="rId34"/>
    <p:sldId id="446" r:id="rId35"/>
    <p:sldId id="340" r:id="rId36"/>
    <p:sldId id="289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yoti Singh" initials="JS" lastIdx="54" clrIdx="0">
    <p:extLst/>
  </p:cmAuthor>
  <p:cmAuthor id="2" name="Janet Bartlet" initials="JB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7DC0"/>
    <a:srgbClr val="9A73FD"/>
    <a:srgbClr val="8CE614"/>
    <a:srgbClr val="D3E856"/>
    <a:srgbClr val="9EA2F4"/>
    <a:srgbClr val="4A3D9B"/>
    <a:srgbClr val="F2FAC2"/>
    <a:srgbClr val="9FBFF3"/>
    <a:srgbClr val="B7E37D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9" autoAdjust="0"/>
    <p:restoredTop sz="94434" autoAdjust="0"/>
  </p:normalViewPr>
  <p:slideViewPr>
    <p:cSldViewPr snapToGrid="0">
      <p:cViewPr varScale="1">
        <p:scale>
          <a:sx n="108" d="100"/>
          <a:sy n="108" d="100"/>
        </p:scale>
        <p:origin x="92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172"/>
    </p:cViewPr>
  </p:sorterViewPr>
  <p:notesViewPr>
    <p:cSldViewPr snapToGrid="0">
      <p:cViewPr varScale="1">
        <p:scale>
          <a:sx n="59" d="100"/>
          <a:sy n="59" d="100"/>
        </p:scale>
        <p:origin x="279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6D15C1-6C30-42F8-B52C-DF90764BC816}" type="datetimeFigureOut">
              <a:rPr lang="en-ZA" smtClean="0"/>
              <a:t>2018/02/08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25FF47-8810-4EDB-A7B4-DB23811AE84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65472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49960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12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32023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18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19212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31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68986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6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7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8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9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0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5.xml"/><Relationship Id="rId4" Type="http://schemas.openxmlformats.org/officeDocument/2006/relationships/image" Target="../media/image10.jpe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6.xml"/><Relationship Id="rId4" Type="http://schemas.openxmlformats.org/officeDocument/2006/relationships/image" Target="../media/image11.jpe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27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28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68" y="574335"/>
            <a:ext cx="3727793" cy="5259642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59551" y="6405524"/>
            <a:ext cx="265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" action="ppaction://hlinkshowjump?jump=lastslide"/>
              </a:rPr>
              <a:t>*see</a:t>
            </a:r>
            <a:r>
              <a:rPr lang="en-US" baseline="0" dirty="0">
                <a:solidFill>
                  <a:schemeClr val="bg1"/>
                </a:solidFill>
                <a:hlinkClick r:id="" action="ppaction://hlinkshowjump?jump=lastslide"/>
              </a:rPr>
              <a:t> terms and conditions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655976" y="374260"/>
            <a:ext cx="3640299" cy="4869544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8CE614"/>
                </a:solidFill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65306" y="5397069"/>
            <a:ext cx="3638938" cy="531878"/>
          </a:xfrm>
        </p:spPr>
        <p:txBody>
          <a:bodyPr>
            <a:noAutofit/>
          </a:bodyPr>
          <a:lstStyle>
            <a:lvl1pPr marL="0" indent="0" algn="l">
              <a:buNone/>
              <a:defRPr sz="3600" b="1">
                <a:solidFill>
                  <a:srgbClr val="767D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</p:spTree>
    <p:extLst>
      <p:ext uri="{BB962C8B-B14F-4D97-AF65-F5344CB8AC3E}">
        <p14:creationId xmlns:p14="http://schemas.microsoft.com/office/powerpoint/2010/main" val="503271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4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60616" y="3701874"/>
            <a:ext cx="7551702" cy="716776"/>
          </a:xfrm>
        </p:spPr>
        <p:txBody>
          <a:bodyPr anchor="b">
            <a:normAutofit/>
          </a:bodyPr>
          <a:lstStyle>
            <a:lvl1pPr>
              <a:defRPr sz="4000" b="1" baseline="0">
                <a:solidFill>
                  <a:srgbClr val="9A73FD"/>
                </a:solidFill>
                <a:latin typeface="+mn-lt"/>
              </a:defRPr>
            </a:lvl1pPr>
          </a:lstStyle>
          <a:p>
            <a:r>
              <a:rPr lang="en-ZA" dirty="0"/>
              <a:t>Learning activity number</a:t>
            </a:r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0615" y="4430822"/>
            <a:ext cx="7560755" cy="550427"/>
          </a:xfrm>
        </p:spPr>
        <p:txBody>
          <a:bodyPr/>
          <a:lstStyle>
            <a:lvl1pPr marL="0" indent="0">
              <a:buNone/>
              <a:defRPr b="1">
                <a:solidFill>
                  <a:srgbClr val="8CE614"/>
                </a:solidFill>
              </a:defRPr>
            </a:lvl1pPr>
          </a:lstStyle>
          <a:p>
            <a:r>
              <a:rPr lang="en-ZA" dirty="0"/>
              <a:t>Module number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60145" y="4991774"/>
            <a:ext cx="7561226" cy="110307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41" y="589167"/>
            <a:ext cx="2112209" cy="29801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656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1" y="4461310"/>
            <a:ext cx="7910513" cy="632369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rgbClr val="8CE61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761" y="2064547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41" y="589167"/>
            <a:ext cx="2112209" cy="2980172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4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5763" y="5087938"/>
            <a:ext cx="7910512" cy="7699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8122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rms and condi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1990" y="2065530"/>
            <a:ext cx="7913294" cy="7864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9674" y="2839069"/>
            <a:ext cx="6639119" cy="26824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81990" y="5618365"/>
            <a:ext cx="7815749" cy="676715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896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1676398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3952877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13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4964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solidFill>
                  <a:srgbClr val="8CE614"/>
                </a:solidFill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</p:spTree>
    <p:extLst>
      <p:ext uri="{BB962C8B-B14F-4D97-AF65-F5344CB8AC3E}">
        <p14:creationId xmlns:p14="http://schemas.microsoft.com/office/powerpoint/2010/main" val="320500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8CE614"/>
                </a:solidFill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5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83141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411" y="1405577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54553" y="6371015"/>
            <a:ext cx="391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5654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 baseline="0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92595" y="2997200"/>
            <a:ext cx="8051800" cy="871183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US" sz="4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Learning activity number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9E130B-3808-42C5-A711-1E484DF1348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679" y="222285"/>
            <a:ext cx="1926933" cy="27187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64176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7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7440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6956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2497069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4689678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503583" y="5844209"/>
            <a:ext cx="265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" action="ppaction://hlinkshowjump?jump=lastslide"/>
              </a:rPr>
              <a:t>*see</a:t>
            </a:r>
            <a:r>
              <a:rPr lang="en-US" baseline="0" dirty="0">
                <a:hlinkClick r:id="" action="ppaction://hlinkshowjump?jump=lastslide"/>
              </a:rPr>
              <a:t> terms and conditions</a:t>
            </a:r>
            <a:endParaRPr lang="en-GB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19985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ok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1676398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3952877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13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8861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solidFill>
                  <a:srgbClr val="8CE614"/>
                </a:solidFill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</p:spTree>
    <p:extLst>
      <p:ext uri="{BB962C8B-B14F-4D97-AF65-F5344CB8AC3E}">
        <p14:creationId xmlns:p14="http://schemas.microsoft.com/office/powerpoint/2010/main" val="3692057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8CE614"/>
                </a:solidFill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5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16719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03411" y="4949358"/>
            <a:ext cx="7910513" cy="512330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rgbClr val="8CE61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411" y="2548701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54553" y="6371015"/>
            <a:ext cx="391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AF75D6-A52B-4502-9440-75248984091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297" y="187329"/>
            <a:ext cx="2799966" cy="39505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30327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2" y="4860795"/>
            <a:ext cx="7910513" cy="417037"/>
          </a:xfrm>
        </p:spPr>
        <p:txBody>
          <a:bodyPr>
            <a:normAutofit/>
          </a:bodyPr>
          <a:lstStyle>
            <a:lvl1pPr marL="0" indent="0" algn="l">
              <a:buNone/>
              <a:defRPr sz="3000" b="1" baseline="0">
                <a:solidFill>
                  <a:srgbClr val="8CE61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92595" y="4049910"/>
            <a:ext cx="8051800" cy="651744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US" sz="4800" b="1" kern="1200" dirty="0">
                <a:solidFill>
                  <a:srgbClr val="9A73FD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Learning activity number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DB4316-2DD9-4B4C-AC49-EB53A16FF6E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90" y="181076"/>
            <a:ext cx="2671953" cy="37699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79913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7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11771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52178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1676398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3952877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13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55694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extLst>
      <p:ext uri="{BB962C8B-B14F-4D97-AF65-F5344CB8AC3E}">
        <p14:creationId xmlns:p14="http://schemas.microsoft.com/office/powerpoint/2010/main" val="18046449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5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3280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2" y="1540567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4323750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4</a:t>
            </a:r>
          </a:p>
        </p:txBody>
      </p:sp>
    </p:spTree>
    <p:extLst>
      <p:ext uri="{BB962C8B-B14F-4D97-AF65-F5344CB8AC3E}">
        <p14:creationId xmlns:p14="http://schemas.microsoft.com/office/powerpoint/2010/main" val="23194734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03411" y="4949358"/>
            <a:ext cx="7910513" cy="512330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411" y="2548701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54553" y="6371015"/>
            <a:ext cx="391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AF75D6-A52B-4502-9440-7524898409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332" y="167072"/>
            <a:ext cx="2819896" cy="39910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58692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2" y="4860795"/>
            <a:ext cx="7910513" cy="417037"/>
          </a:xfrm>
        </p:spPr>
        <p:txBody>
          <a:bodyPr>
            <a:normAutofit/>
          </a:bodyPr>
          <a:lstStyle>
            <a:lvl1pPr marL="0" indent="0" algn="l">
              <a:buNone/>
              <a:defRPr sz="3000" b="1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92595" y="4049910"/>
            <a:ext cx="8051800" cy="651744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US" sz="4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Learning activity number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DB4316-2DD9-4B4C-AC49-EB53A16FF6E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480" y="161744"/>
            <a:ext cx="2690973" cy="38085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31687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7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24891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7771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/ Uni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2449" y="1524000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8CE614"/>
                </a:solidFill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2449" y="4336998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7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4226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1" y="1285875"/>
            <a:ext cx="7905751" cy="4891088"/>
          </a:xfrm>
        </p:spPr>
        <p:txBody>
          <a:bodyPr/>
          <a:lstStyle>
            <a:lvl1pPr marL="363538" indent="-363538">
              <a:spcBef>
                <a:spcPts val="1800"/>
              </a:spcBef>
              <a:defRPr/>
            </a:lvl1pPr>
            <a:lvl2pPr marL="801688" indent="-344488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4</a:t>
            </a:r>
          </a:p>
        </p:txBody>
      </p:sp>
    </p:spTree>
    <p:extLst>
      <p:ext uri="{BB962C8B-B14F-4D97-AF65-F5344CB8AC3E}">
        <p14:creationId xmlns:p14="http://schemas.microsoft.com/office/powerpoint/2010/main" val="375756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1" y="1285875"/>
            <a:ext cx="3421453" cy="4891088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  <a:lvl2pPr marL="685800" indent="-228600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4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028792" y="1284367"/>
            <a:ext cx="4190246" cy="4891088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  <a:lvl2pPr marL="685800" indent="-228600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81147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1267983"/>
            <a:ext cx="7658100" cy="298267"/>
          </a:xfrm>
        </p:spPr>
        <p:txBody>
          <a:bodyPr>
            <a:noAutofit/>
          </a:bodyPr>
          <a:lstStyle>
            <a:lvl1pPr marL="0" indent="0">
              <a:buNone/>
              <a:defRPr sz="1800" i="1" baseline="0"/>
            </a:lvl1pPr>
          </a:lstStyle>
          <a:p>
            <a:pPr lvl="0"/>
            <a:r>
              <a:rPr lang="en-ZA" i="1" dirty="0"/>
              <a:t>Table caption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3171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2" y="4609448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lvl="0"/>
            <a:r>
              <a:rPr lang="en-ZA" sz="2400" b="1" dirty="0">
                <a:solidFill>
                  <a:schemeClr val="bg1"/>
                </a:solidFill>
              </a:rPr>
              <a:t>Mathematics NQF Level</a:t>
            </a:r>
            <a:r>
              <a:rPr lang="en-ZA" sz="2400" b="1" baseline="0" dirty="0">
                <a:solidFill>
                  <a:schemeClr val="bg1"/>
                </a:solidFill>
              </a:rPr>
              <a:t> 2</a:t>
            </a:r>
            <a:endParaRPr lang="en-ZA" sz="2400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6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9338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or example r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A1C1C1D-5690-4A72-8EAD-31DA2CF04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9685" y="2366779"/>
            <a:ext cx="4407478" cy="1803314"/>
          </a:xfrm>
        </p:spPr>
        <p:txBody>
          <a:bodyPr/>
          <a:lstStyle/>
          <a:p>
            <a:pPr marL="0" indent="0">
              <a:buNone/>
            </a:pPr>
            <a:endParaRPr lang="en-ZA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08" y="1584161"/>
            <a:ext cx="2310121" cy="325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58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3.xml"/><Relationship Id="rId9" Type="http://schemas.openxmlformats.org/officeDocument/2006/relationships/tags" Target="../tags/tag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30.xml"/><Relationship Id="rId9" Type="http://schemas.openxmlformats.org/officeDocument/2006/relationships/tags" Target="../tags/tag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6324794"/>
            <a:ext cx="9144000" cy="540000"/>
          </a:xfrm>
          <a:prstGeom prst="rect">
            <a:avLst/>
          </a:prstGeom>
          <a:solidFill>
            <a:srgbClr val="4A3D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0"/>
            <a:ext cx="720000" cy="68518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Rectangle 14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80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5685824"/>
            <a:ext cx="720000" cy="638873"/>
          </a:xfrm>
          <a:prstGeom prst="rect">
            <a:avLst/>
          </a:prstGeom>
        </p:spPr>
      </p:pic>
    </p:spTree>
    <p:custDataLst>
      <p:tags r:id="rId14"/>
    </p:custDataLst>
    <p:extLst>
      <p:ext uri="{BB962C8B-B14F-4D97-AF65-F5344CB8AC3E}">
        <p14:creationId xmlns:p14="http://schemas.microsoft.com/office/powerpoint/2010/main" val="89702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3538" indent="-363538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01688" indent="-344488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-12355"/>
            <a:ext cx="720000" cy="68518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24794"/>
            <a:ext cx="9144000" cy="540000"/>
          </a:xfrm>
          <a:prstGeom prst="rect">
            <a:avLst/>
          </a:prstGeom>
          <a:solidFill>
            <a:srgbClr val="4D4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80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382" y="5685727"/>
            <a:ext cx="715617" cy="638873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3319918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2"/>
            <a:ext cx="720000" cy="68518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37150"/>
            <a:ext cx="9144000" cy="540000"/>
          </a:xfrm>
          <a:prstGeom prst="rect">
            <a:avLst/>
          </a:prstGeom>
          <a:solidFill>
            <a:srgbClr val="414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999" y="5679452"/>
            <a:ext cx="717809" cy="638873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3382433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2"/>
            <a:ext cx="720000" cy="68518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37150"/>
            <a:ext cx="9144000" cy="540000"/>
          </a:xfrm>
          <a:prstGeom prst="rect">
            <a:avLst/>
          </a:prstGeom>
          <a:solidFill>
            <a:srgbClr val="414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424000" y="5613400"/>
            <a:ext cx="720000" cy="704406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3445228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1" y="2095902"/>
            <a:ext cx="7915274" cy="2114552"/>
          </a:xfrm>
        </p:spPr>
        <p:txBody>
          <a:bodyPr/>
          <a:lstStyle/>
          <a:p>
            <a:r>
              <a:rPr lang="en-GB" dirty="0">
                <a:solidFill>
                  <a:srgbClr val="9A73FD"/>
                </a:solidFill>
              </a:rPr>
              <a:t>Life Orientation: </a:t>
            </a:r>
            <a:r>
              <a:rPr lang="en-GB" dirty="0">
                <a:solidFill>
                  <a:srgbClr val="8CE614"/>
                </a:solidFill>
              </a:rPr>
              <a:t>Life Skills</a:t>
            </a:r>
            <a:endParaRPr lang="en-GB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81001" y="4210454"/>
            <a:ext cx="7915274" cy="644881"/>
          </a:xfrm>
        </p:spPr>
        <p:txBody>
          <a:bodyPr/>
          <a:lstStyle/>
          <a:p>
            <a:r>
              <a:rPr lang="en-GB" dirty="0">
                <a:solidFill>
                  <a:srgbClr val="9A73FD"/>
                </a:solidFill>
              </a:rPr>
              <a:t>NQF 4</a:t>
            </a:r>
          </a:p>
        </p:txBody>
      </p:sp>
    </p:spTree>
    <p:extLst>
      <p:ext uri="{BB962C8B-B14F-4D97-AF65-F5344CB8AC3E}">
        <p14:creationId xmlns:p14="http://schemas.microsoft.com/office/powerpoint/2010/main" val="240560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Areas to </a:t>
            </a:r>
            <a:r>
              <a:rPr lang="en-ZA" b="1" dirty="0">
                <a:solidFill>
                  <a:srgbClr val="767DC0"/>
                </a:solidFill>
                <a:latin typeface="+mn-lt"/>
              </a:rPr>
              <a:t>strengthen</a:t>
            </a:r>
            <a:r>
              <a:rPr lang="en-ZA" b="1" dirty="0">
                <a:latin typeface="+mn-lt"/>
              </a:rPr>
              <a:t> in future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2" y="1114227"/>
            <a:ext cx="7834312" cy="3229173"/>
          </a:xfrm>
        </p:spPr>
        <p:txBody>
          <a:bodyPr>
            <a:noAutofit/>
          </a:bodyPr>
          <a:lstStyle/>
          <a:p>
            <a:pPr marL="342900" lvl="0" indent="-342900" fontAlgn="base">
              <a:tabLst>
                <a:tab pos="457200" algn="l"/>
              </a:tabLst>
            </a:pPr>
            <a:r>
              <a:rPr lang="en-ZA" sz="3600" dirty="0">
                <a:solidFill>
                  <a:srgbClr val="000000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You need to </a:t>
            </a:r>
            <a:r>
              <a:rPr lang="en-ZA" sz="3600" b="1" dirty="0">
                <a:solidFill>
                  <a:srgbClr val="767DC0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work with </a:t>
            </a:r>
            <a:r>
              <a:rPr lang="en-ZA" sz="3600" dirty="0">
                <a:solidFill>
                  <a:srgbClr val="000000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your:</a:t>
            </a:r>
            <a:endParaRPr lang="en-ZA" sz="3600" dirty="0">
              <a:cs typeface="Times New Roman" panose="02020603050405020304" pitchFamily="18" charset="0"/>
            </a:endParaRPr>
          </a:p>
          <a:p>
            <a:pPr marL="800100" lvl="2" indent="-528638" fontAlgn="base">
              <a:buFont typeface="Wingdings" panose="05000000000000000000" pitchFamily="2" charset="2"/>
              <a:buChar char="v"/>
              <a:tabLst>
                <a:tab pos="1371600" algn="l"/>
              </a:tabLst>
            </a:pPr>
            <a:r>
              <a:rPr lang="en-ZA" sz="3200" dirty="0">
                <a:solidFill>
                  <a:srgbClr val="000000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Strengths &amp; weaknesses</a:t>
            </a:r>
            <a:endParaRPr lang="en-ZA" sz="3200" dirty="0">
              <a:cs typeface="Times New Roman" panose="02020603050405020304" pitchFamily="18" charset="0"/>
            </a:endParaRPr>
          </a:p>
          <a:p>
            <a:pPr marL="800100" lvl="2" indent="-528638" fontAlgn="base">
              <a:buFont typeface="Wingdings" panose="05000000000000000000" pitchFamily="2" charset="2"/>
              <a:buChar char="v"/>
              <a:tabLst>
                <a:tab pos="1371600" algn="l"/>
              </a:tabLst>
            </a:pPr>
            <a:r>
              <a:rPr lang="en-ZA" sz="3200" dirty="0">
                <a:solidFill>
                  <a:srgbClr val="000000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Education &amp; learnt </a:t>
            </a:r>
            <a:r>
              <a:rPr lang="en-ZA" sz="3200" b="1" dirty="0">
                <a:solidFill>
                  <a:srgbClr val="8CE614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skills</a:t>
            </a:r>
            <a:endParaRPr lang="en-ZA" sz="3200" b="1" dirty="0">
              <a:solidFill>
                <a:srgbClr val="8CE614"/>
              </a:solidFill>
              <a:cs typeface="Times New Roman" panose="02020603050405020304" pitchFamily="18" charset="0"/>
            </a:endParaRPr>
          </a:p>
          <a:p>
            <a:pPr marL="800100" lvl="2" indent="-528638" fontAlgn="base">
              <a:buFont typeface="Wingdings" panose="05000000000000000000" pitchFamily="2" charset="2"/>
              <a:buChar char="v"/>
              <a:tabLst>
                <a:tab pos="1371600" algn="l"/>
              </a:tabLst>
            </a:pPr>
            <a:r>
              <a:rPr lang="en-ZA" sz="3200" dirty="0">
                <a:solidFill>
                  <a:srgbClr val="000000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Work &amp; life </a:t>
            </a:r>
            <a:r>
              <a:rPr lang="en-ZA" sz="3200" b="1" dirty="0">
                <a:solidFill>
                  <a:srgbClr val="767DC0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experience</a:t>
            </a:r>
            <a:endParaRPr lang="en-ZA" sz="3200" b="1" dirty="0">
              <a:solidFill>
                <a:srgbClr val="767DC0"/>
              </a:solidFill>
              <a:cs typeface="Times New Roman" panose="02020603050405020304" pitchFamily="18" charset="0"/>
            </a:endParaRPr>
          </a:p>
          <a:p>
            <a:pPr marL="800100" lvl="2" indent="-528638" fontAlgn="base">
              <a:buFont typeface="Wingdings" panose="05000000000000000000" pitchFamily="2" charset="2"/>
              <a:buChar char="v"/>
              <a:tabLst>
                <a:tab pos="1371600" algn="l"/>
              </a:tabLst>
            </a:pPr>
            <a:r>
              <a:rPr lang="en-ZA" sz="3200" dirty="0">
                <a:solidFill>
                  <a:srgbClr val="000000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Expertise &amp; </a:t>
            </a:r>
            <a:r>
              <a:rPr lang="en-ZA" sz="3200" b="1" dirty="0">
                <a:solidFill>
                  <a:srgbClr val="8CE614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abilities</a:t>
            </a:r>
            <a:endParaRPr lang="en-ZA" sz="3200" b="1" dirty="0">
              <a:solidFill>
                <a:srgbClr val="8CE614"/>
              </a:solidFill>
              <a:cs typeface="Times New Roman" panose="02020603050405020304" pitchFamily="18" charset="0"/>
            </a:endParaRPr>
          </a:p>
          <a:p>
            <a:pPr marL="800100" lvl="2" indent="-528638" fontAlgn="base">
              <a:buFont typeface="Wingdings" panose="05000000000000000000" pitchFamily="2" charset="2"/>
              <a:buChar char="v"/>
              <a:tabLst>
                <a:tab pos="1371600" algn="l"/>
              </a:tabLst>
            </a:pPr>
            <a:r>
              <a:rPr lang="en-ZA" sz="3200" dirty="0">
                <a:solidFill>
                  <a:srgbClr val="000000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Career </a:t>
            </a:r>
            <a:r>
              <a:rPr lang="en-ZA" sz="3200" b="1" dirty="0">
                <a:solidFill>
                  <a:srgbClr val="767DC0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aspirations</a:t>
            </a:r>
            <a:r>
              <a:rPr lang="en-ZA" sz="3200" dirty="0">
                <a:solidFill>
                  <a:srgbClr val="000000"/>
                </a:solidFill>
                <a:ea typeface="MS PGothic" panose="020B0600070205080204" pitchFamily="34" charset="-128"/>
                <a:cs typeface="MS PGothic" panose="020B0600070205080204" pitchFamily="34" charset="-128"/>
              </a:rPr>
              <a:t>. </a:t>
            </a:r>
            <a:endParaRPr lang="en-ZA" sz="3200" dirty="0">
              <a:cs typeface="Times New Roman" panose="02020603050405020304" pitchFamily="18" charset="0"/>
            </a:endParaRPr>
          </a:p>
          <a:p>
            <a:pPr marL="185737" lvl="2" indent="0" fontAlgn="base">
              <a:buNone/>
              <a:tabLst>
                <a:tab pos="628650" algn="l"/>
              </a:tabLst>
            </a:pPr>
            <a:endParaRPr lang="en-ZA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632" y="3801979"/>
            <a:ext cx="3348931" cy="223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45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Areas to </a:t>
            </a:r>
            <a:r>
              <a:rPr lang="en-ZA" b="1" dirty="0">
                <a:solidFill>
                  <a:srgbClr val="767DC0"/>
                </a:solidFill>
                <a:latin typeface="+mn-lt"/>
              </a:rPr>
              <a:t>strengthen </a:t>
            </a:r>
            <a:r>
              <a:rPr lang="en-ZA" b="1" dirty="0">
                <a:latin typeface="+mn-lt"/>
              </a:rPr>
              <a:t>in future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239" y="1114227"/>
            <a:ext cx="8251657" cy="3229173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Write down </a:t>
            </a:r>
            <a:r>
              <a:rPr lang="en-ZA" sz="3600" b="1" dirty="0">
                <a:solidFill>
                  <a:srgbClr val="767DC0"/>
                </a:solidFill>
              </a:rPr>
              <a:t>SMART</a:t>
            </a:r>
            <a:r>
              <a:rPr lang="en-ZA" sz="3600" dirty="0"/>
              <a:t> (specific, measurable, attainable, realistic &amp; time-bound) </a:t>
            </a:r>
            <a:r>
              <a:rPr lang="en-ZA" sz="3600" b="1" dirty="0">
                <a:solidFill>
                  <a:srgbClr val="767DC0"/>
                </a:solidFill>
              </a:rPr>
              <a:t>goals</a:t>
            </a:r>
            <a:r>
              <a:rPr lang="en-ZA" sz="3600" dirty="0"/>
              <a:t>.</a:t>
            </a:r>
          </a:p>
          <a:p>
            <a:pPr lvl="0" fontAlgn="base"/>
            <a:r>
              <a:rPr lang="en-ZA" sz="3600" dirty="0"/>
              <a:t>Write down </a:t>
            </a:r>
            <a:r>
              <a:rPr lang="en-ZA" sz="3600" b="1" dirty="0">
                <a:solidFill>
                  <a:srgbClr val="8CE614"/>
                </a:solidFill>
              </a:rPr>
              <a:t>steps</a:t>
            </a:r>
            <a:r>
              <a:rPr lang="en-ZA" sz="3600" dirty="0"/>
              <a:t> to </a:t>
            </a:r>
            <a:r>
              <a:rPr lang="en-ZA" sz="3600" b="1" dirty="0">
                <a:solidFill>
                  <a:srgbClr val="8CE614"/>
                </a:solidFill>
              </a:rPr>
              <a:t>achieve your goals</a:t>
            </a:r>
            <a:r>
              <a:rPr lang="en-ZA" sz="3600" dirty="0"/>
              <a:t>. </a:t>
            </a:r>
          </a:p>
          <a:p>
            <a:pPr lvl="0" fontAlgn="base"/>
            <a:r>
              <a:rPr lang="en-ZA" sz="3600" dirty="0"/>
              <a:t>Refer to </a:t>
            </a:r>
            <a:r>
              <a:rPr lang="en-ZA" sz="3600" b="1" dirty="0">
                <a:solidFill>
                  <a:srgbClr val="767DC0"/>
                </a:solidFill>
              </a:rPr>
              <a:t>Case studies</a:t>
            </a:r>
            <a:r>
              <a:rPr lang="en-ZA" sz="3600" b="1" dirty="0"/>
              <a:t> </a:t>
            </a:r>
            <a:r>
              <a:rPr lang="en-ZA" sz="3600" b="1" dirty="0">
                <a:solidFill>
                  <a:srgbClr val="767DC0"/>
                </a:solidFill>
              </a:rPr>
              <a:t>1.1</a:t>
            </a:r>
            <a:r>
              <a:rPr lang="en-ZA" sz="3600" b="1" dirty="0"/>
              <a:t> </a:t>
            </a:r>
            <a:r>
              <a:rPr lang="en-ZA" sz="3600" dirty="0"/>
              <a:t>&amp; </a:t>
            </a:r>
            <a:r>
              <a:rPr lang="en-ZA" sz="3600" b="1" dirty="0">
                <a:solidFill>
                  <a:srgbClr val="767DC0"/>
                </a:solidFill>
              </a:rPr>
              <a:t>1.2</a:t>
            </a:r>
            <a:r>
              <a:rPr lang="en-ZA" sz="3600" dirty="0"/>
              <a:t> in your </a:t>
            </a:r>
            <a:r>
              <a:rPr lang="en-ZA" sz="3600" i="1" dirty="0"/>
              <a:t>Student’s Book</a:t>
            </a:r>
            <a:r>
              <a:rPr lang="en-ZA" sz="3600" dirty="0"/>
              <a:t>.</a:t>
            </a:r>
          </a:p>
          <a:p>
            <a:pPr marL="185737" lvl="2" indent="0" fontAlgn="base">
              <a:buNone/>
              <a:tabLst>
                <a:tab pos="628650" algn="l"/>
              </a:tabLst>
            </a:pPr>
            <a:endParaRPr lang="en-ZA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16" y="3976252"/>
            <a:ext cx="7115958" cy="216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56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/>
              <a:t>1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activities 1.1 &amp; 1.2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5A835A-BBEF-4642-9E09-887CF14DA237}"/>
              </a:ext>
            </a:extLst>
          </p:cNvPr>
          <p:cNvSpPr txBox="1"/>
          <p:nvPr/>
        </p:nvSpPr>
        <p:spPr>
          <a:xfrm>
            <a:off x="392595" y="5368721"/>
            <a:ext cx="7740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Test your knowledge of this unit – and your personal profile – by completing</a:t>
            </a:r>
          </a:p>
          <a:p>
            <a:r>
              <a:rPr lang="en-ZA" dirty="0"/>
              <a:t>Learning activities 1.1 &amp; 1.2 in your Student’s Book.</a:t>
            </a:r>
          </a:p>
        </p:txBody>
      </p:sp>
    </p:spTree>
    <p:extLst>
      <p:ext uri="{BB962C8B-B14F-4D97-AF65-F5344CB8AC3E}">
        <p14:creationId xmlns:p14="http://schemas.microsoft.com/office/powerpoint/2010/main" val="83241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39ECD-A8A6-4067-8DA8-E209A546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43213"/>
            <a:ext cx="8404412" cy="1862284"/>
          </a:xfrm>
        </p:spPr>
        <p:txBody>
          <a:bodyPr>
            <a:noAutofit/>
          </a:bodyPr>
          <a:lstStyle/>
          <a:p>
            <a:pPr algn="ctr"/>
            <a:r>
              <a:rPr lang="en-ZA" dirty="0"/>
              <a:t>Goals for </a:t>
            </a:r>
            <a:br>
              <a:rPr lang="en-ZA" dirty="0"/>
            </a:br>
            <a:r>
              <a:rPr lang="en-ZA" dirty="0"/>
              <a:t>lifelong learning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62500-7ECC-42A0-97EA-2A94E9D5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949" y="2116119"/>
            <a:ext cx="7910513" cy="727094"/>
          </a:xfrm>
        </p:spPr>
        <p:txBody>
          <a:bodyPr>
            <a:noAutofit/>
          </a:bodyPr>
          <a:lstStyle/>
          <a:p>
            <a:pPr algn="ctr"/>
            <a:r>
              <a:rPr lang="en-ZA" sz="6000" dirty="0">
                <a:solidFill>
                  <a:srgbClr val="C082E6"/>
                </a:solidFill>
              </a:rPr>
              <a:t>Unit 1.2</a:t>
            </a:r>
          </a:p>
        </p:txBody>
      </p:sp>
    </p:spTree>
    <p:extLst>
      <p:ext uri="{BB962C8B-B14F-4D97-AF65-F5344CB8AC3E}">
        <p14:creationId xmlns:p14="http://schemas.microsoft.com/office/powerpoint/2010/main" val="138312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What is lifelong learning?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1" y="1114228"/>
            <a:ext cx="8020049" cy="1428948"/>
          </a:xfrm>
        </p:spPr>
        <p:txBody>
          <a:bodyPr>
            <a:noAutofit/>
          </a:bodyPr>
          <a:lstStyle/>
          <a:p>
            <a:pPr marL="0" lvl="0" indent="0" fontAlgn="base">
              <a:buNone/>
            </a:pPr>
            <a:r>
              <a:rPr lang="en-ZA" sz="3600" dirty="0"/>
              <a:t>Gaining </a:t>
            </a:r>
            <a:r>
              <a:rPr lang="en-ZA" sz="3600" b="1" dirty="0">
                <a:solidFill>
                  <a:srgbClr val="8CE614"/>
                </a:solidFill>
              </a:rPr>
              <a:t>new knowledge</a:t>
            </a:r>
            <a:r>
              <a:rPr lang="en-ZA" sz="3600" dirty="0"/>
              <a:t>, </a:t>
            </a:r>
            <a:r>
              <a:rPr lang="en-ZA" sz="3600" b="1" dirty="0">
                <a:solidFill>
                  <a:srgbClr val="8CE614"/>
                </a:solidFill>
              </a:rPr>
              <a:t>skills</a:t>
            </a:r>
            <a:r>
              <a:rPr lang="en-ZA" sz="3600" dirty="0"/>
              <a:t> &amp; </a:t>
            </a:r>
            <a:r>
              <a:rPr lang="en-ZA" sz="3600" b="1" dirty="0">
                <a:solidFill>
                  <a:srgbClr val="8CE614"/>
                </a:solidFill>
              </a:rPr>
              <a:t>abilities </a:t>
            </a:r>
            <a:r>
              <a:rPr lang="en-ZA" sz="3600" dirty="0"/>
              <a:t>in </a:t>
            </a:r>
            <a:r>
              <a:rPr lang="en-ZA" sz="3600" b="1" dirty="0">
                <a:solidFill>
                  <a:srgbClr val="8CE614"/>
                </a:solidFill>
              </a:rPr>
              <a:t>all areas of life </a:t>
            </a:r>
            <a:r>
              <a:rPr lang="en-ZA" sz="3600" dirty="0"/>
              <a:t>&amp; </a:t>
            </a:r>
            <a:r>
              <a:rPr lang="en-ZA" sz="3600" b="1" dirty="0">
                <a:solidFill>
                  <a:srgbClr val="8CE614"/>
                </a:solidFill>
              </a:rPr>
              <a:t>throughout your life</a:t>
            </a:r>
            <a:r>
              <a:rPr lang="en-ZA" sz="3600" dirty="0"/>
              <a:t>.</a:t>
            </a:r>
          </a:p>
          <a:p>
            <a:pPr marL="185737" lvl="2" indent="0" fontAlgn="base">
              <a:buNone/>
              <a:tabLst>
                <a:tab pos="628650" algn="l"/>
              </a:tabLst>
            </a:pPr>
            <a:endParaRPr lang="en-ZA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927" y="2378618"/>
            <a:ext cx="5525897" cy="368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15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93373" cy="1064525"/>
          </a:xfrm>
        </p:spPr>
        <p:txBody>
          <a:bodyPr>
            <a:noAutofit/>
          </a:bodyPr>
          <a:lstStyle/>
          <a:p>
            <a:pPr algn="ctr"/>
            <a:r>
              <a:rPr lang="en-ZA" sz="4000" b="1" dirty="0">
                <a:latin typeface="+mn-lt"/>
              </a:rPr>
              <a:t>Setting goals for lifelong learning</a:t>
            </a:r>
            <a:endParaRPr lang="en-ZA" sz="4000" dirty="0">
              <a:latin typeface="+mn-lt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982F9E2-4D06-4DDD-B096-617E7D208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712" y="1204468"/>
            <a:ext cx="7905750" cy="32784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ZA" sz="1800" i="1" dirty="0"/>
              <a:t>Table 1.3: Different kinds of lifelong learning</a:t>
            </a:r>
          </a:p>
        </p:txBody>
      </p:sp>
      <p:graphicFrame>
        <p:nvGraphicFramePr>
          <p:cNvPr id="7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5493647"/>
              </p:ext>
            </p:extLst>
          </p:nvPr>
        </p:nvGraphicFramePr>
        <p:xfrm>
          <a:off x="239712" y="1539129"/>
          <a:ext cx="7905750" cy="29201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89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36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1277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en-ZA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Types of learning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en-ZA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alatino Linotype" panose="02040502050505030304" pitchFamily="18" charset="0"/>
                          <a:cs typeface="Times New Roman" panose="02020603050405020304" pitchFamily="18" charset="0"/>
                        </a:rPr>
                        <a:t>Description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7D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9714">
                <a:tc>
                  <a:txBody>
                    <a:bodyPr/>
                    <a:lstStyle/>
                    <a:p>
                      <a:pPr marL="0" indent="0" algn="l" defTabSz="182563">
                        <a:spcAft>
                          <a:spcPts val="0"/>
                        </a:spcAft>
                      </a:pPr>
                      <a:r>
                        <a:rPr lang="en-ZA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Formal</a:t>
                      </a:r>
                      <a:endParaRPr lang="en-ZA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3E85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 formal degree, diploma or professional training offered by an institution (e.g. a part-time evening class held for obtaining a certificate in sports nutrition or web design).</a:t>
                      </a:r>
                      <a:endParaRPr lang="en-ZA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3E8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4727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en-ZA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Non-formal</a:t>
                      </a:r>
                      <a:endParaRPr lang="en-ZA" sz="1800" b="1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Learning provided by an employer (e.g. a workshop, printed manual, in-house training or mentoring) or a body (e.g. a community centre that offers informal courses in crafts, small space gardening, basic repairs or writing for social media).</a:t>
                      </a:r>
                      <a:endParaRPr lang="en-ZA" sz="18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67D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4189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en-ZA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Informal</a:t>
                      </a:r>
                      <a:endParaRPr lang="en-ZA" sz="1800" b="1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3E85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Spontaneous occasions for informal learning, which may pop up anywhere and at any time.</a:t>
                      </a:r>
                      <a:endParaRPr lang="en-ZA" sz="1800" dirty="0">
                        <a:effectLst/>
                        <a:latin typeface="+mn-lt"/>
                        <a:ea typeface="Palatino Linotype" panose="0204050205050503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D3E8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012" y="4572001"/>
            <a:ext cx="2475249" cy="165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8387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Setting goals for lifelong learning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1" y="1114228"/>
            <a:ext cx="8127791" cy="3697616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You need to be </a:t>
            </a:r>
            <a:r>
              <a:rPr lang="en-ZA" sz="3600" b="1" dirty="0">
                <a:solidFill>
                  <a:srgbClr val="767DC0"/>
                </a:solidFill>
              </a:rPr>
              <a:t>self-motivated</a:t>
            </a:r>
            <a:r>
              <a:rPr lang="en-ZA" sz="3600" dirty="0"/>
              <a:t> &amp; find ways to </a:t>
            </a:r>
            <a:r>
              <a:rPr lang="en-ZA" sz="3600" b="1" dirty="0">
                <a:solidFill>
                  <a:srgbClr val="767DC0"/>
                </a:solidFill>
              </a:rPr>
              <a:t>learn more</a:t>
            </a:r>
            <a:r>
              <a:rPr lang="en-ZA" sz="3600" dirty="0"/>
              <a:t>:</a:t>
            </a:r>
          </a:p>
          <a:p>
            <a:pPr marL="630238" lvl="2" indent="-450850" fontAlgn="base">
              <a:buFont typeface="Wingdings" panose="05000000000000000000" pitchFamily="2" charset="2"/>
              <a:buChar char="v"/>
            </a:pPr>
            <a:r>
              <a:rPr lang="en-ZA" sz="3200" dirty="0"/>
              <a:t>Identify a few </a:t>
            </a:r>
            <a:r>
              <a:rPr lang="en-ZA" sz="3200" b="1" dirty="0">
                <a:solidFill>
                  <a:srgbClr val="8CE614"/>
                </a:solidFill>
              </a:rPr>
              <a:t>large skills</a:t>
            </a:r>
            <a:r>
              <a:rPr lang="en-ZA" sz="3200" dirty="0"/>
              <a:t>,</a:t>
            </a:r>
            <a:r>
              <a:rPr lang="en-ZA" sz="3200" b="1" dirty="0">
                <a:solidFill>
                  <a:srgbClr val="8CE614"/>
                </a:solidFill>
              </a:rPr>
              <a:t> tasks </a:t>
            </a:r>
            <a:r>
              <a:rPr lang="en-ZA" sz="3200" dirty="0"/>
              <a:t>or</a:t>
            </a:r>
            <a:r>
              <a:rPr lang="en-ZA" sz="3200" b="1" dirty="0">
                <a:solidFill>
                  <a:srgbClr val="8CE614"/>
                </a:solidFill>
              </a:rPr>
              <a:t> areas of knowledge</a:t>
            </a:r>
          </a:p>
          <a:p>
            <a:pPr marL="630238" lvl="2" indent="-450850" fontAlgn="base">
              <a:buFont typeface="Wingdings" panose="05000000000000000000" pitchFamily="2" charset="2"/>
              <a:buChar char="v"/>
            </a:pPr>
            <a:r>
              <a:rPr lang="en-ZA" sz="3200" dirty="0"/>
              <a:t>Write down </a:t>
            </a:r>
            <a:r>
              <a:rPr lang="en-ZA" sz="3200" b="1" dirty="0">
                <a:solidFill>
                  <a:srgbClr val="767DC0"/>
                </a:solidFill>
              </a:rPr>
              <a:t>goals</a:t>
            </a:r>
            <a:r>
              <a:rPr lang="en-ZA" sz="3200" dirty="0"/>
              <a:t>, </a:t>
            </a:r>
            <a:r>
              <a:rPr lang="en-ZA" sz="3200" b="1" dirty="0">
                <a:solidFill>
                  <a:srgbClr val="767DC0"/>
                </a:solidFill>
              </a:rPr>
              <a:t>sub-goals</a:t>
            </a:r>
            <a:r>
              <a:rPr lang="en-ZA" sz="3200" dirty="0"/>
              <a:t> &amp; </a:t>
            </a:r>
            <a:r>
              <a:rPr lang="en-ZA" sz="3200" b="1" dirty="0">
                <a:solidFill>
                  <a:srgbClr val="767DC0"/>
                </a:solidFill>
              </a:rPr>
              <a:t>timelines</a:t>
            </a:r>
          </a:p>
          <a:p>
            <a:pPr marL="630238" lvl="2" indent="-450850" fontAlgn="base">
              <a:buFont typeface="Wingdings" panose="05000000000000000000" pitchFamily="2" charset="2"/>
              <a:buChar char="v"/>
            </a:pPr>
            <a:r>
              <a:rPr lang="en-ZA" sz="3200" dirty="0"/>
              <a:t>Plan to </a:t>
            </a:r>
            <a:r>
              <a:rPr lang="en-ZA" sz="3200" b="1" dirty="0">
                <a:solidFill>
                  <a:srgbClr val="8CE614"/>
                </a:solidFill>
              </a:rPr>
              <a:t>meet goals </a:t>
            </a:r>
          </a:p>
          <a:p>
            <a:pPr marL="630238" lvl="2" indent="-450850" fontAlgn="base">
              <a:buFont typeface="Wingdings" panose="05000000000000000000" pitchFamily="2" charset="2"/>
              <a:buChar char="v"/>
            </a:pPr>
            <a:r>
              <a:rPr lang="en-ZA" sz="3200" dirty="0"/>
              <a:t>Plan to find </a:t>
            </a:r>
            <a:r>
              <a:rPr lang="en-ZA" sz="3200" b="1" dirty="0">
                <a:solidFill>
                  <a:srgbClr val="767DC0"/>
                </a:solidFill>
              </a:rPr>
              <a:t>support</a:t>
            </a:r>
          </a:p>
          <a:p>
            <a:pPr marL="630238" lvl="2" indent="-450850" fontAlgn="base">
              <a:buFont typeface="Wingdings" panose="05000000000000000000" pitchFamily="2" charset="2"/>
              <a:buChar char="v"/>
            </a:pPr>
            <a:r>
              <a:rPr lang="en-ZA" sz="3200" dirty="0"/>
              <a:t>Keep track of your </a:t>
            </a:r>
            <a:r>
              <a:rPr lang="en-ZA" sz="3200" b="1" dirty="0">
                <a:solidFill>
                  <a:srgbClr val="8CE614"/>
                </a:solidFill>
              </a:rPr>
              <a:t>progress</a:t>
            </a:r>
            <a:r>
              <a:rPr lang="en-ZA" sz="3200" dirty="0"/>
              <a:t>. </a:t>
            </a:r>
          </a:p>
          <a:p>
            <a:pPr marL="185737" lvl="2" indent="0" fontAlgn="base">
              <a:buNone/>
              <a:tabLst>
                <a:tab pos="628650" algn="l"/>
              </a:tabLst>
            </a:pPr>
            <a:endParaRPr lang="en-ZA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876" y="4443413"/>
            <a:ext cx="2664616" cy="177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33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The value of lifelong learning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1" y="1114228"/>
            <a:ext cx="8127791" cy="3697616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Many </a:t>
            </a:r>
            <a:r>
              <a:rPr lang="en-ZA" sz="3600" b="1" dirty="0">
                <a:solidFill>
                  <a:srgbClr val="8CE614"/>
                </a:solidFill>
              </a:rPr>
              <a:t>benefits</a:t>
            </a:r>
            <a:r>
              <a:rPr lang="en-ZA" sz="3600" dirty="0"/>
              <a:t>, such as: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Puts you </a:t>
            </a:r>
            <a:r>
              <a:rPr lang="en-ZA" sz="3200" b="1" dirty="0">
                <a:solidFill>
                  <a:srgbClr val="767DC0"/>
                </a:solidFill>
              </a:rPr>
              <a:t>in control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Builds on </a:t>
            </a:r>
            <a:r>
              <a:rPr lang="en-ZA" sz="3200" b="1" dirty="0">
                <a:solidFill>
                  <a:srgbClr val="8CE614"/>
                </a:solidFill>
              </a:rPr>
              <a:t>prior knowledge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Keeps skills </a:t>
            </a:r>
            <a:r>
              <a:rPr lang="en-ZA" sz="3200" b="1" dirty="0">
                <a:solidFill>
                  <a:srgbClr val="767DC0"/>
                </a:solidFill>
              </a:rPr>
              <a:t>up to date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Allows you to </a:t>
            </a:r>
            <a:r>
              <a:rPr lang="en-ZA" sz="3200" b="1" dirty="0">
                <a:solidFill>
                  <a:srgbClr val="8CE614"/>
                </a:solidFill>
              </a:rPr>
              <a:t>adapt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Helps you to </a:t>
            </a:r>
            <a:r>
              <a:rPr lang="en-ZA" sz="3200" b="1" dirty="0">
                <a:solidFill>
                  <a:srgbClr val="767DC0"/>
                </a:solidFill>
              </a:rPr>
              <a:t>make connections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Enhances </a:t>
            </a:r>
            <a:r>
              <a:rPr lang="en-ZA" sz="3200" b="1" dirty="0">
                <a:solidFill>
                  <a:srgbClr val="8CE614"/>
                </a:solidFill>
              </a:rPr>
              <a:t>personal growth</a:t>
            </a:r>
            <a:r>
              <a:rPr lang="en-ZA" sz="3200" dirty="0"/>
              <a:t>.</a:t>
            </a:r>
          </a:p>
          <a:p>
            <a:pPr marL="185737" lvl="2" indent="0" fontAlgn="base">
              <a:buNone/>
              <a:tabLst>
                <a:tab pos="628650" algn="l"/>
              </a:tabLst>
            </a:pPr>
            <a:endParaRPr lang="en-ZA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988" y="4488071"/>
            <a:ext cx="2779504" cy="168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20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/>
              <a:t>1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1.3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5A835A-BBEF-4642-9E09-887CF14DA237}"/>
              </a:ext>
            </a:extLst>
          </p:cNvPr>
          <p:cNvSpPr txBox="1"/>
          <p:nvPr/>
        </p:nvSpPr>
        <p:spPr>
          <a:xfrm>
            <a:off x="392595" y="5405878"/>
            <a:ext cx="7599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Test your knowledge of this unit – and set goals for your lifelong learning – by completing Learning activity 1.3 in your </a:t>
            </a:r>
            <a:r>
              <a:rPr lang="en-ZA" i="1" dirty="0"/>
              <a:t>Student’s Book</a:t>
            </a:r>
            <a:r>
              <a:rPr lang="en-Z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939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39ECD-A8A6-4067-8DA8-E209A546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28875"/>
            <a:ext cx="8404412" cy="2733822"/>
          </a:xfrm>
        </p:spPr>
        <p:txBody>
          <a:bodyPr>
            <a:noAutofit/>
          </a:bodyPr>
          <a:lstStyle/>
          <a:p>
            <a:pPr algn="ctr"/>
            <a:r>
              <a:rPr lang="en-ZA" dirty="0"/>
              <a:t>Employability &amp;</a:t>
            </a:r>
            <a:br>
              <a:rPr lang="en-ZA" dirty="0"/>
            </a:br>
            <a:r>
              <a:rPr lang="en-ZA" dirty="0"/>
              <a:t> job market-related skills sets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62500-7ECC-42A0-97EA-2A94E9D5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949" y="1601768"/>
            <a:ext cx="7910513" cy="727094"/>
          </a:xfrm>
        </p:spPr>
        <p:txBody>
          <a:bodyPr>
            <a:noAutofit/>
          </a:bodyPr>
          <a:lstStyle/>
          <a:p>
            <a:pPr algn="ctr"/>
            <a:r>
              <a:rPr lang="en-ZA" sz="6000" dirty="0">
                <a:solidFill>
                  <a:srgbClr val="C082E6"/>
                </a:solidFill>
              </a:rPr>
              <a:t>Unit 1.3</a:t>
            </a:r>
          </a:p>
        </p:txBody>
      </p:sp>
    </p:spTree>
    <p:extLst>
      <p:ext uri="{BB962C8B-B14F-4D97-AF65-F5344CB8AC3E}">
        <p14:creationId xmlns:p14="http://schemas.microsoft.com/office/powerpoint/2010/main" val="2204706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9100" y="571499"/>
            <a:ext cx="4229100" cy="4586289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Revise &amp; refine your personal development plan (PDP) </a:t>
            </a:r>
            <a:br>
              <a:rPr lang="en-US" sz="4800" dirty="0"/>
            </a:br>
            <a:r>
              <a:rPr lang="en-US" sz="4800" dirty="0"/>
              <a:t>in terms of </a:t>
            </a:r>
            <a:br>
              <a:rPr lang="en-US" sz="4800" dirty="0"/>
            </a:br>
            <a:r>
              <a:rPr lang="en-US" sz="4800" dirty="0"/>
              <a:t>your chosen </a:t>
            </a:r>
            <a:br>
              <a:rPr lang="en-US" sz="4800" dirty="0"/>
            </a:br>
            <a:r>
              <a:rPr lang="en-US" sz="4800" dirty="0"/>
              <a:t>career path</a:t>
            </a:r>
            <a:endParaRPr lang="en-ZA" sz="4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22109" y="5157788"/>
            <a:ext cx="3843081" cy="582870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9A73FD"/>
                </a:solidFill>
              </a:rPr>
              <a:t>Module 1</a:t>
            </a:r>
          </a:p>
        </p:txBody>
      </p:sp>
    </p:spTree>
    <p:extLst>
      <p:ext uri="{BB962C8B-B14F-4D97-AF65-F5344CB8AC3E}">
        <p14:creationId xmlns:p14="http://schemas.microsoft.com/office/powerpoint/2010/main" val="4231529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What is employability?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1" y="1114228"/>
            <a:ext cx="5434011" cy="4686497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Having </a:t>
            </a:r>
            <a:r>
              <a:rPr lang="en-ZA" sz="3600" b="1" dirty="0">
                <a:solidFill>
                  <a:srgbClr val="767DC0"/>
                </a:solidFill>
              </a:rPr>
              <a:t>skills</a:t>
            </a:r>
            <a:r>
              <a:rPr lang="en-ZA" sz="3600" dirty="0"/>
              <a:t>, </a:t>
            </a:r>
            <a:r>
              <a:rPr lang="en-ZA" sz="3600" b="1" dirty="0">
                <a:solidFill>
                  <a:srgbClr val="767DC0"/>
                </a:solidFill>
              </a:rPr>
              <a:t>qualities</a:t>
            </a:r>
            <a:r>
              <a:rPr lang="en-ZA" sz="3600" dirty="0"/>
              <a:t>, </a:t>
            </a:r>
            <a:r>
              <a:rPr lang="en-ZA" sz="3600" b="1" dirty="0">
                <a:solidFill>
                  <a:srgbClr val="767DC0"/>
                </a:solidFill>
              </a:rPr>
              <a:t>attitude</a:t>
            </a:r>
            <a:r>
              <a:rPr lang="en-ZA" sz="3600" dirty="0"/>
              <a:t> &amp; </a:t>
            </a:r>
            <a:r>
              <a:rPr lang="en-ZA" sz="3600" b="1" dirty="0">
                <a:solidFill>
                  <a:srgbClr val="767DC0"/>
                </a:solidFill>
              </a:rPr>
              <a:t>understanding </a:t>
            </a:r>
            <a:r>
              <a:rPr lang="en-ZA" sz="3600" dirty="0"/>
              <a:t>to make you </a:t>
            </a:r>
            <a:r>
              <a:rPr lang="en-ZA" sz="3600" b="1" dirty="0">
                <a:solidFill>
                  <a:srgbClr val="767DC0"/>
                </a:solidFill>
              </a:rPr>
              <a:t>successful</a:t>
            </a:r>
            <a:r>
              <a:rPr lang="en-ZA" sz="3600" dirty="0"/>
              <a:t> in a job</a:t>
            </a:r>
          </a:p>
          <a:p>
            <a:pPr lvl="0" fontAlgn="base"/>
            <a:r>
              <a:rPr lang="en-ZA" sz="3600" dirty="0"/>
              <a:t>Having </a:t>
            </a:r>
            <a:r>
              <a:rPr lang="en-ZA" sz="3600" b="1" dirty="0">
                <a:solidFill>
                  <a:srgbClr val="8CE614"/>
                </a:solidFill>
              </a:rPr>
              <a:t>potential for growth </a:t>
            </a:r>
            <a:r>
              <a:rPr lang="en-ZA" sz="3600" dirty="0"/>
              <a:t>in a role</a:t>
            </a:r>
          </a:p>
          <a:p>
            <a:pPr lvl="0" fontAlgn="base"/>
            <a:r>
              <a:rPr lang="en-ZA" sz="3600" dirty="0"/>
              <a:t>Needs to be </a:t>
            </a:r>
            <a:r>
              <a:rPr lang="en-ZA" sz="3600" b="1" dirty="0">
                <a:solidFill>
                  <a:srgbClr val="767DC0"/>
                </a:solidFill>
              </a:rPr>
              <a:t>developed</a:t>
            </a:r>
            <a:r>
              <a:rPr lang="en-ZA" sz="3600" dirty="0"/>
              <a:t> </a:t>
            </a:r>
            <a:r>
              <a:rPr lang="en-ZA" sz="3600" b="1" dirty="0">
                <a:solidFill>
                  <a:srgbClr val="767DC0"/>
                </a:solidFill>
              </a:rPr>
              <a:t>throughout working life</a:t>
            </a:r>
            <a:r>
              <a:rPr lang="en-ZA" sz="3600" dirty="0"/>
              <a:t>.</a:t>
            </a:r>
          </a:p>
          <a:p>
            <a:pPr marL="185737" lvl="2" indent="0" fontAlgn="base">
              <a:buNone/>
              <a:tabLst>
                <a:tab pos="628650" algn="l"/>
              </a:tabLst>
            </a:pPr>
            <a:endParaRPr lang="en-ZA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9" r="22101"/>
          <a:stretch/>
        </p:blipFill>
        <p:spPr>
          <a:xfrm>
            <a:off x="6128085" y="999926"/>
            <a:ext cx="1941094" cy="523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5304" y="260196"/>
            <a:ext cx="8121859" cy="1178860"/>
          </a:xfrm>
        </p:spPr>
        <p:txBody>
          <a:bodyPr>
            <a:noAutofit/>
          </a:bodyPr>
          <a:lstStyle/>
          <a:p>
            <a:pPr algn="ctr"/>
            <a:r>
              <a:rPr lang="en-ZA" sz="4000" dirty="0">
                <a:latin typeface="+mn-lt"/>
              </a:rPr>
              <a:t>Methods to develop employability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486150" y="1657350"/>
            <a:ext cx="4701013" cy="3214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sz="3600" dirty="0"/>
              <a:t>Refer to </a:t>
            </a:r>
            <a:r>
              <a:rPr lang="en-ZA" sz="3600" b="1" dirty="0">
                <a:solidFill>
                  <a:srgbClr val="8CE614"/>
                </a:solidFill>
              </a:rPr>
              <a:t>Table 1.4 </a:t>
            </a:r>
            <a:r>
              <a:rPr lang="en-ZA" sz="3600" dirty="0"/>
              <a:t>in your </a:t>
            </a:r>
            <a:r>
              <a:rPr lang="en-ZA" sz="3600" i="1" dirty="0"/>
              <a:t>Student’s Book </a:t>
            </a:r>
            <a:r>
              <a:rPr lang="en-ZA" sz="3600" dirty="0"/>
              <a:t>for more information on ways to develop your employability. </a:t>
            </a:r>
          </a:p>
        </p:txBody>
      </p:sp>
    </p:spTree>
    <p:extLst>
      <p:ext uri="{BB962C8B-B14F-4D97-AF65-F5344CB8AC3E}">
        <p14:creationId xmlns:p14="http://schemas.microsoft.com/office/powerpoint/2010/main" val="2686331766"/>
      </p:ext>
    </p:extLst>
  </p:cSld>
  <p:clrMapOvr>
    <a:masterClrMapping/>
  </p:clrMapOvr>
  <p:transition spd="slow"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Job market-related skills sets 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1" y="1114229"/>
            <a:ext cx="8134349" cy="4257872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Skill = </a:t>
            </a:r>
            <a:r>
              <a:rPr lang="en-ZA" sz="3600" b="1" dirty="0">
                <a:solidFill>
                  <a:srgbClr val="767DC0"/>
                </a:solidFill>
              </a:rPr>
              <a:t>what you do </a:t>
            </a:r>
            <a:r>
              <a:rPr lang="en-ZA" sz="3600" dirty="0"/>
              <a:t>with </a:t>
            </a:r>
            <a:r>
              <a:rPr lang="en-ZA" sz="3600" b="1" dirty="0">
                <a:solidFill>
                  <a:srgbClr val="767DC0"/>
                </a:solidFill>
              </a:rPr>
              <a:t>what you know </a:t>
            </a:r>
            <a:r>
              <a:rPr lang="en-ZA" sz="3600" dirty="0"/>
              <a:t>or </a:t>
            </a:r>
            <a:r>
              <a:rPr lang="en-ZA" sz="3600" b="1" dirty="0">
                <a:solidFill>
                  <a:srgbClr val="767DC0"/>
                </a:solidFill>
              </a:rPr>
              <a:t>have</a:t>
            </a:r>
            <a:r>
              <a:rPr lang="en-ZA" sz="3600" dirty="0"/>
              <a:t>.</a:t>
            </a:r>
          </a:p>
          <a:p>
            <a:pPr lvl="0" fontAlgn="base"/>
            <a:r>
              <a:rPr lang="en-ZA" sz="3600" dirty="0"/>
              <a:t>Thinking </a:t>
            </a:r>
            <a:r>
              <a:rPr lang="en-ZA" sz="3600" b="1" dirty="0">
                <a:solidFill>
                  <a:srgbClr val="8CE614"/>
                </a:solidFill>
              </a:rPr>
              <a:t>skills</a:t>
            </a:r>
            <a:r>
              <a:rPr lang="en-ZA" sz="3600" dirty="0"/>
              <a:t>: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Creative thinking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Critical thinking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Problem-solving.</a:t>
            </a:r>
          </a:p>
          <a:p>
            <a:pPr marL="185737" lvl="2" indent="0" fontAlgn="base">
              <a:buNone/>
              <a:tabLst>
                <a:tab pos="628650" algn="l"/>
              </a:tabLst>
            </a:pPr>
            <a:endParaRPr lang="en-ZA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675" y="3810627"/>
            <a:ext cx="3754958" cy="226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49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Job market-related skills sets 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1" y="1114229"/>
            <a:ext cx="8134349" cy="4257872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Human relations skills = </a:t>
            </a:r>
            <a:r>
              <a:rPr lang="en-ZA" sz="3600" b="1" dirty="0">
                <a:solidFill>
                  <a:srgbClr val="8CE614"/>
                </a:solidFill>
              </a:rPr>
              <a:t>interacting well </a:t>
            </a:r>
            <a:r>
              <a:rPr lang="en-ZA" sz="3600" dirty="0"/>
              <a:t>with </a:t>
            </a:r>
            <a:r>
              <a:rPr lang="en-ZA" sz="3600" b="1" dirty="0">
                <a:solidFill>
                  <a:srgbClr val="8CE614"/>
                </a:solidFill>
              </a:rPr>
              <a:t>others</a:t>
            </a:r>
            <a:r>
              <a:rPr lang="en-ZA" sz="3600" dirty="0"/>
              <a:t>:</a:t>
            </a:r>
          </a:p>
          <a:p>
            <a:pPr marL="628650" lvl="2" indent="-442913" fontAlgn="base">
              <a:buFont typeface="Wingdings" panose="05000000000000000000" pitchFamily="2" charset="2"/>
              <a:buChar char="v"/>
            </a:pPr>
            <a:r>
              <a:rPr lang="en-ZA" sz="3200" dirty="0"/>
              <a:t>Verbal &amp; written </a:t>
            </a:r>
            <a:r>
              <a:rPr lang="en-ZA" sz="3200" b="1" dirty="0">
                <a:solidFill>
                  <a:srgbClr val="767DC0"/>
                </a:solidFill>
              </a:rPr>
              <a:t>communication</a:t>
            </a:r>
          </a:p>
          <a:p>
            <a:pPr marL="628650" lvl="2" indent="-442913" fontAlgn="base">
              <a:buFont typeface="Wingdings" panose="05000000000000000000" pitchFamily="2" charset="2"/>
              <a:buChar char="v"/>
            </a:pPr>
            <a:r>
              <a:rPr lang="en-ZA" sz="3200" dirty="0"/>
              <a:t>Non-verbal </a:t>
            </a:r>
            <a:r>
              <a:rPr lang="en-ZA" sz="3200" b="1" dirty="0">
                <a:solidFill>
                  <a:srgbClr val="8CE614"/>
                </a:solidFill>
              </a:rPr>
              <a:t>communication</a:t>
            </a:r>
          </a:p>
          <a:p>
            <a:pPr marL="628650" lvl="2" indent="-442913" fontAlgn="base">
              <a:buFont typeface="Wingdings" panose="05000000000000000000" pitchFamily="2" charset="2"/>
              <a:buChar char="v"/>
            </a:pPr>
            <a:r>
              <a:rPr lang="en-ZA" sz="3200" dirty="0"/>
              <a:t>Listening </a:t>
            </a:r>
            <a:r>
              <a:rPr lang="en-ZA" sz="3200" b="1" dirty="0">
                <a:solidFill>
                  <a:srgbClr val="767DC0"/>
                </a:solidFill>
              </a:rPr>
              <a:t>skills</a:t>
            </a:r>
          </a:p>
          <a:p>
            <a:pPr marL="628650" lvl="2" indent="-442913" fontAlgn="base">
              <a:buFont typeface="Wingdings" panose="05000000000000000000" pitchFamily="2" charset="2"/>
              <a:buChar char="v"/>
            </a:pPr>
            <a:r>
              <a:rPr lang="en-ZA" sz="3200" dirty="0"/>
              <a:t>Conflict</a:t>
            </a:r>
            <a:r>
              <a:rPr lang="en-ZA" sz="3200" b="1" dirty="0">
                <a:solidFill>
                  <a:srgbClr val="8CE614"/>
                </a:solidFill>
              </a:rPr>
              <a:t> resolution</a:t>
            </a:r>
            <a:r>
              <a:rPr lang="en-ZA" sz="3200" dirty="0"/>
              <a:t>.</a:t>
            </a:r>
          </a:p>
          <a:p>
            <a:pPr marL="185737" lvl="2" indent="0" fontAlgn="base">
              <a:buNone/>
              <a:tabLst>
                <a:tab pos="628650" algn="l"/>
              </a:tabLst>
            </a:pPr>
            <a:endParaRPr lang="en-ZA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664" y="2711165"/>
            <a:ext cx="2605087" cy="344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496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7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25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7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75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Job market-related skills sets 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1" y="1114229"/>
            <a:ext cx="8134349" cy="3443484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Flexibility, adaptability &amp; </a:t>
            </a:r>
            <a:r>
              <a:rPr lang="en-ZA" sz="3600" b="1" dirty="0">
                <a:solidFill>
                  <a:srgbClr val="8CE614"/>
                </a:solidFill>
              </a:rPr>
              <a:t>skills transfer</a:t>
            </a:r>
            <a:r>
              <a:rPr lang="en-ZA" sz="3600" dirty="0"/>
              <a:t>:</a:t>
            </a:r>
          </a:p>
          <a:p>
            <a:pPr marL="628650" lvl="2" indent="-442913" fontAlgn="base">
              <a:buFont typeface="Wingdings" panose="05000000000000000000" pitchFamily="2" charset="2"/>
              <a:buChar char="v"/>
            </a:pPr>
            <a:r>
              <a:rPr lang="en-ZA" sz="3200" dirty="0"/>
              <a:t>Flexible = </a:t>
            </a:r>
            <a:r>
              <a:rPr lang="en-ZA" sz="3200" b="1" dirty="0">
                <a:solidFill>
                  <a:srgbClr val="767DC0"/>
                </a:solidFill>
              </a:rPr>
              <a:t>easy-going</a:t>
            </a:r>
            <a:r>
              <a:rPr lang="en-ZA" sz="3200" dirty="0"/>
              <a:t>; </a:t>
            </a:r>
            <a:r>
              <a:rPr lang="en-ZA" sz="3200" b="1" dirty="0">
                <a:solidFill>
                  <a:srgbClr val="767DC0"/>
                </a:solidFill>
              </a:rPr>
              <a:t>adapt</a:t>
            </a:r>
            <a:r>
              <a:rPr lang="en-ZA" sz="3200" dirty="0"/>
              <a:t> to </a:t>
            </a:r>
            <a:r>
              <a:rPr lang="en-ZA" sz="3200" b="1" dirty="0">
                <a:solidFill>
                  <a:srgbClr val="767DC0"/>
                </a:solidFill>
              </a:rPr>
              <a:t>changed plans </a:t>
            </a:r>
            <a:r>
              <a:rPr lang="en-ZA" sz="3200" dirty="0"/>
              <a:t>&amp; </a:t>
            </a:r>
            <a:r>
              <a:rPr lang="en-ZA" sz="3200" b="1" dirty="0">
                <a:solidFill>
                  <a:srgbClr val="767DC0"/>
                </a:solidFill>
              </a:rPr>
              <a:t>new methods</a:t>
            </a:r>
            <a:endParaRPr lang="en-ZA" sz="3200" dirty="0"/>
          </a:p>
          <a:p>
            <a:pPr marL="628650" lvl="2" indent="-442913" fontAlgn="base">
              <a:buFont typeface="Wingdings" panose="05000000000000000000" pitchFamily="2" charset="2"/>
              <a:buChar char="v"/>
            </a:pPr>
            <a:r>
              <a:rPr lang="en-ZA" sz="3200" dirty="0"/>
              <a:t>Adaptable = </a:t>
            </a:r>
            <a:r>
              <a:rPr lang="en-ZA" sz="3200" b="1" dirty="0">
                <a:solidFill>
                  <a:srgbClr val="8CE614"/>
                </a:solidFill>
              </a:rPr>
              <a:t>can change </a:t>
            </a:r>
            <a:r>
              <a:rPr lang="en-ZA" sz="3200" dirty="0"/>
              <a:t>according to </a:t>
            </a:r>
            <a:r>
              <a:rPr lang="en-ZA" sz="3200" b="1" dirty="0">
                <a:solidFill>
                  <a:srgbClr val="8CE614"/>
                </a:solidFill>
              </a:rPr>
              <a:t>different situations </a:t>
            </a:r>
            <a:r>
              <a:rPr lang="en-ZA" sz="3200" dirty="0"/>
              <a:t>or </a:t>
            </a:r>
            <a:r>
              <a:rPr lang="en-ZA" sz="3200" b="1" dirty="0">
                <a:solidFill>
                  <a:srgbClr val="8CE614"/>
                </a:solidFill>
              </a:rPr>
              <a:t>demands</a:t>
            </a:r>
            <a:endParaRPr lang="en-ZA" sz="3200" dirty="0"/>
          </a:p>
          <a:p>
            <a:pPr marL="628650" lvl="2" indent="-442913" fontAlgn="base">
              <a:buFont typeface="Wingdings" panose="05000000000000000000" pitchFamily="2" charset="2"/>
              <a:buChar char="v"/>
            </a:pPr>
            <a:r>
              <a:rPr lang="en-ZA" sz="3200" dirty="0"/>
              <a:t>Skills transfer = </a:t>
            </a:r>
            <a:r>
              <a:rPr lang="en-ZA" sz="3200" b="1" dirty="0">
                <a:solidFill>
                  <a:srgbClr val="767DC0"/>
                </a:solidFill>
              </a:rPr>
              <a:t>applying existing skills </a:t>
            </a:r>
            <a:br>
              <a:rPr lang="en-ZA" sz="3200" b="1" dirty="0">
                <a:solidFill>
                  <a:srgbClr val="767DC0"/>
                </a:solidFill>
              </a:rPr>
            </a:br>
            <a:r>
              <a:rPr lang="en-ZA" sz="3200" dirty="0"/>
              <a:t>to </a:t>
            </a:r>
            <a:r>
              <a:rPr lang="en-ZA" sz="3200" b="1" dirty="0">
                <a:solidFill>
                  <a:srgbClr val="767DC0"/>
                </a:solidFill>
              </a:rPr>
              <a:t>new situations</a:t>
            </a:r>
            <a:r>
              <a:rPr lang="en-ZA" sz="3200" dirty="0"/>
              <a:t>. </a:t>
            </a:r>
          </a:p>
          <a:p>
            <a:pPr marL="185737" lvl="2" indent="0" fontAlgn="base">
              <a:buNone/>
              <a:tabLst>
                <a:tab pos="628650" algn="l"/>
              </a:tabLst>
            </a:pPr>
            <a:endParaRPr lang="en-ZA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363" y="4058031"/>
            <a:ext cx="3100388" cy="213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5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Job market-related skills sets 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1" y="1114229"/>
            <a:ext cx="8134349" cy="3443484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Computer literacy: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Working </a:t>
            </a:r>
            <a:r>
              <a:rPr lang="en-ZA" sz="3200" b="1" dirty="0">
                <a:solidFill>
                  <a:srgbClr val="767DC0"/>
                </a:solidFill>
              </a:rPr>
              <a:t>knowledge</a:t>
            </a:r>
            <a:r>
              <a:rPr lang="en-ZA" sz="3200" dirty="0"/>
              <a:t> of </a:t>
            </a:r>
            <a:r>
              <a:rPr lang="en-ZA" sz="3200" b="1" dirty="0">
                <a:solidFill>
                  <a:srgbClr val="767DC0"/>
                </a:solidFill>
              </a:rPr>
              <a:t>programs</a:t>
            </a:r>
            <a:r>
              <a:rPr lang="en-ZA" sz="3200" dirty="0"/>
              <a:t> like Word, Excel, Outlook, Access &amp; </a:t>
            </a:r>
            <a:r>
              <a:rPr lang="en-ZA" sz="3200" b="1" dirty="0">
                <a:solidFill>
                  <a:srgbClr val="767DC0"/>
                </a:solidFill>
              </a:rPr>
              <a:t>online skills</a:t>
            </a:r>
            <a:r>
              <a:rPr lang="en-ZA" sz="3200" dirty="0"/>
              <a:t>.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Other skills, e.g. </a:t>
            </a:r>
            <a:r>
              <a:rPr lang="en-ZA" sz="3200" b="1" dirty="0">
                <a:solidFill>
                  <a:srgbClr val="8CE614"/>
                </a:solidFill>
              </a:rPr>
              <a:t>managing</a:t>
            </a:r>
            <a:r>
              <a:rPr lang="en-ZA" sz="3200" dirty="0"/>
              <a:t> </a:t>
            </a:r>
            <a:r>
              <a:rPr lang="en-ZA" sz="3200" b="1" dirty="0">
                <a:solidFill>
                  <a:srgbClr val="8CE614"/>
                </a:solidFill>
              </a:rPr>
              <a:t>files</a:t>
            </a:r>
            <a:r>
              <a:rPr lang="en-ZA" sz="3200" dirty="0"/>
              <a:t> &amp; </a:t>
            </a:r>
            <a:r>
              <a:rPr lang="en-ZA" sz="3200" b="1" dirty="0">
                <a:solidFill>
                  <a:srgbClr val="8CE614"/>
                </a:solidFill>
              </a:rPr>
              <a:t>folders</a:t>
            </a:r>
            <a:r>
              <a:rPr lang="en-ZA" sz="3200" dirty="0"/>
              <a:t>, </a:t>
            </a:r>
            <a:r>
              <a:rPr lang="en-ZA" sz="3200" b="1" dirty="0">
                <a:solidFill>
                  <a:srgbClr val="8CE614"/>
                </a:solidFill>
              </a:rPr>
              <a:t>printing</a:t>
            </a:r>
            <a:r>
              <a:rPr lang="en-ZA" sz="3200" dirty="0"/>
              <a:t>, using </a:t>
            </a:r>
            <a:r>
              <a:rPr lang="en-ZA" sz="3200" b="1" dirty="0">
                <a:solidFill>
                  <a:srgbClr val="8CE614"/>
                </a:solidFill>
              </a:rPr>
              <a:t>shortcut keys</a:t>
            </a:r>
            <a:r>
              <a:rPr lang="en-ZA" sz="3200" dirty="0"/>
              <a:t>, </a:t>
            </a:r>
            <a:r>
              <a:rPr lang="en-ZA" sz="3200" b="1" dirty="0">
                <a:solidFill>
                  <a:srgbClr val="8CE614"/>
                </a:solidFill>
              </a:rPr>
              <a:t>video calling</a:t>
            </a:r>
            <a:r>
              <a:rPr lang="en-ZA" sz="3200" dirty="0"/>
              <a:t>. </a:t>
            </a:r>
          </a:p>
          <a:p>
            <a:pPr marL="185737" lvl="2" indent="0" fontAlgn="base">
              <a:buNone/>
              <a:tabLst>
                <a:tab pos="628650" algn="l"/>
              </a:tabLst>
            </a:pPr>
            <a:endParaRPr lang="en-ZA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81" y="3977159"/>
            <a:ext cx="3100388" cy="206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91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Job market-related skills sets 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1" y="1114229"/>
            <a:ext cx="8134349" cy="3443484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Money management </a:t>
            </a:r>
            <a:r>
              <a:rPr lang="en-ZA" sz="3600" b="1" dirty="0">
                <a:solidFill>
                  <a:srgbClr val="8CE614"/>
                </a:solidFill>
              </a:rPr>
              <a:t>skills</a:t>
            </a:r>
            <a:r>
              <a:rPr lang="en-ZA" sz="3600" dirty="0"/>
              <a:t>: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Budget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Do </a:t>
            </a:r>
            <a:r>
              <a:rPr lang="en-ZA" sz="3200" b="1" dirty="0">
                <a:solidFill>
                  <a:srgbClr val="767DC0"/>
                </a:solidFill>
              </a:rPr>
              <a:t>calculations 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Pay </a:t>
            </a:r>
            <a:r>
              <a:rPr lang="en-ZA" sz="3200" b="1" dirty="0">
                <a:solidFill>
                  <a:srgbClr val="8CE614"/>
                </a:solidFill>
              </a:rPr>
              <a:t>bills </a:t>
            </a:r>
            <a:r>
              <a:rPr lang="en-ZA" sz="3200" dirty="0"/>
              <a:t>&amp; submit </a:t>
            </a:r>
            <a:r>
              <a:rPr lang="en-ZA" sz="3200" b="1" dirty="0">
                <a:solidFill>
                  <a:srgbClr val="8CE614"/>
                </a:solidFill>
              </a:rPr>
              <a:t>income tax </a:t>
            </a:r>
            <a:r>
              <a:rPr lang="en-ZA" sz="3200" dirty="0"/>
              <a:t>on time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Save, &amp; </a:t>
            </a:r>
            <a:r>
              <a:rPr lang="en-ZA" sz="3200" b="1" dirty="0">
                <a:solidFill>
                  <a:srgbClr val="767DC0"/>
                </a:solidFill>
              </a:rPr>
              <a:t>manage debt 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Understand </a:t>
            </a:r>
            <a:r>
              <a:rPr lang="en-ZA" sz="3200" b="1" dirty="0">
                <a:solidFill>
                  <a:srgbClr val="8CE614"/>
                </a:solidFill>
              </a:rPr>
              <a:t>insurance</a:t>
            </a:r>
            <a:r>
              <a:rPr lang="en-ZA" sz="3200" dirty="0"/>
              <a:t> &amp; </a:t>
            </a:r>
            <a:r>
              <a:rPr lang="en-ZA" sz="3200" b="1" dirty="0">
                <a:solidFill>
                  <a:srgbClr val="8CE614"/>
                </a:solidFill>
              </a:rPr>
              <a:t>investments</a:t>
            </a:r>
            <a:r>
              <a:rPr lang="en-ZA" sz="3200" dirty="0"/>
              <a:t>. </a:t>
            </a:r>
          </a:p>
          <a:p>
            <a:pPr marL="185737" lvl="2" indent="0" fontAlgn="base">
              <a:buNone/>
              <a:tabLst>
                <a:tab pos="628650" algn="l"/>
              </a:tabLst>
            </a:pPr>
            <a:endParaRPr lang="en-ZA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871" y="4395406"/>
            <a:ext cx="2365040" cy="165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6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Job market-related skills sets 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1" y="1114229"/>
            <a:ext cx="8134349" cy="3829246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African &amp; English </a:t>
            </a:r>
            <a:r>
              <a:rPr lang="en-ZA" sz="3600" b="1" dirty="0">
                <a:solidFill>
                  <a:srgbClr val="8CE614"/>
                </a:solidFill>
              </a:rPr>
              <a:t>language proficiency </a:t>
            </a:r>
            <a:r>
              <a:rPr lang="en-ZA" sz="3600" dirty="0"/>
              <a:t>means that you are </a:t>
            </a:r>
            <a:r>
              <a:rPr lang="en-ZA" sz="3600" b="1" dirty="0">
                <a:solidFill>
                  <a:srgbClr val="8CE614"/>
                </a:solidFill>
              </a:rPr>
              <a:t>skilled in</a:t>
            </a:r>
            <a:r>
              <a:rPr lang="en-ZA" sz="3600" dirty="0"/>
              <a:t>: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Correct forms of </a:t>
            </a:r>
            <a:r>
              <a:rPr lang="en-ZA" sz="3200" b="1" dirty="0">
                <a:solidFill>
                  <a:srgbClr val="767DC0"/>
                </a:solidFill>
              </a:rPr>
              <a:t>greeting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Correct </a:t>
            </a:r>
            <a:r>
              <a:rPr lang="en-ZA" sz="3200" b="1" dirty="0">
                <a:solidFill>
                  <a:srgbClr val="8CE614"/>
                </a:solidFill>
              </a:rPr>
              <a:t>spelling </a:t>
            </a:r>
            <a:r>
              <a:rPr lang="en-ZA" sz="3200" dirty="0"/>
              <a:t>&amp; </a:t>
            </a:r>
            <a:r>
              <a:rPr lang="en-ZA" sz="3200" b="1" dirty="0">
                <a:solidFill>
                  <a:srgbClr val="8CE614"/>
                </a:solidFill>
              </a:rPr>
              <a:t>grammar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Good </a:t>
            </a:r>
            <a:r>
              <a:rPr lang="en-ZA" sz="3200" b="1" dirty="0">
                <a:solidFill>
                  <a:srgbClr val="767DC0"/>
                </a:solidFill>
              </a:rPr>
              <a:t>sentence construction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Suitable </a:t>
            </a:r>
            <a:r>
              <a:rPr lang="en-ZA" sz="3200" b="1" dirty="0">
                <a:solidFill>
                  <a:srgbClr val="8CE614"/>
                </a:solidFill>
              </a:rPr>
              <a:t>word choice 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Awareness of </a:t>
            </a:r>
            <a:r>
              <a:rPr lang="en-ZA" sz="3200" b="1" dirty="0">
                <a:solidFill>
                  <a:srgbClr val="767DC0"/>
                </a:solidFill>
              </a:rPr>
              <a:t>cultural sensitivities</a:t>
            </a:r>
            <a:r>
              <a:rPr lang="en-ZA" sz="3200" dirty="0"/>
              <a:t>. </a:t>
            </a:r>
          </a:p>
          <a:p>
            <a:pPr marL="185737" lvl="2" indent="0" fontAlgn="base">
              <a:buNone/>
              <a:tabLst>
                <a:tab pos="628650" algn="l"/>
              </a:tabLst>
            </a:pPr>
            <a:endParaRPr lang="en-ZA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631" y="4686299"/>
            <a:ext cx="1614488" cy="161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22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Job market-related skills sets 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1" y="1114229"/>
            <a:ext cx="8134349" cy="4929384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Team skills: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Consistent yet </a:t>
            </a:r>
            <a:r>
              <a:rPr lang="en-ZA" sz="3200" b="1" dirty="0">
                <a:solidFill>
                  <a:srgbClr val="8CE614"/>
                </a:solidFill>
              </a:rPr>
              <a:t>flexible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Motivating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Responsible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Truthful yet </a:t>
            </a:r>
            <a:r>
              <a:rPr lang="en-ZA" sz="3200" b="1" dirty="0">
                <a:solidFill>
                  <a:srgbClr val="767DC0"/>
                </a:solidFill>
              </a:rPr>
              <a:t>tactful</a:t>
            </a:r>
            <a:r>
              <a:rPr lang="en-ZA" sz="3200" dirty="0"/>
              <a:t>. </a:t>
            </a:r>
          </a:p>
          <a:p>
            <a:pPr lvl="0" fontAlgn="base"/>
            <a:r>
              <a:rPr lang="en-ZA" sz="3600" dirty="0"/>
              <a:t>Self-management skills: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Have </a:t>
            </a:r>
            <a:r>
              <a:rPr lang="en-ZA" sz="3200" b="1" dirty="0">
                <a:solidFill>
                  <a:srgbClr val="8CE614"/>
                </a:solidFill>
              </a:rPr>
              <a:t>energy</a:t>
            </a:r>
            <a:r>
              <a:rPr lang="en-ZA" sz="3200" dirty="0"/>
              <a:t> &amp; a </a:t>
            </a:r>
            <a:r>
              <a:rPr lang="en-ZA" sz="3200" b="1" dirty="0">
                <a:solidFill>
                  <a:srgbClr val="8CE614"/>
                </a:solidFill>
              </a:rPr>
              <a:t>positive attitude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Work </a:t>
            </a:r>
            <a:r>
              <a:rPr lang="en-ZA" sz="3200" b="1" dirty="0">
                <a:solidFill>
                  <a:srgbClr val="767DC0"/>
                </a:solidFill>
              </a:rPr>
              <a:t>without constant supervision</a:t>
            </a:r>
            <a:r>
              <a:rPr lang="en-ZA" sz="3200" dirty="0"/>
              <a:t>. </a:t>
            </a:r>
          </a:p>
          <a:p>
            <a:pPr marL="185737" lvl="2" indent="0" fontAlgn="base">
              <a:buNone/>
              <a:tabLst>
                <a:tab pos="628650" algn="l"/>
              </a:tabLst>
            </a:pPr>
            <a:endParaRPr lang="en-ZA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49" y="1724266"/>
            <a:ext cx="3086101" cy="244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43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5304" y="260196"/>
            <a:ext cx="8121859" cy="1178860"/>
          </a:xfrm>
        </p:spPr>
        <p:txBody>
          <a:bodyPr>
            <a:noAutofit/>
          </a:bodyPr>
          <a:lstStyle/>
          <a:p>
            <a:pPr algn="ctr"/>
            <a:r>
              <a:rPr lang="en-ZA" dirty="0">
                <a:latin typeface="+mn-lt"/>
              </a:rPr>
              <a:t>Methods to develop job </a:t>
            </a:r>
            <a:br>
              <a:rPr lang="en-ZA" dirty="0">
                <a:latin typeface="+mn-lt"/>
              </a:rPr>
            </a:br>
            <a:r>
              <a:rPr lang="en-ZA" dirty="0">
                <a:latin typeface="+mn-lt"/>
              </a:rPr>
              <a:t>market-related skills sets 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486150" y="1857376"/>
            <a:ext cx="4701013" cy="26431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sz="3600" dirty="0"/>
              <a:t>Refer to </a:t>
            </a:r>
            <a:r>
              <a:rPr lang="en-ZA" sz="3600" b="1" dirty="0">
                <a:solidFill>
                  <a:srgbClr val="8CE614"/>
                </a:solidFill>
              </a:rPr>
              <a:t>Table 1.6 </a:t>
            </a:r>
            <a:r>
              <a:rPr lang="en-ZA" sz="3600" dirty="0"/>
              <a:t>in your </a:t>
            </a:r>
            <a:r>
              <a:rPr lang="en-ZA" sz="3600" i="1" dirty="0"/>
              <a:t>Student’s Book </a:t>
            </a:r>
            <a:r>
              <a:rPr lang="en-ZA" sz="3600" dirty="0"/>
              <a:t>for examples &amp; methods to develop market-related skills. </a:t>
            </a:r>
          </a:p>
        </p:txBody>
      </p:sp>
    </p:spTree>
    <p:extLst>
      <p:ext uri="{BB962C8B-B14F-4D97-AF65-F5344CB8AC3E}">
        <p14:creationId xmlns:p14="http://schemas.microsoft.com/office/powerpoint/2010/main" val="3467816817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0E845-C2E6-4E8B-B558-09C7DD107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844" y="514657"/>
            <a:ext cx="7905750" cy="720724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Think about it…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B573C04-D446-4472-B8E6-C64F86741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844" y="1850067"/>
            <a:ext cx="8096919" cy="3379158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Is it possible to </a:t>
            </a:r>
            <a:r>
              <a:rPr lang="en-ZA" sz="3600" b="1" dirty="0">
                <a:solidFill>
                  <a:srgbClr val="767DC0"/>
                </a:solidFill>
              </a:rPr>
              <a:t>plan ahead </a:t>
            </a:r>
            <a:r>
              <a:rPr lang="en-ZA" sz="3600" dirty="0"/>
              <a:t>to </a:t>
            </a:r>
            <a:r>
              <a:rPr lang="en-ZA" sz="3600" b="1" dirty="0">
                <a:solidFill>
                  <a:srgbClr val="767DC0"/>
                </a:solidFill>
              </a:rPr>
              <a:t>enhance your skills </a:t>
            </a:r>
            <a:r>
              <a:rPr lang="en-ZA" sz="3600" dirty="0"/>
              <a:t>&amp; </a:t>
            </a:r>
            <a:r>
              <a:rPr lang="en-ZA" sz="3600" b="1" dirty="0">
                <a:solidFill>
                  <a:srgbClr val="767DC0"/>
                </a:solidFill>
              </a:rPr>
              <a:t>your employability</a:t>
            </a:r>
            <a:r>
              <a:rPr lang="en-ZA" sz="3600" dirty="0"/>
              <a:t>?</a:t>
            </a:r>
          </a:p>
          <a:p>
            <a:pPr lvl="0" fontAlgn="base"/>
            <a:r>
              <a:rPr lang="en-ZA" sz="3600" dirty="0"/>
              <a:t>How can you turn </a:t>
            </a:r>
            <a:r>
              <a:rPr lang="en-ZA" sz="3600" b="1" dirty="0">
                <a:solidFill>
                  <a:srgbClr val="8CE614"/>
                </a:solidFill>
              </a:rPr>
              <a:t>weak areas </a:t>
            </a:r>
            <a:r>
              <a:rPr lang="en-ZA" sz="3600" dirty="0"/>
              <a:t>in your personal life </a:t>
            </a:r>
            <a:r>
              <a:rPr lang="en-ZA" sz="3600" b="1" dirty="0">
                <a:solidFill>
                  <a:srgbClr val="8CE614"/>
                </a:solidFill>
              </a:rPr>
              <a:t>around</a:t>
            </a:r>
            <a:r>
              <a:rPr lang="en-ZA" sz="3600" dirty="0"/>
              <a:t>?</a:t>
            </a:r>
          </a:p>
          <a:p>
            <a:pPr lvl="0" fontAlgn="base"/>
            <a:r>
              <a:rPr lang="en-ZA" sz="3600" dirty="0"/>
              <a:t>When do you </a:t>
            </a:r>
            <a:r>
              <a:rPr lang="en-ZA" sz="3600" b="1" dirty="0">
                <a:solidFill>
                  <a:srgbClr val="767DC0"/>
                </a:solidFill>
              </a:rPr>
              <a:t>stop learning </a:t>
            </a:r>
            <a:r>
              <a:rPr lang="en-ZA" sz="3600" dirty="0"/>
              <a:t>in life?</a:t>
            </a:r>
          </a:p>
        </p:txBody>
      </p:sp>
      <p:pic>
        <p:nvPicPr>
          <p:cNvPr id="5" name="Picture 2" descr="C:\Users\Jyoti\AppData\Local\Microsoft\Windows\INetCache\IE\I4YKZYED\lightbulb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708" y="229835"/>
            <a:ext cx="850403" cy="10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Jyoti\AppData\Local\Microsoft\Windows\INetCache\IE\I4YKZYED\lightbulb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693" y="229836"/>
            <a:ext cx="850403" cy="10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15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4 1 Employability And Related Skills.mp4">
            <a:hlinkClick r:id="" action="ppaction://media"/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010" b="6399"/>
          <a:stretch/>
        </p:blipFill>
        <p:spPr>
          <a:xfrm>
            <a:off x="-2" y="461635"/>
            <a:ext cx="9144001" cy="5138928"/>
          </a:xfrm>
        </p:spPr>
      </p:pic>
      <p:sp>
        <p:nvSpPr>
          <p:cNvPr id="5" name="TextBox 4"/>
          <p:cNvSpPr txBox="1"/>
          <p:nvPr/>
        </p:nvSpPr>
        <p:spPr>
          <a:xfrm>
            <a:off x="470719" y="5807631"/>
            <a:ext cx="326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Click above to play this video. </a:t>
            </a:r>
          </a:p>
        </p:txBody>
      </p:sp>
      <p:sp>
        <p:nvSpPr>
          <p:cNvPr id="7" name="Up Arrow 6"/>
          <p:cNvSpPr/>
          <p:nvPr/>
        </p:nvSpPr>
        <p:spPr>
          <a:xfrm>
            <a:off x="129420" y="5744088"/>
            <a:ext cx="301925" cy="4226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57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/>
              <a:t>1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activities 1.4 &amp; 1.5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5A835A-BBEF-4642-9E09-887CF14DA237}"/>
              </a:ext>
            </a:extLst>
          </p:cNvPr>
          <p:cNvSpPr txBox="1"/>
          <p:nvPr/>
        </p:nvSpPr>
        <p:spPr>
          <a:xfrm>
            <a:off x="392595" y="5405878"/>
            <a:ext cx="7599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Test your knowledge of this unit – and complete a skills audit – by completing</a:t>
            </a:r>
          </a:p>
          <a:p>
            <a:r>
              <a:rPr lang="en-ZA" dirty="0"/>
              <a:t>Learning activities 1.4 &amp; 1.5 in your </a:t>
            </a:r>
            <a:r>
              <a:rPr lang="en-ZA" i="1" dirty="0"/>
              <a:t>Student’s Book</a:t>
            </a:r>
            <a:r>
              <a:rPr lang="en-Z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44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5B2DD1-76A8-4516-AE98-B5866C908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763" y="4899929"/>
            <a:ext cx="7910513" cy="499973"/>
          </a:xfrm>
        </p:spPr>
        <p:txBody>
          <a:bodyPr>
            <a:normAutofit lnSpcReduction="10000"/>
          </a:bodyPr>
          <a:lstStyle/>
          <a:p>
            <a:r>
              <a:rPr lang="en-ZA" dirty="0"/>
              <a:t>Module 1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458409-ED5D-43B5-A861-E3633539FA5D}"/>
              </a:ext>
            </a:extLst>
          </p:cNvPr>
          <p:cNvSpPr txBox="1"/>
          <p:nvPr/>
        </p:nvSpPr>
        <p:spPr>
          <a:xfrm>
            <a:off x="385763" y="5399902"/>
            <a:ext cx="7744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Test your knowledge of this module by completing the Summative assessment of Module 1 in your </a:t>
            </a:r>
            <a:r>
              <a:rPr lang="en-ZA" i="1" dirty="0"/>
              <a:t>Student’s Book</a:t>
            </a:r>
            <a:r>
              <a:rPr lang="en-Z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883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192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39ECD-A8A6-4067-8DA8-E209A546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86099"/>
            <a:ext cx="8404412" cy="1033609"/>
          </a:xfrm>
        </p:spPr>
        <p:txBody>
          <a:bodyPr>
            <a:noAutofit/>
          </a:bodyPr>
          <a:lstStyle/>
          <a:p>
            <a:pPr algn="ctr"/>
            <a:r>
              <a:rPr lang="en-ZA" dirty="0"/>
              <a:t>Your personal profile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62500-7ECC-42A0-97EA-2A94E9D5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949" y="2359005"/>
            <a:ext cx="7910513" cy="727094"/>
          </a:xfrm>
        </p:spPr>
        <p:txBody>
          <a:bodyPr>
            <a:noAutofit/>
          </a:bodyPr>
          <a:lstStyle/>
          <a:p>
            <a:pPr algn="ctr"/>
            <a:r>
              <a:rPr lang="en-ZA" sz="6000" dirty="0">
                <a:solidFill>
                  <a:srgbClr val="C082E6"/>
                </a:solidFill>
              </a:rPr>
              <a:t>Unit 1.1</a:t>
            </a:r>
          </a:p>
        </p:txBody>
      </p:sp>
    </p:spTree>
    <p:extLst>
      <p:ext uri="{BB962C8B-B14F-4D97-AF65-F5344CB8AC3E}">
        <p14:creationId xmlns:p14="http://schemas.microsoft.com/office/powerpoint/2010/main" val="3718441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What is a profile?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213" y="1157088"/>
            <a:ext cx="4469190" cy="4473691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Short summary of the </a:t>
            </a:r>
            <a:r>
              <a:rPr lang="en-ZA" sz="3600" b="1" dirty="0">
                <a:solidFill>
                  <a:srgbClr val="8CE614"/>
                </a:solidFill>
              </a:rPr>
              <a:t>most important facts </a:t>
            </a:r>
            <a:r>
              <a:rPr lang="en-ZA" sz="3600" dirty="0"/>
              <a:t>about something</a:t>
            </a:r>
          </a:p>
          <a:p>
            <a:pPr lvl="0" fontAlgn="base"/>
            <a:r>
              <a:rPr lang="en-ZA" sz="3600" dirty="0"/>
              <a:t>Personal profile includes </a:t>
            </a:r>
            <a:r>
              <a:rPr lang="en-ZA" sz="3600" b="1" dirty="0">
                <a:solidFill>
                  <a:srgbClr val="767DC0"/>
                </a:solidFill>
              </a:rPr>
              <a:t>strengths</a:t>
            </a:r>
            <a:r>
              <a:rPr lang="en-ZA" sz="3600" dirty="0"/>
              <a:t>, </a:t>
            </a:r>
            <a:r>
              <a:rPr lang="en-ZA" sz="3600" b="1" dirty="0">
                <a:solidFill>
                  <a:srgbClr val="767DC0"/>
                </a:solidFill>
              </a:rPr>
              <a:t>weaknesses</a:t>
            </a:r>
            <a:r>
              <a:rPr lang="en-ZA" sz="3600" dirty="0"/>
              <a:t>,</a:t>
            </a:r>
            <a:r>
              <a:rPr lang="en-ZA" sz="3600" b="1" dirty="0">
                <a:solidFill>
                  <a:srgbClr val="767DC0"/>
                </a:solidFill>
              </a:rPr>
              <a:t> skills</a:t>
            </a:r>
            <a:r>
              <a:rPr lang="en-ZA" sz="3600" dirty="0"/>
              <a:t>, </a:t>
            </a:r>
            <a:r>
              <a:rPr lang="en-ZA" sz="3600" b="1" dirty="0">
                <a:solidFill>
                  <a:srgbClr val="767DC0"/>
                </a:solidFill>
              </a:rPr>
              <a:t>abilities</a:t>
            </a:r>
            <a:r>
              <a:rPr lang="en-ZA" sz="3600" dirty="0"/>
              <a:t>, </a:t>
            </a:r>
            <a:r>
              <a:rPr lang="en-ZA" sz="3600" b="1" dirty="0">
                <a:solidFill>
                  <a:srgbClr val="767DC0"/>
                </a:solidFill>
              </a:rPr>
              <a:t>education</a:t>
            </a:r>
            <a:r>
              <a:rPr lang="en-ZA" sz="3600" dirty="0"/>
              <a:t>  &amp; </a:t>
            </a:r>
            <a:r>
              <a:rPr lang="en-ZA" sz="3600" b="1" dirty="0">
                <a:solidFill>
                  <a:srgbClr val="767DC0"/>
                </a:solidFill>
              </a:rPr>
              <a:t>experience</a:t>
            </a:r>
            <a:r>
              <a:rPr lang="en-ZA" sz="3600" dirty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26404" y="3022547"/>
            <a:ext cx="3260348" cy="280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07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25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What is a profile?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3" y="1157088"/>
            <a:ext cx="4386262" cy="4857949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Personality profile = your </a:t>
            </a:r>
            <a:r>
              <a:rPr lang="en-ZA" sz="3600" b="1" dirty="0">
                <a:solidFill>
                  <a:srgbClr val="767DC0"/>
                </a:solidFill>
              </a:rPr>
              <a:t>attitude</a:t>
            </a:r>
            <a:r>
              <a:rPr lang="en-ZA" sz="3600" dirty="0"/>
              <a:t>,</a:t>
            </a:r>
            <a:r>
              <a:rPr lang="en-ZA" sz="3600" b="1" dirty="0">
                <a:solidFill>
                  <a:srgbClr val="767DC0"/>
                </a:solidFill>
              </a:rPr>
              <a:t> values</a:t>
            </a:r>
            <a:r>
              <a:rPr lang="en-ZA" sz="3600" dirty="0"/>
              <a:t>, </a:t>
            </a:r>
            <a:r>
              <a:rPr lang="en-ZA" sz="3600" b="1" dirty="0">
                <a:solidFill>
                  <a:srgbClr val="767DC0"/>
                </a:solidFill>
              </a:rPr>
              <a:t>emotional maturity</a:t>
            </a:r>
            <a:r>
              <a:rPr lang="en-ZA" sz="3600" dirty="0"/>
              <a:t> &amp; </a:t>
            </a:r>
            <a:r>
              <a:rPr lang="en-ZA" sz="3600" b="1" dirty="0">
                <a:solidFill>
                  <a:srgbClr val="767DC0"/>
                </a:solidFill>
              </a:rPr>
              <a:t>life skills</a:t>
            </a:r>
            <a:r>
              <a:rPr lang="en-ZA" sz="3600" dirty="0"/>
              <a:t>. </a:t>
            </a:r>
          </a:p>
          <a:p>
            <a:pPr lvl="0" fontAlgn="base"/>
            <a:r>
              <a:rPr lang="en-ZA" sz="3600" dirty="0"/>
              <a:t>Personal development plan (</a:t>
            </a:r>
            <a:r>
              <a:rPr lang="en-ZA" sz="3600" b="1" dirty="0">
                <a:solidFill>
                  <a:srgbClr val="8CE614"/>
                </a:solidFill>
              </a:rPr>
              <a:t>PDP</a:t>
            </a:r>
            <a:r>
              <a:rPr lang="en-ZA" sz="3600" dirty="0"/>
              <a:t>) = plan to      </a:t>
            </a:r>
            <a:r>
              <a:rPr lang="en-ZA" sz="3600" b="1" dirty="0">
                <a:solidFill>
                  <a:srgbClr val="8CE614"/>
                </a:solidFill>
              </a:rPr>
              <a:t>get to where you want to be</a:t>
            </a:r>
            <a:r>
              <a:rPr lang="en-ZA" sz="3600" dirty="0"/>
              <a:t>.</a:t>
            </a: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295" y="2919664"/>
            <a:ext cx="3432835" cy="20703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84296" y="5006029"/>
            <a:ext cx="36024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Figure 1.1: Your skills are perhaps the most important aspect of your job-related profile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6056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Reviewing your personal profile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439" y="1171376"/>
            <a:ext cx="7834312" cy="2686249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Helps you to </a:t>
            </a:r>
            <a:r>
              <a:rPr lang="en-ZA" sz="3600" b="1" dirty="0">
                <a:solidFill>
                  <a:srgbClr val="8CE614"/>
                </a:solidFill>
              </a:rPr>
              <a:t>achieve</a:t>
            </a:r>
            <a:r>
              <a:rPr lang="en-ZA" sz="3600" dirty="0"/>
              <a:t> </a:t>
            </a:r>
            <a:r>
              <a:rPr lang="en-ZA" sz="3600" b="1" dirty="0">
                <a:solidFill>
                  <a:srgbClr val="8CE614"/>
                </a:solidFill>
              </a:rPr>
              <a:t>your goals </a:t>
            </a:r>
            <a:r>
              <a:rPr lang="en-ZA" sz="3600" dirty="0"/>
              <a:t>by: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  <a:tabLst>
                <a:tab pos="628650" algn="l"/>
              </a:tabLst>
            </a:pPr>
            <a:r>
              <a:rPr lang="en-ZA" sz="3200" dirty="0"/>
              <a:t>Gaining </a:t>
            </a:r>
            <a:r>
              <a:rPr lang="en-ZA" sz="3200" b="1" dirty="0">
                <a:solidFill>
                  <a:srgbClr val="767DC0"/>
                </a:solidFill>
              </a:rPr>
              <a:t>knowledge</a:t>
            </a:r>
            <a:r>
              <a:rPr lang="en-ZA" sz="3200" dirty="0"/>
              <a:t> &amp; </a:t>
            </a:r>
            <a:r>
              <a:rPr lang="en-ZA" sz="3200" b="1" dirty="0">
                <a:solidFill>
                  <a:srgbClr val="767DC0"/>
                </a:solidFill>
              </a:rPr>
              <a:t>experience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  <a:tabLst>
                <a:tab pos="628650" algn="l"/>
              </a:tabLst>
            </a:pPr>
            <a:r>
              <a:rPr lang="en-ZA" sz="3200" dirty="0"/>
              <a:t>Learning </a:t>
            </a:r>
            <a:r>
              <a:rPr lang="en-ZA" sz="3200" b="1" dirty="0">
                <a:solidFill>
                  <a:srgbClr val="8CE614"/>
                </a:solidFill>
              </a:rPr>
              <a:t>new skills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  <a:tabLst>
                <a:tab pos="628650" algn="l"/>
              </a:tabLst>
            </a:pPr>
            <a:r>
              <a:rPr lang="en-ZA" sz="3200" dirty="0"/>
              <a:t>Building up </a:t>
            </a:r>
            <a:r>
              <a:rPr lang="en-ZA" sz="3200" b="1" dirty="0">
                <a:solidFill>
                  <a:srgbClr val="767DC0"/>
                </a:solidFill>
              </a:rPr>
              <a:t>strengths 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  <a:tabLst>
                <a:tab pos="628650" algn="l"/>
              </a:tabLst>
            </a:pPr>
            <a:r>
              <a:rPr lang="en-ZA" sz="3200" dirty="0"/>
              <a:t>Taking </a:t>
            </a:r>
            <a:r>
              <a:rPr lang="en-ZA" sz="3200" b="1" dirty="0">
                <a:solidFill>
                  <a:srgbClr val="8CE614"/>
                </a:solidFill>
              </a:rPr>
              <a:t>steps</a:t>
            </a:r>
            <a:r>
              <a:rPr lang="en-ZA" sz="3200" dirty="0"/>
              <a:t> to promote your career path.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313" y="3700461"/>
            <a:ext cx="3414712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39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4" t="8317" r="3775" b="16903"/>
          <a:stretch/>
        </p:blipFill>
        <p:spPr>
          <a:xfrm>
            <a:off x="5154751" y="3593400"/>
            <a:ext cx="3132000" cy="259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Reviewing your personal profile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2" y="1114226"/>
            <a:ext cx="7834312" cy="4404257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To </a:t>
            </a:r>
            <a:r>
              <a:rPr lang="en-ZA" sz="3600" b="1" dirty="0">
                <a:solidFill>
                  <a:srgbClr val="767DC0"/>
                </a:solidFill>
              </a:rPr>
              <a:t>review</a:t>
            </a:r>
            <a:r>
              <a:rPr lang="en-ZA" sz="3600" dirty="0"/>
              <a:t> your </a:t>
            </a:r>
            <a:r>
              <a:rPr lang="en-ZA" sz="3600" b="1" dirty="0">
                <a:solidFill>
                  <a:srgbClr val="767DC0"/>
                </a:solidFill>
              </a:rPr>
              <a:t>personal profile</a:t>
            </a:r>
            <a:r>
              <a:rPr lang="en-ZA" sz="3600" dirty="0"/>
              <a:t>:</a:t>
            </a:r>
          </a:p>
          <a:p>
            <a:pPr lvl="1" indent="-500063" fontAlgn="base">
              <a:buFont typeface="Wingdings" panose="05000000000000000000" pitchFamily="2" charset="2"/>
              <a:buChar char="v"/>
            </a:pPr>
            <a:r>
              <a:rPr lang="en-ZA" sz="3200" dirty="0"/>
              <a:t>Complete a </a:t>
            </a:r>
            <a:r>
              <a:rPr lang="en-ZA" sz="3200" b="1" dirty="0">
                <a:solidFill>
                  <a:srgbClr val="8CE614"/>
                </a:solidFill>
              </a:rPr>
              <a:t>skills audit</a:t>
            </a:r>
          </a:p>
          <a:p>
            <a:pPr lvl="1" indent="-500063" fontAlgn="base">
              <a:buFont typeface="Wingdings" panose="05000000000000000000" pitchFamily="2" charset="2"/>
              <a:buChar char="v"/>
            </a:pPr>
            <a:r>
              <a:rPr lang="en-ZA" sz="3200" dirty="0"/>
              <a:t>Research </a:t>
            </a:r>
            <a:r>
              <a:rPr lang="en-ZA" sz="3200" b="1" dirty="0">
                <a:solidFill>
                  <a:srgbClr val="767DC0"/>
                </a:solidFill>
              </a:rPr>
              <a:t>job requirements</a:t>
            </a:r>
          </a:p>
          <a:p>
            <a:pPr lvl="1" indent="-500063" fontAlgn="base">
              <a:buFont typeface="Wingdings" panose="05000000000000000000" pitchFamily="2" charset="2"/>
              <a:buChar char="v"/>
            </a:pPr>
            <a:r>
              <a:rPr lang="en-ZA" sz="3200" dirty="0"/>
              <a:t>Investigate </a:t>
            </a:r>
            <a:r>
              <a:rPr lang="en-ZA" sz="3200" b="1" dirty="0">
                <a:solidFill>
                  <a:srgbClr val="8CE614"/>
                </a:solidFill>
              </a:rPr>
              <a:t>job functions</a:t>
            </a:r>
          </a:p>
          <a:p>
            <a:pPr lvl="1" indent="-500063" fontAlgn="base">
              <a:buFont typeface="Wingdings" panose="05000000000000000000" pitchFamily="2" charset="2"/>
              <a:buChar char="v"/>
            </a:pPr>
            <a:r>
              <a:rPr lang="en-ZA" sz="3200" dirty="0"/>
              <a:t>Read about </a:t>
            </a:r>
            <a:r>
              <a:rPr lang="en-ZA" sz="3200" b="1" dirty="0">
                <a:solidFill>
                  <a:srgbClr val="767DC0"/>
                </a:solidFill>
              </a:rPr>
              <a:t>job market trends </a:t>
            </a:r>
          </a:p>
          <a:p>
            <a:pPr lvl="1" indent="-500063" fontAlgn="base">
              <a:buFont typeface="Wingdings" panose="05000000000000000000" pitchFamily="2" charset="2"/>
              <a:buChar char="v"/>
            </a:pPr>
            <a:r>
              <a:rPr lang="en-ZA" sz="3200" dirty="0"/>
              <a:t>Identify </a:t>
            </a:r>
            <a:r>
              <a:rPr lang="en-ZA" sz="3200" b="1" dirty="0">
                <a:solidFill>
                  <a:srgbClr val="8CE614"/>
                </a:solidFill>
              </a:rPr>
              <a:t>scarce skills </a:t>
            </a:r>
          </a:p>
          <a:p>
            <a:pPr lvl="1" indent="-500063" fontAlgn="base">
              <a:buFont typeface="Wingdings" panose="05000000000000000000" pitchFamily="2" charset="2"/>
              <a:buChar char="v"/>
            </a:pPr>
            <a:r>
              <a:rPr lang="en-ZA" sz="3200" dirty="0"/>
              <a:t>Examine </a:t>
            </a:r>
            <a:r>
              <a:rPr lang="en-ZA" sz="3200" b="1" dirty="0">
                <a:solidFill>
                  <a:srgbClr val="767DC0"/>
                </a:solidFill>
              </a:rPr>
              <a:t>career </a:t>
            </a:r>
            <a:br>
              <a:rPr lang="en-ZA" sz="3200" b="1" dirty="0">
                <a:solidFill>
                  <a:srgbClr val="767DC0"/>
                </a:solidFill>
              </a:rPr>
            </a:br>
            <a:r>
              <a:rPr lang="en-ZA" sz="3200" b="1" dirty="0">
                <a:solidFill>
                  <a:srgbClr val="767DC0"/>
                </a:solidFill>
              </a:rPr>
              <a:t>opportunities</a:t>
            </a:r>
            <a:r>
              <a:rPr lang="en-ZA" sz="3200" dirty="0"/>
              <a:t>. </a:t>
            </a:r>
          </a:p>
          <a:p>
            <a:pPr marL="185737" lvl="2" indent="0" fontAlgn="base">
              <a:buNone/>
              <a:tabLst>
                <a:tab pos="628650" algn="l"/>
              </a:tabLst>
            </a:pPr>
            <a:endParaRPr lang="en-ZA" sz="3200" dirty="0"/>
          </a:p>
        </p:txBody>
      </p:sp>
    </p:spTree>
    <p:extLst>
      <p:ext uri="{BB962C8B-B14F-4D97-AF65-F5344CB8AC3E}">
        <p14:creationId xmlns:p14="http://schemas.microsoft.com/office/powerpoint/2010/main" val="234825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418881" y="1881006"/>
            <a:ext cx="4996456" cy="27195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/>
              <a:t>Refer to </a:t>
            </a:r>
            <a:r>
              <a:rPr lang="en-US" sz="3600" b="1" dirty="0">
                <a:solidFill>
                  <a:srgbClr val="8CE614"/>
                </a:solidFill>
              </a:rPr>
              <a:t>Tables 1.1 </a:t>
            </a:r>
            <a:r>
              <a:rPr lang="en-US" sz="3600" dirty="0"/>
              <a:t>&amp; </a:t>
            </a:r>
            <a:r>
              <a:rPr lang="en-US" sz="3600" b="1" dirty="0">
                <a:solidFill>
                  <a:srgbClr val="8CE614"/>
                </a:solidFill>
              </a:rPr>
              <a:t>1.2</a:t>
            </a:r>
            <a:r>
              <a:rPr lang="en-US" sz="3600" dirty="0"/>
              <a:t> in your </a:t>
            </a:r>
            <a:r>
              <a:rPr lang="en-US" sz="3600" i="1" dirty="0"/>
              <a:t>Student’s Book</a:t>
            </a:r>
            <a:r>
              <a:rPr lang="en-US" sz="3600" dirty="0"/>
              <a:t> for a PDP template, as well as an example of a PDP.</a:t>
            </a:r>
            <a:endParaRPr lang="en-ZA" sz="3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Reviewing your personal profile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35152673"/>
      </p:ext>
    </p:extLst>
  </p:cSld>
  <p:clrMapOvr>
    <a:masterClrMapping/>
  </p:clrMapOvr>
  <p:transition spd="slow">
    <p:cover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Presentation2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esentation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Presentation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Presentation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8979</TotalTime>
  <Words>934</Words>
  <Application>Microsoft Office PowerPoint</Application>
  <PresentationFormat>On-screen Show (4:3)</PresentationFormat>
  <Paragraphs>145</Paragraphs>
  <Slides>33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MS PGothic</vt:lpstr>
      <vt:lpstr>Arial</vt:lpstr>
      <vt:lpstr>Calibri</vt:lpstr>
      <vt:lpstr>Calibri Light</vt:lpstr>
      <vt:lpstr>Courier New</vt:lpstr>
      <vt:lpstr>Palatino Linotype</vt:lpstr>
      <vt:lpstr>Times New Roman</vt:lpstr>
      <vt:lpstr>Wingdings</vt:lpstr>
      <vt:lpstr>1_Presentation2</vt:lpstr>
      <vt:lpstr>Presentation2</vt:lpstr>
      <vt:lpstr>2_Presentation2</vt:lpstr>
      <vt:lpstr>3_Presentation2</vt:lpstr>
      <vt:lpstr>Life Orientation: Life Skills</vt:lpstr>
      <vt:lpstr>Revise &amp; refine your personal development plan (PDP)  in terms of  your chosen  career path</vt:lpstr>
      <vt:lpstr>Think about it…</vt:lpstr>
      <vt:lpstr>Your personal profile</vt:lpstr>
      <vt:lpstr>What is a profile?</vt:lpstr>
      <vt:lpstr>What is a profile?</vt:lpstr>
      <vt:lpstr>Reviewing your personal profile</vt:lpstr>
      <vt:lpstr>Reviewing your personal profile</vt:lpstr>
      <vt:lpstr>Reviewing your personal profile</vt:lpstr>
      <vt:lpstr>Areas to strengthen in future</vt:lpstr>
      <vt:lpstr>Areas to strengthen in future</vt:lpstr>
      <vt:lpstr>PowerPoint Presentation</vt:lpstr>
      <vt:lpstr>Goals for  lifelong learning</vt:lpstr>
      <vt:lpstr>What is lifelong learning?</vt:lpstr>
      <vt:lpstr>Setting goals for lifelong learning</vt:lpstr>
      <vt:lpstr>Setting goals for lifelong learning</vt:lpstr>
      <vt:lpstr>The value of lifelong learning</vt:lpstr>
      <vt:lpstr>PowerPoint Presentation</vt:lpstr>
      <vt:lpstr>Employability &amp;  job market-related skills sets</vt:lpstr>
      <vt:lpstr>What is employability?</vt:lpstr>
      <vt:lpstr>Methods to develop employability </vt:lpstr>
      <vt:lpstr>Job market-related skills sets </vt:lpstr>
      <vt:lpstr>Job market-related skills sets </vt:lpstr>
      <vt:lpstr>Job market-related skills sets </vt:lpstr>
      <vt:lpstr>Job market-related skills sets </vt:lpstr>
      <vt:lpstr>Job market-related skills sets </vt:lpstr>
      <vt:lpstr>Job market-related skills sets </vt:lpstr>
      <vt:lpstr>Job market-related skills sets </vt:lpstr>
      <vt:lpstr>Methods to develop job  market-related skills sets 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Jyoti Singh</dc:creator>
  <cp:lastModifiedBy>Promise</cp:lastModifiedBy>
  <cp:revision>425</cp:revision>
  <dcterms:created xsi:type="dcterms:W3CDTF">2017-08-15T07:49:10Z</dcterms:created>
  <dcterms:modified xsi:type="dcterms:W3CDTF">2018-02-08T07:06:15Z</dcterms:modified>
</cp:coreProperties>
</file>