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53"/>
  </p:notesMasterIdLst>
  <p:sldIdLst>
    <p:sldId id="330" r:id="rId4"/>
    <p:sldId id="331" r:id="rId5"/>
    <p:sldId id="332" r:id="rId6"/>
    <p:sldId id="333" r:id="rId7"/>
    <p:sldId id="295" r:id="rId8"/>
    <p:sldId id="436" r:id="rId9"/>
    <p:sldId id="437" r:id="rId10"/>
    <p:sldId id="438" r:id="rId11"/>
    <p:sldId id="439" r:id="rId12"/>
    <p:sldId id="441" r:id="rId13"/>
    <p:sldId id="442" r:id="rId14"/>
    <p:sldId id="428" r:id="rId15"/>
    <p:sldId id="410" r:id="rId16"/>
    <p:sldId id="443" r:id="rId17"/>
    <p:sldId id="444" r:id="rId18"/>
    <p:sldId id="334" r:id="rId19"/>
    <p:sldId id="445" r:id="rId20"/>
    <p:sldId id="446" r:id="rId21"/>
    <p:sldId id="447" r:id="rId22"/>
    <p:sldId id="432" r:id="rId23"/>
    <p:sldId id="448" r:id="rId24"/>
    <p:sldId id="396" r:id="rId25"/>
    <p:sldId id="449" r:id="rId26"/>
    <p:sldId id="450" r:id="rId27"/>
    <p:sldId id="451" r:id="rId28"/>
    <p:sldId id="452" r:id="rId29"/>
    <p:sldId id="467" r:id="rId30"/>
    <p:sldId id="453" r:id="rId31"/>
    <p:sldId id="454" r:id="rId32"/>
    <p:sldId id="455" r:id="rId33"/>
    <p:sldId id="468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9" r:id="rId43"/>
    <p:sldId id="423" r:id="rId44"/>
    <p:sldId id="417" r:id="rId45"/>
    <p:sldId id="464" r:id="rId46"/>
    <p:sldId id="465" r:id="rId47"/>
    <p:sldId id="466" r:id="rId48"/>
    <p:sldId id="470" r:id="rId49"/>
    <p:sldId id="424" r:id="rId50"/>
    <p:sldId id="340" r:id="rId51"/>
    <p:sldId id="28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75" clrIdx="0">
    <p:extLst/>
  </p:cmAuthor>
  <p:cmAuthor id="2" name="Intern" initials="I" lastIdx="15" clrIdx="1"/>
  <p:cmAuthor id="3" name="Janet Bartlet" initials="JB" lastIdx="1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F056"/>
    <a:srgbClr val="8CE614"/>
    <a:srgbClr val="767DC0"/>
    <a:srgbClr val="D3E856"/>
    <a:srgbClr val="9A73FD"/>
    <a:srgbClr val="9EA2F4"/>
    <a:srgbClr val="4A3D9B"/>
    <a:srgbClr val="F2FAC2"/>
    <a:srgbClr val="9FBFF3"/>
    <a:srgbClr val="B7E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9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139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9807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3540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325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4354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7804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7267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2070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818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4847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893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838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0935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0221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1166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9266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1394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>
                <a:solidFill>
                  <a:prstClr val="black"/>
                </a:solidFill>
              </a:rPr>
              <a:pPr/>
              <a:t>43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59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>
                <a:solidFill>
                  <a:prstClr val="black"/>
                </a:solidFill>
              </a:rPr>
              <a:pPr/>
              <a:t>44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38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>
                <a:solidFill>
                  <a:prstClr val="black"/>
                </a:solidFill>
              </a:rPr>
              <a:pPr/>
              <a:t>45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1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8026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032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564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2032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224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85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7014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484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74335"/>
            <a:ext cx="3754328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87329"/>
            <a:ext cx="281989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</a:t>
            </a:r>
            <a:r>
              <a:rPr lang="en-ZA" sz="2400" b="1" dirty="0" smtClean="0">
                <a:solidFill>
                  <a:prstClr val="white"/>
                </a:solidFill>
              </a:rPr>
              <a:t>3</a:t>
            </a:r>
            <a:endParaRPr lang="en-ZA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81076"/>
            <a:ext cx="269097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</a:t>
            </a:r>
            <a:r>
              <a:rPr lang="en-ZA" sz="2400" b="1" dirty="0" smtClean="0">
                <a:solidFill>
                  <a:schemeClr val="bg1"/>
                </a:solidFill>
              </a:rPr>
              <a:t>3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84161"/>
            <a:ext cx="2326565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9312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7" r:id="rId4"/>
    <p:sldLayoutId id="2147483694" r:id="rId5"/>
    <p:sldLayoutId id="2147483695" r:id="rId6"/>
    <p:sldLayoutId id="214748369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</a:t>
            </a:r>
            <a:r>
              <a:rPr lang="en-GB" dirty="0" smtClean="0">
                <a:solidFill>
                  <a:srgbClr val="9A73FD"/>
                </a:solidFill>
              </a:rPr>
              <a:t>3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7163" y="5652781"/>
            <a:ext cx="8129586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ZA" i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Figure 9.3: A </a:t>
            </a:r>
            <a:r>
              <a:rPr lang="en-ZA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mind map showing the organisms that compromise the immune system</a:t>
            </a:r>
            <a:endParaRPr lang="en-ZA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91145" y="2785065"/>
            <a:ext cx="2561631" cy="1268677"/>
          </a:xfrm>
          <a:prstGeom prst="roundRect">
            <a:avLst/>
          </a:prstGeom>
          <a:solidFill>
            <a:srgbClr val="AEF056"/>
          </a:solidFill>
          <a:ln>
            <a:solidFill>
              <a:srgbClr val="D3E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/>
              <a:t>Immune system</a:t>
            </a:r>
            <a:endParaRPr lang="en-ZA" sz="2800" b="1" dirty="0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57212" y="4648928"/>
            <a:ext cx="2578934" cy="555547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Cancer cells</a:t>
            </a:r>
            <a:endParaRPr lang="en-ZA" sz="2000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78778" y="1330613"/>
            <a:ext cx="2786363" cy="845504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Viruses (e.g. HIV,</a:t>
            </a:r>
          </a:p>
          <a:p>
            <a:pPr algn="ctr"/>
            <a:r>
              <a:rPr lang="en-ZA" sz="2000" dirty="0"/>
              <a:t>Ebola, flu virus)</a:t>
            </a:r>
            <a:endParaRPr lang="en-ZA" sz="200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61154" y="4081232"/>
            <a:ext cx="2425595" cy="1189976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 smtClean="0"/>
              <a:t>Substances such </a:t>
            </a:r>
            <a:r>
              <a:rPr lang="en-ZA" sz="2000" dirty="0"/>
              <a:t>as </a:t>
            </a:r>
            <a:r>
              <a:rPr lang="en-ZA" sz="2000" dirty="0" smtClean="0"/>
              <a:t>pollen grains </a:t>
            </a:r>
            <a:r>
              <a:rPr lang="en-ZA" sz="2000" dirty="0"/>
              <a:t>or </a:t>
            </a:r>
            <a:r>
              <a:rPr lang="en-ZA" sz="2000" dirty="0" smtClean="0"/>
              <a:t>foreign proteins</a:t>
            </a:r>
            <a:endParaRPr lang="en-ZA" sz="2000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30240" y="1822890"/>
            <a:ext cx="2256509" cy="1045289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Harmful </a:t>
            </a:r>
            <a:r>
              <a:rPr lang="en-ZA" sz="2000" dirty="0" smtClean="0"/>
              <a:t>bacteria (e.g</a:t>
            </a:r>
            <a:r>
              <a:rPr lang="en-ZA" sz="2000" dirty="0"/>
              <a:t>. </a:t>
            </a:r>
            <a:r>
              <a:rPr lang="en-ZA" sz="2000" dirty="0" smtClean="0"/>
              <a:t>syphilis, chlamydia</a:t>
            </a:r>
            <a:r>
              <a:rPr lang="en-ZA" sz="2000" dirty="0"/>
              <a:t>, </a:t>
            </a:r>
            <a:r>
              <a:rPr lang="en-ZA" sz="2000" i="1" dirty="0"/>
              <a:t>E. coli</a:t>
            </a:r>
            <a:r>
              <a:rPr lang="en-ZA" sz="2000" dirty="0"/>
              <a:t>)</a:t>
            </a:r>
            <a:endParaRPr lang="en-ZA" sz="2000" dirty="0">
              <a:solidFill>
                <a:prstClr val="white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3" y="23119"/>
            <a:ext cx="8029576" cy="113506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is the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immune system compromised</a:t>
            </a:r>
            <a:r>
              <a:rPr lang="en-ZA" b="1" dirty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78551" y="4174591"/>
            <a:ext cx="2202381" cy="1029884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Fungi</a:t>
            </a:r>
          </a:p>
          <a:p>
            <a:pPr algn="ctr"/>
            <a:r>
              <a:rPr lang="en-ZA" sz="2000" dirty="0"/>
              <a:t>(e.g. moulds that</a:t>
            </a:r>
          </a:p>
          <a:p>
            <a:pPr algn="ctr"/>
            <a:r>
              <a:rPr lang="en-ZA" sz="2000" dirty="0"/>
              <a:t>produce spores)</a:t>
            </a:r>
            <a:endParaRPr lang="en-ZA" sz="2000" dirty="0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57173" y="1783076"/>
            <a:ext cx="2256511" cy="924741"/>
          </a:xfrm>
          <a:prstGeom prst="roundRect">
            <a:avLst/>
          </a:prstGeom>
          <a:solidFill>
            <a:srgbClr val="9EA2F4"/>
          </a:solidFill>
          <a:ln>
            <a:solidFill>
              <a:srgbClr val="9EA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000" dirty="0"/>
              <a:t>Parasites</a:t>
            </a:r>
          </a:p>
          <a:p>
            <a:pPr algn="ctr"/>
            <a:r>
              <a:rPr lang="en-ZA" sz="2000" dirty="0"/>
              <a:t>(e.g. tapeworm,</a:t>
            </a:r>
          </a:p>
          <a:p>
            <a:pPr algn="ctr"/>
            <a:r>
              <a:rPr lang="en-ZA" sz="2000" dirty="0"/>
              <a:t>bilharzia, malaria)</a:t>
            </a:r>
            <a:endParaRPr lang="en-ZA" sz="2000" dirty="0">
              <a:solidFill>
                <a:prstClr val="white"/>
              </a:solidFill>
            </a:endParaRPr>
          </a:p>
        </p:txBody>
      </p:sp>
      <p:cxnSp>
        <p:nvCxnSpPr>
          <p:cNvPr id="44" name="Straight Arrow Connector 43"/>
          <p:cNvCxnSpPr>
            <a:endCxn id="2" idx="2"/>
          </p:cNvCxnSpPr>
          <p:nvPr/>
        </p:nvCxnSpPr>
        <p:spPr>
          <a:xfrm flipV="1">
            <a:off x="4271960" y="4053742"/>
            <a:ext cx="1" cy="581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" idx="0"/>
          </p:cNvCxnSpPr>
          <p:nvPr/>
        </p:nvCxnSpPr>
        <p:spPr>
          <a:xfrm>
            <a:off x="4271960" y="2175372"/>
            <a:ext cx="1" cy="609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525300" y="2444703"/>
            <a:ext cx="504937" cy="465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5552778" y="3935798"/>
            <a:ext cx="325006" cy="233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343150" y="3969268"/>
            <a:ext cx="647993" cy="302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513684" y="2642052"/>
            <a:ext cx="477459" cy="289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0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10" grpId="0" animBg="1"/>
      <p:bldP spid="13" grpId="0" animBg="1"/>
      <p:bldP spid="14" grpId="0" animBg="1"/>
      <p:bldP spid="16" grpId="0"/>
      <p:bldP spid="31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3" y="151707"/>
            <a:ext cx="8029576" cy="113506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is the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immune system compromised</a:t>
            </a:r>
            <a:r>
              <a:rPr lang="en-ZA" b="1" dirty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897" y="1487683"/>
            <a:ext cx="80867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Your immune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system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will usually       </a:t>
            </a:r>
            <a:r>
              <a:rPr lang="en-ZA" sz="3600" b="1" dirty="0" smtClean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fight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ZA" sz="3600" b="1" dirty="0" smtClean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threats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ZA" sz="3600" dirty="0"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If you are </a:t>
            </a:r>
            <a:r>
              <a:rPr lang="en-ZA" sz="3600" b="1" dirty="0" err="1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immunodeficient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(have a weakened immune system), your </a:t>
            </a:r>
            <a:r>
              <a:rPr lang="en-ZA" sz="36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body struggles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to fight </a:t>
            </a:r>
            <a:r>
              <a:rPr lang="en-ZA" sz="36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illness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&amp; </a:t>
            </a:r>
            <a:r>
              <a:rPr lang="en-ZA" sz="3600" b="1" dirty="0" smtClean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infections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ZA" sz="3600" dirty="0"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A compromised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immune system leads </a:t>
            </a:r>
            <a:r>
              <a:rPr lang="en-ZA" sz="3600" dirty="0" smtClean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to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opportunistic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infections.</a:t>
            </a:r>
            <a:endParaRPr lang="en-ZA" sz="3600" dirty="0">
              <a:effectLst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209" y="2275539"/>
            <a:ext cx="4924925" cy="1788127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Refer to </a:t>
            </a:r>
            <a:r>
              <a:rPr lang="en-ZA" sz="3600" b="1" dirty="0" smtClean="0">
                <a:solidFill>
                  <a:srgbClr val="767DC0"/>
                </a:solidFill>
              </a:rPr>
              <a:t>Example 9.1 </a:t>
            </a:r>
            <a:r>
              <a:rPr lang="en-ZA" sz="3600" dirty="0" smtClean="0"/>
              <a:t>in </a:t>
            </a:r>
            <a:r>
              <a:rPr lang="en-ZA" sz="3600" dirty="0"/>
              <a:t>your </a:t>
            </a:r>
            <a:r>
              <a:rPr lang="en-ZA" sz="3600" i="1" dirty="0"/>
              <a:t>Student’s Book</a:t>
            </a:r>
            <a:r>
              <a:rPr lang="en-ZA" sz="3600" dirty="0"/>
              <a:t> for </a:t>
            </a:r>
            <a:r>
              <a:rPr lang="en-ZA" sz="3600" dirty="0" smtClean="0"/>
              <a:t>more information.</a:t>
            </a:r>
            <a:endParaRPr lang="en-ZA" sz="3600" dirty="0"/>
          </a:p>
          <a:p>
            <a:pPr marL="0" lvl="0" indent="0" fontAlgn="base">
              <a:buNone/>
            </a:pPr>
            <a:endParaRPr lang="en-ZA" sz="360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3" y="151707"/>
            <a:ext cx="8029576" cy="113506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is the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immune system compromised</a:t>
            </a:r>
            <a:r>
              <a:rPr lang="en-ZA" b="1" dirty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842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7 The Immune Syste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6744"/>
            <a:ext cx="9142250" cy="5142057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3" y="151707"/>
            <a:ext cx="8029576" cy="113506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</a:t>
            </a:r>
            <a:r>
              <a:rPr lang="en-ZA" b="1" dirty="0" smtClean="0">
                <a:latin typeface="+mn-lt"/>
              </a:rPr>
              <a:t>does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 HIV </a:t>
            </a:r>
            <a:r>
              <a:rPr lang="en-ZA" b="1" dirty="0" smtClean="0">
                <a:latin typeface="+mn-lt"/>
              </a:rPr>
              <a:t>attack cells?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955" y="1269390"/>
            <a:ext cx="46005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Enters body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binds </a:t>
            </a:r>
            <a:r>
              <a:rPr lang="en-ZA" sz="3600" dirty="0"/>
              <a:t>to </a:t>
            </a:r>
            <a:r>
              <a:rPr lang="en-ZA" sz="3600" b="1" dirty="0" smtClean="0">
                <a:solidFill>
                  <a:srgbClr val="8CE614"/>
                </a:solidFill>
              </a:rPr>
              <a:t>CD4 glycoprotein</a:t>
            </a:r>
            <a:r>
              <a:rPr lang="en-ZA" sz="3600" dirty="0" smtClean="0"/>
              <a:t> </a:t>
            </a:r>
            <a:r>
              <a:rPr lang="en-ZA" sz="3600" dirty="0"/>
              <a:t>on T-helper </a:t>
            </a:r>
            <a:r>
              <a:rPr lang="en-ZA" sz="3600" dirty="0" smtClean="0"/>
              <a:t>cells</a:t>
            </a:r>
            <a:endParaRPr lang="en-ZA" sz="3600" dirty="0"/>
          </a:p>
          <a:p>
            <a:pPr marL="36195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Duplicates </a:t>
            </a:r>
            <a:r>
              <a:rPr lang="en-ZA" sz="3600" dirty="0" smtClean="0"/>
              <a:t>itself</a:t>
            </a:r>
            <a:endParaRPr lang="en-ZA" sz="3600" dirty="0"/>
          </a:p>
          <a:p>
            <a:pPr marL="361950" indent="-36195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HIV ‘</a:t>
            </a:r>
            <a:r>
              <a:rPr lang="en-ZA" sz="3600" b="1" dirty="0" err="1" smtClean="0">
                <a:solidFill>
                  <a:srgbClr val="767DC0"/>
                </a:solidFill>
              </a:rPr>
              <a:t>reprogrammes</a:t>
            </a:r>
            <a:r>
              <a:rPr lang="en-ZA" sz="3600" dirty="0" smtClean="0"/>
              <a:t>’ T-helper </a:t>
            </a:r>
            <a:r>
              <a:rPr lang="en-ZA" sz="3600" dirty="0"/>
              <a:t>cells to make them useless.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61" y="1842656"/>
            <a:ext cx="2946381" cy="16573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10464" y="3648260"/>
            <a:ext cx="3222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9.4: HI viruses in the bloodstream, seen here </a:t>
            </a:r>
            <a:endParaRPr lang="en-US" i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red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blood cells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3" y="151707"/>
            <a:ext cx="8029576" cy="95279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</a:t>
            </a:r>
            <a:r>
              <a:rPr lang="en-ZA" b="1" dirty="0" smtClean="0">
                <a:latin typeface="+mn-lt"/>
              </a:rPr>
              <a:t>does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 HIV </a:t>
            </a:r>
            <a:r>
              <a:rPr lang="en-ZA" b="1" dirty="0" smtClean="0">
                <a:latin typeface="+mn-lt"/>
              </a:rPr>
              <a:t>attack cells?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945" y="1104497"/>
            <a:ext cx="80445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ZA" sz="3600" dirty="0"/>
              <a:t>Remember </a:t>
            </a:r>
            <a:r>
              <a:rPr lang="en-ZA" sz="3600" b="1" dirty="0">
                <a:solidFill>
                  <a:srgbClr val="767DC0"/>
                </a:solidFill>
              </a:rPr>
              <a:t>Aids</a:t>
            </a:r>
            <a:r>
              <a:rPr lang="en-ZA" sz="3600" dirty="0"/>
              <a:t> = </a:t>
            </a:r>
            <a:r>
              <a:rPr lang="en-ZA" sz="3600" b="1" dirty="0">
                <a:solidFill>
                  <a:srgbClr val="767DC0"/>
                </a:solidFill>
              </a:rPr>
              <a:t>Acquired Immune Deficiency </a:t>
            </a:r>
            <a:r>
              <a:rPr lang="en-ZA" sz="3600" b="1" dirty="0" smtClean="0">
                <a:solidFill>
                  <a:srgbClr val="767DC0"/>
                </a:solidFill>
              </a:rPr>
              <a:t>Syndrome</a:t>
            </a:r>
            <a:r>
              <a:rPr lang="en-ZA" sz="3600" dirty="0" smtClean="0"/>
              <a:t>.</a:t>
            </a:r>
            <a:endParaRPr lang="en-ZA" sz="3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ZA" sz="3600" dirty="0"/>
              <a:t>Aids occurs when </a:t>
            </a:r>
            <a:r>
              <a:rPr lang="en-ZA" sz="3600" dirty="0" smtClean="0"/>
              <a:t>an HIV-positive </a:t>
            </a:r>
            <a:r>
              <a:rPr lang="en-ZA" sz="3600" dirty="0"/>
              <a:t>person’s CD4 count </a:t>
            </a:r>
            <a:r>
              <a:rPr lang="en-ZA" sz="3600" b="1" dirty="0">
                <a:solidFill>
                  <a:srgbClr val="8CE614"/>
                </a:solidFill>
              </a:rPr>
              <a:t>drops</a:t>
            </a:r>
            <a:r>
              <a:rPr lang="en-ZA" sz="3600" dirty="0"/>
              <a:t> from 500–1 200 </a:t>
            </a:r>
            <a:r>
              <a:rPr lang="en-ZA" sz="3600" dirty="0" smtClean="0"/>
              <a:t>to </a:t>
            </a:r>
            <a:r>
              <a:rPr lang="en-ZA" sz="3600" b="1" dirty="0" smtClean="0">
                <a:solidFill>
                  <a:srgbClr val="8CE614"/>
                </a:solidFill>
              </a:rPr>
              <a:t>less </a:t>
            </a:r>
            <a:r>
              <a:rPr lang="en-ZA" sz="3600" b="1" dirty="0">
                <a:solidFill>
                  <a:srgbClr val="8CE614"/>
                </a:solidFill>
              </a:rPr>
              <a:t>than </a:t>
            </a:r>
            <a:r>
              <a:rPr lang="en-ZA" sz="3600" b="1" dirty="0" smtClean="0">
                <a:solidFill>
                  <a:srgbClr val="8CE614"/>
                </a:solidFill>
              </a:rPr>
              <a:t>200</a:t>
            </a:r>
            <a:r>
              <a:rPr lang="en-ZA" sz="3600" dirty="0" smtClean="0"/>
              <a:t>.</a:t>
            </a:r>
            <a:endParaRPr lang="en-ZA" sz="3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ZA" sz="3600" dirty="0"/>
              <a:t>Someone with Aids cannot fight </a:t>
            </a:r>
            <a:r>
              <a:rPr lang="en-ZA" sz="3600" b="1" dirty="0">
                <a:solidFill>
                  <a:srgbClr val="FF0000"/>
                </a:solidFill>
              </a:rPr>
              <a:t>ordinary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FF0000"/>
                </a:solidFill>
              </a:rPr>
              <a:t>infections</a:t>
            </a:r>
            <a:r>
              <a:rPr lang="en-ZA" sz="3600" dirty="0"/>
              <a:t> (has a compromised immune system) </a:t>
            </a:r>
            <a:r>
              <a:rPr lang="en-ZA" sz="3600" dirty="0" smtClean="0"/>
              <a:t>and </a:t>
            </a:r>
            <a:r>
              <a:rPr lang="en-ZA" sz="3600" dirty="0"/>
              <a:t>is at risk of contracting </a:t>
            </a:r>
            <a:r>
              <a:rPr lang="en-ZA" sz="3600" b="1" dirty="0">
                <a:solidFill>
                  <a:srgbClr val="FF0000"/>
                </a:solidFill>
              </a:rPr>
              <a:t>opportunistic infections</a:t>
            </a:r>
            <a:r>
              <a:rPr lang="en-ZA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85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9.1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</a:t>
            </a:r>
            <a:r>
              <a:rPr lang="en-US" dirty="0" smtClean="0"/>
              <a:t>unit by completing Learning </a:t>
            </a:r>
            <a:r>
              <a:rPr lang="en-US" dirty="0"/>
              <a:t>activity </a:t>
            </a:r>
            <a:r>
              <a:rPr lang="en-US" dirty="0" smtClean="0"/>
              <a:t>9.1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3" y="151707"/>
            <a:ext cx="8029576" cy="95279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Infection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control</a:t>
            </a:r>
            <a:r>
              <a:rPr lang="en-ZA" b="1" dirty="0">
                <a:latin typeface="+mn-lt"/>
              </a:rPr>
              <a:t>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measures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670" y="990197"/>
            <a:ext cx="80445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These are ways </a:t>
            </a:r>
            <a:r>
              <a:rPr lang="en-ZA" sz="3600" dirty="0"/>
              <a:t>to </a:t>
            </a:r>
            <a:r>
              <a:rPr lang="en-ZA" sz="3600" b="1" dirty="0">
                <a:solidFill>
                  <a:srgbClr val="767DC0"/>
                </a:solidFill>
              </a:rPr>
              <a:t>prevent </a:t>
            </a:r>
            <a:r>
              <a:rPr lang="en-ZA" sz="3600" b="1" dirty="0" smtClean="0">
                <a:solidFill>
                  <a:srgbClr val="767DC0"/>
                </a:solidFill>
              </a:rPr>
              <a:t>spread</a:t>
            </a:r>
            <a:r>
              <a:rPr lang="en-ZA" sz="3600" dirty="0" smtClean="0"/>
              <a:t> </a:t>
            </a:r>
            <a:r>
              <a:rPr lang="en-ZA" sz="3600" dirty="0"/>
              <a:t>of </a:t>
            </a:r>
            <a:r>
              <a:rPr lang="en-ZA" sz="3600" b="1" dirty="0">
                <a:solidFill>
                  <a:srgbClr val="767DC0"/>
                </a:solidFill>
              </a:rPr>
              <a:t>disease-causing </a:t>
            </a:r>
            <a:r>
              <a:rPr lang="en-ZA" sz="3600" b="1" dirty="0" smtClean="0">
                <a:solidFill>
                  <a:srgbClr val="767DC0"/>
                </a:solidFill>
              </a:rPr>
              <a:t>organisms</a:t>
            </a:r>
            <a:r>
              <a:rPr lang="en-ZA" sz="3600" dirty="0" smtClean="0"/>
              <a:t>. </a:t>
            </a:r>
            <a:endParaRPr lang="en-ZA" sz="36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Examples </a:t>
            </a:r>
            <a:r>
              <a:rPr lang="en-ZA" sz="3600" dirty="0"/>
              <a:t>include:</a:t>
            </a:r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Wash hands </a:t>
            </a:r>
            <a:r>
              <a:rPr lang="en-ZA" sz="3200" b="1" dirty="0" smtClean="0">
                <a:solidFill>
                  <a:srgbClr val="8CE614"/>
                </a:solidFill>
              </a:rPr>
              <a:t>regularly</a:t>
            </a:r>
            <a:r>
              <a:rPr lang="en-ZA" sz="3200" dirty="0" smtClean="0"/>
              <a:t>.</a:t>
            </a:r>
            <a:endParaRPr lang="en-ZA" sz="3200" dirty="0"/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Avoid contact with </a:t>
            </a:r>
            <a:r>
              <a:rPr lang="en-ZA" sz="3200" b="1" dirty="0">
                <a:solidFill>
                  <a:srgbClr val="767DC0"/>
                </a:solidFill>
              </a:rPr>
              <a:t>body </a:t>
            </a:r>
            <a:r>
              <a:rPr lang="en-ZA" sz="3200" b="1" dirty="0" smtClean="0">
                <a:solidFill>
                  <a:srgbClr val="767DC0"/>
                </a:solidFill>
              </a:rPr>
              <a:t>fluids</a:t>
            </a:r>
            <a:r>
              <a:rPr lang="en-ZA" sz="3200" dirty="0" smtClean="0"/>
              <a:t>.</a:t>
            </a:r>
          </a:p>
          <a:p>
            <a:pPr marL="80010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Don’t touch</a:t>
            </a:r>
            <a:r>
              <a:rPr lang="en-ZA" sz="3200" dirty="0">
                <a:solidFill>
                  <a:srgbClr val="FF0000"/>
                </a:solidFill>
              </a:rPr>
              <a:t> </a:t>
            </a:r>
            <a:r>
              <a:rPr lang="en-ZA" sz="3200" b="1" dirty="0">
                <a:solidFill>
                  <a:srgbClr val="FF0000"/>
                </a:solidFill>
              </a:rPr>
              <a:t>dead</a:t>
            </a:r>
            <a:r>
              <a:rPr lang="en-ZA" sz="3200" dirty="0">
                <a:solidFill>
                  <a:srgbClr val="FF0000"/>
                </a:solidFill>
              </a:rPr>
              <a:t> </a:t>
            </a:r>
            <a:r>
              <a:rPr lang="en-ZA" sz="3200" dirty="0" smtClean="0"/>
              <a:t>wild animals &amp; birds.</a:t>
            </a:r>
            <a:endParaRPr lang="en-ZA" sz="3200" dirty="0"/>
          </a:p>
          <a:p>
            <a:pPr marL="80010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Wash fruit </a:t>
            </a:r>
            <a:r>
              <a:rPr lang="en-ZA" sz="3200" dirty="0" smtClean="0"/>
              <a:t>&amp; vegetables </a:t>
            </a:r>
            <a:r>
              <a:rPr lang="en-ZA" sz="3200" b="1" dirty="0">
                <a:solidFill>
                  <a:srgbClr val="8CE614"/>
                </a:solidFill>
              </a:rPr>
              <a:t>before </a:t>
            </a:r>
            <a:r>
              <a:rPr lang="en-ZA" sz="3200" b="1" dirty="0" smtClean="0">
                <a:solidFill>
                  <a:srgbClr val="8CE614"/>
                </a:solidFill>
              </a:rPr>
              <a:t>eating</a:t>
            </a:r>
            <a:r>
              <a:rPr lang="en-ZA" sz="3200" dirty="0" smtClean="0"/>
              <a:t>. </a:t>
            </a:r>
            <a:endParaRPr lang="en-ZA" sz="3200" dirty="0"/>
          </a:p>
          <a:p>
            <a:pPr marL="80010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Don’t eat any </a:t>
            </a:r>
            <a:r>
              <a:rPr lang="en-ZA" sz="3200" b="1" dirty="0">
                <a:solidFill>
                  <a:srgbClr val="FF0000"/>
                </a:solidFill>
              </a:rPr>
              <a:t>diseased </a:t>
            </a:r>
            <a:r>
              <a:rPr lang="en-ZA" sz="3200" b="1" dirty="0" smtClean="0">
                <a:solidFill>
                  <a:srgbClr val="FF0000"/>
                </a:solidFill>
              </a:rPr>
              <a:t>food</a:t>
            </a:r>
            <a:r>
              <a:rPr lang="en-ZA" sz="3200" dirty="0" smtClean="0"/>
              <a:t>.</a:t>
            </a:r>
            <a:endParaRPr lang="en-ZA" sz="3200" dirty="0"/>
          </a:p>
          <a:p>
            <a:pPr marL="800100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Refrigerate </a:t>
            </a:r>
            <a:r>
              <a:rPr lang="en-ZA" sz="3200" b="1" dirty="0">
                <a:solidFill>
                  <a:srgbClr val="767DC0"/>
                </a:solidFill>
              </a:rPr>
              <a:t>leftovers</a:t>
            </a:r>
            <a:r>
              <a:rPr lang="en-ZA" sz="3200" dirty="0" smtClean="0"/>
              <a:t>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8679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3" y="151707"/>
            <a:ext cx="8029576" cy="95279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Infection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control</a:t>
            </a:r>
            <a:r>
              <a:rPr lang="en-ZA" b="1" dirty="0">
                <a:latin typeface="+mn-lt"/>
              </a:rPr>
              <a:t>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measures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670" y="990197"/>
            <a:ext cx="804456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Examples </a:t>
            </a:r>
            <a:r>
              <a:rPr lang="en-ZA" sz="3600" dirty="0"/>
              <a:t>include:</a:t>
            </a:r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Boil </a:t>
            </a:r>
            <a:r>
              <a:rPr lang="en-ZA" sz="3200" b="1" dirty="0">
                <a:solidFill>
                  <a:srgbClr val="767DC0"/>
                </a:solidFill>
              </a:rPr>
              <a:t>drinking </a:t>
            </a:r>
            <a:r>
              <a:rPr lang="en-ZA" sz="3200" b="1" dirty="0" smtClean="0">
                <a:solidFill>
                  <a:srgbClr val="767DC0"/>
                </a:solidFill>
              </a:rPr>
              <a:t>water</a:t>
            </a:r>
            <a:r>
              <a:rPr lang="en-ZA" sz="3200" dirty="0" smtClean="0"/>
              <a:t>.</a:t>
            </a:r>
            <a:endParaRPr lang="en-ZA" sz="3200" dirty="0"/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Don’t </a:t>
            </a:r>
            <a:r>
              <a:rPr lang="en-ZA" sz="3200" dirty="0"/>
              <a:t>pollute </a:t>
            </a:r>
            <a:r>
              <a:rPr lang="en-ZA" sz="3200" b="1" dirty="0">
                <a:solidFill>
                  <a:srgbClr val="8CE614"/>
                </a:solidFill>
              </a:rPr>
              <a:t>water </a:t>
            </a:r>
            <a:r>
              <a:rPr lang="en-ZA" sz="3200" b="1" dirty="0" smtClean="0">
                <a:solidFill>
                  <a:srgbClr val="8CE614"/>
                </a:solidFill>
              </a:rPr>
              <a:t>sources</a:t>
            </a:r>
            <a:r>
              <a:rPr lang="en-ZA" sz="3200" dirty="0" smtClean="0"/>
              <a:t>.</a:t>
            </a:r>
            <a:endParaRPr lang="en-ZA" sz="3200" dirty="0"/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Sneeze &amp; </a:t>
            </a:r>
            <a:r>
              <a:rPr lang="en-ZA" sz="3200" dirty="0"/>
              <a:t>cough </a:t>
            </a:r>
            <a:r>
              <a:rPr lang="en-ZA" sz="3200" b="1" dirty="0">
                <a:solidFill>
                  <a:srgbClr val="767DC0"/>
                </a:solidFill>
              </a:rPr>
              <a:t>into your </a:t>
            </a:r>
            <a:r>
              <a:rPr lang="en-ZA" sz="3200" b="1" dirty="0" smtClean="0">
                <a:solidFill>
                  <a:srgbClr val="767DC0"/>
                </a:solidFill>
              </a:rPr>
              <a:t>elbow</a:t>
            </a:r>
            <a:r>
              <a:rPr lang="en-ZA" sz="3200" dirty="0" smtClean="0"/>
              <a:t>.</a:t>
            </a:r>
            <a:endParaRPr lang="en-ZA" sz="3200" dirty="0"/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Use </a:t>
            </a:r>
            <a:r>
              <a:rPr lang="en-ZA" sz="3200" dirty="0"/>
              <a:t>a </a:t>
            </a:r>
            <a:r>
              <a:rPr lang="en-ZA" sz="3200" b="1" dirty="0" smtClean="0">
                <a:solidFill>
                  <a:srgbClr val="8CE614"/>
                </a:solidFill>
              </a:rPr>
              <a:t>condom</a:t>
            </a:r>
            <a:r>
              <a:rPr lang="en-ZA" sz="3200" dirty="0" smtClean="0"/>
              <a:t>.</a:t>
            </a:r>
            <a:endParaRPr lang="en-ZA" sz="3200" dirty="0"/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See </a:t>
            </a:r>
            <a:r>
              <a:rPr lang="en-ZA" sz="3200" dirty="0"/>
              <a:t>a </a:t>
            </a:r>
            <a:r>
              <a:rPr lang="en-ZA" sz="3200" b="1" dirty="0">
                <a:solidFill>
                  <a:srgbClr val="767DC0"/>
                </a:solidFill>
              </a:rPr>
              <a:t>healthcare professional </a:t>
            </a:r>
            <a:r>
              <a:rPr lang="en-ZA" sz="3200" dirty="0"/>
              <a:t>if you are worried about your body.</a:t>
            </a:r>
          </a:p>
          <a:p>
            <a:pPr marL="442913" indent="-442913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Refer </a:t>
            </a:r>
            <a:r>
              <a:rPr lang="en-ZA" sz="3600" dirty="0"/>
              <a:t>to </a:t>
            </a:r>
            <a:r>
              <a:rPr lang="en-ZA" sz="3600" dirty="0" smtClean="0"/>
              <a:t>Section 9.1.3.1 in the </a:t>
            </a:r>
            <a:r>
              <a:rPr lang="en-ZA" sz="3600" i="1" dirty="0"/>
              <a:t>Student’s Book </a:t>
            </a:r>
            <a:r>
              <a:rPr lang="en-ZA" sz="3600" dirty="0"/>
              <a:t>for a </a:t>
            </a:r>
            <a:r>
              <a:rPr lang="en-ZA" sz="3600" b="1" dirty="0" smtClean="0">
                <a:solidFill>
                  <a:srgbClr val="8CE614"/>
                </a:solidFill>
              </a:rPr>
              <a:t>full </a:t>
            </a:r>
            <a:r>
              <a:rPr lang="en-ZA" sz="3600" b="1" dirty="0">
                <a:solidFill>
                  <a:srgbClr val="8CE614"/>
                </a:solidFill>
              </a:rPr>
              <a:t>list </a:t>
            </a:r>
            <a:r>
              <a:rPr lang="en-ZA" sz="3600" dirty="0"/>
              <a:t>of </a:t>
            </a:r>
            <a:r>
              <a:rPr lang="en-ZA" sz="3600" b="1" dirty="0">
                <a:solidFill>
                  <a:srgbClr val="8CE614"/>
                </a:solidFill>
              </a:rPr>
              <a:t>do’s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don’ts</a:t>
            </a:r>
            <a:r>
              <a:rPr lang="en-ZA" sz="3600" dirty="0"/>
              <a:t>.</a:t>
            </a:r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8925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Medication for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 HIV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ZA" b="1" dirty="0" smtClean="0">
                <a:solidFill>
                  <a:srgbClr val="FF0000"/>
                </a:solidFill>
                <a:latin typeface="+mn-lt"/>
              </a:rPr>
            </a:br>
            <a:r>
              <a:rPr lang="en-ZA" b="1" dirty="0" smtClean="0">
                <a:latin typeface="+mn-lt"/>
              </a:rPr>
              <a:t>infection </a:t>
            </a:r>
            <a:r>
              <a:rPr lang="en-ZA" b="1" dirty="0">
                <a:latin typeface="+mn-lt"/>
              </a:rPr>
              <a:t>control 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726" y="1205925"/>
            <a:ext cx="78358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200" dirty="0"/>
              <a:t>People with HIV need to take </a:t>
            </a:r>
            <a:r>
              <a:rPr lang="en-ZA" sz="3200" b="1" dirty="0" err="1">
                <a:solidFill>
                  <a:srgbClr val="767DC0"/>
                </a:solidFill>
              </a:rPr>
              <a:t>antiretrovirals</a:t>
            </a:r>
            <a:r>
              <a:rPr lang="en-ZA" sz="3200" dirty="0"/>
              <a:t> (</a:t>
            </a:r>
            <a:r>
              <a:rPr lang="en-ZA" sz="3200" b="1" dirty="0">
                <a:solidFill>
                  <a:srgbClr val="767DC0"/>
                </a:solidFill>
              </a:rPr>
              <a:t>ARVs</a:t>
            </a:r>
            <a:r>
              <a:rPr lang="en-ZA" sz="3200" dirty="0" smtClean="0"/>
              <a:t>).</a:t>
            </a:r>
            <a:endParaRPr lang="en-ZA" sz="3200" dirty="0"/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200" dirty="0"/>
              <a:t>Must be taken </a:t>
            </a:r>
            <a:r>
              <a:rPr lang="en-ZA" sz="3200" b="1" dirty="0">
                <a:solidFill>
                  <a:srgbClr val="8CE614"/>
                </a:solidFill>
              </a:rPr>
              <a:t>as </a:t>
            </a:r>
            <a:r>
              <a:rPr lang="en-ZA" sz="3200" b="1" dirty="0" smtClean="0">
                <a:solidFill>
                  <a:srgbClr val="8CE614"/>
                </a:solidFill>
              </a:rPr>
              <a:t>prescribed</a:t>
            </a:r>
            <a:r>
              <a:rPr lang="en-ZA" sz="3200" dirty="0" smtClean="0"/>
              <a:t> – if </a:t>
            </a:r>
            <a:r>
              <a:rPr lang="en-ZA" sz="3200" dirty="0"/>
              <a:t>not taken regularly, the virus builds up </a:t>
            </a:r>
            <a:r>
              <a:rPr lang="en-ZA" sz="3200" b="1" dirty="0" smtClean="0">
                <a:solidFill>
                  <a:srgbClr val="8CE614"/>
                </a:solidFill>
              </a:rPr>
              <a:t>resistance</a:t>
            </a:r>
            <a:r>
              <a:rPr lang="en-ZA" sz="3200" dirty="0"/>
              <a:t>.</a:t>
            </a:r>
            <a:endParaRPr lang="en-ZA" sz="3200" dirty="0" smtClean="0"/>
          </a:p>
          <a:p>
            <a:pPr marL="361950" indent="-361950" fontAlgn="base">
              <a:buFont typeface="Arial" panose="020B0604020202020204" pitchFamily="34" charset="0"/>
              <a:buChar char="•"/>
            </a:pPr>
            <a:r>
              <a:rPr lang="en-ZA" sz="3200" dirty="0"/>
              <a:t>Different drugs do </a:t>
            </a:r>
            <a:r>
              <a:rPr lang="en-ZA" sz="3200" b="1" dirty="0">
                <a:solidFill>
                  <a:srgbClr val="767DC0"/>
                </a:solidFill>
              </a:rPr>
              <a:t>different </a:t>
            </a:r>
            <a:r>
              <a:rPr lang="en-ZA" sz="3200" b="1" dirty="0" smtClean="0">
                <a:solidFill>
                  <a:srgbClr val="767DC0"/>
                </a:solidFill>
              </a:rPr>
              <a:t>things</a:t>
            </a:r>
            <a:r>
              <a:rPr lang="en-ZA" sz="3200" dirty="0" smtClean="0"/>
              <a:t>.</a:t>
            </a:r>
            <a:endParaRPr lang="en-ZA" sz="3200" dirty="0"/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200" dirty="0"/>
              <a:t>Take ARVs </a:t>
            </a:r>
            <a:r>
              <a:rPr lang="en-ZA" sz="3200" dirty="0" smtClean="0"/>
              <a:t>at the </a:t>
            </a:r>
            <a:r>
              <a:rPr lang="en-ZA" sz="3200" b="1" dirty="0">
                <a:solidFill>
                  <a:srgbClr val="8CE614"/>
                </a:solidFill>
              </a:rPr>
              <a:t>same time every </a:t>
            </a:r>
            <a:r>
              <a:rPr lang="en-ZA" sz="3200" b="1" dirty="0" smtClean="0">
                <a:solidFill>
                  <a:srgbClr val="8CE614"/>
                </a:solidFill>
              </a:rPr>
              <a:t>day</a:t>
            </a:r>
            <a:r>
              <a:rPr lang="en-ZA" sz="3200" dirty="0" smtClean="0"/>
              <a:t>.</a:t>
            </a:r>
            <a:endParaRPr lang="en-ZA" sz="3200" dirty="0"/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200" dirty="0"/>
              <a:t>Take </a:t>
            </a:r>
            <a:r>
              <a:rPr lang="en-ZA" sz="3200" dirty="0" smtClean="0"/>
              <a:t>ARVs with </a:t>
            </a:r>
            <a:r>
              <a:rPr lang="en-ZA" sz="3200" dirty="0"/>
              <a:t>food or on </a:t>
            </a:r>
            <a:r>
              <a:rPr lang="en-ZA" sz="3200" dirty="0" smtClean="0"/>
              <a:t>empty </a:t>
            </a:r>
            <a:r>
              <a:rPr lang="en-ZA" sz="3200" dirty="0"/>
              <a:t>stomach </a:t>
            </a:r>
            <a:r>
              <a:rPr lang="en-ZA" sz="3200" dirty="0" smtClean="0"/>
              <a:t>       (</a:t>
            </a:r>
            <a:r>
              <a:rPr lang="en-ZA" sz="3200" b="1" dirty="0">
                <a:solidFill>
                  <a:srgbClr val="8CE614"/>
                </a:solidFill>
              </a:rPr>
              <a:t>as prescribed</a:t>
            </a:r>
            <a:r>
              <a:rPr lang="en-ZA" sz="3200" dirty="0" smtClean="0"/>
              <a:t>).</a:t>
            </a:r>
            <a:endParaRPr lang="en-ZA" sz="3200" dirty="0"/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200" dirty="0"/>
              <a:t>Be aware of </a:t>
            </a:r>
            <a:r>
              <a:rPr lang="en-ZA" sz="3200" b="1" dirty="0" smtClean="0">
                <a:solidFill>
                  <a:srgbClr val="767DC0"/>
                </a:solidFill>
              </a:rPr>
              <a:t>side-effects</a:t>
            </a:r>
            <a:r>
              <a:rPr lang="en-ZA" sz="3200" dirty="0" smtClean="0"/>
              <a:t>.</a:t>
            </a:r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Find </a:t>
            </a:r>
            <a:r>
              <a:rPr lang="en-ZA" sz="3200" dirty="0"/>
              <a:t>out how ARVs </a:t>
            </a:r>
            <a:r>
              <a:rPr lang="en-ZA" sz="3200" b="1" dirty="0">
                <a:solidFill>
                  <a:srgbClr val="8CE614"/>
                </a:solidFill>
              </a:rPr>
              <a:t>react</a:t>
            </a:r>
            <a:r>
              <a:rPr lang="en-ZA" sz="3200" dirty="0"/>
              <a:t> with </a:t>
            </a:r>
            <a:r>
              <a:rPr lang="en-ZA" sz="3200" dirty="0" smtClean="0"/>
              <a:t>other meds.</a:t>
            </a:r>
          </a:p>
          <a:p>
            <a:pPr marL="728662" lvl="2" indent="-457200" fontAlgn="base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6453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007" y="612744"/>
            <a:ext cx="4016617" cy="4471987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Know </a:t>
            </a:r>
            <a:r>
              <a:rPr lang="en-ZA" dirty="0" smtClean="0">
                <a:solidFill>
                  <a:srgbClr val="8CE614"/>
                </a:solidFill>
              </a:rPr>
              <a:t>&amp; </a:t>
            </a:r>
            <a:r>
              <a:rPr lang="en-ZA" dirty="0">
                <a:solidFill>
                  <a:srgbClr val="8CE614"/>
                </a:solidFill>
              </a:rPr>
              <a:t>understand HIV </a:t>
            </a:r>
            <a:r>
              <a:rPr lang="en-ZA" dirty="0" smtClean="0">
                <a:solidFill>
                  <a:srgbClr val="8CE614"/>
                </a:solidFill>
              </a:rPr>
              <a:t>&amp; Aids</a:t>
            </a:r>
            <a:r>
              <a:rPr lang="en-ZA" dirty="0">
                <a:solidFill>
                  <a:srgbClr val="8CE614"/>
                </a:solidFill>
              </a:rPr>
              <a:t>, STIs </a:t>
            </a:r>
            <a:r>
              <a:rPr lang="en-ZA" dirty="0" smtClean="0">
                <a:solidFill>
                  <a:srgbClr val="8CE614"/>
                </a:solidFill>
              </a:rPr>
              <a:t>&amp; opportunistic </a:t>
            </a:r>
            <a:r>
              <a:rPr lang="en-ZA" dirty="0">
                <a:solidFill>
                  <a:srgbClr val="8CE614"/>
                </a:solidFill>
              </a:rPr>
              <a:t>infections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07" y="5084731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</a:t>
            </a:r>
            <a:r>
              <a:rPr lang="en-GB" dirty="0" smtClean="0">
                <a:solidFill>
                  <a:srgbClr val="9A73FD"/>
                </a:solidFill>
              </a:rPr>
              <a:t>9</a:t>
            </a:r>
            <a:endParaRPr lang="en-GB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8 Infection Contro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4458"/>
            <a:ext cx="9142250" cy="5142057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1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9.2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</a:t>
            </a:r>
            <a:r>
              <a:rPr lang="en-US" dirty="0" smtClean="0"/>
              <a:t>unit by completing Learning </a:t>
            </a:r>
            <a:r>
              <a:rPr lang="en-US" dirty="0"/>
              <a:t>activity </a:t>
            </a:r>
            <a:r>
              <a:rPr lang="en-US" dirty="0" smtClean="0"/>
              <a:t>9.2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917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6024"/>
            <a:ext cx="8404412" cy="2740439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Infections, their modes of </a:t>
            </a:r>
            <a:r>
              <a:rPr lang="en-ZA" dirty="0" smtClean="0">
                <a:solidFill>
                  <a:srgbClr val="8CE614"/>
                </a:solidFill>
              </a:rPr>
              <a:t>transmission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prevention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8" y="156552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9.2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HIV</a:t>
            </a:r>
            <a:r>
              <a:rPr lang="en-ZA" b="1" dirty="0">
                <a:latin typeface="+mn-lt"/>
              </a:rPr>
              <a:t> is transmitted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26" y="1037419"/>
            <a:ext cx="783587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/>
              <a:t>Mode = </a:t>
            </a:r>
            <a:r>
              <a:rPr lang="en-ZA" sz="3600" b="1" dirty="0">
                <a:solidFill>
                  <a:srgbClr val="8CE614"/>
                </a:solidFill>
              </a:rPr>
              <a:t>way </a:t>
            </a:r>
            <a:r>
              <a:rPr lang="en-ZA" sz="3600" b="1" dirty="0" smtClean="0">
                <a:solidFill>
                  <a:srgbClr val="8CE614"/>
                </a:solidFill>
              </a:rPr>
              <a:t>something </a:t>
            </a:r>
            <a:r>
              <a:rPr lang="en-ZA" sz="3600" dirty="0" smtClean="0"/>
              <a:t>is</a:t>
            </a:r>
            <a:r>
              <a:rPr lang="en-ZA" sz="3600" b="1" dirty="0" smtClean="0"/>
              <a:t> </a:t>
            </a:r>
            <a:r>
              <a:rPr lang="en-ZA" sz="3600" b="1" dirty="0" smtClean="0">
                <a:solidFill>
                  <a:srgbClr val="8CE614"/>
                </a:solidFill>
              </a:rPr>
              <a:t>done</a:t>
            </a:r>
            <a:r>
              <a:rPr lang="en-ZA" sz="3600" dirty="0" smtClean="0"/>
              <a:t>, or the way in which it </a:t>
            </a:r>
            <a:r>
              <a:rPr lang="en-ZA" sz="3600" b="1" dirty="0" smtClean="0">
                <a:solidFill>
                  <a:srgbClr val="8CE614"/>
                </a:solidFill>
              </a:rPr>
              <a:t>happens</a:t>
            </a:r>
            <a:endParaRPr lang="en-ZA" sz="3600" b="1" dirty="0">
              <a:solidFill>
                <a:srgbClr val="8CE614"/>
              </a:solidFill>
            </a:endParaRPr>
          </a:p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/>
              <a:t>Only way </a:t>
            </a:r>
            <a:r>
              <a:rPr lang="en-ZA" sz="3600" dirty="0" smtClean="0"/>
              <a:t>HI </a:t>
            </a:r>
            <a:r>
              <a:rPr lang="en-ZA" sz="3600" dirty="0"/>
              <a:t>virus can enter body </a:t>
            </a:r>
            <a:r>
              <a:rPr lang="en-ZA" sz="3600" dirty="0" smtClean="0"/>
              <a:t>is </a:t>
            </a:r>
            <a:r>
              <a:rPr lang="en-ZA" sz="3600" dirty="0"/>
              <a:t>through </a:t>
            </a:r>
            <a:r>
              <a:rPr lang="en-ZA" sz="3600" b="1" dirty="0">
                <a:solidFill>
                  <a:srgbClr val="767DC0"/>
                </a:solidFill>
              </a:rPr>
              <a:t>body fluids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767DC0"/>
                </a:solidFill>
              </a:rPr>
              <a:t>open </a:t>
            </a:r>
            <a:r>
              <a:rPr lang="en-ZA" sz="3600" b="1" dirty="0" smtClean="0">
                <a:solidFill>
                  <a:srgbClr val="767DC0"/>
                </a:solidFill>
              </a:rPr>
              <a:t>wounds </a:t>
            </a:r>
            <a:endParaRPr lang="en-ZA" sz="3600" b="1" dirty="0">
              <a:solidFill>
                <a:srgbClr val="767DC0"/>
              </a:solidFill>
            </a:endParaRPr>
          </a:p>
          <a:p>
            <a:pPr marL="442913" lvl="0" indent="-442913" fontAlgn="base">
              <a:buFont typeface="Arial" panose="020B0604020202020204" pitchFamily="34" charset="0"/>
              <a:buChar char="•"/>
            </a:pPr>
            <a:r>
              <a:rPr lang="en-ZA" sz="3600" dirty="0"/>
              <a:t>HI virus </a:t>
            </a:r>
            <a:r>
              <a:rPr lang="en-ZA" sz="3600" b="1" dirty="0">
                <a:solidFill>
                  <a:srgbClr val="8CE614"/>
                </a:solidFill>
              </a:rPr>
              <a:t>transmitted</a:t>
            </a:r>
            <a:r>
              <a:rPr lang="en-ZA" sz="3600" dirty="0"/>
              <a:t> through:</a:t>
            </a:r>
          </a:p>
          <a:p>
            <a:pPr marL="985838" lvl="2" indent="-542925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Blood</a:t>
            </a:r>
            <a:endParaRPr lang="en-ZA" sz="3200" dirty="0"/>
          </a:p>
          <a:p>
            <a:pPr marL="985838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Equipment or </a:t>
            </a:r>
            <a:r>
              <a:rPr lang="en-ZA" sz="3200" dirty="0" smtClean="0"/>
              <a:t>procedures</a:t>
            </a:r>
            <a:endParaRPr lang="en-ZA" sz="3200" dirty="0"/>
          </a:p>
          <a:p>
            <a:pPr marL="985838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Sexual </a:t>
            </a:r>
            <a:r>
              <a:rPr lang="en-ZA" sz="3200" dirty="0" smtClean="0"/>
              <a:t>activity</a:t>
            </a:r>
            <a:endParaRPr lang="en-ZA" sz="3200" dirty="0"/>
          </a:p>
          <a:p>
            <a:pPr marL="985838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Mother-to-child transmission.  </a:t>
            </a:r>
          </a:p>
          <a:p>
            <a:pPr marL="728662" lvl="2" indent="-457200" fontAlgn="base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5017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STIs</a:t>
            </a:r>
            <a:r>
              <a:rPr lang="en-ZA" b="1" dirty="0" smtClean="0">
                <a:latin typeface="+mn-lt"/>
              </a:rPr>
              <a:t> are </a:t>
            </a:r>
            <a:r>
              <a:rPr lang="en-ZA" b="1" dirty="0">
                <a:latin typeface="+mn-lt"/>
              </a:rPr>
              <a:t>transmitted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926" y="1037419"/>
            <a:ext cx="799097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Remember, </a:t>
            </a:r>
            <a:r>
              <a:rPr lang="en-ZA" sz="3600" b="1" dirty="0">
                <a:solidFill>
                  <a:srgbClr val="FF0000"/>
                </a:solidFill>
              </a:rPr>
              <a:t>STI </a:t>
            </a:r>
            <a:r>
              <a:rPr lang="en-ZA" sz="3600" dirty="0"/>
              <a:t>= </a:t>
            </a:r>
            <a:r>
              <a:rPr lang="en-ZA" sz="3600" b="1" dirty="0">
                <a:solidFill>
                  <a:srgbClr val="FF0000"/>
                </a:solidFill>
              </a:rPr>
              <a:t>sexually transmitted </a:t>
            </a:r>
            <a:r>
              <a:rPr lang="en-ZA" sz="3600" b="1" dirty="0" smtClean="0">
                <a:solidFill>
                  <a:srgbClr val="FF0000"/>
                </a:solidFill>
              </a:rPr>
              <a:t>infection</a:t>
            </a:r>
            <a:r>
              <a:rPr lang="en-ZA" sz="3600" dirty="0" smtClean="0"/>
              <a:t>.</a:t>
            </a:r>
            <a:endParaRPr lang="en-ZA" sz="3600" dirty="0"/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STIs can be caused by </a:t>
            </a:r>
            <a:r>
              <a:rPr lang="en-ZA" sz="3600" b="1" dirty="0" smtClean="0">
                <a:solidFill>
                  <a:srgbClr val="8CE614"/>
                </a:solidFill>
              </a:rPr>
              <a:t>micro-organisms</a:t>
            </a:r>
            <a:r>
              <a:rPr lang="en-ZA" sz="3600" dirty="0" smtClean="0"/>
              <a:t> such as:</a:t>
            </a:r>
            <a:endParaRPr lang="en-ZA" sz="3600" dirty="0"/>
          </a:p>
          <a:p>
            <a:pPr marL="900113" lvl="2" indent="-628650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Bacteria</a:t>
            </a:r>
            <a:endParaRPr lang="en-ZA" sz="3200" dirty="0"/>
          </a:p>
          <a:p>
            <a:pPr marL="900113" lvl="2" indent="-628650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Viruses</a:t>
            </a:r>
            <a:endParaRPr lang="en-ZA" sz="3200" dirty="0"/>
          </a:p>
          <a:p>
            <a:pPr marL="900113" lvl="2" indent="-628650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Parasites</a:t>
            </a:r>
            <a:endParaRPr lang="en-ZA" sz="3200" dirty="0"/>
          </a:p>
          <a:p>
            <a:pPr marL="900113" lvl="2" indent="-628650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Protozoans</a:t>
            </a:r>
            <a:endParaRPr lang="en-ZA" sz="3200" dirty="0"/>
          </a:p>
          <a:p>
            <a:pPr marL="900113" lvl="2" indent="-628650" fontAlgn="base">
              <a:buFont typeface="Wingdings" panose="05000000000000000000" pitchFamily="2" charset="2"/>
              <a:buChar char="v"/>
            </a:pPr>
            <a:r>
              <a:rPr lang="en-ZA" sz="3200" dirty="0"/>
              <a:t>Fungi.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913" y="2892808"/>
            <a:ext cx="4496821" cy="31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STIs</a:t>
            </a:r>
            <a:r>
              <a:rPr lang="en-ZA" b="1" dirty="0" smtClean="0">
                <a:latin typeface="+mn-lt"/>
              </a:rPr>
              <a:t> are </a:t>
            </a:r>
            <a:r>
              <a:rPr lang="en-ZA" b="1" dirty="0">
                <a:latin typeface="+mn-lt"/>
              </a:rPr>
              <a:t>transmitted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562" y="1104497"/>
            <a:ext cx="799303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STIs </a:t>
            </a:r>
            <a:r>
              <a:rPr lang="en-ZA" sz="3600" dirty="0" smtClean="0"/>
              <a:t>are transmitted </a:t>
            </a:r>
            <a:r>
              <a:rPr lang="en-ZA" sz="3600" dirty="0"/>
              <a:t>through </a:t>
            </a:r>
            <a:r>
              <a:rPr lang="en-ZA" sz="3600" b="1" dirty="0">
                <a:solidFill>
                  <a:srgbClr val="8CE614"/>
                </a:solidFill>
              </a:rPr>
              <a:t>sexual activity </a:t>
            </a:r>
            <a:r>
              <a:rPr lang="en-ZA" sz="3600" dirty="0"/>
              <a:t>(oral, vaginal or anal</a:t>
            </a:r>
            <a:r>
              <a:rPr lang="en-ZA" sz="3600" dirty="0" smtClean="0"/>
              <a:t>).</a:t>
            </a:r>
            <a:endParaRPr lang="en-ZA" sz="3600" dirty="0"/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STIs </a:t>
            </a:r>
            <a:r>
              <a:rPr lang="en-ZA" sz="3600" b="1" dirty="0">
                <a:solidFill>
                  <a:srgbClr val="767DC0"/>
                </a:solidFill>
              </a:rPr>
              <a:t>transmitted</a:t>
            </a:r>
            <a:r>
              <a:rPr lang="en-ZA" sz="3600" dirty="0"/>
              <a:t> through contact with:</a:t>
            </a:r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Body </a:t>
            </a:r>
            <a:r>
              <a:rPr lang="en-ZA" sz="3200" b="1" dirty="0" smtClean="0">
                <a:solidFill>
                  <a:srgbClr val="8CE614"/>
                </a:solidFill>
              </a:rPr>
              <a:t>cavities</a:t>
            </a:r>
            <a:endParaRPr lang="en-ZA" sz="3200" b="1" dirty="0">
              <a:solidFill>
                <a:srgbClr val="8CE614"/>
              </a:solidFill>
            </a:endParaRPr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Body </a:t>
            </a:r>
            <a:r>
              <a:rPr lang="en-ZA" sz="3200" b="1" dirty="0" smtClean="0">
                <a:solidFill>
                  <a:srgbClr val="767DC0"/>
                </a:solidFill>
              </a:rPr>
              <a:t>fluids</a:t>
            </a:r>
            <a:endParaRPr lang="en-ZA" sz="3200" b="1" dirty="0">
              <a:solidFill>
                <a:srgbClr val="767DC0"/>
              </a:solidFill>
            </a:endParaRPr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Mucous </a:t>
            </a:r>
            <a:r>
              <a:rPr lang="en-ZA" sz="3200" b="1" dirty="0" smtClean="0">
                <a:solidFill>
                  <a:srgbClr val="8CE614"/>
                </a:solidFill>
              </a:rPr>
              <a:t>membranes</a:t>
            </a:r>
            <a:endParaRPr lang="en-ZA" sz="3200" b="1" dirty="0">
              <a:solidFill>
                <a:srgbClr val="8CE614"/>
              </a:solidFill>
            </a:endParaRPr>
          </a:p>
          <a:p>
            <a:pPr marL="900113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Sores, wounds, broken skin </a:t>
            </a:r>
            <a:r>
              <a:rPr lang="en-ZA" sz="3200" dirty="0" smtClean="0"/>
              <a:t>&amp; whole </a:t>
            </a:r>
            <a:r>
              <a:rPr lang="en-ZA" sz="3200" b="1" dirty="0">
                <a:solidFill>
                  <a:srgbClr val="767DC0"/>
                </a:solidFill>
              </a:rPr>
              <a:t>skin</a:t>
            </a:r>
            <a:r>
              <a:rPr lang="en-ZA" sz="3200" dirty="0"/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7221" y="4780308"/>
            <a:ext cx="2206304" cy="147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How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STIs</a:t>
            </a:r>
            <a:r>
              <a:rPr lang="en-ZA" b="1" dirty="0" smtClean="0">
                <a:latin typeface="+mn-lt"/>
              </a:rPr>
              <a:t> are </a:t>
            </a:r>
            <a:r>
              <a:rPr lang="en-ZA" b="1" dirty="0">
                <a:latin typeface="+mn-lt"/>
              </a:rPr>
              <a:t>transmitted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563" y="1256897"/>
            <a:ext cx="55784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Remember, an infected person may </a:t>
            </a:r>
            <a:r>
              <a:rPr lang="en-ZA" sz="3600" b="1" dirty="0">
                <a:solidFill>
                  <a:srgbClr val="FF0000"/>
                </a:solidFill>
              </a:rPr>
              <a:t>not</a:t>
            </a:r>
            <a:r>
              <a:rPr lang="en-ZA" sz="3600" dirty="0"/>
              <a:t> look </a:t>
            </a:r>
            <a:r>
              <a:rPr lang="en-ZA" sz="3600" b="1" dirty="0">
                <a:solidFill>
                  <a:srgbClr val="FF0000"/>
                </a:solidFill>
              </a:rPr>
              <a:t>sick</a:t>
            </a:r>
            <a:r>
              <a:rPr lang="en-ZA" sz="3600" dirty="0"/>
              <a:t>.</a:t>
            </a:r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STIs need to be treated </a:t>
            </a:r>
            <a:r>
              <a:rPr lang="en-ZA" sz="3600" b="1" dirty="0">
                <a:solidFill>
                  <a:srgbClr val="8CE614"/>
                </a:solidFill>
              </a:rPr>
              <a:t>by a doctor</a:t>
            </a:r>
            <a:r>
              <a:rPr lang="en-ZA" sz="3600" dirty="0"/>
              <a:t>. </a:t>
            </a:r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Refer to </a:t>
            </a:r>
            <a:r>
              <a:rPr lang="en-ZA" sz="3600" b="1" dirty="0" smtClean="0">
                <a:solidFill>
                  <a:srgbClr val="767DC0"/>
                </a:solidFill>
              </a:rPr>
              <a:t>Box </a:t>
            </a:r>
            <a:r>
              <a:rPr lang="en-ZA" sz="3600" b="1" dirty="0">
                <a:solidFill>
                  <a:srgbClr val="767DC0"/>
                </a:solidFill>
              </a:rPr>
              <a:t>9.1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for an example of identifying an STI (gonorrhoea).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5013" y="1422919"/>
            <a:ext cx="2414586" cy="361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19 Modes Of Transmiss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4454"/>
            <a:ext cx="9142248" cy="5142056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9.3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</a:t>
            </a:r>
            <a:r>
              <a:rPr lang="en-US" dirty="0" smtClean="0"/>
              <a:t>unit by completing Learning </a:t>
            </a:r>
            <a:r>
              <a:rPr lang="en-US" dirty="0"/>
              <a:t>activity </a:t>
            </a:r>
            <a:r>
              <a:rPr lang="en-US" dirty="0" smtClean="0"/>
              <a:t>9.3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581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Opportunistic</a:t>
            </a:r>
            <a:r>
              <a:rPr lang="en-ZA" b="1" dirty="0">
                <a:latin typeface="+mn-lt"/>
              </a:rPr>
              <a:t> infections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2846" y="1104497"/>
            <a:ext cx="79930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These take advantage of </a:t>
            </a:r>
            <a:r>
              <a:rPr lang="en-ZA" sz="3600" b="1" dirty="0">
                <a:solidFill>
                  <a:srgbClr val="FF0000"/>
                </a:solidFill>
              </a:rPr>
              <a:t>weakened</a:t>
            </a:r>
            <a:r>
              <a:rPr lang="en-ZA" sz="3600" dirty="0"/>
              <a:t> </a:t>
            </a:r>
            <a:r>
              <a:rPr lang="en-ZA" sz="3600" dirty="0" smtClean="0"/>
              <a:t>immune systems</a:t>
            </a:r>
            <a:endParaRPr lang="en-ZA" sz="3600" dirty="0"/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Caused by </a:t>
            </a:r>
            <a:r>
              <a:rPr lang="en-ZA" sz="3600" b="1" dirty="0">
                <a:solidFill>
                  <a:srgbClr val="8CE614"/>
                </a:solidFill>
              </a:rPr>
              <a:t>pathogens</a:t>
            </a:r>
            <a:r>
              <a:rPr lang="en-ZA" sz="3600" dirty="0"/>
              <a:t> that a strong immune system could </a:t>
            </a:r>
            <a:r>
              <a:rPr lang="en-ZA" sz="3600" dirty="0" smtClean="0"/>
              <a:t>fight</a:t>
            </a:r>
            <a:endParaRPr lang="en-ZA" sz="3600" dirty="0"/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Need to be </a:t>
            </a:r>
            <a:r>
              <a:rPr lang="en-ZA" sz="3600" b="1" dirty="0">
                <a:solidFill>
                  <a:srgbClr val="767DC0"/>
                </a:solidFill>
              </a:rPr>
              <a:t>treated</a:t>
            </a:r>
            <a:r>
              <a:rPr lang="en-ZA" sz="3600" dirty="0"/>
              <a:t> or can result in </a:t>
            </a:r>
            <a:r>
              <a:rPr lang="en-ZA" sz="4400" b="1" dirty="0" smtClean="0">
                <a:solidFill>
                  <a:srgbClr val="FF0000"/>
                </a:solidFill>
              </a:rPr>
              <a:t>death</a:t>
            </a:r>
            <a:r>
              <a:rPr lang="en-ZA" sz="3600" dirty="0"/>
              <a:t>!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8621" y="3988667"/>
            <a:ext cx="3325091" cy="22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2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</a:t>
            </a:r>
            <a:r>
              <a:rPr lang="en-ZA" b="1" dirty="0" smtClean="0">
                <a:latin typeface="+mn-lt"/>
              </a:rPr>
              <a:t>it…</a:t>
            </a:r>
            <a:endParaRPr lang="en-ZA" b="1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650042"/>
            <a:ext cx="8096919" cy="385064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What are ordinary, </a:t>
            </a:r>
            <a:r>
              <a:rPr lang="en-ZA" sz="3600" b="1" dirty="0" smtClean="0">
                <a:solidFill>
                  <a:srgbClr val="8CE614"/>
                </a:solidFill>
              </a:rPr>
              <a:t>commonsense </a:t>
            </a:r>
            <a:r>
              <a:rPr lang="en-ZA" sz="3600" b="1" dirty="0">
                <a:solidFill>
                  <a:srgbClr val="8CE614"/>
                </a:solidFill>
              </a:rPr>
              <a:t>ways </a:t>
            </a:r>
            <a:r>
              <a:rPr lang="en-ZA" sz="3600" dirty="0"/>
              <a:t>of </a:t>
            </a:r>
            <a:r>
              <a:rPr lang="en-ZA" sz="3600" b="1" dirty="0">
                <a:solidFill>
                  <a:srgbClr val="8CE614"/>
                </a:solidFill>
              </a:rPr>
              <a:t>preventing an infection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Do people </a:t>
            </a:r>
            <a:r>
              <a:rPr lang="en-ZA" sz="3600" b="1" dirty="0">
                <a:solidFill>
                  <a:srgbClr val="FF0000"/>
                </a:solidFill>
              </a:rPr>
              <a:t>die</a:t>
            </a:r>
            <a:r>
              <a:rPr lang="en-ZA" sz="3600" dirty="0"/>
              <a:t> from </a:t>
            </a:r>
            <a:r>
              <a:rPr lang="en-ZA" sz="3600" b="1" dirty="0">
                <a:solidFill>
                  <a:srgbClr val="FF0000"/>
                </a:solidFill>
              </a:rPr>
              <a:t>Aids</a:t>
            </a:r>
            <a:r>
              <a:rPr lang="en-ZA" sz="3600" dirty="0"/>
              <a:t>, or from </a:t>
            </a:r>
            <a:r>
              <a:rPr lang="en-ZA" sz="3600" b="1" dirty="0">
                <a:solidFill>
                  <a:srgbClr val="FF0000"/>
                </a:solidFill>
              </a:rPr>
              <a:t>related infections</a:t>
            </a:r>
            <a:r>
              <a:rPr lang="en-ZA" sz="3600" dirty="0">
                <a:solidFill>
                  <a:srgbClr val="FF0000"/>
                </a:solidFill>
              </a:rPr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FF0000"/>
                </a:solidFill>
              </a:rPr>
              <a:t>diseases</a:t>
            </a:r>
            <a:r>
              <a:rPr lang="en-ZA" sz="3600" dirty="0"/>
              <a:t>?</a:t>
            </a:r>
          </a:p>
          <a:p>
            <a:r>
              <a:rPr lang="en-ZA" sz="3600" dirty="0"/>
              <a:t>What kinds of </a:t>
            </a:r>
            <a:r>
              <a:rPr lang="en-ZA" sz="3600" b="1" dirty="0">
                <a:solidFill>
                  <a:srgbClr val="767DC0"/>
                </a:solidFill>
              </a:rPr>
              <a:t>support services </a:t>
            </a:r>
            <a:r>
              <a:rPr lang="en-ZA" sz="3600" dirty="0"/>
              <a:t>are available to </a:t>
            </a:r>
            <a:r>
              <a:rPr lang="en-ZA" sz="3600" b="1" dirty="0">
                <a:solidFill>
                  <a:srgbClr val="767DC0"/>
                </a:solidFill>
              </a:rPr>
              <a:t>prevent</a:t>
            </a:r>
            <a:r>
              <a:rPr lang="en-ZA" sz="3600" dirty="0"/>
              <a:t>, or </a:t>
            </a:r>
            <a:r>
              <a:rPr lang="en-ZA" sz="3600" b="1" dirty="0">
                <a:solidFill>
                  <a:srgbClr val="767DC0"/>
                </a:solidFill>
              </a:rPr>
              <a:t>deal with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infection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Opportunistic</a:t>
            </a:r>
            <a:r>
              <a:rPr lang="en-ZA" b="1" dirty="0">
                <a:latin typeface="+mn-lt"/>
              </a:rPr>
              <a:t> infections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1415" y="1104497"/>
            <a:ext cx="79930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Examples of </a:t>
            </a:r>
            <a:r>
              <a:rPr lang="en-ZA" sz="3600" b="1" dirty="0">
                <a:solidFill>
                  <a:srgbClr val="8CE614"/>
                </a:solidFill>
              </a:rPr>
              <a:t>opportunistic infections </a:t>
            </a:r>
            <a:r>
              <a:rPr lang="en-ZA" sz="3600" dirty="0"/>
              <a:t>include:</a:t>
            </a:r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Aspergillosis</a:t>
            </a:r>
            <a:endParaRPr lang="en-ZA" sz="3200" dirty="0"/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Candidiasis</a:t>
            </a:r>
            <a:endParaRPr lang="en-ZA" sz="3200" dirty="0"/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 err="1" smtClean="0"/>
              <a:t>Pneumocystosis</a:t>
            </a:r>
            <a:endParaRPr lang="en-ZA" sz="3200" dirty="0"/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Tuberculosis. 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See </a:t>
            </a:r>
            <a:r>
              <a:rPr lang="en-ZA" sz="3600" b="1" dirty="0">
                <a:solidFill>
                  <a:srgbClr val="767DC0"/>
                </a:solidFill>
              </a:rPr>
              <a:t>Table 9.2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 </a:t>
            </a:r>
            <a:r>
              <a:rPr lang="en-ZA" sz="3600" dirty="0" smtClean="0"/>
              <a:t>  for more examples. </a:t>
            </a:r>
            <a:endParaRPr lang="en-ZA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7883" y="1859252"/>
            <a:ext cx="2360172" cy="18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77883" y="3686573"/>
            <a:ext cx="250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en-ZA" i="1" dirty="0"/>
              <a:t>Candidiasis (oral thrush) </a:t>
            </a:r>
          </a:p>
        </p:txBody>
      </p:sp>
    </p:spTree>
    <p:extLst>
      <p:ext uri="{BB962C8B-B14F-4D97-AF65-F5344CB8AC3E}">
        <p14:creationId xmlns:p14="http://schemas.microsoft.com/office/powerpoint/2010/main" val="35041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0 Opportunistic Infecti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0601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Tuberculosis (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TB</a:t>
            </a:r>
            <a:r>
              <a:rPr lang="en-ZA" b="1" dirty="0">
                <a:latin typeface="+mn-lt"/>
              </a:rPr>
              <a:t>)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559" y="1430039"/>
            <a:ext cx="81125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ZA" sz="3600" dirty="0"/>
              <a:t>Example of an </a:t>
            </a:r>
            <a:r>
              <a:rPr lang="en-ZA" sz="3600" b="1" dirty="0">
                <a:solidFill>
                  <a:srgbClr val="8CE614"/>
                </a:solidFill>
              </a:rPr>
              <a:t>opportunistic</a:t>
            </a:r>
            <a:r>
              <a:rPr lang="en-ZA" sz="3600" dirty="0"/>
              <a:t> </a:t>
            </a:r>
            <a:r>
              <a:rPr lang="en-ZA" sz="3600" dirty="0" smtClean="0"/>
              <a:t>disease </a:t>
            </a:r>
            <a:endParaRPr lang="en-ZA" sz="36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ZA" sz="3600" dirty="0"/>
              <a:t>Caused by bacteria that </a:t>
            </a:r>
            <a:r>
              <a:rPr lang="en-ZA" sz="3600" b="1" dirty="0" smtClean="0">
                <a:solidFill>
                  <a:srgbClr val="FF0000"/>
                </a:solidFill>
              </a:rPr>
              <a:t>attack </a:t>
            </a:r>
            <a:r>
              <a:rPr lang="en-ZA" sz="3600" b="1" dirty="0">
                <a:solidFill>
                  <a:srgbClr val="FF0000"/>
                </a:solidFill>
              </a:rPr>
              <a:t>the </a:t>
            </a:r>
            <a:r>
              <a:rPr lang="en-ZA" sz="3600" b="1" dirty="0" smtClean="0">
                <a:solidFill>
                  <a:srgbClr val="FF0000"/>
                </a:solidFill>
              </a:rPr>
              <a:t>lungs </a:t>
            </a:r>
            <a:endParaRPr lang="en-ZA" sz="3600" b="1" dirty="0">
              <a:solidFill>
                <a:srgbClr val="FF0000"/>
              </a:solidFill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ZA" sz="3600" dirty="0"/>
              <a:t>Types of TB:</a:t>
            </a:r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Latent </a:t>
            </a:r>
            <a:r>
              <a:rPr lang="en-ZA" sz="3200" dirty="0" smtClean="0"/>
              <a:t>infection</a:t>
            </a:r>
            <a:endParaRPr lang="en-ZA" sz="3200" dirty="0"/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 err="1"/>
              <a:t>Cavitary</a:t>
            </a:r>
            <a:r>
              <a:rPr lang="en-ZA" sz="3200" dirty="0"/>
              <a:t> </a:t>
            </a:r>
            <a:r>
              <a:rPr lang="en-ZA" sz="3200" dirty="0" smtClean="0"/>
              <a:t>tuberculosis</a:t>
            </a:r>
            <a:endParaRPr lang="en-ZA" sz="3200" dirty="0"/>
          </a:p>
          <a:p>
            <a:pPr marL="800100" lvl="2" indent="-528638" fontAlgn="base">
              <a:buFont typeface="Wingdings" panose="05000000000000000000" pitchFamily="2" charset="2"/>
              <a:buChar char="v"/>
            </a:pPr>
            <a:r>
              <a:rPr lang="en-ZA" sz="3200" dirty="0" err="1"/>
              <a:t>Miliary</a:t>
            </a:r>
            <a:r>
              <a:rPr lang="en-ZA" sz="3200" dirty="0"/>
              <a:t> tuberculosis.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980" y="2875165"/>
            <a:ext cx="2370137" cy="288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Tuberculosis (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TB</a:t>
            </a:r>
            <a:r>
              <a:rPr lang="en-ZA" b="1" dirty="0">
                <a:latin typeface="+mn-lt"/>
              </a:rPr>
              <a:t>)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559" y="1137431"/>
            <a:ext cx="8112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ZA" sz="3600" dirty="0"/>
              <a:t>Symptoms of TB</a:t>
            </a:r>
            <a:r>
              <a:rPr lang="en-ZA" sz="3600" dirty="0" smtClean="0"/>
              <a:t>:</a:t>
            </a:r>
          </a:p>
          <a:p>
            <a:pPr lvl="0" fontAlgn="base"/>
            <a:endParaRPr lang="en-ZA" sz="3600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055686" y="1737595"/>
            <a:ext cx="4230739" cy="4120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6983" y="5857875"/>
            <a:ext cx="3680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ea typeface="Times New Roman" panose="02020603050405020304" pitchFamily="18" charset="0"/>
              </a:rPr>
              <a:t>Figure 9.18: Symptoms of TB</a:t>
            </a:r>
            <a:endParaRPr lang="en-Z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20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Tuberculosis (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TB</a:t>
            </a:r>
            <a:r>
              <a:rPr lang="en-ZA" b="1" dirty="0">
                <a:latin typeface="+mn-lt"/>
              </a:rPr>
              <a:t>)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823" y="1137431"/>
            <a:ext cx="82312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fontAlgn="base">
              <a:buFont typeface="Arial" panose="020B0604020202020204" pitchFamily="34" charset="0"/>
              <a:buChar char="•"/>
            </a:pPr>
            <a:r>
              <a:rPr lang="en-ZA" sz="3600" dirty="0"/>
              <a:t>TB spreads through </a:t>
            </a:r>
            <a:r>
              <a:rPr lang="en-ZA" sz="3600" b="1" dirty="0">
                <a:solidFill>
                  <a:srgbClr val="8CE614"/>
                </a:solidFill>
              </a:rPr>
              <a:t>droplets</a:t>
            </a:r>
            <a:r>
              <a:rPr lang="en-ZA" sz="3600" dirty="0"/>
              <a:t> when someone </a:t>
            </a:r>
            <a:r>
              <a:rPr lang="en-ZA" sz="3600" b="1" dirty="0">
                <a:solidFill>
                  <a:srgbClr val="8CE614"/>
                </a:solidFill>
              </a:rPr>
              <a:t>coughs</a:t>
            </a:r>
            <a:r>
              <a:rPr lang="en-ZA" sz="3600" dirty="0"/>
              <a:t>, </a:t>
            </a:r>
            <a:r>
              <a:rPr lang="en-ZA" sz="3600" b="1" dirty="0" smtClean="0">
                <a:solidFill>
                  <a:srgbClr val="8CE614"/>
                </a:solidFill>
              </a:rPr>
              <a:t>sneezes</a:t>
            </a:r>
            <a:r>
              <a:rPr lang="en-ZA" sz="3600" dirty="0" smtClean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spits</a:t>
            </a:r>
            <a:r>
              <a:rPr lang="en-ZA" sz="3600" dirty="0" smtClean="0"/>
              <a:t>, </a:t>
            </a:r>
            <a:r>
              <a:rPr lang="en-ZA" sz="3600" b="1" dirty="0" smtClean="0">
                <a:solidFill>
                  <a:srgbClr val="8CE614"/>
                </a:solidFill>
              </a:rPr>
              <a:t>sings</a:t>
            </a:r>
            <a:r>
              <a:rPr lang="en-ZA" sz="3600" dirty="0" smtClean="0"/>
              <a:t>  or </a:t>
            </a:r>
            <a:r>
              <a:rPr lang="en-ZA" sz="3600" b="1" dirty="0" smtClean="0">
                <a:solidFill>
                  <a:srgbClr val="8CE614"/>
                </a:solidFill>
              </a:rPr>
              <a:t>speaks</a:t>
            </a:r>
            <a:r>
              <a:rPr lang="en-ZA" sz="3600" dirty="0" smtClean="0"/>
              <a:t>. </a:t>
            </a:r>
          </a:p>
          <a:p>
            <a:pPr marL="360363" lvl="0" indent="-360363" fontAlgn="base">
              <a:buFont typeface="Arial" panose="020B0604020202020204" pitchFamily="34" charset="0"/>
              <a:buChar char="•"/>
            </a:pPr>
            <a:r>
              <a:rPr lang="en-ZA" sz="3600" dirty="0"/>
              <a:t>Drug-resistant TB (</a:t>
            </a:r>
            <a:r>
              <a:rPr lang="en-ZA" sz="3600" b="1" dirty="0">
                <a:solidFill>
                  <a:srgbClr val="FF0000"/>
                </a:solidFill>
              </a:rPr>
              <a:t>MDR TB</a:t>
            </a:r>
            <a:r>
              <a:rPr lang="en-ZA" sz="3600" dirty="0"/>
              <a:t>):</a:t>
            </a:r>
          </a:p>
          <a:p>
            <a:pPr marL="900113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Doesn’t respond to </a:t>
            </a:r>
            <a:r>
              <a:rPr lang="en-ZA" sz="3200" b="1" dirty="0">
                <a:solidFill>
                  <a:srgbClr val="767DC0"/>
                </a:solidFill>
              </a:rPr>
              <a:t>normal</a:t>
            </a:r>
            <a:r>
              <a:rPr lang="en-ZA" sz="3200" dirty="0"/>
              <a:t> </a:t>
            </a:r>
            <a:r>
              <a:rPr lang="en-ZA" sz="3200" b="1" dirty="0">
                <a:solidFill>
                  <a:srgbClr val="767DC0"/>
                </a:solidFill>
              </a:rPr>
              <a:t>TB </a:t>
            </a:r>
            <a:r>
              <a:rPr lang="en-ZA" sz="3200" b="1" dirty="0" smtClean="0">
                <a:solidFill>
                  <a:srgbClr val="767DC0"/>
                </a:solidFill>
              </a:rPr>
              <a:t>medication</a:t>
            </a:r>
            <a:endParaRPr lang="en-ZA" sz="3200" b="1" dirty="0">
              <a:solidFill>
                <a:srgbClr val="767DC0"/>
              </a:solidFill>
            </a:endParaRPr>
          </a:p>
          <a:p>
            <a:pPr marL="900113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Caused by patients </a:t>
            </a:r>
            <a:r>
              <a:rPr lang="en-ZA" sz="3200" b="1" dirty="0">
                <a:solidFill>
                  <a:srgbClr val="8CE614"/>
                </a:solidFill>
              </a:rPr>
              <a:t>not </a:t>
            </a:r>
            <a:r>
              <a:rPr lang="en-ZA" sz="3200" b="1" dirty="0" smtClean="0">
                <a:solidFill>
                  <a:srgbClr val="8CE614"/>
                </a:solidFill>
              </a:rPr>
              <a:t>finishing </a:t>
            </a:r>
            <a:r>
              <a:rPr lang="en-ZA" sz="3200" dirty="0"/>
              <a:t>course </a:t>
            </a:r>
            <a:r>
              <a:rPr lang="en-ZA" sz="3200" dirty="0" smtClean="0"/>
              <a:t>   of meds</a:t>
            </a:r>
            <a:endParaRPr lang="en-ZA" sz="3200" dirty="0"/>
          </a:p>
          <a:p>
            <a:pPr marL="900113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Spreads </a:t>
            </a:r>
            <a:r>
              <a:rPr lang="en-ZA" sz="3200" b="1" dirty="0">
                <a:solidFill>
                  <a:srgbClr val="767DC0"/>
                </a:solidFill>
              </a:rPr>
              <a:t>to others</a:t>
            </a:r>
            <a:r>
              <a:rPr lang="en-ZA" sz="3200" dirty="0" smtClean="0"/>
              <a:t>.</a:t>
            </a:r>
            <a:endParaRPr lang="en-ZA" sz="3600" dirty="0" smtClean="0"/>
          </a:p>
          <a:p>
            <a:pPr lvl="0" fontAlgn="base"/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5436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96162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Tuberculosis (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TB</a:t>
            </a:r>
            <a:r>
              <a:rPr lang="en-ZA" b="1" dirty="0">
                <a:latin typeface="+mn-lt"/>
              </a:rPr>
              <a:t>)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823" y="1137431"/>
            <a:ext cx="82312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ZA" sz="3600" dirty="0"/>
              <a:t>To prevent </a:t>
            </a:r>
            <a:r>
              <a:rPr lang="en-ZA" sz="3600" b="1" dirty="0">
                <a:solidFill>
                  <a:srgbClr val="FF0000"/>
                </a:solidFill>
              </a:rPr>
              <a:t>MDR TB</a:t>
            </a:r>
            <a:r>
              <a:rPr lang="en-ZA" sz="3600" dirty="0"/>
              <a:t>:</a:t>
            </a:r>
          </a:p>
          <a:p>
            <a:pPr marL="357188" lvl="2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Patients must take medication </a:t>
            </a:r>
            <a:r>
              <a:rPr lang="en-ZA" sz="3200" b="1" dirty="0">
                <a:solidFill>
                  <a:srgbClr val="767DC0"/>
                </a:solidFill>
              </a:rPr>
              <a:t>regularly</a:t>
            </a:r>
            <a:r>
              <a:rPr lang="en-ZA" sz="3200" dirty="0"/>
              <a:t>. </a:t>
            </a:r>
          </a:p>
          <a:p>
            <a:pPr marL="357188" lvl="2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Patients must </a:t>
            </a:r>
            <a:r>
              <a:rPr lang="en-ZA" sz="3200" b="1" dirty="0">
                <a:solidFill>
                  <a:srgbClr val="8CE614"/>
                </a:solidFill>
              </a:rPr>
              <a:t>complete treatment </a:t>
            </a:r>
            <a:r>
              <a:rPr lang="en-ZA" sz="3200" dirty="0"/>
              <a:t>(approx. </a:t>
            </a:r>
            <a:r>
              <a:rPr lang="en-ZA" sz="3200" dirty="0" smtClean="0"/>
              <a:t>two </a:t>
            </a:r>
            <a:r>
              <a:rPr lang="en-ZA" sz="3200" dirty="0"/>
              <a:t>years). </a:t>
            </a:r>
          </a:p>
          <a:p>
            <a:pPr lvl="0" fontAlgn="base"/>
            <a:endParaRPr lang="en-ZA" sz="3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0732" y="3338947"/>
            <a:ext cx="4222567" cy="28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4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794531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Preventing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TB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397" y="794802"/>
            <a:ext cx="844555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Turn away when someone </a:t>
            </a:r>
            <a:r>
              <a:rPr lang="en-ZA" sz="3200" b="1" dirty="0">
                <a:solidFill>
                  <a:srgbClr val="767DC0"/>
                </a:solidFill>
              </a:rPr>
              <a:t>coughs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767DC0"/>
                </a:solidFill>
              </a:rPr>
              <a:t>sneezes</a:t>
            </a:r>
            <a:r>
              <a:rPr lang="en-ZA" sz="32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Wear a </a:t>
            </a:r>
            <a:r>
              <a:rPr lang="en-ZA" sz="3200" b="1" dirty="0">
                <a:solidFill>
                  <a:srgbClr val="8CE614"/>
                </a:solidFill>
              </a:rPr>
              <a:t>surgical mask </a:t>
            </a:r>
            <a:r>
              <a:rPr lang="en-ZA" sz="3200" dirty="0"/>
              <a:t>around TB patients. 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Ventilate </a:t>
            </a:r>
            <a:r>
              <a:rPr lang="en-ZA" sz="3200" b="1" dirty="0">
                <a:solidFill>
                  <a:srgbClr val="767DC0"/>
                </a:solidFill>
              </a:rPr>
              <a:t>rooms</a:t>
            </a:r>
            <a:r>
              <a:rPr lang="en-ZA" sz="32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Wash your hands </a:t>
            </a:r>
            <a:r>
              <a:rPr lang="en-ZA" sz="3200" b="1" dirty="0">
                <a:solidFill>
                  <a:srgbClr val="8CE614"/>
                </a:solidFill>
              </a:rPr>
              <a:t>regularly</a:t>
            </a:r>
            <a:r>
              <a:rPr lang="en-ZA" sz="3200" dirty="0" smtClean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Follow a </a:t>
            </a:r>
            <a:r>
              <a:rPr lang="en-ZA" sz="3200" b="1" dirty="0">
                <a:solidFill>
                  <a:srgbClr val="767DC0"/>
                </a:solidFill>
              </a:rPr>
              <a:t>healthy diet</a:t>
            </a:r>
            <a:r>
              <a:rPr lang="en-ZA" sz="32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See a </a:t>
            </a:r>
            <a:r>
              <a:rPr lang="en-ZA" sz="3200" b="1" dirty="0">
                <a:solidFill>
                  <a:srgbClr val="8CE614"/>
                </a:solidFill>
              </a:rPr>
              <a:t>healthcare professional </a:t>
            </a:r>
            <a:r>
              <a:rPr lang="en-ZA" sz="3200" dirty="0"/>
              <a:t>if you have symptoms. 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See a healthcare professional if you’ve been </a:t>
            </a:r>
            <a:r>
              <a:rPr lang="en-ZA" sz="3200" dirty="0" smtClean="0"/>
              <a:t>   in </a:t>
            </a:r>
            <a:r>
              <a:rPr lang="en-ZA" sz="3200" b="1" dirty="0">
                <a:solidFill>
                  <a:srgbClr val="767DC0"/>
                </a:solidFill>
              </a:rPr>
              <a:t>close contact </a:t>
            </a:r>
            <a:r>
              <a:rPr lang="en-ZA" sz="3200" dirty="0"/>
              <a:t>with someone with TB.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Cough into a </a:t>
            </a:r>
            <a:r>
              <a:rPr lang="en-ZA" sz="3200" b="1" dirty="0">
                <a:solidFill>
                  <a:srgbClr val="8CE614"/>
                </a:solidFill>
              </a:rPr>
              <a:t>tissue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throw </a:t>
            </a:r>
            <a:r>
              <a:rPr lang="en-ZA" sz="3200" b="1" dirty="0" smtClean="0">
                <a:solidFill>
                  <a:srgbClr val="8CE614"/>
                </a:solidFill>
              </a:rPr>
              <a:t>it away</a:t>
            </a:r>
            <a:r>
              <a:rPr lang="en-ZA" sz="3200" dirty="0"/>
              <a:t>. 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200" dirty="0"/>
              <a:t>Complete your </a:t>
            </a:r>
            <a:r>
              <a:rPr lang="en-ZA" sz="3200" b="1" dirty="0">
                <a:solidFill>
                  <a:srgbClr val="767DC0"/>
                </a:solidFill>
              </a:rPr>
              <a:t>treatment</a:t>
            </a:r>
            <a:r>
              <a:rPr lang="en-ZA" sz="3200" dirty="0"/>
              <a:t>. </a:t>
            </a:r>
            <a:endParaRPr lang="en-ZA" sz="3600" dirty="0"/>
          </a:p>
          <a:p>
            <a:pPr lvl="0" fontAlgn="base"/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743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794531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Preventing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HIV</a:t>
            </a:r>
            <a:r>
              <a:rPr lang="en-ZA" b="1" dirty="0" smtClean="0">
                <a:latin typeface="+mn-lt"/>
              </a:rPr>
              <a:t>,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Aids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STIs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842" y="1151989"/>
            <a:ext cx="84455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See a </a:t>
            </a:r>
            <a:r>
              <a:rPr lang="en-ZA" sz="3600" b="1" dirty="0">
                <a:solidFill>
                  <a:srgbClr val="8CE614"/>
                </a:solidFill>
              </a:rPr>
              <a:t>healthcare professional </a:t>
            </a:r>
            <a:r>
              <a:rPr lang="en-ZA" sz="3600" dirty="0"/>
              <a:t>if you </a:t>
            </a:r>
            <a:r>
              <a:rPr lang="en-ZA" sz="3600" dirty="0" smtClean="0"/>
              <a:t>have symptoms</a:t>
            </a:r>
            <a:r>
              <a:rPr lang="en-ZA" sz="3600" dirty="0"/>
              <a:t>. 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Get </a:t>
            </a:r>
            <a:r>
              <a:rPr lang="en-ZA" sz="3600" b="1" dirty="0">
                <a:solidFill>
                  <a:srgbClr val="767DC0"/>
                </a:solidFill>
              </a:rPr>
              <a:t>tested</a:t>
            </a:r>
            <a:r>
              <a:rPr lang="en-ZA" sz="3600" dirty="0"/>
              <a:t> for HIV </a:t>
            </a:r>
            <a:r>
              <a:rPr lang="en-ZA" sz="3600" b="1" dirty="0">
                <a:solidFill>
                  <a:srgbClr val="767DC0"/>
                </a:solidFill>
              </a:rPr>
              <a:t>every year</a:t>
            </a:r>
            <a:r>
              <a:rPr lang="en-ZA" sz="36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Avoid </a:t>
            </a:r>
            <a:r>
              <a:rPr lang="en-ZA" sz="3600" b="1" dirty="0">
                <a:solidFill>
                  <a:srgbClr val="FF0000"/>
                </a:solidFill>
              </a:rPr>
              <a:t>blood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FF0000"/>
                </a:solidFill>
              </a:rPr>
              <a:t>body fluids</a:t>
            </a:r>
            <a:r>
              <a:rPr lang="en-ZA" sz="36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Wear </a:t>
            </a:r>
            <a:r>
              <a:rPr lang="en-ZA" sz="3600" b="1" dirty="0">
                <a:solidFill>
                  <a:srgbClr val="8CE614"/>
                </a:solidFill>
              </a:rPr>
              <a:t>protective clothing </a:t>
            </a:r>
            <a:r>
              <a:rPr lang="en-ZA" sz="3600" dirty="0"/>
              <a:t>around others’ blood </a:t>
            </a:r>
            <a:r>
              <a:rPr lang="en-ZA" sz="3600" dirty="0" smtClean="0"/>
              <a:t>&amp; </a:t>
            </a:r>
            <a:r>
              <a:rPr lang="en-ZA" sz="3600" dirty="0"/>
              <a:t>body fluids. </a:t>
            </a:r>
          </a:p>
          <a:p>
            <a:pPr lvl="0" fontAlgn="base"/>
            <a:endParaRPr lang="en-ZA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8827" y="4082182"/>
            <a:ext cx="3140772" cy="20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42875"/>
            <a:ext cx="8115299" cy="794531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Preventing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HIV</a:t>
            </a:r>
            <a:r>
              <a:rPr lang="en-ZA" b="1" dirty="0" smtClean="0">
                <a:latin typeface="+mn-lt"/>
              </a:rPr>
              <a:t>,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Aids </a:t>
            </a:r>
            <a:r>
              <a:rPr lang="en-ZA" b="1" dirty="0" smtClean="0">
                <a:latin typeface="+mn-lt"/>
              </a:rPr>
              <a:t>&amp; </a:t>
            </a:r>
            <a:r>
              <a:rPr lang="en-ZA" b="1" dirty="0" smtClean="0">
                <a:solidFill>
                  <a:srgbClr val="FF0000"/>
                </a:solidFill>
                <a:latin typeface="+mn-lt"/>
              </a:rPr>
              <a:t>STIs</a:t>
            </a:r>
            <a:endParaRPr lang="en-ZA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972" y="1124351"/>
            <a:ext cx="79026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Don’t share </a:t>
            </a:r>
            <a:r>
              <a:rPr lang="en-ZA" sz="3600" b="1" dirty="0">
                <a:solidFill>
                  <a:srgbClr val="767DC0"/>
                </a:solidFill>
              </a:rPr>
              <a:t>razors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767DC0"/>
                </a:solidFill>
              </a:rPr>
              <a:t>needles</a:t>
            </a:r>
            <a:r>
              <a:rPr lang="en-ZA" sz="36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Use a </a:t>
            </a:r>
            <a:r>
              <a:rPr lang="en-ZA" sz="3600" b="1" dirty="0">
                <a:solidFill>
                  <a:srgbClr val="8CE614"/>
                </a:solidFill>
              </a:rPr>
              <a:t>condom</a:t>
            </a:r>
            <a:r>
              <a:rPr lang="en-ZA" sz="36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Commit to </a:t>
            </a:r>
            <a:r>
              <a:rPr lang="en-ZA" sz="3600" b="1" dirty="0">
                <a:solidFill>
                  <a:srgbClr val="767DC0"/>
                </a:solidFill>
              </a:rPr>
              <a:t>safe sex</a:t>
            </a:r>
            <a:r>
              <a:rPr lang="en-ZA" sz="36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Follow treatment </a:t>
            </a:r>
            <a:r>
              <a:rPr lang="en-ZA" sz="3600" b="1" dirty="0">
                <a:solidFill>
                  <a:srgbClr val="8CE614"/>
                </a:solidFill>
              </a:rPr>
              <a:t>carefully</a:t>
            </a:r>
            <a:r>
              <a:rPr lang="en-ZA" sz="36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Vaccinate against </a:t>
            </a:r>
            <a:r>
              <a:rPr lang="en-ZA" sz="3600" b="1" dirty="0">
                <a:solidFill>
                  <a:srgbClr val="FF0000"/>
                </a:solidFill>
              </a:rPr>
              <a:t>STIs</a:t>
            </a:r>
            <a:r>
              <a:rPr lang="en-ZA" sz="3600" b="1" dirty="0"/>
              <a:t> </a:t>
            </a:r>
            <a:r>
              <a:rPr lang="en-ZA" sz="3600" dirty="0"/>
              <a:t>such as </a:t>
            </a:r>
            <a:r>
              <a:rPr lang="en-ZA" sz="3600" b="1" dirty="0">
                <a:solidFill>
                  <a:srgbClr val="FF0000"/>
                </a:solidFill>
              </a:rPr>
              <a:t>HPV</a:t>
            </a:r>
            <a:r>
              <a:rPr lang="en-ZA" sz="3600" dirty="0"/>
              <a:t> </a:t>
            </a:r>
            <a:r>
              <a:rPr lang="en-ZA" sz="3600" dirty="0" smtClean="0"/>
              <a:t>      or </a:t>
            </a:r>
            <a:r>
              <a:rPr lang="en-ZA" sz="3600" b="1" dirty="0">
                <a:solidFill>
                  <a:srgbClr val="FF0000"/>
                </a:solidFill>
              </a:rPr>
              <a:t>hepatitis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FF0000"/>
                </a:solidFill>
              </a:rPr>
              <a:t>A</a:t>
            </a:r>
            <a:r>
              <a:rPr lang="en-ZA" sz="3600" dirty="0"/>
              <a:t> </a:t>
            </a:r>
            <a:r>
              <a:rPr lang="en-ZA" sz="3600" dirty="0" smtClean="0"/>
              <a:t>&amp;</a:t>
            </a:r>
            <a:r>
              <a:rPr lang="en-ZA" sz="3600" dirty="0"/>
              <a:t> </a:t>
            </a:r>
            <a:r>
              <a:rPr lang="en-ZA" sz="3600" b="1" dirty="0">
                <a:solidFill>
                  <a:srgbClr val="FF0000"/>
                </a:solidFill>
              </a:rPr>
              <a:t>B</a:t>
            </a:r>
            <a:r>
              <a:rPr lang="en-ZA" sz="3600" dirty="0"/>
              <a:t>.</a:t>
            </a:r>
          </a:p>
          <a:p>
            <a:pPr marL="357188" lvl="0" indent="-357188" fontAlgn="base">
              <a:buFont typeface="Arial" panose="020B0604020202020204" pitchFamily="34" charset="0"/>
              <a:buChar char="•"/>
            </a:pPr>
            <a:r>
              <a:rPr lang="en-ZA" sz="3600" dirty="0"/>
              <a:t>Educate </a:t>
            </a:r>
            <a:r>
              <a:rPr lang="en-ZA" sz="3600" b="1" dirty="0">
                <a:solidFill>
                  <a:srgbClr val="767DC0"/>
                </a:solidFill>
              </a:rPr>
              <a:t>others</a:t>
            </a:r>
            <a:r>
              <a:rPr lang="en-ZA" sz="3600" dirty="0"/>
              <a:t>. </a:t>
            </a:r>
          </a:p>
          <a:p>
            <a:pPr lvl="0" fontAlgn="base"/>
            <a:endParaRPr lang="en-ZA" sz="3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6889" y="4147227"/>
            <a:ext cx="3092710" cy="20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916"/>
            <a:ext cx="8115299" cy="1026435"/>
          </a:xfrm>
        </p:spPr>
        <p:txBody>
          <a:bodyPr>
            <a:noAutofit/>
          </a:bodyPr>
          <a:lstStyle/>
          <a:p>
            <a:pPr algn="ctr"/>
            <a:r>
              <a:rPr lang="en-ZA" b="1" dirty="0" smtClean="0">
                <a:latin typeface="+mn-lt"/>
              </a:rPr>
              <a:t>Preventing </a:t>
            </a:r>
            <a:r>
              <a:rPr lang="en-ZA" b="1" dirty="0" smtClean="0">
                <a:solidFill>
                  <a:srgbClr val="8CE614"/>
                </a:solidFill>
                <a:latin typeface="+mn-lt"/>
              </a:rPr>
              <a:t>opportunistic infections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972" y="1124351"/>
            <a:ext cx="80975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fontAlgn="base">
              <a:buFont typeface="Arial" panose="020B0604020202020204" pitchFamily="34" charset="0"/>
              <a:buChar char="•"/>
            </a:pPr>
            <a:r>
              <a:rPr lang="en-ZA" sz="3200" dirty="0"/>
              <a:t>Measure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monitor CD4 </a:t>
            </a:r>
            <a:r>
              <a:rPr lang="en-ZA" sz="3200" b="1" dirty="0" smtClean="0">
                <a:solidFill>
                  <a:srgbClr val="767DC0"/>
                </a:solidFill>
              </a:rPr>
              <a:t>count</a:t>
            </a:r>
            <a:r>
              <a:rPr lang="en-ZA" sz="3200" dirty="0" smtClean="0"/>
              <a:t>.</a:t>
            </a:r>
            <a:endParaRPr lang="en-ZA" sz="3200" dirty="0"/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200" dirty="0"/>
              <a:t>Take ARVs </a:t>
            </a:r>
            <a:r>
              <a:rPr lang="en-ZA" sz="3200" dirty="0" smtClean="0"/>
              <a:t>&amp; </a:t>
            </a:r>
            <a:r>
              <a:rPr lang="en-ZA" sz="3200" dirty="0"/>
              <a:t>other </a:t>
            </a:r>
            <a:r>
              <a:rPr lang="en-ZA" sz="3200" dirty="0" smtClean="0"/>
              <a:t>meds </a:t>
            </a:r>
            <a:r>
              <a:rPr lang="en-ZA" sz="3200" b="1" dirty="0" smtClean="0">
                <a:solidFill>
                  <a:srgbClr val="8CE614"/>
                </a:solidFill>
              </a:rPr>
              <a:t>regularly</a:t>
            </a:r>
            <a:r>
              <a:rPr lang="en-ZA" sz="3200" dirty="0" smtClean="0"/>
              <a:t>.</a:t>
            </a:r>
            <a:endParaRPr lang="en-ZA" sz="3200" b="1" dirty="0">
              <a:solidFill>
                <a:srgbClr val="8CE614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200" dirty="0"/>
              <a:t>Take medication </a:t>
            </a:r>
            <a:r>
              <a:rPr lang="en-ZA" sz="3200" b="1" dirty="0">
                <a:solidFill>
                  <a:srgbClr val="767DC0"/>
                </a:solidFill>
              </a:rPr>
              <a:t>as </a:t>
            </a:r>
            <a:r>
              <a:rPr lang="en-ZA" sz="3200" b="1" dirty="0" smtClean="0">
                <a:solidFill>
                  <a:srgbClr val="767DC0"/>
                </a:solidFill>
              </a:rPr>
              <a:t>prescribed</a:t>
            </a:r>
            <a:r>
              <a:rPr lang="en-ZA" sz="3200" dirty="0" smtClean="0"/>
              <a:t>.</a:t>
            </a:r>
            <a:endParaRPr lang="en-ZA" sz="3200" b="1" dirty="0">
              <a:solidFill>
                <a:srgbClr val="767DC0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200" dirty="0"/>
              <a:t>Tell doctor if taking </a:t>
            </a:r>
            <a:r>
              <a:rPr lang="en-ZA" sz="3200" b="1" dirty="0">
                <a:solidFill>
                  <a:srgbClr val="8CE614"/>
                </a:solidFill>
              </a:rPr>
              <a:t>other </a:t>
            </a:r>
            <a:r>
              <a:rPr lang="en-ZA" sz="3200" b="1" dirty="0" smtClean="0">
                <a:solidFill>
                  <a:srgbClr val="8CE614"/>
                </a:solidFill>
              </a:rPr>
              <a:t>medication</a:t>
            </a:r>
            <a:r>
              <a:rPr lang="en-ZA" sz="3200" dirty="0" smtClean="0"/>
              <a:t>.</a:t>
            </a:r>
            <a:endParaRPr lang="en-ZA" sz="3200" b="1" dirty="0" smtClean="0">
              <a:solidFill>
                <a:srgbClr val="8CE614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Avoid </a:t>
            </a:r>
            <a:r>
              <a:rPr lang="en-ZA" sz="3200" b="1" dirty="0">
                <a:solidFill>
                  <a:srgbClr val="FF0000"/>
                </a:solidFill>
              </a:rPr>
              <a:t>blood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FF0000"/>
                </a:solidFill>
              </a:rPr>
              <a:t>body </a:t>
            </a:r>
            <a:r>
              <a:rPr lang="en-ZA" sz="3200" b="1" dirty="0" smtClean="0">
                <a:solidFill>
                  <a:srgbClr val="FF0000"/>
                </a:solidFill>
              </a:rPr>
              <a:t>fluids</a:t>
            </a:r>
            <a:r>
              <a:rPr lang="en-ZA" sz="3200" dirty="0" smtClean="0"/>
              <a:t>.</a:t>
            </a:r>
            <a:endParaRPr lang="en-ZA" sz="3200" dirty="0">
              <a:solidFill>
                <a:srgbClr val="FF0000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Don’t </a:t>
            </a:r>
            <a:r>
              <a:rPr lang="en-ZA" sz="3200" b="1" dirty="0">
                <a:solidFill>
                  <a:srgbClr val="767DC0"/>
                </a:solidFill>
              </a:rPr>
              <a:t>smoke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drink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do drugs </a:t>
            </a:r>
            <a:r>
              <a:rPr lang="en-ZA" sz="3200" dirty="0"/>
              <a:t>or have </a:t>
            </a:r>
            <a:r>
              <a:rPr lang="en-ZA" sz="3200" dirty="0" smtClean="0"/>
              <a:t>    </a:t>
            </a:r>
            <a:r>
              <a:rPr lang="en-ZA" sz="3200" b="1" dirty="0" smtClean="0">
                <a:solidFill>
                  <a:srgbClr val="767DC0"/>
                </a:solidFill>
              </a:rPr>
              <a:t>unsafe sex</a:t>
            </a:r>
            <a:r>
              <a:rPr lang="en-ZA" sz="3200" dirty="0" smtClean="0"/>
              <a:t>.</a:t>
            </a:r>
            <a:endParaRPr lang="en-ZA" sz="3200" b="1" dirty="0">
              <a:solidFill>
                <a:srgbClr val="767DC0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Be </a:t>
            </a:r>
            <a:r>
              <a:rPr lang="en-ZA" sz="3200" dirty="0"/>
              <a:t>aware of </a:t>
            </a:r>
            <a:r>
              <a:rPr lang="en-ZA" sz="3200" b="1" dirty="0" smtClean="0">
                <a:solidFill>
                  <a:srgbClr val="8CE614"/>
                </a:solidFill>
              </a:rPr>
              <a:t>hygiene</a:t>
            </a:r>
            <a:r>
              <a:rPr lang="en-ZA" sz="3200" dirty="0" smtClean="0"/>
              <a:t>.</a:t>
            </a:r>
            <a:endParaRPr lang="en-ZA" sz="3200" b="1" dirty="0">
              <a:solidFill>
                <a:srgbClr val="8CE614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Cook </a:t>
            </a:r>
            <a:r>
              <a:rPr lang="en-ZA" sz="3200" dirty="0"/>
              <a:t>food </a:t>
            </a:r>
            <a:r>
              <a:rPr lang="en-ZA" sz="3200" b="1" dirty="0" smtClean="0">
                <a:solidFill>
                  <a:srgbClr val="767DC0"/>
                </a:solidFill>
              </a:rPr>
              <a:t>thoroughly</a:t>
            </a:r>
            <a:r>
              <a:rPr lang="en-ZA" sz="3200" dirty="0" smtClean="0"/>
              <a:t>.</a:t>
            </a:r>
            <a:endParaRPr lang="en-ZA" sz="3200" b="1" dirty="0">
              <a:solidFill>
                <a:srgbClr val="767DC0"/>
              </a:solidFill>
            </a:endParaRPr>
          </a:p>
          <a:p>
            <a:pPr marL="360363" lvl="0" indent="-360363" fontAlgn="base">
              <a:buFont typeface="Arial" panose="020B0604020202020204" pitchFamily="34" charset="0"/>
              <a:buChar char="•"/>
            </a:pPr>
            <a:r>
              <a:rPr lang="en-ZA" sz="3200" dirty="0" smtClean="0"/>
              <a:t>Eat </a:t>
            </a:r>
            <a:r>
              <a:rPr lang="en-ZA" sz="3200" b="1" dirty="0">
                <a:solidFill>
                  <a:srgbClr val="8CE614"/>
                </a:solidFill>
              </a:rPr>
              <a:t>healthily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rest</a:t>
            </a:r>
            <a:r>
              <a:rPr lang="en-ZA" sz="3200" dirty="0"/>
              <a:t> well.</a:t>
            </a:r>
          </a:p>
          <a:p>
            <a:pPr lvl="0" fontAlgn="base"/>
            <a:endParaRPr lang="en-ZA" sz="3600" dirty="0"/>
          </a:p>
          <a:p>
            <a:pPr lvl="0" fontAlgn="base"/>
            <a:endParaRPr lang="en-ZA" sz="3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1371" y="4286957"/>
            <a:ext cx="2328212" cy="18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3213"/>
            <a:ext cx="8404412" cy="1790847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The immune system </a:t>
            </a:r>
            <a:r>
              <a:rPr lang="en-ZA" dirty="0" smtClean="0">
                <a:solidFill>
                  <a:srgbClr val="8CE614"/>
                </a:solidFill>
              </a:rPr>
              <a:t/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&amp; infection </a:t>
            </a:r>
            <a:r>
              <a:rPr lang="en-ZA" dirty="0">
                <a:solidFill>
                  <a:srgbClr val="8CE614"/>
                </a:solidFill>
              </a:rPr>
              <a:t>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248" y="1930380"/>
            <a:ext cx="7910513" cy="769957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</a:t>
            </a:r>
            <a:r>
              <a:rPr lang="en-ZA" sz="6000" dirty="0" smtClean="0">
                <a:solidFill>
                  <a:srgbClr val="C082E6"/>
                </a:solidFill>
              </a:rPr>
              <a:t>9.1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1 Preventing Infecti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10597"/>
            <a:ext cx="9144001" cy="5143042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2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9.4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</a:t>
            </a:r>
            <a:r>
              <a:rPr lang="en-US" dirty="0" smtClean="0"/>
              <a:t>by completing Learning </a:t>
            </a:r>
            <a:r>
              <a:rPr lang="en-US" dirty="0"/>
              <a:t>activity </a:t>
            </a:r>
            <a:r>
              <a:rPr lang="en-US" dirty="0" smtClean="0"/>
              <a:t>9.4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357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1109"/>
            <a:ext cx="8404412" cy="1810152"/>
          </a:xfrm>
        </p:spPr>
        <p:txBody>
          <a:bodyPr>
            <a:noAutofit/>
          </a:bodyPr>
          <a:lstStyle/>
          <a:p>
            <a:pPr algn="ctr"/>
            <a:r>
              <a:rPr lang="en-ZA" dirty="0" smtClean="0">
                <a:solidFill>
                  <a:srgbClr val="8CE614"/>
                </a:solidFill>
              </a:rPr>
              <a:t>Health-related </a:t>
            </a:r>
            <a:br>
              <a:rPr lang="en-ZA" dirty="0" smtClean="0">
                <a:solidFill>
                  <a:srgbClr val="8CE614"/>
                </a:solidFill>
              </a:rPr>
            </a:br>
            <a:r>
              <a:rPr lang="en-ZA" dirty="0" smtClean="0">
                <a:solidFill>
                  <a:srgbClr val="8CE614"/>
                </a:solidFill>
              </a:rPr>
              <a:t>support services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976853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9</a:t>
            </a:r>
            <a:r>
              <a:rPr lang="en-ZA" sz="6000" dirty="0" smtClean="0">
                <a:solidFill>
                  <a:srgbClr val="C082E6"/>
                </a:solidFill>
              </a:rPr>
              <a:t>.3</a:t>
            </a:r>
            <a:endParaRPr lang="en-ZA" sz="6000" dirty="0">
              <a:solidFill>
                <a:srgbClr val="C082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7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916"/>
            <a:ext cx="8115299" cy="102643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Support services in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South Africa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021" y="1094459"/>
            <a:ext cx="826239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Aim: to </a:t>
            </a:r>
            <a:r>
              <a:rPr lang="en-ZA" sz="3600" b="1" dirty="0">
                <a:solidFill>
                  <a:srgbClr val="767DC0"/>
                </a:solidFill>
              </a:rPr>
              <a:t>promote</a:t>
            </a:r>
            <a:r>
              <a:rPr lang="en-ZA" sz="3600" dirty="0"/>
              <a:t>,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b="1" dirty="0">
                <a:solidFill>
                  <a:srgbClr val="767DC0"/>
                </a:solidFill>
              </a:rPr>
              <a:t>improve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maintain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767DC0"/>
                </a:solidFill>
              </a:rPr>
              <a:t>restore</a:t>
            </a:r>
            <a:r>
              <a:rPr lang="en-ZA" sz="3600" dirty="0" smtClean="0"/>
              <a:t> wellbeing.</a:t>
            </a:r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600" dirty="0" smtClean="0"/>
              <a:t>Government</a:t>
            </a:r>
            <a:r>
              <a:rPr lang="en-ZA" sz="3600" dirty="0"/>
              <a:t>:</a:t>
            </a:r>
          </a:p>
          <a:p>
            <a:pPr marL="989013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Hospitals </a:t>
            </a:r>
            <a:r>
              <a:rPr lang="en-ZA" sz="3200" dirty="0" smtClean="0"/>
              <a:t>&amp; clinics</a:t>
            </a:r>
            <a:endParaRPr lang="en-ZA" sz="3200" dirty="0"/>
          </a:p>
          <a:p>
            <a:pPr marL="989013" lvl="2" indent="-539750" fontAlgn="base">
              <a:buFont typeface="Wingdings" panose="05000000000000000000" pitchFamily="2" charset="2"/>
              <a:buChar char="v"/>
            </a:pPr>
            <a:r>
              <a:rPr lang="en-ZA" sz="3200" dirty="0" smtClean="0"/>
              <a:t>Schools</a:t>
            </a:r>
            <a:endParaRPr lang="en-ZA" sz="3200" dirty="0"/>
          </a:p>
          <a:p>
            <a:pPr marL="989013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Social </a:t>
            </a:r>
            <a:r>
              <a:rPr lang="en-ZA" sz="3200" dirty="0" smtClean="0"/>
              <a:t>services</a:t>
            </a:r>
            <a:endParaRPr lang="en-ZA" sz="3200" dirty="0"/>
          </a:p>
          <a:p>
            <a:pPr marL="989013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Helplines </a:t>
            </a:r>
            <a:r>
              <a:rPr lang="en-ZA" sz="3200" dirty="0" smtClean="0"/>
              <a:t>&amp; counselling</a:t>
            </a:r>
            <a:endParaRPr lang="en-ZA" sz="3200" dirty="0"/>
          </a:p>
          <a:p>
            <a:pPr marL="989013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Legal services.</a:t>
            </a:r>
          </a:p>
          <a:p>
            <a:pPr lvl="0" fontAlgn="base"/>
            <a:endParaRPr lang="en-ZA" sz="3200" dirty="0"/>
          </a:p>
          <a:p>
            <a:pPr marL="360363" indent="-360363" fontAlgn="base">
              <a:buFont typeface="Arial" panose="020B0604020202020204" pitchFamily="34" charset="0"/>
              <a:buChar char="•"/>
            </a:pPr>
            <a:endParaRPr lang="en-ZA" sz="3200" dirty="0">
              <a:solidFill>
                <a:prstClr val="black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endParaRPr lang="en-ZA" sz="3600" dirty="0" smtClean="0">
              <a:solidFill>
                <a:srgbClr val="8CE614"/>
              </a:solidFill>
            </a:endParaRPr>
          </a:p>
          <a:p>
            <a:pPr marL="360363" indent="-360363" fontAlgn="base">
              <a:buFont typeface="Arial" panose="020B0604020202020204" pitchFamily="34" charset="0"/>
              <a:buChar char="•"/>
            </a:pPr>
            <a:endParaRPr lang="en-ZA" sz="3600" dirty="0">
              <a:solidFill>
                <a:prstClr val="black"/>
              </a:solidFill>
            </a:endParaRPr>
          </a:p>
          <a:p>
            <a:pPr fontAlgn="base"/>
            <a:endParaRPr lang="en-ZA" sz="3600" dirty="0">
              <a:solidFill>
                <a:prstClr val="black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799" y="1784843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916"/>
            <a:ext cx="8115299" cy="102643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Support services in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South Africa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021" y="1094459"/>
            <a:ext cx="82623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Umbrella </a:t>
            </a:r>
            <a:r>
              <a:rPr lang="en-ZA" sz="3600" b="1" dirty="0">
                <a:solidFill>
                  <a:srgbClr val="767DC0"/>
                </a:solidFill>
              </a:rPr>
              <a:t>organisations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networks</a:t>
            </a:r>
            <a:r>
              <a:rPr lang="en-ZA" sz="3600" dirty="0"/>
              <a:t>:</a:t>
            </a:r>
          </a:p>
          <a:p>
            <a:pPr marL="990600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Based </a:t>
            </a:r>
            <a:r>
              <a:rPr lang="en-ZA" sz="3200" b="1" dirty="0">
                <a:solidFill>
                  <a:srgbClr val="8CE614"/>
                </a:solidFill>
              </a:rPr>
              <a:t>locally</a:t>
            </a:r>
            <a:r>
              <a:rPr lang="en-ZA" sz="3200" b="1" dirty="0"/>
              <a:t> </a:t>
            </a:r>
            <a:r>
              <a:rPr lang="en-ZA" sz="3200" dirty="0"/>
              <a:t>or </a:t>
            </a:r>
            <a:r>
              <a:rPr lang="en-ZA" sz="3200" b="1" dirty="0" smtClean="0">
                <a:solidFill>
                  <a:srgbClr val="8CE614"/>
                </a:solidFill>
              </a:rPr>
              <a:t>overseas</a:t>
            </a:r>
            <a:endParaRPr lang="en-ZA" sz="3200" b="1" dirty="0">
              <a:solidFill>
                <a:srgbClr val="8CE614"/>
              </a:solidFill>
            </a:endParaRPr>
          </a:p>
          <a:p>
            <a:pPr marL="990600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May work</a:t>
            </a:r>
            <a:r>
              <a:rPr lang="en-ZA" sz="3200" b="1" dirty="0"/>
              <a:t> </a:t>
            </a:r>
            <a:r>
              <a:rPr lang="en-ZA" sz="3200" b="1" dirty="0">
                <a:solidFill>
                  <a:srgbClr val="767DC0"/>
                </a:solidFill>
              </a:rPr>
              <a:t>with </a:t>
            </a:r>
            <a:r>
              <a:rPr lang="en-ZA" sz="3200" b="1" dirty="0" smtClean="0">
                <a:solidFill>
                  <a:srgbClr val="767DC0"/>
                </a:solidFill>
              </a:rPr>
              <a:t>government</a:t>
            </a:r>
            <a:endParaRPr lang="en-ZA" sz="3200" b="1" dirty="0">
              <a:solidFill>
                <a:srgbClr val="767DC0"/>
              </a:solidFill>
            </a:endParaRPr>
          </a:p>
          <a:p>
            <a:pPr marL="990600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Try to create </a:t>
            </a:r>
            <a:r>
              <a:rPr lang="en-ZA" sz="3200" b="1" dirty="0">
                <a:solidFill>
                  <a:srgbClr val="8CE614"/>
                </a:solidFill>
              </a:rPr>
              <a:t>awareness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educate</a:t>
            </a:r>
            <a:r>
              <a:rPr lang="en-ZA" sz="3200" dirty="0"/>
              <a:t> </a:t>
            </a:r>
            <a:r>
              <a:rPr lang="en-ZA" sz="3200" dirty="0" smtClean="0"/>
              <a:t>             &amp; </a:t>
            </a:r>
            <a:r>
              <a:rPr lang="en-ZA" sz="3200" b="1" dirty="0" smtClean="0">
                <a:solidFill>
                  <a:srgbClr val="8CE614"/>
                </a:solidFill>
              </a:rPr>
              <a:t>assist</a:t>
            </a:r>
            <a:r>
              <a:rPr lang="en-ZA" sz="3200" dirty="0" smtClean="0"/>
              <a:t> </a:t>
            </a:r>
            <a:r>
              <a:rPr lang="en-ZA" sz="3200" dirty="0"/>
              <a:t>with </a:t>
            </a:r>
            <a:r>
              <a:rPr lang="en-ZA" sz="3200" b="1" dirty="0">
                <a:solidFill>
                  <a:srgbClr val="8CE614"/>
                </a:solidFill>
              </a:rPr>
              <a:t>healthcare</a:t>
            </a:r>
            <a:r>
              <a:rPr lang="en-ZA" sz="3200" dirty="0"/>
              <a:t>.</a:t>
            </a:r>
          </a:p>
          <a:p>
            <a:pPr marL="361950" lvl="0" indent="-361950" fontAlgn="base">
              <a:buFont typeface="Arial" panose="020B0604020202020204" pitchFamily="34" charset="0"/>
              <a:buChar char="•"/>
            </a:pPr>
            <a:r>
              <a:rPr lang="en-ZA" sz="3600" dirty="0"/>
              <a:t>NGOs </a:t>
            </a:r>
            <a:r>
              <a:rPr lang="en-ZA" sz="3600" dirty="0" smtClean="0"/>
              <a:t>&amp; </a:t>
            </a:r>
            <a:r>
              <a:rPr lang="en-ZA" sz="3600" dirty="0"/>
              <a:t>NPOs:</a:t>
            </a:r>
          </a:p>
          <a:p>
            <a:pPr marL="990600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Independently </a:t>
            </a:r>
            <a:r>
              <a:rPr lang="en-ZA" sz="3200" dirty="0" smtClean="0"/>
              <a:t>run</a:t>
            </a:r>
            <a:endParaRPr lang="en-ZA" sz="3200" dirty="0"/>
          </a:p>
          <a:p>
            <a:pPr marL="990600" lvl="2" indent="-542925" fontAlgn="base">
              <a:buFont typeface="Wingdings" panose="05000000000000000000" pitchFamily="2" charset="2"/>
              <a:buChar char="v"/>
            </a:pPr>
            <a:r>
              <a:rPr lang="en-ZA" sz="3200" dirty="0"/>
              <a:t>Don’t make </a:t>
            </a:r>
            <a:r>
              <a:rPr lang="en-ZA" sz="3200" dirty="0" smtClean="0"/>
              <a:t>a </a:t>
            </a:r>
            <a:r>
              <a:rPr lang="en-ZA" sz="3200" b="1" dirty="0" smtClean="0">
                <a:solidFill>
                  <a:srgbClr val="767DC0"/>
                </a:solidFill>
              </a:rPr>
              <a:t>profit</a:t>
            </a:r>
            <a:r>
              <a:rPr lang="en-ZA" sz="3200" dirty="0"/>
              <a:t>, but </a:t>
            </a:r>
            <a:r>
              <a:rPr lang="en-ZA" sz="3200" b="1" dirty="0">
                <a:solidFill>
                  <a:srgbClr val="767DC0"/>
                </a:solidFill>
              </a:rPr>
              <a:t>address</a:t>
            </a:r>
            <a:r>
              <a:rPr lang="en-ZA" sz="3200" dirty="0"/>
              <a:t> </a:t>
            </a:r>
            <a:r>
              <a:rPr lang="en-ZA" sz="3200" dirty="0" smtClean="0"/>
              <a:t>               a </a:t>
            </a:r>
            <a:r>
              <a:rPr lang="en-ZA" sz="3200" b="1" dirty="0">
                <a:solidFill>
                  <a:srgbClr val="767DC0"/>
                </a:solidFill>
              </a:rPr>
              <a:t>social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767DC0"/>
                </a:solidFill>
              </a:rPr>
              <a:t>political issue</a:t>
            </a:r>
            <a:r>
              <a:rPr lang="en-ZA" sz="3200" dirty="0"/>
              <a:t>. </a:t>
            </a:r>
            <a:endParaRPr lang="en-ZA" sz="3200" dirty="0">
              <a:solidFill>
                <a:prstClr val="black"/>
              </a:solidFill>
            </a:endParaRPr>
          </a:p>
          <a:p>
            <a:pPr fontAlgn="base"/>
            <a:endParaRPr lang="en-ZA" sz="3600" dirty="0">
              <a:solidFill>
                <a:prstClr val="black"/>
              </a:solidFill>
            </a:endParaRPr>
          </a:p>
          <a:p>
            <a:pPr fontAlgn="base"/>
            <a:endParaRPr lang="en-ZA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916"/>
            <a:ext cx="8424472" cy="102643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Support services in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South Africa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091" y="1094459"/>
            <a:ext cx="8171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fontAlgn="base">
              <a:buFont typeface="Arial" panose="020B0604020202020204" pitchFamily="34" charset="0"/>
              <a:buChar char="•"/>
            </a:pPr>
            <a:r>
              <a:rPr lang="en-ZA" sz="3600" dirty="0"/>
              <a:t>Local </a:t>
            </a:r>
            <a:r>
              <a:rPr lang="en-ZA" sz="3600" b="1" dirty="0">
                <a:solidFill>
                  <a:srgbClr val="767DC0"/>
                </a:solidFill>
              </a:rPr>
              <a:t>community initiatives </a:t>
            </a:r>
            <a:r>
              <a:rPr lang="en-ZA" sz="3600" dirty="0" smtClean="0"/>
              <a:t>&amp;     </a:t>
            </a:r>
            <a:r>
              <a:rPr lang="en-ZA" sz="3600" b="1" dirty="0" smtClean="0">
                <a:solidFill>
                  <a:srgbClr val="767DC0"/>
                </a:solidFill>
              </a:rPr>
              <a:t>religious </a:t>
            </a:r>
            <a:r>
              <a:rPr lang="en-ZA" sz="3600" b="1" dirty="0">
                <a:solidFill>
                  <a:srgbClr val="767DC0"/>
                </a:solidFill>
              </a:rPr>
              <a:t>organisations</a:t>
            </a:r>
          </a:p>
          <a:p>
            <a:pPr marL="360363" indent="-360363" fontAlgn="base">
              <a:buFont typeface="Arial" panose="020B0604020202020204" pitchFamily="34" charset="0"/>
              <a:buChar char="•"/>
            </a:pPr>
            <a:r>
              <a:rPr lang="en-ZA" sz="3600" dirty="0"/>
              <a:t>Helplines, such as:</a:t>
            </a:r>
          </a:p>
          <a:p>
            <a:pPr lvl="0" fontAlgn="base"/>
            <a:endParaRPr lang="en-ZA" sz="3600" dirty="0"/>
          </a:p>
          <a:p>
            <a:pPr fontAlgn="base"/>
            <a:endParaRPr lang="en-ZA" sz="3600" dirty="0">
              <a:solidFill>
                <a:prstClr val="black"/>
              </a:solidFill>
            </a:endParaRPr>
          </a:p>
          <a:p>
            <a:pPr fontAlgn="base"/>
            <a:endParaRPr lang="en-ZA" sz="3600" dirty="0">
              <a:solidFill>
                <a:prstClr val="black"/>
              </a:solidFill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409901"/>
              </p:ext>
            </p:extLst>
          </p:nvPr>
        </p:nvGraphicFramePr>
        <p:xfrm>
          <a:off x="199954" y="2908091"/>
          <a:ext cx="8171656" cy="185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8681"/>
                <a:gridCol w="1872975"/>
              </a:tblGrid>
              <a:tr h="37175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2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LifeLine</a:t>
                      </a:r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Crisis Hotline (also for rape, HIV &amp; Aids counselling)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0861 322 322</a:t>
                      </a:r>
                      <a:endParaRPr lang="en-ZA" sz="2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67DC0"/>
                    </a:solidFill>
                  </a:tcPr>
                </a:tc>
              </a:tr>
              <a:tr h="37175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Aids Helpline in South Africa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0800 012 322</a:t>
                      </a:r>
                      <a:endParaRPr lang="en-ZA" sz="2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37175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2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loveLife</a:t>
                      </a:r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Youth Line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0800 121 900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371756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ZA" sz="2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loveLife</a:t>
                      </a:r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Parent Line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0800 121 100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371756"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HIV &amp; TB Health Care Worker Hotline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0800 212 506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1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2 Health-related Support Servic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96746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 smtClean="0">
                <a:solidFill>
                  <a:srgbClr val="8CE614"/>
                </a:solidFill>
              </a:rPr>
              <a:t>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</a:t>
            </a:r>
            <a:r>
              <a:rPr lang="en-ZA" dirty="0" smtClean="0">
                <a:solidFill>
                  <a:srgbClr val="C082E6"/>
                </a:solidFill>
              </a:rPr>
              <a:t>9.5</a:t>
            </a:r>
            <a:endParaRPr lang="en-ZA" dirty="0">
              <a:solidFill>
                <a:srgbClr val="C082E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</a:t>
            </a:r>
            <a:r>
              <a:rPr lang="en-US" dirty="0" smtClean="0"/>
              <a:t>by completing Learning </a:t>
            </a:r>
            <a:r>
              <a:rPr lang="en-US" dirty="0"/>
              <a:t>activity </a:t>
            </a:r>
            <a:r>
              <a:rPr lang="en-US" dirty="0" smtClean="0"/>
              <a:t>9.5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2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 smtClean="0">
                <a:solidFill>
                  <a:srgbClr val="8CE614"/>
                </a:solidFill>
              </a:rPr>
              <a:t>Module 9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module by </a:t>
            </a:r>
            <a:r>
              <a:rPr lang="en-US" dirty="0" smtClean="0"/>
              <a:t>completing the Summative </a:t>
            </a:r>
            <a:r>
              <a:rPr lang="en-US" dirty="0"/>
              <a:t>assessment of Module </a:t>
            </a:r>
            <a:r>
              <a:rPr lang="en-US" dirty="0" smtClean="0"/>
              <a:t>9 </a:t>
            </a:r>
            <a:r>
              <a:rPr lang="en-US" dirty="0"/>
              <a:t>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immunity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59" y="1185664"/>
            <a:ext cx="7795892" cy="330061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Immunity = body </a:t>
            </a:r>
            <a:r>
              <a:rPr lang="en-ZA" sz="3600" b="1" dirty="0">
                <a:solidFill>
                  <a:srgbClr val="767DC0"/>
                </a:solidFill>
              </a:rPr>
              <a:t>strong enough </a:t>
            </a:r>
            <a:r>
              <a:rPr lang="en-ZA" sz="3600" dirty="0"/>
              <a:t>to fight infection or disease </a:t>
            </a:r>
            <a:r>
              <a:rPr lang="en-ZA" sz="3600" dirty="0" smtClean="0"/>
              <a:t>&amp; </a:t>
            </a:r>
            <a:r>
              <a:rPr lang="en-ZA" sz="3600" dirty="0"/>
              <a:t>not get </a:t>
            </a:r>
            <a:r>
              <a:rPr lang="en-ZA" sz="3600" b="1" dirty="0">
                <a:solidFill>
                  <a:srgbClr val="767DC0"/>
                </a:solidFill>
              </a:rPr>
              <a:t>sick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Disease = condition that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stops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 smtClean="0"/>
              <a:t>the</a:t>
            </a:r>
            <a:r>
              <a:rPr lang="en-ZA" sz="3600" dirty="0" smtClean="0">
                <a:solidFill>
                  <a:srgbClr val="8CE614"/>
                </a:solidFill>
              </a:rPr>
              <a:t> </a:t>
            </a:r>
            <a:r>
              <a:rPr lang="en-ZA" sz="3600" dirty="0" smtClean="0"/>
              <a:t>body </a:t>
            </a:r>
            <a:r>
              <a:rPr lang="en-ZA" sz="3600" dirty="0"/>
              <a:t>or mind from </a:t>
            </a:r>
            <a:r>
              <a:rPr lang="en-ZA" sz="3600" b="1" dirty="0">
                <a:solidFill>
                  <a:srgbClr val="8CE614"/>
                </a:solidFill>
              </a:rPr>
              <a:t>functioning normally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The immune system is </a:t>
            </a:r>
            <a:r>
              <a:rPr lang="en-ZA" sz="3600" b="1" dirty="0" smtClean="0">
                <a:solidFill>
                  <a:srgbClr val="767DC0"/>
                </a:solidFill>
              </a:rPr>
              <a:t>the body’s </a:t>
            </a:r>
            <a:r>
              <a:rPr lang="en-ZA" sz="3600" b="1" dirty="0">
                <a:solidFill>
                  <a:srgbClr val="767DC0"/>
                </a:solidFill>
              </a:rPr>
              <a:t>defence </a:t>
            </a:r>
            <a:r>
              <a:rPr lang="en-ZA" sz="3600" dirty="0"/>
              <a:t>against infections </a:t>
            </a:r>
            <a:r>
              <a:rPr lang="en-ZA" sz="3600" dirty="0" smtClean="0"/>
              <a:t>&amp; </a:t>
            </a:r>
            <a:r>
              <a:rPr lang="en-ZA" sz="3600" dirty="0"/>
              <a:t>illnesses.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376" y="4539129"/>
            <a:ext cx="2414588" cy="17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87" y="945995"/>
            <a:ext cx="3100388" cy="4435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2433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immunity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42801"/>
            <a:ext cx="4662487" cy="4586487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 smtClean="0"/>
              <a:t>The </a:t>
            </a:r>
            <a:r>
              <a:rPr lang="en-ZA" sz="3600" b="1" dirty="0" smtClean="0">
                <a:solidFill>
                  <a:srgbClr val="767DC0"/>
                </a:solidFill>
              </a:rPr>
              <a:t>immune </a:t>
            </a:r>
            <a:r>
              <a:rPr lang="en-ZA" sz="3600" b="1" dirty="0">
                <a:solidFill>
                  <a:srgbClr val="767DC0"/>
                </a:solidFill>
              </a:rPr>
              <a:t>system </a:t>
            </a:r>
            <a:r>
              <a:rPr lang="en-ZA" sz="3600" dirty="0" smtClean="0"/>
              <a:t>is made </a:t>
            </a:r>
            <a:r>
              <a:rPr lang="en-ZA" sz="3600" dirty="0"/>
              <a:t>up of:</a:t>
            </a:r>
          </a:p>
          <a:p>
            <a:pPr marL="357188" lvl="2" indent="-357188" fontAlgn="base"/>
            <a:r>
              <a:rPr lang="en-ZA" sz="3200" dirty="0" smtClean="0"/>
              <a:t>The </a:t>
            </a:r>
            <a:r>
              <a:rPr lang="en-ZA" sz="3200" b="1" dirty="0" smtClean="0">
                <a:solidFill>
                  <a:srgbClr val="8CE614"/>
                </a:solidFill>
              </a:rPr>
              <a:t>lymphatic system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thymus</a:t>
            </a:r>
            <a:r>
              <a:rPr lang="en-ZA" sz="3200" dirty="0" smtClean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tonsils</a:t>
            </a:r>
            <a:r>
              <a:rPr lang="en-ZA" sz="3200" dirty="0"/>
              <a:t> </a:t>
            </a:r>
            <a:r>
              <a:rPr lang="en-ZA" sz="3200" dirty="0" smtClean="0"/>
              <a:t>&amp; </a:t>
            </a:r>
            <a:r>
              <a:rPr lang="en-ZA" sz="3200" b="1" dirty="0" smtClean="0">
                <a:solidFill>
                  <a:srgbClr val="8CE614"/>
                </a:solidFill>
              </a:rPr>
              <a:t>spleen</a:t>
            </a:r>
          </a:p>
          <a:p>
            <a:pPr marL="357188" lvl="2" indent="-357188" fontAlgn="base"/>
            <a:r>
              <a:rPr lang="en-ZA" sz="3200" dirty="0"/>
              <a:t>Lymph, white blood </a:t>
            </a:r>
            <a:r>
              <a:rPr lang="en-ZA" sz="3200" b="1" dirty="0">
                <a:solidFill>
                  <a:srgbClr val="767DC0"/>
                </a:solidFill>
              </a:rPr>
              <a:t>cells</a:t>
            </a:r>
            <a:r>
              <a:rPr lang="en-ZA" sz="3200" dirty="0"/>
              <a:t> &amp;</a:t>
            </a:r>
            <a:r>
              <a:rPr lang="en-ZA" sz="3200" dirty="0" smtClean="0"/>
              <a:t> </a:t>
            </a:r>
            <a:r>
              <a:rPr lang="en-ZA" sz="3200" dirty="0"/>
              <a:t>bone </a:t>
            </a:r>
            <a:r>
              <a:rPr lang="en-ZA" sz="3200" b="1" dirty="0" smtClean="0">
                <a:solidFill>
                  <a:srgbClr val="767DC0"/>
                </a:solidFill>
              </a:rPr>
              <a:t>marrow</a:t>
            </a:r>
            <a:endParaRPr lang="en-ZA" sz="3200" b="1" dirty="0">
              <a:solidFill>
                <a:srgbClr val="767DC0"/>
              </a:solidFill>
            </a:endParaRPr>
          </a:p>
          <a:p>
            <a:pPr marL="357188" lvl="2" indent="-357188" fontAlgn="base"/>
            <a:r>
              <a:rPr lang="en-ZA" sz="3200" dirty="0"/>
              <a:t>Antibodies &amp;</a:t>
            </a:r>
            <a:r>
              <a:rPr lang="en-ZA" sz="3200" dirty="0" smtClean="0"/>
              <a:t> </a:t>
            </a:r>
            <a:r>
              <a:rPr lang="en-ZA" sz="3200" dirty="0"/>
              <a:t>other special </a:t>
            </a:r>
            <a:r>
              <a:rPr lang="en-ZA" sz="3200" dirty="0" smtClean="0"/>
              <a:t>cells</a:t>
            </a:r>
            <a:endParaRPr lang="en-ZA" sz="3200" dirty="0"/>
          </a:p>
          <a:p>
            <a:pPr marL="357188" lvl="2" indent="-357188" fontAlgn="base"/>
            <a:r>
              <a:rPr lang="en-ZA" sz="3200" dirty="0"/>
              <a:t>Mucous </a:t>
            </a:r>
            <a:r>
              <a:rPr lang="en-ZA" sz="3200" b="1" dirty="0">
                <a:solidFill>
                  <a:srgbClr val="8CE614"/>
                </a:solidFill>
              </a:rPr>
              <a:t>membranes</a:t>
            </a:r>
            <a:r>
              <a:rPr lang="en-ZA" sz="3200" dirty="0"/>
              <a:t>. </a:t>
            </a:r>
          </a:p>
          <a:p>
            <a:pPr lvl="2" fontAlgn="base"/>
            <a:endParaRPr lang="en-ZA" sz="1400" dirty="0"/>
          </a:p>
        </p:txBody>
      </p:sp>
      <p:sp>
        <p:nvSpPr>
          <p:cNvPr id="6" name="Rectangle 5"/>
          <p:cNvSpPr/>
          <p:nvPr/>
        </p:nvSpPr>
        <p:spPr>
          <a:xfrm>
            <a:off x="5043488" y="5354184"/>
            <a:ext cx="3243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9.1: The nodes and ducts of the lymphatic system are seen in green in this diagram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How do white blood cells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work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999925"/>
            <a:ext cx="4862512" cy="527228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Protect against </a:t>
            </a:r>
            <a:r>
              <a:rPr lang="en-ZA" sz="3600" b="1" dirty="0">
                <a:solidFill>
                  <a:srgbClr val="FF0000"/>
                </a:solidFill>
              </a:rPr>
              <a:t>infections</a:t>
            </a:r>
            <a:r>
              <a:rPr lang="en-ZA" sz="3600" dirty="0"/>
              <a:t> </a:t>
            </a:r>
            <a:r>
              <a:rPr lang="en-ZA" sz="3600" dirty="0" smtClean="0"/>
              <a:t>&amp; </a:t>
            </a:r>
            <a:r>
              <a:rPr lang="en-ZA" sz="3600" b="1" dirty="0" smtClean="0">
                <a:solidFill>
                  <a:srgbClr val="FF0000"/>
                </a:solidFill>
              </a:rPr>
              <a:t>invasions</a:t>
            </a:r>
            <a:endParaRPr lang="en-ZA" sz="3600" dirty="0"/>
          </a:p>
          <a:p>
            <a:pPr lvl="0" fontAlgn="base"/>
            <a:r>
              <a:rPr lang="en-ZA" sz="3600" dirty="0"/>
              <a:t>Different </a:t>
            </a:r>
            <a:r>
              <a:rPr lang="en-ZA" sz="3600" dirty="0" smtClean="0"/>
              <a:t>kinds</a:t>
            </a:r>
            <a:br>
              <a:rPr lang="en-ZA" sz="3600" dirty="0" smtClean="0"/>
            </a:br>
            <a:r>
              <a:rPr lang="en-ZA" sz="3600" b="1" dirty="0" smtClean="0">
                <a:solidFill>
                  <a:srgbClr val="8CE614"/>
                </a:solidFill>
              </a:rPr>
              <a:t>perform </a:t>
            </a:r>
            <a:r>
              <a:rPr lang="en-ZA" sz="3600" b="1" dirty="0">
                <a:solidFill>
                  <a:srgbClr val="8CE614"/>
                </a:solidFill>
              </a:rPr>
              <a:t>different </a:t>
            </a:r>
            <a:r>
              <a:rPr lang="en-ZA" sz="3600" b="1" dirty="0" smtClean="0">
                <a:solidFill>
                  <a:srgbClr val="8CE614"/>
                </a:solidFill>
              </a:rPr>
              <a:t>functions</a:t>
            </a:r>
            <a:r>
              <a:rPr lang="en-ZA" sz="3600" dirty="0" smtClean="0"/>
              <a:t>, such as:</a:t>
            </a:r>
            <a:endParaRPr lang="en-ZA" sz="3600" dirty="0"/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Dissolving </a:t>
            </a:r>
            <a:r>
              <a:rPr lang="en-ZA" sz="3200" dirty="0" smtClean="0"/>
              <a:t>bacteria</a:t>
            </a:r>
            <a:endParaRPr lang="en-ZA" sz="3200" dirty="0"/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“Eating” </a:t>
            </a:r>
            <a:r>
              <a:rPr lang="en-ZA" sz="3200" dirty="0" smtClean="0"/>
              <a:t>bacteria</a:t>
            </a:r>
            <a:endParaRPr lang="en-ZA" sz="3200" dirty="0"/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Killing </a:t>
            </a:r>
            <a:r>
              <a:rPr lang="en-ZA" sz="3200" dirty="0" smtClean="0"/>
              <a:t>parasites</a:t>
            </a:r>
            <a:endParaRPr lang="en-ZA" sz="3200" dirty="0"/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Defending against viruses </a:t>
            </a:r>
            <a:r>
              <a:rPr lang="en-ZA" sz="3200" dirty="0" smtClean="0"/>
              <a:t>&amp; tumours</a:t>
            </a:r>
            <a:r>
              <a:rPr lang="en-ZA" sz="3200" dirty="0"/>
              <a:t>. </a:t>
            </a:r>
          </a:p>
          <a:p>
            <a:pPr lvl="2" fontAlgn="base"/>
            <a:endParaRPr lang="en-ZA" sz="1400" dirty="0"/>
          </a:p>
        </p:txBody>
      </p:sp>
      <p:sp>
        <p:nvSpPr>
          <p:cNvPr id="6" name="Rectangle 5"/>
          <p:cNvSpPr/>
          <p:nvPr/>
        </p:nvSpPr>
        <p:spPr>
          <a:xfrm>
            <a:off x="4718447" y="4444712"/>
            <a:ext cx="3243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 smtClean="0"/>
              <a:t>Figure 9.2: A white </a:t>
            </a:r>
            <a:r>
              <a:rPr lang="en-US" i="1" dirty="0"/>
              <a:t>blood cell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96" y="2299860"/>
            <a:ext cx="2602729" cy="19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How do </a:t>
            </a:r>
            <a:r>
              <a:rPr lang="en-ZA" b="1" dirty="0" smtClean="0">
                <a:latin typeface="+mn-lt"/>
              </a:rPr>
              <a:t>lymphocytes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work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14262"/>
            <a:ext cx="7905750" cy="448647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Type of </a:t>
            </a:r>
            <a:r>
              <a:rPr lang="en-ZA" sz="3600" b="1" dirty="0">
                <a:solidFill>
                  <a:srgbClr val="8CE614"/>
                </a:solidFill>
              </a:rPr>
              <a:t>white blood </a:t>
            </a:r>
            <a:r>
              <a:rPr lang="en-ZA" sz="3600" b="1" dirty="0" smtClean="0">
                <a:solidFill>
                  <a:srgbClr val="8CE614"/>
                </a:solidFill>
              </a:rPr>
              <a:t>cell</a:t>
            </a:r>
            <a:endParaRPr lang="en-ZA" sz="3600" b="1" dirty="0">
              <a:solidFill>
                <a:srgbClr val="8CE614"/>
              </a:solidFill>
            </a:endParaRPr>
          </a:p>
          <a:p>
            <a:pPr lvl="0" fontAlgn="base"/>
            <a:r>
              <a:rPr lang="en-ZA" sz="3600" dirty="0"/>
              <a:t>Thymus cells or </a:t>
            </a:r>
            <a:r>
              <a:rPr lang="en-ZA" sz="3600" b="1" dirty="0">
                <a:solidFill>
                  <a:srgbClr val="767DC0"/>
                </a:solidFill>
              </a:rPr>
              <a:t>T-cells</a:t>
            </a:r>
            <a:r>
              <a:rPr lang="en-ZA" sz="3600" dirty="0"/>
              <a:t> make up </a:t>
            </a:r>
            <a:r>
              <a:rPr lang="en-ZA" sz="3600" b="1" dirty="0">
                <a:solidFill>
                  <a:srgbClr val="767DC0"/>
                </a:solidFill>
              </a:rPr>
              <a:t>75%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Made in bone </a:t>
            </a:r>
            <a:r>
              <a:rPr lang="en-ZA" sz="3200" b="1" dirty="0" smtClean="0">
                <a:solidFill>
                  <a:srgbClr val="8CE614"/>
                </a:solidFill>
              </a:rPr>
              <a:t>marrow</a:t>
            </a:r>
            <a:endParaRPr lang="en-ZA" sz="3200" b="1" dirty="0">
              <a:solidFill>
                <a:srgbClr val="8CE614"/>
              </a:solidFill>
            </a:endParaRP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Then move to the </a:t>
            </a:r>
            <a:r>
              <a:rPr lang="en-ZA" sz="3200" b="1" dirty="0" smtClean="0">
                <a:solidFill>
                  <a:srgbClr val="767DC0"/>
                </a:solidFill>
              </a:rPr>
              <a:t>thymus</a:t>
            </a:r>
            <a:endParaRPr lang="en-ZA" sz="3200" dirty="0"/>
          </a:p>
          <a:p>
            <a:pPr lvl="0" fontAlgn="base"/>
            <a:r>
              <a:rPr lang="en-ZA" sz="3600" dirty="0"/>
              <a:t>B-cells: 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Made in bone </a:t>
            </a:r>
            <a:r>
              <a:rPr lang="en-ZA" sz="3200" b="1" dirty="0" smtClean="0">
                <a:solidFill>
                  <a:srgbClr val="8CE614"/>
                </a:solidFill>
              </a:rPr>
              <a:t>marrow</a:t>
            </a:r>
            <a:endParaRPr lang="en-ZA" sz="3200" b="1" dirty="0">
              <a:solidFill>
                <a:srgbClr val="8CE614"/>
              </a:solidFill>
            </a:endParaRP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Produce </a:t>
            </a:r>
            <a:r>
              <a:rPr lang="en-ZA" sz="3200" b="1" dirty="0">
                <a:solidFill>
                  <a:srgbClr val="767DC0"/>
                </a:solidFill>
              </a:rPr>
              <a:t>antibodies</a:t>
            </a:r>
            <a:r>
              <a:rPr lang="en-ZA" sz="3200" dirty="0"/>
              <a:t> when needed. </a:t>
            </a:r>
          </a:p>
          <a:p>
            <a:pPr lvl="2" fontAlgn="base"/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53890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How do </a:t>
            </a:r>
            <a:r>
              <a:rPr lang="en-ZA" b="1" dirty="0" smtClean="0">
                <a:latin typeface="+mn-lt"/>
              </a:rPr>
              <a:t>lymphocytes </a:t>
            </a:r>
            <a:r>
              <a:rPr lang="en-ZA" b="1" dirty="0" smtClean="0">
                <a:solidFill>
                  <a:srgbClr val="767DC0"/>
                </a:solidFill>
                <a:latin typeface="+mn-lt"/>
              </a:rPr>
              <a:t>work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958207"/>
              </p:ext>
            </p:extLst>
          </p:nvPr>
        </p:nvGraphicFramePr>
        <p:xfrm>
          <a:off x="185738" y="1843296"/>
          <a:ext cx="8171656" cy="342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6342856"/>
              </a:tblGrid>
              <a:tr h="379297">
                <a:tc>
                  <a:txBody>
                    <a:bodyPr/>
                    <a:lstStyle/>
                    <a:p>
                      <a:r>
                        <a:rPr lang="en-ZA" sz="20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Types</a:t>
                      </a:r>
                      <a:endParaRPr lang="en-ZA" sz="20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1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en-ZA" sz="2000" b="1" i="0" dirty="0">
                        <a:solidFill>
                          <a:schemeClr val="bg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</a:tr>
              <a:tr h="91056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Helper T-cells</a:t>
                      </a:r>
                      <a:endParaRPr lang="en-ZA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start and coordinate the immune response by producing signalling cells called cytokines, which stimulate B-cells and macrophages into action.</a:t>
                      </a:r>
                      <a:endParaRPr lang="en-ZA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</a:tr>
              <a:tr h="60704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Cytotoxic T-cells</a:t>
                      </a:r>
                      <a:endParaRPr lang="en-ZA" sz="20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produce toxic granules with powerful enzymes to break open and kill invaders.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  <a:tr h="910562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Memory T-cells</a:t>
                      </a:r>
                      <a:endParaRPr lang="en-ZA" sz="20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form a memory of invaders they have encountered, so that the immune system will recognise them if they attack again.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</a:tr>
              <a:tr h="607041"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Suppressor      T-cells</a:t>
                      </a:r>
                      <a:endParaRPr lang="en-ZA" sz="2000" b="1" dirty="0">
                        <a:solidFill>
                          <a:srgbClr val="9A73FD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They control immune response so that it doesn’t kill healthy cells after a threat has been dealt with.</a:t>
                      </a:r>
                      <a:endParaRPr lang="en-ZA" sz="2000" dirty="0">
                        <a:solidFill>
                          <a:srgbClr val="9A73FD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5080" y="1402482"/>
            <a:ext cx="787759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 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9.1: </a:t>
            </a:r>
            <a:r>
              <a:rPr lang="en-ZA" i="1" dirty="0"/>
              <a:t>Types of T-cells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55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6082</TotalTime>
  <Words>1544</Words>
  <Application>Microsoft Office PowerPoint</Application>
  <PresentationFormat>On-screen Show (4:3)</PresentationFormat>
  <Paragraphs>284</Paragraphs>
  <Slides>49</Slides>
  <Notes>29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MS PGothic</vt:lpstr>
      <vt:lpstr>Arial</vt:lpstr>
      <vt:lpstr>Calibri</vt:lpstr>
      <vt:lpstr>Calibri Light</vt:lpstr>
      <vt:lpstr>Courier New</vt:lpstr>
      <vt:lpstr>Palatino Linotype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Know &amp; understand HIV &amp; Aids, STIs &amp; opportunistic infections</vt:lpstr>
      <vt:lpstr>Think about it…</vt:lpstr>
      <vt:lpstr>The immune system  &amp; infection control</vt:lpstr>
      <vt:lpstr>What is immunity?</vt:lpstr>
      <vt:lpstr>What is immunity?</vt:lpstr>
      <vt:lpstr>How do white blood cells work?</vt:lpstr>
      <vt:lpstr>How do lymphocytes work?</vt:lpstr>
      <vt:lpstr>How do lymphocytes work?</vt:lpstr>
      <vt:lpstr>How is the immune system compromised? </vt:lpstr>
      <vt:lpstr>How is the immune system compromised? </vt:lpstr>
      <vt:lpstr>How is the immune system compromised? </vt:lpstr>
      <vt:lpstr>PowerPoint Presentation</vt:lpstr>
      <vt:lpstr>How does HIV attack cells?</vt:lpstr>
      <vt:lpstr>How does HIV attack cells?</vt:lpstr>
      <vt:lpstr>PowerPoint Presentation</vt:lpstr>
      <vt:lpstr>Infection control measures</vt:lpstr>
      <vt:lpstr>Infection control measures</vt:lpstr>
      <vt:lpstr>Medication for HIV  infection control </vt:lpstr>
      <vt:lpstr>PowerPoint Presentation</vt:lpstr>
      <vt:lpstr>PowerPoint Presentation</vt:lpstr>
      <vt:lpstr>Infections, their modes of transmission  &amp; prevention</vt:lpstr>
      <vt:lpstr>How HIV is transmitted</vt:lpstr>
      <vt:lpstr>How STIs are transmitted</vt:lpstr>
      <vt:lpstr>How STIs are transmitted</vt:lpstr>
      <vt:lpstr>How STIs are transmitted</vt:lpstr>
      <vt:lpstr>PowerPoint Presentation</vt:lpstr>
      <vt:lpstr>PowerPoint Presentation</vt:lpstr>
      <vt:lpstr>Opportunistic infections</vt:lpstr>
      <vt:lpstr>Opportunistic infections</vt:lpstr>
      <vt:lpstr>PowerPoint Presentation</vt:lpstr>
      <vt:lpstr>Tuberculosis (TB)</vt:lpstr>
      <vt:lpstr>Tuberculosis (TB)</vt:lpstr>
      <vt:lpstr>Tuberculosis (TB)</vt:lpstr>
      <vt:lpstr>Tuberculosis (TB)</vt:lpstr>
      <vt:lpstr>Preventing TB</vt:lpstr>
      <vt:lpstr>Preventing HIV, Aids &amp; STIs</vt:lpstr>
      <vt:lpstr>Preventing HIV, Aids &amp; STIs</vt:lpstr>
      <vt:lpstr>Preventing opportunistic infections</vt:lpstr>
      <vt:lpstr>PowerPoint Presentation</vt:lpstr>
      <vt:lpstr>PowerPoint Presentation</vt:lpstr>
      <vt:lpstr>Health-related  support services</vt:lpstr>
      <vt:lpstr>Support services in South Africa</vt:lpstr>
      <vt:lpstr>Support services in South Africa</vt:lpstr>
      <vt:lpstr>Support services in South Africa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337</cp:revision>
  <dcterms:created xsi:type="dcterms:W3CDTF">2017-08-15T07:49:10Z</dcterms:created>
  <dcterms:modified xsi:type="dcterms:W3CDTF">2018-02-07T08:12:55Z</dcterms:modified>
</cp:coreProperties>
</file>