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34"/>
  </p:notesMasterIdLst>
  <p:sldIdLst>
    <p:sldId id="330" r:id="rId4"/>
    <p:sldId id="331" r:id="rId5"/>
    <p:sldId id="332" r:id="rId6"/>
    <p:sldId id="333" r:id="rId7"/>
    <p:sldId id="295" r:id="rId8"/>
    <p:sldId id="411" r:id="rId9"/>
    <p:sldId id="425" r:id="rId10"/>
    <p:sldId id="412" r:id="rId11"/>
    <p:sldId id="426" r:id="rId12"/>
    <p:sldId id="427" r:id="rId13"/>
    <p:sldId id="428" r:id="rId14"/>
    <p:sldId id="429" r:id="rId15"/>
    <p:sldId id="410" r:id="rId16"/>
    <p:sldId id="334" r:id="rId17"/>
    <p:sldId id="396" r:id="rId18"/>
    <p:sldId id="363" r:id="rId19"/>
    <p:sldId id="364" r:id="rId20"/>
    <p:sldId id="413" r:id="rId21"/>
    <p:sldId id="430" r:id="rId22"/>
    <p:sldId id="431" r:id="rId23"/>
    <p:sldId id="432" r:id="rId24"/>
    <p:sldId id="423" r:id="rId25"/>
    <p:sldId id="417" r:id="rId26"/>
    <p:sldId id="418" r:id="rId27"/>
    <p:sldId id="433" r:id="rId28"/>
    <p:sldId id="434" r:id="rId29"/>
    <p:sldId id="435" r:id="rId30"/>
    <p:sldId id="424" r:id="rId31"/>
    <p:sldId id="340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67" clrIdx="0">
    <p:extLst/>
  </p:cmAuthor>
  <p:cmAuthor id="2" name="Intern" initials="I" lastIdx="15" clrIdx="1"/>
  <p:cmAuthor id="3" name="Janet Bartlet" initials="JB" lastIdx="5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8CE614"/>
    <a:srgbClr val="9A73FD"/>
    <a:srgbClr val="D3E856"/>
    <a:srgbClr val="9EA2F4"/>
    <a:srgbClr val="4A3D9B"/>
    <a:srgbClr val="F2FAC2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9" autoAdjust="0"/>
    <p:restoredTop sz="94434" autoAdjust="0"/>
  </p:normalViewPr>
  <p:slideViewPr>
    <p:cSldViewPr snapToGrid="0">
      <p:cViewPr varScale="1">
        <p:scale>
          <a:sx n="84" d="100"/>
          <a:sy n="84" d="100"/>
        </p:scale>
        <p:origin x="82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9261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032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338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83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45654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1394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122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9798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9730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74335"/>
            <a:ext cx="3754328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87329"/>
            <a:ext cx="281989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81076"/>
            <a:ext cx="269097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84161"/>
            <a:ext cx="2326565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51883"/>
            <a:ext cx="729380" cy="66592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9312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</a:t>
            </a:r>
            <a:r>
              <a:rPr lang="en-GB" dirty="0" smtClean="0">
                <a:solidFill>
                  <a:srgbClr val="9A73FD"/>
                </a:solidFill>
              </a:rPr>
              <a:t>3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Assertiveness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refusal skills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99539"/>
            <a:ext cx="8168440" cy="501625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 smtClean="0"/>
              <a:t>Refusal </a:t>
            </a:r>
            <a:r>
              <a:rPr lang="en-ZA" sz="3600" dirty="0"/>
              <a:t>skills include:</a:t>
            </a:r>
          </a:p>
          <a:p>
            <a:pPr marL="801688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Delaying the </a:t>
            </a:r>
            <a:r>
              <a:rPr lang="en-ZA" sz="3200" b="1" dirty="0" smtClean="0">
                <a:solidFill>
                  <a:srgbClr val="767DC0"/>
                </a:solidFill>
              </a:rPr>
              <a:t>issue</a:t>
            </a:r>
            <a:endParaRPr lang="en-ZA" sz="3200" b="1" dirty="0">
              <a:solidFill>
                <a:srgbClr val="767DC0"/>
              </a:solidFill>
            </a:endParaRPr>
          </a:p>
          <a:p>
            <a:pPr marL="801688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Suggesting other </a:t>
            </a:r>
            <a:r>
              <a:rPr lang="en-ZA" sz="3200" b="1" dirty="0" smtClean="0">
                <a:solidFill>
                  <a:srgbClr val="8CE614"/>
                </a:solidFill>
              </a:rPr>
              <a:t>options</a:t>
            </a:r>
            <a:endParaRPr lang="en-ZA" sz="3200" b="1" dirty="0">
              <a:solidFill>
                <a:srgbClr val="8CE614"/>
              </a:solidFill>
            </a:endParaRPr>
          </a:p>
          <a:p>
            <a:pPr marL="801688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Standing </a:t>
            </a:r>
            <a:r>
              <a:rPr lang="en-ZA" sz="3200" b="1" dirty="0" smtClean="0">
                <a:solidFill>
                  <a:srgbClr val="767DC0"/>
                </a:solidFill>
              </a:rPr>
              <a:t>firm</a:t>
            </a:r>
          </a:p>
          <a:p>
            <a:pPr marL="801688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Leaving the </a:t>
            </a:r>
            <a:r>
              <a:rPr lang="en-ZA" sz="3200" b="1" dirty="0">
                <a:solidFill>
                  <a:srgbClr val="8CE614"/>
                </a:solidFill>
              </a:rPr>
              <a:t>scene</a:t>
            </a:r>
          </a:p>
          <a:p>
            <a:pPr marL="801688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Being </a:t>
            </a:r>
            <a:r>
              <a:rPr lang="en-ZA" sz="3200" b="1" dirty="0" smtClean="0">
                <a:solidFill>
                  <a:srgbClr val="767DC0"/>
                </a:solidFill>
              </a:rPr>
              <a:t>dramatic</a:t>
            </a:r>
            <a:endParaRPr lang="en-ZA" sz="3200" b="1" dirty="0">
              <a:solidFill>
                <a:srgbClr val="767DC0"/>
              </a:solidFill>
            </a:endParaRPr>
          </a:p>
          <a:p>
            <a:pPr marL="801688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Reversing the pressure by </a:t>
            </a:r>
            <a:r>
              <a:rPr lang="en-ZA" sz="3200" b="1" dirty="0">
                <a:solidFill>
                  <a:srgbClr val="8CE614"/>
                </a:solidFill>
              </a:rPr>
              <a:t>challenging</a:t>
            </a:r>
            <a:r>
              <a:rPr lang="en-ZA" sz="3200" dirty="0"/>
              <a:t> </a:t>
            </a:r>
            <a:r>
              <a:rPr lang="en-ZA" sz="3200" dirty="0" smtClean="0"/>
              <a:t/>
            </a:r>
            <a:br>
              <a:rPr lang="en-ZA" sz="3200" dirty="0" smtClean="0"/>
            </a:br>
            <a:r>
              <a:rPr lang="en-ZA" sz="3200" dirty="0" smtClean="0"/>
              <a:t>the </a:t>
            </a:r>
            <a:r>
              <a:rPr lang="en-ZA" sz="3200" dirty="0" smtClean="0"/>
              <a:t>peer(s)</a:t>
            </a:r>
            <a:endParaRPr lang="en-ZA" sz="3200" dirty="0"/>
          </a:p>
          <a:p>
            <a:pPr marL="801688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Ignoring the issue or comment, </a:t>
            </a:r>
            <a:r>
              <a:rPr lang="en-ZA" sz="3200" dirty="0" smtClean="0"/>
              <a:t>&amp; </a:t>
            </a:r>
            <a:r>
              <a:rPr lang="en-ZA" sz="3200" dirty="0"/>
              <a:t>trying </a:t>
            </a:r>
            <a:r>
              <a:rPr lang="en-ZA" sz="3200" dirty="0" smtClean="0"/>
              <a:t/>
            </a:r>
            <a:br>
              <a:rPr lang="en-ZA" sz="3200" dirty="0" smtClean="0"/>
            </a:br>
            <a:r>
              <a:rPr lang="en-ZA" sz="3200" dirty="0" smtClean="0"/>
              <a:t>to </a:t>
            </a:r>
            <a:r>
              <a:rPr lang="en-ZA" sz="3200" b="1" dirty="0">
                <a:solidFill>
                  <a:srgbClr val="767DC0"/>
                </a:solidFill>
              </a:rPr>
              <a:t>change the </a:t>
            </a:r>
            <a:r>
              <a:rPr lang="en-ZA" sz="3200" b="1" dirty="0" smtClean="0">
                <a:solidFill>
                  <a:srgbClr val="767DC0"/>
                </a:solidFill>
              </a:rPr>
              <a:t>subject</a:t>
            </a:r>
            <a:endParaRPr lang="en-ZA" sz="3200" dirty="0" smtClean="0"/>
          </a:p>
          <a:p>
            <a:pPr marL="0" lvl="0" indent="0" fontAlgn="base">
              <a:buNone/>
            </a:pPr>
            <a:endParaRPr lang="en-ZA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1466" y="1791608"/>
            <a:ext cx="2775285" cy="18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Assertiveness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dirty="0">
                <a:solidFill>
                  <a:srgbClr val="8CE614"/>
                </a:solidFill>
                <a:latin typeface="+mn-lt"/>
              </a:rPr>
              <a:t>refusal skills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221" y="2446989"/>
            <a:ext cx="4924925" cy="178812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Table 8.1 </a:t>
            </a:r>
            <a:r>
              <a:rPr lang="en-ZA" sz="3600" dirty="0"/>
              <a:t>in your </a:t>
            </a:r>
            <a:r>
              <a:rPr lang="en-ZA" sz="3600" i="1" dirty="0"/>
              <a:t>Student’s Book</a:t>
            </a:r>
            <a:r>
              <a:rPr lang="en-ZA" sz="3600" dirty="0"/>
              <a:t> for examples of responses.</a:t>
            </a:r>
          </a:p>
          <a:p>
            <a:pPr marL="0" lvl="0" indent="0" fontAlgn="base">
              <a:buNone/>
            </a:pP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98842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618307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Improving your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a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ssertiveness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526005"/>
              </p:ext>
            </p:extLst>
          </p:nvPr>
        </p:nvGraphicFramePr>
        <p:xfrm>
          <a:off x="121360" y="1098011"/>
          <a:ext cx="8165391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261"/>
                <a:gridCol w="1366140"/>
                <a:gridCol w="1435317"/>
                <a:gridCol w="1433659"/>
                <a:gridCol w="1363579"/>
                <a:gridCol w="1308435"/>
              </a:tblGrid>
              <a:tr h="524759"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Interests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Confidence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Self-esteem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Goals &amp;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principles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Being</a:t>
                      </a:r>
                    </a:p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yourself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4282434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interests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outside of your peer group.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Learn or do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something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that you really like to do, &amp; you will soon get to know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 people.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Practise having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confidence.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instance,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when you are among people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 don’t know, make a nice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comment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about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something to the person next to you.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If you have low self-esteem or are depressed,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think about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why this is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 &amp; speak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a trusted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person, a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counsellor,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faith practitioner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 a clinic nurse.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Connect with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people who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care about you or have the same values as you, such as your family, your parents’ friends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your faith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Find out what your main goal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&amp; direction in life are. Embrace a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set of values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&amp; moral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principles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that will help to steer you there. Follow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positive role models.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Remind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yourself that when you resist peer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pressure,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 free up your life, time &amp; space to pursue your own identity,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style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ideals.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2731" y="718320"/>
            <a:ext cx="8047037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 8.2: Strategies for improving assertiveness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12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5 Assertivene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6490"/>
            <a:ext cx="9144000" cy="5143041"/>
          </a:xfrm>
        </p:spPr>
      </p:pic>
      <p:sp>
        <p:nvSpPr>
          <p:cNvPr id="5" name="TextBox 4"/>
          <p:cNvSpPr txBox="1"/>
          <p:nvPr/>
        </p:nvSpPr>
        <p:spPr>
          <a:xfrm>
            <a:off x="464077" y="5822899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2778" y="5759356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8.1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– and assess your assertiveness and refusal skills – by </a:t>
            </a:r>
            <a:r>
              <a:rPr lang="en-US" dirty="0" smtClean="0"/>
              <a:t>completing Learning </a:t>
            </a:r>
            <a:r>
              <a:rPr lang="en-US" dirty="0"/>
              <a:t>activity 8.1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92679"/>
            <a:ext cx="8404412" cy="1884244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Situations that encourage abuse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65585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8.2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11004"/>
            <a:ext cx="7905750" cy="720724"/>
          </a:xfrm>
        </p:spPr>
        <p:txBody>
          <a:bodyPr/>
          <a:lstStyle/>
          <a:p>
            <a:pPr algn="ctr"/>
            <a:r>
              <a:rPr lang="en-ZA" b="1" dirty="0" smtClean="0">
                <a:latin typeface="+mn-lt"/>
              </a:rPr>
              <a:t>What is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abuse</a:t>
            </a:r>
            <a:r>
              <a:rPr lang="en-ZA" b="1" dirty="0" smtClean="0">
                <a:latin typeface="+mn-lt"/>
              </a:rPr>
              <a:t>?</a:t>
            </a:r>
            <a:endParaRPr lang="en-ZA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83422"/>
            <a:ext cx="7905749" cy="334045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Abuse = when someone or something is treated in a </a:t>
            </a:r>
            <a:r>
              <a:rPr lang="en-ZA" sz="3600" b="1" dirty="0">
                <a:solidFill>
                  <a:srgbClr val="FF0000"/>
                </a:solidFill>
              </a:rPr>
              <a:t>wrong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FF0000"/>
                </a:solidFill>
              </a:rPr>
              <a:t>hurtful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FF0000"/>
                </a:solidFill>
              </a:rPr>
              <a:t>violent</a:t>
            </a:r>
            <a:r>
              <a:rPr lang="en-ZA" sz="3600" dirty="0"/>
              <a:t> way. </a:t>
            </a:r>
          </a:p>
          <a:p>
            <a:pPr lvl="0" fontAlgn="base"/>
            <a:r>
              <a:rPr lang="en-ZA" sz="3600" dirty="0"/>
              <a:t>Usually refers to </a:t>
            </a:r>
            <a:r>
              <a:rPr lang="en-ZA" sz="3600" b="1" dirty="0">
                <a:solidFill>
                  <a:srgbClr val="8CE614"/>
                </a:solidFill>
              </a:rPr>
              <a:t>repeated </a:t>
            </a:r>
            <a:r>
              <a:rPr lang="en-ZA" sz="3600" dirty="0"/>
              <a:t>incidents. </a:t>
            </a:r>
          </a:p>
          <a:p>
            <a:pPr lvl="0" fontAlgn="base"/>
            <a:r>
              <a:rPr lang="en-ZA" sz="3600" dirty="0"/>
              <a:t>Different </a:t>
            </a:r>
            <a:r>
              <a:rPr lang="en-ZA" sz="3600" b="1" dirty="0" smtClean="0">
                <a:solidFill>
                  <a:srgbClr val="767DC0"/>
                </a:solidFill>
              </a:rPr>
              <a:t>types</a:t>
            </a:r>
            <a:r>
              <a:rPr lang="en-ZA" sz="3600" dirty="0" smtClean="0"/>
              <a:t>, e.g</a:t>
            </a:r>
            <a:r>
              <a:rPr lang="en-ZA" sz="3600" dirty="0"/>
              <a:t>. verbal, physical, social, </a:t>
            </a:r>
            <a:r>
              <a:rPr lang="en-ZA" sz="3600" dirty="0" smtClean="0"/>
              <a:t>emotional, psychological</a:t>
            </a:r>
            <a:r>
              <a:rPr lang="en-ZA" sz="3600" dirty="0"/>
              <a:t>, </a:t>
            </a:r>
            <a:r>
              <a:rPr lang="en-ZA" sz="3600" dirty="0" smtClean="0"/>
              <a:t>sexual </a:t>
            </a:r>
            <a:r>
              <a:rPr lang="en-ZA" sz="3600" dirty="0"/>
              <a:t>&amp;</a:t>
            </a:r>
            <a:r>
              <a:rPr lang="en-ZA" sz="3600" dirty="0" smtClean="0"/>
              <a:t> </a:t>
            </a:r>
            <a:r>
              <a:rPr lang="en-ZA" sz="3600" dirty="0"/>
              <a:t>economic.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2040" y="4043600"/>
            <a:ext cx="3254709" cy="21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715" y="1004938"/>
            <a:ext cx="787759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 8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.4: </a:t>
            </a:r>
            <a:r>
              <a:rPr lang="en-ZA" i="1" dirty="0"/>
              <a:t>Examples of types of abuse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234698"/>
              </p:ext>
            </p:extLst>
          </p:nvPr>
        </p:nvGraphicFramePr>
        <p:xfrm>
          <a:off x="239714" y="1415820"/>
          <a:ext cx="7877590" cy="4552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128"/>
                <a:gridCol w="2534653"/>
                <a:gridCol w="3737809"/>
              </a:tblGrid>
              <a:tr h="380896"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Types of abuse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Definition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Examples</a:t>
                      </a:r>
                      <a:endParaRPr lang="en-ZA" sz="18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88778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Verbal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Hurtful words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Dirty, rude or offensive language; insults; constant criticism; racist comments; mean or belittling jokes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32471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Physical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Hurtful actions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Hitting; kicking; tripping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59185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Social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Hurtful behaviour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Exclusion; constantly ignoring someone or being cold towards them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591854"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Emotional &amp;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psychological</a:t>
                      </a:r>
                      <a:endParaRPr lang="en-ZA" sz="1800" b="1" dirty="0">
                        <a:solidFill>
                          <a:srgbClr val="9A73FD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Hurtful influence or effect</a:t>
                      </a:r>
                      <a:endParaRPr lang="en-ZA" sz="1800" dirty="0">
                        <a:solidFill>
                          <a:srgbClr val="9A73FD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Repeated vandalism or crime; mocking; cyberbullying; stalking</a:t>
                      </a:r>
                      <a:endParaRPr lang="en-ZA" sz="1800" i="0" dirty="0">
                        <a:solidFill>
                          <a:srgbClr val="9A73FD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59185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Sexual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Hurtful intimate relations</a:t>
                      </a:r>
                      <a:endParaRPr lang="en-ZA" sz="1800" i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Rape; adultery; any form of forced or</a:t>
                      </a:r>
                    </a:p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degrading sex</a:t>
                      </a:r>
                      <a:endParaRPr lang="en-ZA" sz="1800" i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118370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Economic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Withholding resources in a hurtful way</a:t>
                      </a:r>
                      <a:endParaRPr lang="en-ZA" sz="1800" i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contributing to rent, a home loan, child support or household expenses; selling things belonging to members of the family; using up their savings</a:t>
                      </a:r>
                      <a:endParaRPr lang="en-ZA" sz="1800" i="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 txBox="1">
            <a:spLocks/>
          </p:cNvSpPr>
          <p:nvPr/>
        </p:nvSpPr>
        <p:spPr>
          <a:xfrm>
            <a:off x="239714" y="134488"/>
            <a:ext cx="8086725" cy="1047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>
                <a:latin typeface="+mn-lt"/>
              </a:rPr>
              <a:t>Various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abusive </a:t>
            </a:r>
            <a:r>
              <a:rPr lang="en-ZA" b="1" dirty="0">
                <a:latin typeface="+mn-lt"/>
              </a:rPr>
              <a:t>situations</a:t>
            </a:r>
            <a:endParaRPr lang="en-Z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935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83270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Abuse </a:t>
            </a:r>
            <a:r>
              <a:rPr lang="en-ZA" b="1" dirty="0" smtClean="0">
                <a:latin typeface="+mn-lt"/>
              </a:rPr>
              <a:t>is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more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likely </a:t>
            </a:r>
            <a:r>
              <a:rPr lang="en-ZA" b="1" dirty="0">
                <a:latin typeface="+mn-lt"/>
              </a:rPr>
              <a:t>when: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13" y="1135296"/>
            <a:ext cx="8277726" cy="345274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The victim is </a:t>
            </a:r>
            <a:r>
              <a:rPr lang="en-ZA" sz="3600" b="1" dirty="0" smtClean="0">
                <a:solidFill>
                  <a:srgbClr val="8CE614"/>
                </a:solidFill>
              </a:rPr>
              <a:t>vulnerable</a:t>
            </a:r>
          </a:p>
          <a:p>
            <a:pPr fontAlgn="base"/>
            <a:r>
              <a:rPr lang="en-ZA" sz="3600" dirty="0"/>
              <a:t>The abuser takes advantage of a </a:t>
            </a:r>
            <a:r>
              <a:rPr lang="en-ZA" sz="3600" b="1" dirty="0" smtClean="0">
                <a:solidFill>
                  <a:srgbClr val="767DC0"/>
                </a:solidFill>
              </a:rPr>
              <a:t>situation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The victim lacks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self-esteem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8CE614"/>
                </a:solidFill>
              </a:rPr>
              <a:t>assertiveness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 smtClean="0"/>
              <a:t>The </a:t>
            </a:r>
            <a:r>
              <a:rPr lang="en-ZA" sz="3600" dirty="0"/>
              <a:t>abuser lacks </a:t>
            </a:r>
            <a:r>
              <a:rPr lang="en-ZA" sz="3600" b="1" dirty="0">
                <a:solidFill>
                  <a:srgbClr val="767DC0"/>
                </a:solidFill>
              </a:rPr>
              <a:t>coping mechanisms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self-control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self-esteem</a:t>
            </a:r>
            <a:r>
              <a:rPr lang="en-ZA" sz="36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845" y="4519652"/>
            <a:ext cx="2618906" cy="174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7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83270"/>
            <a:ext cx="7905750" cy="720724"/>
          </a:xfrm>
        </p:spPr>
        <p:txBody>
          <a:bodyPr/>
          <a:lstStyle/>
          <a:p>
            <a:pPr algn="ctr"/>
            <a:r>
              <a:rPr lang="en-ZA" b="1" dirty="0" smtClean="0">
                <a:latin typeface="+mn-lt"/>
              </a:rPr>
              <a:t>Ways to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 avoid </a:t>
            </a:r>
            <a:r>
              <a:rPr lang="en-ZA" b="1" dirty="0" smtClean="0">
                <a:latin typeface="+mn-lt"/>
              </a:rPr>
              <a:t>abusive situations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13" y="1456139"/>
            <a:ext cx="8277726" cy="311586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Be aware of </a:t>
            </a:r>
            <a:r>
              <a:rPr lang="en-ZA" sz="3600" b="1" dirty="0">
                <a:solidFill>
                  <a:srgbClr val="FF0000"/>
                </a:solidFill>
              </a:rPr>
              <a:t>warning </a:t>
            </a:r>
            <a:r>
              <a:rPr lang="en-ZA" sz="3600" b="1" dirty="0" smtClean="0">
                <a:solidFill>
                  <a:srgbClr val="FF0000"/>
                </a:solidFill>
              </a:rPr>
              <a:t>signs</a:t>
            </a:r>
            <a:endParaRPr lang="en-ZA" sz="3600" b="1" dirty="0">
              <a:solidFill>
                <a:srgbClr val="FF0000"/>
              </a:solidFill>
            </a:endParaRPr>
          </a:p>
          <a:p>
            <a:pPr lvl="0" fontAlgn="base"/>
            <a:r>
              <a:rPr lang="en-ZA" sz="3600" dirty="0"/>
              <a:t>Choose your friends </a:t>
            </a:r>
            <a:r>
              <a:rPr lang="en-ZA" sz="3600" b="1" dirty="0" smtClean="0">
                <a:solidFill>
                  <a:srgbClr val="8CE614"/>
                </a:solidFill>
              </a:rPr>
              <a:t>wisely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Communicate </a:t>
            </a:r>
            <a:r>
              <a:rPr lang="en-ZA" sz="3600" b="1" dirty="0" smtClean="0">
                <a:solidFill>
                  <a:srgbClr val="767DC0"/>
                </a:solidFill>
              </a:rPr>
              <a:t>clearly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Discourage </a:t>
            </a:r>
            <a:r>
              <a:rPr lang="en-ZA" sz="3600" b="1" dirty="0">
                <a:solidFill>
                  <a:srgbClr val="FF0000"/>
                </a:solidFill>
              </a:rPr>
              <a:t>abusive</a:t>
            </a:r>
            <a:r>
              <a:rPr lang="en-ZA" sz="3600" dirty="0"/>
              <a:t> </a:t>
            </a:r>
            <a:r>
              <a:rPr lang="en-ZA" sz="3600" b="1" dirty="0" smtClean="0">
                <a:solidFill>
                  <a:srgbClr val="FF0000"/>
                </a:solidFill>
              </a:rPr>
              <a:t>behaviour</a:t>
            </a:r>
            <a:endParaRPr lang="en-ZA" sz="3600" b="1" dirty="0">
              <a:solidFill>
                <a:srgbClr val="FF0000"/>
              </a:solidFill>
            </a:endParaRPr>
          </a:p>
          <a:p>
            <a:pPr lvl="0" fontAlgn="base"/>
            <a:r>
              <a:rPr lang="en-ZA" sz="3600" dirty="0"/>
              <a:t>Seek </a:t>
            </a:r>
            <a:r>
              <a:rPr lang="en-ZA" sz="3600" b="1" dirty="0" smtClean="0">
                <a:solidFill>
                  <a:srgbClr val="767DC0"/>
                </a:solidFill>
              </a:rPr>
              <a:t>support</a:t>
            </a:r>
            <a:endParaRPr lang="en-ZA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3848581"/>
            <a:ext cx="3562351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9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008" y="571500"/>
            <a:ext cx="3843081" cy="4513231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Indicate strategies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</a:t>
            </a:r>
            <a:r>
              <a:rPr lang="en-ZA" dirty="0">
                <a:solidFill>
                  <a:srgbClr val="8CE614"/>
                </a:solidFill>
              </a:rPr>
              <a:t>lifestyle changes to avoid risky behaviour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07" y="5084731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8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83270"/>
            <a:ext cx="7905750" cy="720724"/>
          </a:xfrm>
        </p:spPr>
        <p:txBody>
          <a:bodyPr/>
          <a:lstStyle/>
          <a:p>
            <a:pPr algn="ctr"/>
            <a:r>
              <a:rPr lang="en-ZA" b="1" dirty="0" smtClean="0">
                <a:latin typeface="+mn-lt"/>
              </a:rPr>
              <a:t>Ways to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 avoid </a:t>
            </a:r>
            <a:r>
              <a:rPr lang="en-ZA" b="1" dirty="0" smtClean="0">
                <a:latin typeface="+mn-lt"/>
              </a:rPr>
              <a:t>abusive situations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13" y="1135296"/>
            <a:ext cx="8211050" cy="314794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Ensure your </a:t>
            </a:r>
            <a:r>
              <a:rPr lang="en-ZA" sz="3600" b="1" dirty="0" smtClean="0">
                <a:solidFill>
                  <a:srgbClr val="767DC0"/>
                </a:solidFill>
              </a:rPr>
              <a:t>safety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Seek </a:t>
            </a:r>
            <a:r>
              <a:rPr lang="en-ZA" sz="3600" b="1" dirty="0">
                <a:solidFill>
                  <a:srgbClr val="8CE614"/>
                </a:solidFill>
              </a:rPr>
              <a:t>professional </a:t>
            </a:r>
            <a:r>
              <a:rPr lang="en-ZA" sz="3600" b="1" dirty="0" smtClean="0">
                <a:solidFill>
                  <a:srgbClr val="8CE614"/>
                </a:solidFill>
              </a:rPr>
              <a:t>help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Form other </a:t>
            </a:r>
            <a:r>
              <a:rPr lang="en-ZA" sz="3600" b="1" dirty="0" smtClean="0">
                <a:solidFill>
                  <a:srgbClr val="767DC0"/>
                </a:solidFill>
              </a:rPr>
              <a:t>relationships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Resist becoming </a:t>
            </a:r>
            <a:r>
              <a:rPr lang="en-ZA" sz="3600" b="1" dirty="0" smtClean="0">
                <a:solidFill>
                  <a:srgbClr val="FF0000"/>
                </a:solidFill>
              </a:rPr>
              <a:t>bitter</a:t>
            </a:r>
            <a:endParaRPr lang="en-ZA" sz="3600" b="1" dirty="0">
              <a:solidFill>
                <a:srgbClr val="FF0000"/>
              </a:solidFill>
            </a:endParaRPr>
          </a:p>
          <a:p>
            <a:pPr lvl="0" fontAlgn="base"/>
            <a:r>
              <a:rPr lang="en-ZA" sz="3600" dirty="0"/>
              <a:t>Boost </a:t>
            </a:r>
            <a:r>
              <a:rPr lang="en-ZA" sz="3600" dirty="0" smtClean="0"/>
              <a:t>your </a:t>
            </a:r>
            <a:r>
              <a:rPr lang="en-ZA" sz="3600" b="1" dirty="0" smtClean="0">
                <a:solidFill>
                  <a:srgbClr val="767DC0"/>
                </a:solidFill>
              </a:rPr>
              <a:t>confidence</a:t>
            </a:r>
            <a:r>
              <a:rPr lang="en-ZA" sz="3600" dirty="0"/>
              <a:t>. </a:t>
            </a:r>
          </a:p>
          <a:p>
            <a:pPr lvl="0" fontAlgn="base"/>
            <a:endParaRPr lang="en-ZA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1161" y="3971093"/>
            <a:ext cx="3335590" cy="22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6 Kinds Of Abus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4452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1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8</a:t>
            </a:r>
            <a:r>
              <a:rPr lang="en-ZA" dirty="0" smtClean="0">
                <a:solidFill>
                  <a:srgbClr val="C082E6"/>
                </a:solidFill>
              </a:rPr>
              <a:t>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</a:t>
            </a:r>
            <a:r>
              <a:rPr lang="en-US" dirty="0" smtClean="0"/>
              <a:t>by completing Learning </a:t>
            </a:r>
            <a:r>
              <a:rPr lang="en-US" dirty="0"/>
              <a:t>activity </a:t>
            </a:r>
            <a:r>
              <a:rPr lang="en-US" dirty="0" smtClean="0"/>
              <a:t>8.2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357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9141"/>
            <a:ext cx="8404412" cy="883470"/>
          </a:xfrm>
        </p:spPr>
        <p:txBody>
          <a:bodyPr>
            <a:no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Date rape drugs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31975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8.3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7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26065"/>
            <a:ext cx="8086725" cy="848756"/>
          </a:xfrm>
        </p:spPr>
        <p:txBody>
          <a:bodyPr>
            <a:normAutofit/>
          </a:bodyPr>
          <a:lstStyle/>
          <a:p>
            <a:pPr algn="ctr"/>
            <a:r>
              <a:rPr lang="en-ZA" sz="4900" b="1" dirty="0" smtClean="0">
                <a:latin typeface="+mn-lt"/>
              </a:rPr>
              <a:t>What is </a:t>
            </a:r>
            <a:r>
              <a:rPr lang="en-ZA" sz="4900" b="1" dirty="0" smtClean="0">
                <a:solidFill>
                  <a:srgbClr val="FF0000"/>
                </a:solidFill>
                <a:latin typeface="+mn-lt"/>
              </a:rPr>
              <a:t>rape</a:t>
            </a:r>
            <a:r>
              <a:rPr lang="en-ZA" sz="4900" b="1" dirty="0" smtClean="0">
                <a:latin typeface="+mn-lt"/>
              </a:rPr>
              <a:t>? </a:t>
            </a:r>
            <a:endParaRPr lang="en-ZA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251284"/>
            <a:ext cx="8215313" cy="499235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Rape = </a:t>
            </a:r>
            <a:r>
              <a:rPr lang="en-ZA" sz="3600" b="1" dirty="0">
                <a:solidFill>
                  <a:srgbClr val="FF0000"/>
                </a:solidFill>
              </a:rPr>
              <a:t>forced</a:t>
            </a:r>
            <a:r>
              <a:rPr lang="en-ZA" sz="3600" dirty="0"/>
              <a:t> sexual intercourse/penetrative </a:t>
            </a:r>
            <a:r>
              <a:rPr lang="en-ZA" sz="3600" dirty="0" smtClean="0"/>
              <a:t>acts</a:t>
            </a:r>
            <a:endParaRPr lang="en-ZA" sz="3600" dirty="0"/>
          </a:p>
          <a:p>
            <a:pPr lvl="0" fontAlgn="base"/>
            <a:r>
              <a:rPr lang="en-ZA" sz="3600" dirty="0"/>
              <a:t>Can happen </a:t>
            </a:r>
            <a:r>
              <a:rPr lang="en-ZA" sz="3600" b="1" dirty="0">
                <a:solidFill>
                  <a:srgbClr val="8CE614"/>
                </a:solidFill>
              </a:rPr>
              <a:t>anywhere</a:t>
            </a:r>
            <a:r>
              <a:rPr lang="en-ZA" sz="3600" dirty="0"/>
              <a:t> at </a:t>
            </a:r>
            <a:r>
              <a:rPr lang="en-ZA" sz="3600" b="1" dirty="0">
                <a:solidFill>
                  <a:srgbClr val="8CE614"/>
                </a:solidFill>
              </a:rPr>
              <a:t>any </a:t>
            </a:r>
            <a:r>
              <a:rPr lang="en-ZA" sz="3600" b="1" dirty="0" smtClean="0">
                <a:solidFill>
                  <a:srgbClr val="8CE614"/>
                </a:solidFill>
              </a:rPr>
              <a:t>time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 smtClean="0"/>
              <a:t>Rapist(s) </a:t>
            </a:r>
            <a:r>
              <a:rPr lang="en-ZA" sz="3600" dirty="0"/>
              <a:t>can be </a:t>
            </a:r>
            <a:r>
              <a:rPr lang="en-ZA" sz="3600" b="1" dirty="0">
                <a:solidFill>
                  <a:srgbClr val="767DC0"/>
                </a:solidFill>
              </a:rPr>
              <a:t>male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female</a:t>
            </a:r>
            <a:r>
              <a:rPr lang="en-ZA" sz="3600" dirty="0"/>
              <a:t>, or a </a:t>
            </a:r>
            <a:r>
              <a:rPr lang="en-ZA" sz="3600" dirty="0" smtClean="0"/>
              <a:t>group</a:t>
            </a:r>
            <a:endParaRPr lang="en-ZA" sz="3600" dirty="0"/>
          </a:p>
          <a:p>
            <a:pPr lvl="0" fontAlgn="base"/>
            <a:r>
              <a:rPr lang="en-ZA" sz="3600" dirty="0"/>
              <a:t>Date rape is committed by </a:t>
            </a:r>
            <a:r>
              <a:rPr lang="en-ZA" sz="3600" dirty="0" smtClean="0"/>
              <a:t>rapist(s) </a:t>
            </a:r>
            <a:r>
              <a:rPr lang="en-ZA" sz="3600" dirty="0"/>
              <a:t>who </a:t>
            </a:r>
            <a:r>
              <a:rPr lang="en-ZA" sz="3600" dirty="0" smtClean="0"/>
              <a:t>go </a:t>
            </a:r>
            <a:r>
              <a:rPr lang="en-ZA" sz="3600" dirty="0"/>
              <a:t>on a </a:t>
            </a:r>
            <a:r>
              <a:rPr lang="en-ZA" sz="3600" b="1" dirty="0">
                <a:solidFill>
                  <a:srgbClr val="8CE614"/>
                </a:solidFill>
              </a:rPr>
              <a:t>date</a:t>
            </a:r>
            <a:r>
              <a:rPr lang="en-ZA" sz="3600" dirty="0"/>
              <a:t> with the </a:t>
            </a:r>
            <a:r>
              <a:rPr lang="en-ZA" sz="3600" dirty="0" smtClean="0"/>
              <a:t>victim</a:t>
            </a:r>
            <a:endParaRPr lang="en-ZA" sz="3600" dirty="0"/>
          </a:p>
          <a:p>
            <a:pPr lvl="0" fontAlgn="base"/>
            <a:r>
              <a:rPr lang="en-ZA" sz="3600" dirty="0" smtClean="0"/>
              <a:t>Rapist(s) </a:t>
            </a:r>
            <a:r>
              <a:rPr lang="en-ZA" sz="3600" dirty="0"/>
              <a:t>may use </a:t>
            </a:r>
            <a:r>
              <a:rPr lang="en-ZA" sz="3600" b="1" dirty="0">
                <a:solidFill>
                  <a:srgbClr val="FF0000"/>
                </a:solidFill>
              </a:rPr>
              <a:t>physical force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FF0000"/>
                </a:solidFill>
              </a:rPr>
              <a:t>drugs</a:t>
            </a:r>
            <a:r>
              <a:rPr lang="en-ZA" sz="3600" dirty="0"/>
              <a:t>.</a:t>
            </a:r>
          </a:p>
          <a:p>
            <a:pPr marL="0" lvl="0" indent="0" fontAlgn="base">
              <a:buNone/>
            </a:pP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48959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26065"/>
            <a:ext cx="8086725" cy="848756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Different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date rape </a:t>
            </a:r>
            <a:r>
              <a:rPr lang="en-ZA" b="1" dirty="0" smtClean="0">
                <a:latin typeface="+mn-lt"/>
              </a:rPr>
              <a:t>drugs </a:t>
            </a:r>
            <a:endParaRPr lang="en-ZA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074821"/>
            <a:ext cx="8206038" cy="356134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Tranquilisers snuck into someone’s </a:t>
            </a:r>
            <a:r>
              <a:rPr lang="en-ZA" sz="3600" b="1" dirty="0">
                <a:solidFill>
                  <a:srgbClr val="767DC0"/>
                </a:solidFill>
              </a:rPr>
              <a:t>drink </a:t>
            </a:r>
            <a:r>
              <a:rPr lang="en-ZA" sz="3600" dirty="0"/>
              <a:t>or </a:t>
            </a:r>
            <a:r>
              <a:rPr lang="en-ZA" sz="3600" b="1" dirty="0" smtClean="0">
                <a:solidFill>
                  <a:srgbClr val="767DC0"/>
                </a:solidFill>
              </a:rPr>
              <a:t>food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Meant to make someone </a:t>
            </a:r>
            <a:r>
              <a:rPr lang="en-ZA" sz="3600" b="1" dirty="0">
                <a:solidFill>
                  <a:srgbClr val="FF0000"/>
                </a:solidFill>
              </a:rPr>
              <a:t>lose control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FF0000"/>
                </a:solidFill>
              </a:rPr>
              <a:t>pass </a:t>
            </a:r>
            <a:r>
              <a:rPr lang="en-ZA" sz="3600" b="1" dirty="0" smtClean="0">
                <a:solidFill>
                  <a:srgbClr val="FF0000"/>
                </a:solidFill>
              </a:rPr>
              <a:t>out</a:t>
            </a:r>
            <a:endParaRPr lang="en-ZA" sz="3600" b="1" dirty="0">
              <a:solidFill>
                <a:srgbClr val="FF0000"/>
              </a:solidFill>
            </a:endParaRPr>
          </a:p>
          <a:p>
            <a:pPr lvl="0" fontAlgn="base"/>
            <a:r>
              <a:rPr lang="en-ZA" sz="3600" dirty="0"/>
              <a:t>Some are </a:t>
            </a:r>
            <a:r>
              <a:rPr lang="en-ZA" sz="3600" b="1" dirty="0">
                <a:solidFill>
                  <a:srgbClr val="8CE614"/>
                </a:solidFill>
              </a:rPr>
              <a:t>legal</a:t>
            </a:r>
            <a:r>
              <a:rPr lang="en-ZA" sz="3600" dirty="0"/>
              <a:t> drugs (misused </a:t>
            </a:r>
            <a:r>
              <a:rPr lang="en-ZA" sz="3600" dirty="0" smtClean="0"/>
              <a:t>by rapists)</a:t>
            </a:r>
            <a:endParaRPr lang="en-ZA" sz="3600" dirty="0"/>
          </a:p>
          <a:p>
            <a:pPr lvl="0" fontAlgn="base"/>
            <a:r>
              <a:rPr lang="en-ZA" sz="3600" dirty="0"/>
              <a:t>Some are made in </a:t>
            </a:r>
            <a:r>
              <a:rPr lang="en-ZA" sz="3600" b="1" dirty="0">
                <a:solidFill>
                  <a:srgbClr val="FF0000"/>
                </a:solidFill>
              </a:rPr>
              <a:t>illegal</a:t>
            </a:r>
            <a:r>
              <a:rPr lang="en-ZA" sz="3600" dirty="0"/>
              <a:t> drug labs. </a:t>
            </a:r>
            <a:endParaRPr lang="en-ZA" sz="3600" dirty="0" smtClean="0"/>
          </a:p>
          <a:p>
            <a:pPr lvl="0" fontAlgn="base"/>
            <a:endParaRPr lang="en-ZA" sz="3600" dirty="0"/>
          </a:p>
          <a:p>
            <a:pPr marL="0" lvl="0" indent="0" fontAlgn="base">
              <a:buNone/>
            </a:pPr>
            <a:endParaRPr lang="en-ZA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5974" y="4555256"/>
            <a:ext cx="2873864" cy="161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3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26065"/>
            <a:ext cx="8086725" cy="848756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Different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date rape </a:t>
            </a:r>
            <a:r>
              <a:rPr lang="en-ZA" b="1" dirty="0" smtClean="0">
                <a:latin typeface="+mn-lt"/>
              </a:rPr>
              <a:t>drugs </a:t>
            </a:r>
            <a:endParaRPr lang="en-ZA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074821"/>
            <a:ext cx="8086725" cy="404261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Examples include </a:t>
            </a:r>
            <a:r>
              <a:rPr lang="en-ZA" sz="3600" b="1" dirty="0">
                <a:solidFill>
                  <a:srgbClr val="FF0000"/>
                </a:solidFill>
              </a:rPr>
              <a:t>Rohypnol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FF0000"/>
                </a:solidFill>
              </a:rPr>
              <a:t>GHB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FF0000"/>
                </a:solidFill>
              </a:rPr>
              <a:t>Ketamine</a:t>
            </a:r>
            <a:endParaRPr lang="en-ZA" sz="3600" dirty="0"/>
          </a:p>
          <a:p>
            <a:pPr lvl="0" fontAlgn="base"/>
            <a:r>
              <a:rPr lang="en-ZA" sz="3600" dirty="0"/>
              <a:t>Effects depend on </a:t>
            </a:r>
            <a:r>
              <a:rPr lang="en-ZA" sz="3600" b="1" dirty="0">
                <a:solidFill>
                  <a:srgbClr val="767DC0"/>
                </a:solidFill>
              </a:rPr>
              <a:t>quantity</a:t>
            </a:r>
            <a:r>
              <a:rPr lang="en-ZA" sz="3600" dirty="0"/>
              <a:t> consumed and whether </a:t>
            </a:r>
            <a:r>
              <a:rPr lang="en-ZA" sz="3600" dirty="0" smtClean="0"/>
              <a:t>it is mixed </a:t>
            </a:r>
            <a:r>
              <a:rPr lang="en-ZA" sz="3600" dirty="0"/>
              <a:t>with </a:t>
            </a:r>
            <a:r>
              <a:rPr lang="en-ZA" sz="3600" dirty="0" smtClean="0"/>
              <a:t>alcohol</a:t>
            </a:r>
            <a:endParaRPr lang="en-ZA" sz="3600" dirty="0"/>
          </a:p>
          <a:p>
            <a:pPr lvl="0" fontAlgn="base"/>
            <a:r>
              <a:rPr lang="en-ZA" sz="3600" dirty="0" smtClean="0"/>
              <a:t>Refer to </a:t>
            </a:r>
            <a:r>
              <a:rPr lang="en-ZA" sz="3600" b="1" dirty="0" smtClean="0">
                <a:solidFill>
                  <a:srgbClr val="8CE614"/>
                </a:solidFill>
              </a:rPr>
              <a:t>Table 8.6 </a:t>
            </a:r>
            <a:r>
              <a:rPr lang="en-ZA" sz="3600" dirty="0" smtClean="0"/>
              <a:t>in your Student’s Book for more on the effects of date rape drugs. </a:t>
            </a:r>
            <a:endParaRPr lang="en-ZA" sz="3600" dirty="0"/>
          </a:p>
          <a:p>
            <a:pPr marL="0" lvl="0" indent="0" fontAlgn="base">
              <a:buNone/>
            </a:pPr>
            <a:endParaRPr lang="en-ZA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1748" y="4374492"/>
            <a:ext cx="2707104" cy="180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89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26065"/>
            <a:ext cx="8086725" cy="848756"/>
          </a:xfrm>
        </p:spPr>
        <p:txBody>
          <a:bodyPr>
            <a:normAutofit/>
          </a:bodyPr>
          <a:lstStyle/>
          <a:p>
            <a:pPr algn="ctr"/>
            <a:r>
              <a:rPr lang="en-ZA" b="1" dirty="0" smtClean="0">
                <a:latin typeface="+mn-lt"/>
              </a:rPr>
              <a:t>Avoiding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date rape </a:t>
            </a:r>
            <a:r>
              <a:rPr lang="en-ZA" b="1" dirty="0" smtClean="0">
                <a:latin typeface="+mn-lt"/>
              </a:rPr>
              <a:t>drugs </a:t>
            </a:r>
            <a:endParaRPr lang="en-ZA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620254"/>
            <a:ext cx="8086725" cy="357739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Guard your </a:t>
            </a:r>
            <a:r>
              <a:rPr lang="en-ZA" sz="3600" b="1" dirty="0">
                <a:solidFill>
                  <a:srgbClr val="767DC0"/>
                </a:solidFill>
              </a:rPr>
              <a:t>drinks</a:t>
            </a:r>
            <a:r>
              <a:rPr lang="en-ZA" sz="3600" dirty="0"/>
              <a:t> </a:t>
            </a:r>
            <a:r>
              <a:rPr lang="en-ZA" sz="3600" dirty="0" smtClean="0"/>
              <a:t>(&amp; </a:t>
            </a:r>
            <a:r>
              <a:rPr lang="en-ZA" sz="3600" b="1" dirty="0">
                <a:solidFill>
                  <a:srgbClr val="767DC0"/>
                </a:solidFill>
              </a:rPr>
              <a:t>food</a:t>
            </a:r>
            <a:r>
              <a:rPr lang="en-ZA" sz="3600" dirty="0" smtClean="0"/>
              <a:t>)</a:t>
            </a:r>
          </a:p>
          <a:p>
            <a:pPr fontAlgn="base"/>
            <a:r>
              <a:rPr lang="en-ZA" sz="3600" dirty="0"/>
              <a:t>Choose your dates </a:t>
            </a:r>
            <a:r>
              <a:rPr lang="en-ZA" sz="3600" b="1" dirty="0" smtClean="0">
                <a:solidFill>
                  <a:srgbClr val="8CE614"/>
                </a:solidFill>
              </a:rPr>
              <a:t>wisely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Choose a </a:t>
            </a:r>
            <a:r>
              <a:rPr lang="en-ZA" sz="3600" b="1" dirty="0">
                <a:solidFill>
                  <a:srgbClr val="767DC0"/>
                </a:solidFill>
              </a:rPr>
              <a:t>safe </a:t>
            </a:r>
            <a:r>
              <a:rPr lang="en-ZA" sz="3600" b="1" dirty="0" smtClean="0">
                <a:solidFill>
                  <a:srgbClr val="767DC0"/>
                </a:solidFill>
              </a:rPr>
              <a:t>location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Be aware of </a:t>
            </a:r>
            <a:r>
              <a:rPr lang="en-ZA" sz="3600" b="1" dirty="0">
                <a:solidFill>
                  <a:srgbClr val="8CE614"/>
                </a:solidFill>
              </a:rPr>
              <a:t>unusual</a:t>
            </a:r>
            <a:r>
              <a:rPr lang="en-ZA" sz="3600" dirty="0"/>
              <a:t> </a:t>
            </a:r>
            <a:r>
              <a:rPr lang="en-ZA" sz="3600" dirty="0" smtClean="0"/>
              <a:t>sensations</a:t>
            </a:r>
            <a:endParaRPr lang="en-ZA" sz="3600" dirty="0"/>
          </a:p>
          <a:p>
            <a:pPr lvl="0" fontAlgn="base"/>
            <a:r>
              <a:rPr lang="en-ZA" sz="3600" dirty="0"/>
              <a:t>Refer to </a:t>
            </a:r>
            <a:r>
              <a:rPr lang="en-ZA" sz="3600" b="1" dirty="0">
                <a:solidFill>
                  <a:srgbClr val="767DC0"/>
                </a:solidFill>
              </a:rPr>
              <a:t>Case studies 8.1 </a:t>
            </a:r>
            <a:r>
              <a:rPr lang="en-ZA" sz="3600" dirty="0" smtClean="0"/>
              <a:t>&amp;</a:t>
            </a:r>
            <a:r>
              <a:rPr lang="en-ZA" sz="3600" b="1" dirty="0" smtClean="0">
                <a:solidFill>
                  <a:srgbClr val="767DC0"/>
                </a:solidFill>
              </a:rPr>
              <a:t> </a:t>
            </a:r>
            <a:r>
              <a:rPr lang="en-ZA" sz="3600" b="1" dirty="0">
                <a:solidFill>
                  <a:srgbClr val="767DC0"/>
                </a:solidFill>
              </a:rPr>
              <a:t>8.2 </a:t>
            </a:r>
            <a:r>
              <a:rPr lang="en-ZA" sz="3600" dirty="0"/>
              <a:t>in your </a:t>
            </a:r>
            <a:r>
              <a:rPr lang="en-ZA" sz="3600" i="1" dirty="0"/>
              <a:t>Student’s </a:t>
            </a:r>
            <a:r>
              <a:rPr lang="en-ZA" sz="3600" i="1" dirty="0" smtClean="0"/>
              <a:t>Book </a:t>
            </a:r>
            <a:r>
              <a:rPr lang="en-ZA" sz="3600" dirty="0" smtClean="0"/>
              <a:t>for more information.</a:t>
            </a:r>
            <a:endParaRPr lang="en-ZA" sz="3600" dirty="0"/>
          </a:p>
          <a:p>
            <a:pPr marL="0" lvl="0" indent="0" fontAlgn="base">
              <a:buNone/>
            </a:pPr>
            <a:endParaRPr lang="en-ZA" sz="3600" dirty="0"/>
          </a:p>
          <a:p>
            <a:pPr marL="0" lvl="0" indent="0" fontAlgn="base">
              <a:buNone/>
            </a:pPr>
            <a:endParaRPr lang="en-ZA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6476" y="1464472"/>
            <a:ext cx="2390274" cy="160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76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8.3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– and think about your own safety – by </a:t>
            </a:r>
            <a:r>
              <a:rPr lang="en-US" dirty="0" smtClean="0"/>
              <a:t>completing Learning </a:t>
            </a:r>
            <a:r>
              <a:rPr lang="en-US" dirty="0"/>
              <a:t>activity 8.3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42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 smtClean="0">
                <a:solidFill>
                  <a:srgbClr val="8CE614"/>
                </a:solidFill>
              </a:rPr>
              <a:t>Module 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module by </a:t>
            </a:r>
            <a:r>
              <a:rPr lang="en-US" dirty="0" smtClean="0"/>
              <a:t>completing the Summative </a:t>
            </a:r>
            <a:r>
              <a:rPr lang="en-US" dirty="0"/>
              <a:t>assessment of Module 8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950080"/>
            <a:ext cx="8096919" cy="297910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How do you </a:t>
            </a:r>
            <a:r>
              <a:rPr lang="en-ZA" sz="3600" b="1" dirty="0">
                <a:solidFill>
                  <a:srgbClr val="767DC0"/>
                </a:solidFill>
              </a:rPr>
              <a:t>refuse</a:t>
            </a:r>
            <a:r>
              <a:rPr lang="en-ZA" sz="3600" dirty="0"/>
              <a:t> something </a:t>
            </a:r>
            <a:r>
              <a:rPr lang="en-ZA" sz="3600" b="1" dirty="0">
                <a:solidFill>
                  <a:srgbClr val="FF0000"/>
                </a:solidFill>
              </a:rPr>
              <a:t>harmful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FF0000"/>
                </a:solidFill>
              </a:rPr>
              <a:t>bad</a:t>
            </a:r>
            <a:r>
              <a:rPr lang="en-ZA" sz="3600" dirty="0"/>
              <a:t> when the pressure is on?</a:t>
            </a:r>
          </a:p>
          <a:p>
            <a:pPr lvl="0" fontAlgn="base"/>
            <a:r>
              <a:rPr lang="en-ZA" sz="3600" dirty="0"/>
              <a:t>Can you </a:t>
            </a:r>
            <a:r>
              <a:rPr lang="en-ZA" sz="3600" b="1" dirty="0">
                <a:solidFill>
                  <a:srgbClr val="8CE614"/>
                </a:solidFill>
              </a:rPr>
              <a:t>grow stronger </a:t>
            </a:r>
            <a:r>
              <a:rPr lang="en-ZA" sz="3600" dirty="0"/>
              <a:t>in </a:t>
            </a:r>
            <a:r>
              <a:rPr lang="en-ZA" sz="3600" b="1" dirty="0">
                <a:solidFill>
                  <a:srgbClr val="8CE614"/>
                </a:solidFill>
              </a:rPr>
              <a:t>refusal skills</a:t>
            </a:r>
            <a:r>
              <a:rPr lang="en-ZA" sz="3600" dirty="0"/>
              <a:t>?</a:t>
            </a:r>
          </a:p>
          <a:p>
            <a:r>
              <a:rPr lang="en-ZA" sz="3600" dirty="0"/>
              <a:t>How will you </a:t>
            </a:r>
            <a:r>
              <a:rPr lang="en-ZA" sz="3600" b="1" dirty="0">
                <a:solidFill>
                  <a:srgbClr val="767DC0"/>
                </a:solidFill>
              </a:rPr>
              <a:t>know</a:t>
            </a:r>
            <a:r>
              <a:rPr lang="en-ZA" sz="3600" dirty="0"/>
              <a:t> when you are being </a:t>
            </a:r>
            <a:r>
              <a:rPr lang="en-ZA" sz="3600" b="1" dirty="0">
                <a:solidFill>
                  <a:srgbClr val="FF0000"/>
                </a:solidFill>
              </a:rPr>
              <a:t>abused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57525"/>
            <a:ext cx="8404412" cy="976460"/>
          </a:xfrm>
        </p:spPr>
        <p:txBody>
          <a:bodyPr>
            <a:no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Peer pressure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8" y="2330431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8.1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 smtClean="0">
                <a:latin typeface="+mn-lt"/>
              </a:rPr>
              <a:t>Who are your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peers</a:t>
            </a:r>
            <a:r>
              <a:rPr lang="en-ZA" b="1" dirty="0" smtClean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59" y="999926"/>
            <a:ext cx="4381179" cy="502939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People of </a:t>
            </a:r>
            <a:r>
              <a:rPr lang="en-ZA" sz="3600" b="1" dirty="0">
                <a:solidFill>
                  <a:srgbClr val="767DC0"/>
                </a:solidFill>
              </a:rPr>
              <a:t>similar </a:t>
            </a:r>
            <a:r>
              <a:rPr lang="en-ZA" sz="3600" b="1" dirty="0" smtClean="0">
                <a:solidFill>
                  <a:srgbClr val="767DC0"/>
                </a:solidFill>
              </a:rPr>
              <a:t>age</a:t>
            </a:r>
            <a:endParaRPr lang="en-ZA" sz="3600" b="1" dirty="0">
              <a:solidFill>
                <a:srgbClr val="767DC0"/>
              </a:solidFill>
            </a:endParaRPr>
          </a:p>
          <a:p>
            <a:pPr lvl="0" fontAlgn="base"/>
            <a:r>
              <a:rPr lang="en-ZA" sz="3600" dirty="0"/>
              <a:t>Same </a:t>
            </a:r>
            <a:r>
              <a:rPr lang="en-ZA" sz="3600" b="1" dirty="0">
                <a:solidFill>
                  <a:srgbClr val="8CE614"/>
                </a:solidFill>
              </a:rPr>
              <a:t>background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status</a:t>
            </a:r>
            <a:r>
              <a:rPr lang="en-ZA" sz="3600" b="1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and/or </a:t>
            </a:r>
            <a:r>
              <a:rPr lang="en-ZA" sz="3600" b="1" dirty="0" smtClean="0">
                <a:solidFill>
                  <a:srgbClr val="8CE614"/>
                </a:solidFill>
              </a:rPr>
              <a:t>interests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Peer pressure = being </a:t>
            </a:r>
            <a:r>
              <a:rPr lang="en-ZA" sz="3600" b="1" dirty="0">
                <a:solidFill>
                  <a:srgbClr val="767DC0"/>
                </a:solidFill>
              </a:rPr>
              <a:t>influenced</a:t>
            </a:r>
            <a:r>
              <a:rPr lang="en-ZA" sz="3600" b="1" dirty="0"/>
              <a:t> </a:t>
            </a:r>
            <a:r>
              <a:rPr lang="en-ZA" sz="3600" dirty="0"/>
              <a:t>by your </a:t>
            </a:r>
            <a:r>
              <a:rPr lang="en-ZA" sz="3600" b="1" dirty="0">
                <a:solidFill>
                  <a:srgbClr val="767DC0"/>
                </a:solidFill>
              </a:rPr>
              <a:t>peers</a:t>
            </a:r>
          </a:p>
          <a:p>
            <a:pPr lvl="0" fontAlgn="base"/>
            <a:r>
              <a:rPr lang="en-ZA" sz="3600" dirty="0"/>
              <a:t>Peer pressure can be </a:t>
            </a:r>
            <a:r>
              <a:rPr lang="en-ZA" sz="3600" b="1" dirty="0">
                <a:solidFill>
                  <a:srgbClr val="8CE614"/>
                </a:solidFill>
              </a:rPr>
              <a:t>spoken</a:t>
            </a:r>
            <a:r>
              <a:rPr lang="en-ZA" sz="3600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8CE614"/>
                </a:solidFill>
              </a:rPr>
              <a:t>unspoken</a:t>
            </a:r>
            <a:r>
              <a:rPr lang="en-ZA" sz="36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2649" y="2382675"/>
            <a:ext cx="3395513" cy="2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When is peer pressure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positive</a:t>
            </a:r>
            <a:r>
              <a:rPr lang="en-ZA" b="1" dirty="0">
                <a:latin typeface="+mn-lt"/>
              </a:rPr>
              <a:t>?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143918"/>
            <a:ext cx="3943350" cy="492827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 smtClean="0"/>
              <a:t>When it:</a:t>
            </a:r>
            <a:endParaRPr lang="en-ZA" sz="3600" dirty="0"/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Raises your </a:t>
            </a:r>
            <a:r>
              <a:rPr lang="en-ZA" sz="3200" b="1" dirty="0" smtClean="0">
                <a:solidFill>
                  <a:srgbClr val="8CE614"/>
                </a:solidFill>
              </a:rPr>
              <a:t>standards</a:t>
            </a:r>
            <a:r>
              <a:rPr lang="en-ZA" sz="3200" dirty="0" smtClean="0">
                <a:solidFill>
                  <a:srgbClr val="8CE614"/>
                </a:solidFill>
              </a:rPr>
              <a:t> </a:t>
            </a:r>
            <a:endParaRPr lang="en-ZA" sz="3200" dirty="0">
              <a:solidFill>
                <a:srgbClr val="8CE614"/>
              </a:solidFill>
            </a:endParaRP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Improves your </a:t>
            </a:r>
            <a:r>
              <a:rPr lang="en-ZA" sz="3200" b="1" dirty="0" smtClean="0">
                <a:solidFill>
                  <a:srgbClr val="767DC0"/>
                </a:solidFill>
              </a:rPr>
              <a:t>behaviour</a:t>
            </a:r>
            <a:endParaRPr lang="en-ZA" sz="3200" b="1" dirty="0">
              <a:solidFill>
                <a:srgbClr val="767DC0"/>
              </a:solidFill>
            </a:endParaRP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Boosts your self-esteem </a:t>
            </a:r>
            <a:r>
              <a:rPr lang="en-ZA" sz="3200" b="1" dirty="0" smtClean="0">
                <a:solidFill>
                  <a:srgbClr val="8CE614"/>
                </a:solidFill>
              </a:rPr>
              <a:t>healthily</a:t>
            </a:r>
            <a:endParaRPr lang="en-ZA" sz="3200" dirty="0">
              <a:solidFill>
                <a:srgbClr val="8CE614"/>
              </a:solidFill>
            </a:endParaRP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Influences you in the </a:t>
            </a:r>
            <a:r>
              <a:rPr lang="en-ZA" sz="3200" b="1" dirty="0">
                <a:solidFill>
                  <a:srgbClr val="767DC0"/>
                </a:solidFill>
              </a:rPr>
              <a:t>right way</a:t>
            </a:r>
            <a:r>
              <a:rPr lang="en-ZA" sz="32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093" y="2071374"/>
            <a:ext cx="4108660" cy="261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8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When is peer pressure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negative</a:t>
            </a:r>
            <a:r>
              <a:rPr lang="en-ZA" b="1" dirty="0" smtClean="0">
                <a:latin typeface="+mn-lt"/>
              </a:rPr>
              <a:t>?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" y="1073398"/>
            <a:ext cx="8143876" cy="407102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 smtClean="0"/>
              <a:t>When it:</a:t>
            </a:r>
            <a:endParaRPr lang="en-ZA" sz="3600" dirty="0"/>
          </a:p>
          <a:p>
            <a:pPr marL="800100" lvl="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Criticises you or makes you feel </a:t>
            </a:r>
            <a:r>
              <a:rPr lang="en-ZA" sz="3200" b="1" dirty="0" smtClean="0">
                <a:solidFill>
                  <a:srgbClr val="8CE614"/>
                </a:solidFill>
              </a:rPr>
              <a:t>small</a:t>
            </a:r>
            <a:r>
              <a:rPr lang="en-ZA" sz="3200" dirty="0" smtClean="0"/>
              <a:t> </a:t>
            </a:r>
            <a:endParaRPr lang="en-ZA" sz="3200" dirty="0"/>
          </a:p>
          <a:p>
            <a:pPr marL="800100" lvl="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Encourages you to do </a:t>
            </a:r>
            <a:r>
              <a:rPr lang="en-ZA" sz="3200" b="1" dirty="0" smtClean="0">
                <a:solidFill>
                  <a:srgbClr val="FF0000"/>
                </a:solidFill>
              </a:rPr>
              <a:t>wrong</a:t>
            </a:r>
            <a:endParaRPr lang="en-ZA" sz="3200" dirty="0"/>
          </a:p>
          <a:p>
            <a:pPr marL="800100" lvl="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Makes </a:t>
            </a:r>
            <a:r>
              <a:rPr lang="en-ZA" sz="3200" b="1" dirty="0">
                <a:solidFill>
                  <a:srgbClr val="FF0000"/>
                </a:solidFill>
              </a:rPr>
              <a:t>unfair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FF0000"/>
                </a:solidFill>
              </a:rPr>
              <a:t>unlawful</a:t>
            </a:r>
            <a:r>
              <a:rPr lang="en-ZA" sz="3200" dirty="0"/>
              <a:t> demands on </a:t>
            </a:r>
            <a:r>
              <a:rPr lang="en-ZA" sz="3200" dirty="0" smtClean="0"/>
              <a:t>you</a:t>
            </a:r>
            <a:endParaRPr lang="en-ZA" sz="3200" dirty="0"/>
          </a:p>
          <a:p>
            <a:pPr marL="800100" lvl="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Lowers your </a:t>
            </a:r>
            <a:r>
              <a:rPr lang="en-ZA" sz="3200" b="1" dirty="0">
                <a:solidFill>
                  <a:srgbClr val="767DC0"/>
                </a:solidFill>
              </a:rPr>
              <a:t>standards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values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&amp;</a:t>
            </a:r>
            <a:r>
              <a:rPr lang="en-ZA" sz="3200" dirty="0" smtClean="0"/>
              <a:t> </a:t>
            </a:r>
            <a:r>
              <a:rPr lang="en-ZA" sz="3200" b="1" dirty="0" smtClean="0">
                <a:solidFill>
                  <a:srgbClr val="767DC0"/>
                </a:solidFill>
              </a:rPr>
              <a:t>goals</a:t>
            </a:r>
            <a:endParaRPr lang="en-ZA" sz="3200" dirty="0"/>
          </a:p>
          <a:p>
            <a:pPr marL="800100" lvl="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Can destroy your </a:t>
            </a:r>
            <a:r>
              <a:rPr lang="en-ZA" sz="3200" b="1" dirty="0">
                <a:solidFill>
                  <a:srgbClr val="8CE614"/>
                </a:solidFill>
              </a:rPr>
              <a:t>future</a:t>
            </a:r>
            <a:r>
              <a:rPr lang="en-ZA" sz="3200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0825" y="4020519"/>
            <a:ext cx="1685926" cy="22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Peer pressure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risky</a:t>
            </a:r>
            <a:r>
              <a:rPr lang="en-ZA" b="1" dirty="0">
                <a:latin typeface="+mn-lt"/>
              </a:rPr>
              <a:t> behaviour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143918"/>
            <a:ext cx="8001002" cy="459965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Leads you to behave </a:t>
            </a:r>
            <a:r>
              <a:rPr lang="en-ZA" sz="3600" b="1" dirty="0">
                <a:solidFill>
                  <a:srgbClr val="8CE614"/>
                </a:solidFill>
              </a:rPr>
              <a:t>differently </a:t>
            </a:r>
            <a:endParaRPr lang="en-ZA" sz="3600" b="1" dirty="0" smtClean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 smtClean="0"/>
              <a:t>You </a:t>
            </a:r>
            <a:r>
              <a:rPr lang="en-ZA" sz="3600" dirty="0"/>
              <a:t>try to make people </a:t>
            </a:r>
            <a:r>
              <a:rPr lang="en-ZA" sz="3600" b="1" dirty="0">
                <a:solidFill>
                  <a:srgbClr val="767DC0"/>
                </a:solidFill>
              </a:rPr>
              <a:t>like you </a:t>
            </a:r>
            <a:r>
              <a:rPr lang="en-ZA" sz="3600" dirty="0"/>
              <a:t>by doing what they </a:t>
            </a:r>
            <a:r>
              <a:rPr lang="en-ZA" sz="3600" dirty="0" smtClean="0"/>
              <a:t>want</a:t>
            </a:r>
            <a:endParaRPr lang="en-ZA" sz="3600" dirty="0"/>
          </a:p>
          <a:p>
            <a:pPr lvl="0" fontAlgn="base"/>
            <a:r>
              <a:rPr lang="en-ZA" sz="3600" dirty="0"/>
              <a:t>Especially </a:t>
            </a:r>
            <a:r>
              <a:rPr lang="en-ZA" sz="3600" b="1" dirty="0">
                <a:solidFill>
                  <a:srgbClr val="FF0000"/>
                </a:solidFill>
              </a:rPr>
              <a:t>dangerous</a:t>
            </a:r>
            <a:r>
              <a:rPr lang="en-ZA" sz="3600" dirty="0"/>
              <a:t> </a:t>
            </a:r>
            <a:r>
              <a:rPr lang="en-ZA" sz="3600" dirty="0" smtClean="0"/>
              <a:t>in </a:t>
            </a:r>
            <a:r>
              <a:rPr lang="en-ZA" sz="3600" dirty="0"/>
              <a:t>a risky </a:t>
            </a:r>
            <a:r>
              <a:rPr lang="en-ZA" sz="3600" dirty="0" smtClean="0"/>
              <a:t>situation</a:t>
            </a:r>
          </a:p>
          <a:p>
            <a:pPr lvl="0" fontAlgn="base"/>
            <a:r>
              <a:rPr lang="en-ZA" sz="3600" dirty="0" smtClean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Example 8.1 </a:t>
            </a:r>
            <a:r>
              <a:rPr lang="en-ZA" sz="3600" dirty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to see examples of </a:t>
            </a:r>
            <a:r>
              <a:rPr lang="en-ZA" sz="3600" b="1" dirty="0">
                <a:solidFill>
                  <a:srgbClr val="FF0000"/>
                </a:solidFill>
              </a:rPr>
              <a:t>harmful</a:t>
            </a:r>
            <a:r>
              <a:rPr lang="en-ZA" sz="3600" dirty="0"/>
              <a:t> peer pressure.</a:t>
            </a:r>
          </a:p>
          <a:p>
            <a:pPr marL="0" lvl="0" indent="0" fontAlgn="base">
              <a:buNone/>
            </a:pPr>
            <a:endParaRPr lang="en-ZA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250" y="4608901"/>
            <a:ext cx="2435224" cy="16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Assertiveness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refusal skills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143918"/>
            <a:ext cx="5521493" cy="509646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Remember, being </a:t>
            </a:r>
            <a:r>
              <a:rPr lang="en-ZA" sz="3600" dirty="0" smtClean="0"/>
              <a:t/>
            </a:r>
            <a:br>
              <a:rPr lang="en-ZA" sz="3600" dirty="0" smtClean="0"/>
            </a:br>
            <a:r>
              <a:rPr lang="en-ZA" sz="3600" b="1" dirty="0" smtClean="0">
                <a:solidFill>
                  <a:srgbClr val="767DC0"/>
                </a:solidFill>
              </a:rPr>
              <a:t>assertive</a:t>
            </a:r>
            <a:r>
              <a:rPr lang="en-ZA" sz="3600" dirty="0" smtClean="0"/>
              <a:t> </a:t>
            </a:r>
            <a:r>
              <a:rPr lang="en-ZA" sz="3600" dirty="0"/>
              <a:t>means having </a:t>
            </a:r>
            <a:r>
              <a:rPr lang="en-ZA" sz="3600" b="1" dirty="0">
                <a:solidFill>
                  <a:srgbClr val="767DC0"/>
                </a:solidFill>
              </a:rPr>
              <a:t>self-confidence</a:t>
            </a:r>
            <a:r>
              <a:rPr lang="en-ZA" sz="3600" dirty="0"/>
              <a:t> to stand up for yourself </a:t>
            </a:r>
            <a:r>
              <a:rPr lang="en-ZA" sz="3600" dirty="0" smtClean="0"/>
              <a:t>&amp; </a:t>
            </a:r>
            <a:r>
              <a:rPr lang="en-ZA" sz="3600" dirty="0"/>
              <a:t>your </a:t>
            </a:r>
            <a:r>
              <a:rPr lang="en-ZA" sz="3600" b="1" dirty="0">
                <a:solidFill>
                  <a:srgbClr val="767DC0"/>
                </a:solidFill>
              </a:rPr>
              <a:t>values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Refusal skills include:</a:t>
            </a:r>
          </a:p>
          <a:p>
            <a:pPr marL="871538" lvl="2" indent="-600075" fontAlgn="base">
              <a:buFont typeface="Wingdings" panose="05000000000000000000" pitchFamily="2" charset="2"/>
              <a:buChar char="v"/>
            </a:pPr>
            <a:r>
              <a:rPr lang="en-ZA" sz="3200" dirty="0"/>
              <a:t>Asking </a:t>
            </a:r>
            <a:r>
              <a:rPr lang="en-ZA" sz="3200" b="1" dirty="0" smtClean="0">
                <a:solidFill>
                  <a:srgbClr val="8CE614"/>
                </a:solidFill>
              </a:rPr>
              <a:t>questions</a:t>
            </a:r>
            <a:endParaRPr lang="en-ZA" sz="3200" b="1" dirty="0">
              <a:solidFill>
                <a:srgbClr val="8CE614"/>
              </a:solidFill>
            </a:endParaRPr>
          </a:p>
          <a:p>
            <a:pPr marL="871538" lvl="2" indent="-600075" fontAlgn="base">
              <a:buFont typeface="Wingdings" panose="05000000000000000000" pitchFamily="2" charset="2"/>
              <a:buChar char="v"/>
            </a:pPr>
            <a:r>
              <a:rPr lang="en-ZA" sz="3200" dirty="0"/>
              <a:t>Pointing out the </a:t>
            </a:r>
            <a:r>
              <a:rPr lang="en-ZA" sz="3200" b="1" dirty="0">
                <a:solidFill>
                  <a:srgbClr val="FF0000"/>
                </a:solidFill>
              </a:rPr>
              <a:t>negative </a:t>
            </a:r>
            <a:r>
              <a:rPr lang="en-ZA" sz="3200" b="1" dirty="0" smtClean="0">
                <a:solidFill>
                  <a:srgbClr val="FF0000"/>
                </a:solidFill>
              </a:rPr>
              <a:t>behaviour</a:t>
            </a:r>
            <a:endParaRPr lang="en-ZA" sz="3200" b="1" dirty="0">
              <a:solidFill>
                <a:srgbClr val="FF0000"/>
              </a:solidFill>
            </a:endParaRPr>
          </a:p>
          <a:p>
            <a:pPr marL="871538" lvl="2" indent="-600075" fontAlgn="base">
              <a:buFont typeface="Wingdings" panose="05000000000000000000" pitchFamily="2" charset="2"/>
              <a:buChar char="v"/>
            </a:pPr>
            <a:r>
              <a:rPr lang="en-ZA" sz="3200" dirty="0"/>
              <a:t>Pointing out the </a:t>
            </a:r>
            <a:r>
              <a:rPr lang="en-ZA" sz="3200" b="1" dirty="0">
                <a:solidFill>
                  <a:srgbClr val="767DC0"/>
                </a:solidFill>
              </a:rPr>
              <a:t>consequences</a:t>
            </a:r>
            <a:r>
              <a:rPr lang="en-ZA" sz="3200" dirty="0"/>
              <a:t>.</a:t>
            </a:r>
          </a:p>
          <a:p>
            <a:pPr marL="0" lvl="0" indent="0" fontAlgn="base">
              <a:buNone/>
            </a:pPr>
            <a:endParaRPr lang="en-ZA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2647" y="1666122"/>
            <a:ext cx="2488019" cy="37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5583</TotalTime>
  <Words>932</Words>
  <Application>Microsoft Office PowerPoint</Application>
  <PresentationFormat>On-screen Show (4:3)</PresentationFormat>
  <Paragraphs>197</Paragraphs>
  <Slides>30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Palatino Linotype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Indicate strategies  &amp; lifestyle changes to avoid risky behaviour</vt:lpstr>
      <vt:lpstr>Think about it…</vt:lpstr>
      <vt:lpstr>Peer pressure</vt:lpstr>
      <vt:lpstr>Who are your peers?</vt:lpstr>
      <vt:lpstr>When is peer pressure positive? </vt:lpstr>
      <vt:lpstr>When is peer pressure negative? </vt:lpstr>
      <vt:lpstr>Peer pressure &amp; risky behaviour </vt:lpstr>
      <vt:lpstr>Assertiveness &amp; refusal skills </vt:lpstr>
      <vt:lpstr>Assertiveness &amp; refusal skills </vt:lpstr>
      <vt:lpstr>Assertiveness &amp; refusal skills </vt:lpstr>
      <vt:lpstr>Improving your assertiveness</vt:lpstr>
      <vt:lpstr>PowerPoint Presentation</vt:lpstr>
      <vt:lpstr>PowerPoint Presentation</vt:lpstr>
      <vt:lpstr>Situations that encourage abuse</vt:lpstr>
      <vt:lpstr>What is abuse?</vt:lpstr>
      <vt:lpstr>PowerPoint Presentation</vt:lpstr>
      <vt:lpstr>Abuse is more likely when:</vt:lpstr>
      <vt:lpstr>Ways to avoid abusive situations</vt:lpstr>
      <vt:lpstr>Ways to avoid abusive situations</vt:lpstr>
      <vt:lpstr>PowerPoint Presentation</vt:lpstr>
      <vt:lpstr>PowerPoint Presentation</vt:lpstr>
      <vt:lpstr>Date rape drugs</vt:lpstr>
      <vt:lpstr>What is rape? </vt:lpstr>
      <vt:lpstr>Different date rape drugs </vt:lpstr>
      <vt:lpstr>Different date rape drugs </vt:lpstr>
      <vt:lpstr>Avoiding date rape drugs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282</cp:revision>
  <dcterms:created xsi:type="dcterms:W3CDTF">2017-08-15T07:49:10Z</dcterms:created>
  <dcterms:modified xsi:type="dcterms:W3CDTF">2018-02-06T13:53:55Z</dcterms:modified>
</cp:coreProperties>
</file>