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  <p:sldMasterId id="2147483690" r:id="rId3"/>
  </p:sldMasterIdLst>
  <p:notesMasterIdLst>
    <p:notesMasterId r:id="rId24"/>
  </p:notesMasterIdLst>
  <p:sldIdLst>
    <p:sldId id="330" r:id="rId4"/>
    <p:sldId id="331" r:id="rId5"/>
    <p:sldId id="332" r:id="rId6"/>
    <p:sldId id="333" r:id="rId7"/>
    <p:sldId id="295" r:id="rId8"/>
    <p:sldId id="411" r:id="rId9"/>
    <p:sldId id="425" r:id="rId10"/>
    <p:sldId id="426" r:id="rId11"/>
    <p:sldId id="427" r:id="rId12"/>
    <p:sldId id="412" r:id="rId13"/>
    <p:sldId id="428" r:id="rId14"/>
    <p:sldId id="334" r:id="rId15"/>
    <p:sldId id="396" r:id="rId16"/>
    <p:sldId id="363" r:id="rId17"/>
    <p:sldId id="429" r:id="rId18"/>
    <p:sldId id="430" r:id="rId19"/>
    <p:sldId id="431" r:id="rId20"/>
    <p:sldId id="423" r:id="rId21"/>
    <p:sldId id="340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Singh" initials="JS" lastIdx="63" clrIdx="0">
    <p:extLst/>
  </p:cmAuthor>
  <p:cmAuthor id="2" name="Intern" initials="I" lastIdx="15" clrIdx="1"/>
  <p:cmAuthor id="3" name="Janet Bartlet" initials="JB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DC0"/>
    <a:srgbClr val="8CE614"/>
    <a:srgbClr val="D3E856"/>
    <a:srgbClr val="9EA2F4"/>
    <a:srgbClr val="9A73FD"/>
    <a:srgbClr val="4A3D9B"/>
    <a:srgbClr val="F2FAC2"/>
    <a:srgbClr val="9FBFF3"/>
    <a:srgbClr val="B7E37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9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13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15C1-6C30-42F8-B52C-DF90764BC816}" type="datetimeFigureOut">
              <a:rPr lang="en-ZA" smtClean="0"/>
              <a:t>2018/02/06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FF47-8810-4EDB-A7B4-DB23811AE8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547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96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20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FF47-8810-4EDB-A7B4-DB23811AE848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139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" y="574335"/>
            <a:ext cx="3754328" cy="525964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9551" y="6405524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lastslide"/>
              </a:rPr>
              <a:t>*see</a:t>
            </a:r>
            <a:r>
              <a:rPr lang="en-US" baseline="0" dirty="0">
                <a:solidFill>
                  <a:schemeClr val="bg1"/>
                </a:solidFill>
                <a:hlinkClick r:id="" action="ppaction://hlinkshowjump?jump=lastslide"/>
              </a:rPr>
              <a:t> terms and conditions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55976" y="374260"/>
            <a:ext cx="3640299" cy="4869544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5306" y="5397069"/>
            <a:ext cx="3638938" cy="531878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767D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</p:spTree>
    <p:extLst>
      <p:ext uri="{BB962C8B-B14F-4D97-AF65-F5344CB8AC3E}">
        <p14:creationId xmlns:p14="http://schemas.microsoft.com/office/powerpoint/2010/main" val="50327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0616" y="3701874"/>
            <a:ext cx="7551702" cy="716776"/>
          </a:xfrm>
        </p:spPr>
        <p:txBody>
          <a:bodyPr anchor="b">
            <a:normAutofit/>
          </a:bodyPr>
          <a:lstStyle>
            <a:lvl1pPr>
              <a:defRPr sz="4000" b="1" baseline="0">
                <a:latin typeface="+mn-lt"/>
              </a:defRPr>
            </a:lvl1pPr>
          </a:lstStyle>
          <a:p>
            <a:r>
              <a:rPr lang="en-ZA" dirty="0"/>
              <a:t>Learning activity number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5" y="4430822"/>
            <a:ext cx="7560755" cy="550427"/>
          </a:xfrm>
        </p:spPr>
        <p:txBody>
          <a:bodyPr/>
          <a:lstStyle>
            <a:lvl1pPr marL="0" indent="0">
              <a:buNone/>
              <a:defRPr b="1">
                <a:solidFill>
                  <a:srgbClr val="8CE614"/>
                </a:solidFill>
              </a:defRPr>
            </a:lvl1pPr>
          </a:lstStyle>
          <a:p>
            <a:r>
              <a:rPr lang="en-ZA" dirty="0"/>
              <a:t>Module number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0145" y="4991774"/>
            <a:ext cx="7561226" cy="11030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" y="589167"/>
            <a:ext cx="2127244" cy="298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1" y="4461310"/>
            <a:ext cx="7910513" cy="632369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1" y="206454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4" y="589167"/>
            <a:ext cx="2127244" cy="29801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5763" y="5087938"/>
            <a:ext cx="7910512" cy="7699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12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990" y="2065530"/>
            <a:ext cx="791329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674" y="2839069"/>
            <a:ext cx="6639119" cy="2682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990" y="5618365"/>
            <a:ext cx="7815749" cy="6767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9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6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1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1405577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65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2997200"/>
            <a:ext cx="8051800" cy="11874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9E130B-3808-42C5-A711-1E484DF13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705"/>
          <a:stretch/>
        </p:blipFill>
        <p:spPr>
          <a:xfrm>
            <a:off x="3053679" y="204960"/>
            <a:ext cx="1926933" cy="2753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641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4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5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2497069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689678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3583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hlinkshowjump?jump=lastslide"/>
              </a:rPr>
              <a:t>*see</a:t>
            </a:r>
            <a:r>
              <a:rPr lang="en-US" baseline="0" dirty="0">
                <a:hlinkClick r:id="" action="ppaction://hlinkshowjump?jump=lastslide"/>
              </a:rPr>
              <a:t> terms and conditions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1676398"/>
            <a:ext cx="7915274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3952877"/>
            <a:ext cx="7915274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2" y="480765"/>
            <a:ext cx="3635892" cy="1033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1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86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763" y="1143002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3960816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553" y="6371015"/>
            <a:ext cx="38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67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411" y="4949358"/>
            <a:ext cx="7910513" cy="512330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2548701"/>
            <a:ext cx="7892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553" y="6371015"/>
            <a:ext cx="391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AF75D6-A52B-4502-9440-75248984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87329"/>
            <a:ext cx="2819896" cy="3950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03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2" y="4860795"/>
            <a:ext cx="7910513" cy="417037"/>
          </a:xfrm>
        </p:spPr>
        <p:txBody>
          <a:bodyPr>
            <a:normAutofit/>
          </a:bodyPr>
          <a:lstStyle>
            <a:lvl1pPr marL="0" indent="0" algn="l">
              <a:buNone/>
              <a:defRPr sz="3000" b="1" baseline="0">
                <a:solidFill>
                  <a:srgbClr val="8CE6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3" y="6371015"/>
            <a:ext cx="383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Life Orientation NQF Level </a:t>
            </a:r>
            <a:r>
              <a:rPr lang="en-ZA" sz="2400" b="1" dirty="0" smtClean="0">
                <a:solidFill>
                  <a:prstClr val="white"/>
                </a:solidFill>
              </a:rPr>
              <a:t>3</a:t>
            </a:r>
            <a:endParaRPr lang="en-ZA" sz="2400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2595" y="4049910"/>
            <a:ext cx="8051800" cy="65174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Learning activity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DB4316-2DD9-4B4C-AC49-EB53A16FF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80" y="181076"/>
            <a:ext cx="2690973" cy="3769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9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3" y="4609450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7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1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2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85762" y="1540567"/>
            <a:ext cx="7910513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5763" y="4323750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9"/>
            <a:ext cx="2232284" cy="6346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/ 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449" y="1524000"/>
            <a:ext cx="7910513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2449" y="4336998"/>
            <a:ext cx="7910513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91" y="256557"/>
            <a:ext cx="2232284" cy="63465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22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7905751" cy="4891088"/>
          </a:xfrm>
        </p:spPr>
        <p:txBody>
          <a:bodyPr/>
          <a:lstStyle>
            <a:lvl1pPr marL="363538" indent="-363538">
              <a:spcBef>
                <a:spcPts val="1800"/>
              </a:spcBef>
              <a:defRPr/>
            </a:lvl1pPr>
            <a:lvl2pPr marL="801688" indent="-344488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1" y="1285875"/>
            <a:ext cx="3421453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9728" y="6373105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schemeClr val="bg1"/>
                </a:solidFill>
              </a:rPr>
              <a:t>Life Orientation (Life Skills) NQF Level </a:t>
            </a:r>
            <a:r>
              <a:rPr lang="en-ZA" sz="2400" b="1" dirty="0" smtClean="0">
                <a:solidFill>
                  <a:schemeClr val="bg1"/>
                </a:solidFill>
              </a:rPr>
              <a:t>3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28792" y="1284367"/>
            <a:ext cx="4190246" cy="489108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685800" indent="-228600">
              <a:spcBef>
                <a:spcPts val="1800"/>
              </a:spcBef>
              <a:buSzPct val="80000"/>
              <a:buFont typeface="Courier New" panose="02070309020205020404" pitchFamily="49" charset="0"/>
              <a:buChar char="o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11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67983"/>
            <a:ext cx="7658100" cy="298267"/>
          </a:xfrm>
        </p:spPr>
        <p:txBody>
          <a:bodyPr>
            <a:noAutofit/>
          </a:bodyPr>
          <a:lstStyle>
            <a:lvl1pPr marL="0" indent="0">
              <a:buNone/>
              <a:defRPr sz="1800" i="1" baseline="0"/>
            </a:lvl1pPr>
          </a:lstStyle>
          <a:p>
            <a:pPr lvl="0"/>
            <a:r>
              <a:rPr lang="en-ZA" i="1" dirty="0"/>
              <a:t>Table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7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4552" y="4609448"/>
            <a:ext cx="3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lvl="0"/>
            <a:r>
              <a:rPr lang="en-ZA" sz="2400" b="1" dirty="0">
                <a:solidFill>
                  <a:schemeClr val="bg1"/>
                </a:solidFill>
              </a:rPr>
              <a:t>Mathematics NQF Level</a:t>
            </a:r>
            <a:r>
              <a:rPr lang="en-ZA" sz="2400" b="1" baseline="0" dirty="0">
                <a:solidFill>
                  <a:schemeClr val="bg1"/>
                </a:solidFill>
              </a:rPr>
              <a:t> 2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46" y="6396038"/>
            <a:ext cx="3433763" cy="461962"/>
          </a:xfrm>
        </p:spPr>
        <p:txBody>
          <a:bodyPr/>
          <a:lstStyle>
            <a:lvl1pPr marL="0" indent="0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algn="l" defTabSz="457200" rtl="0" eaLnBrk="1" latinLnBrk="0" hangingPunct="1"/>
            <a:r>
              <a:rPr lang="en-US" dirty="0"/>
              <a:t>Footer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r example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365127"/>
            <a:ext cx="7905750" cy="72072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A1C1C1D-5690-4A72-8EAD-31DA2CF0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685" y="2366779"/>
            <a:ext cx="4407478" cy="1803314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6" y="1584161"/>
            <a:ext cx="2326565" cy="32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A3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68793"/>
            <a:ext cx="720000" cy="649013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897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-12355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9144000" cy="540000"/>
          </a:xfrm>
          <a:prstGeom prst="rect">
            <a:avLst/>
          </a:prstGeom>
          <a:solidFill>
            <a:srgbClr val="4D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68793"/>
            <a:ext cx="720000" cy="64901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199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65127"/>
            <a:ext cx="790575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285875"/>
            <a:ext cx="790575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000" y="2"/>
            <a:ext cx="720000" cy="6851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7150"/>
            <a:ext cx="9144000" cy="540000"/>
          </a:xfrm>
          <a:prstGeom prst="rect">
            <a:avLst/>
          </a:prstGeom>
          <a:solidFill>
            <a:srgbClr val="414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906" y="6324600"/>
            <a:ext cx="2770094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6407026"/>
            <a:ext cx="2547117" cy="41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682038"/>
            <a:ext cx="720000" cy="64901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33824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2095902"/>
            <a:ext cx="7915274" cy="2114552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Life Orientation: </a:t>
            </a:r>
            <a:r>
              <a:rPr lang="en-GB" dirty="0">
                <a:solidFill>
                  <a:srgbClr val="8CE614"/>
                </a:solidFill>
              </a:rPr>
              <a:t>Life Skills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1001" y="4210454"/>
            <a:ext cx="7915274" cy="644881"/>
          </a:xfrm>
        </p:spPr>
        <p:txBody>
          <a:bodyPr/>
          <a:lstStyle/>
          <a:p>
            <a:r>
              <a:rPr lang="en-GB" dirty="0">
                <a:solidFill>
                  <a:srgbClr val="9A73FD"/>
                </a:solidFill>
              </a:rPr>
              <a:t>NQF </a:t>
            </a:r>
            <a:r>
              <a:rPr lang="en-GB" dirty="0" smtClean="0">
                <a:solidFill>
                  <a:srgbClr val="9A73FD"/>
                </a:solidFill>
              </a:rPr>
              <a:t>3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0013"/>
            <a:ext cx="8001001" cy="1043905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>
                <a:latin typeface="+mn-lt"/>
              </a:rPr>
              <a:t>Effects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solidFill>
                  <a:srgbClr val="767DC0"/>
                </a:solidFill>
                <a:latin typeface="+mn-lt"/>
              </a:rPr>
              <a:t>wellbeing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> </a:t>
            </a:r>
            <a:r>
              <a:rPr lang="en-ZA" b="1" dirty="0">
                <a:latin typeface="+mn-lt"/>
              </a:rPr>
              <a:t>on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 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/>
            </a:r>
            <a:br>
              <a:rPr lang="en-ZA" b="1" dirty="0" smtClean="0">
                <a:solidFill>
                  <a:srgbClr val="8CE614"/>
                </a:solidFill>
                <a:latin typeface="+mn-lt"/>
              </a:rPr>
            </a:br>
            <a:r>
              <a:rPr lang="en-ZA" b="1" dirty="0" smtClean="0">
                <a:solidFill>
                  <a:srgbClr val="8CE614"/>
                </a:solidFill>
                <a:latin typeface="+mn-lt"/>
              </a:rPr>
              <a:t>work 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productivity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1118"/>
            <a:ext cx="8001002" cy="3499520"/>
          </a:xfrm>
        </p:spPr>
        <p:txBody>
          <a:bodyPr>
            <a:noAutofit/>
          </a:bodyPr>
          <a:lstStyle/>
          <a:p>
            <a:pPr fontAlgn="base"/>
            <a:r>
              <a:rPr lang="en-ZA" sz="3600" dirty="0"/>
              <a:t>Physical health gives </a:t>
            </a:r>
            <a:r>
              <a:rPr lang="en-ZA" sz="3600" dirty="0" smtClean="0"/>
              <a:t>employees:</a:t>
            </a:r>
            <a:endParaRPr lang="en-ZA" sz="3600" dirty="0"/>
          </a:p>
          <a:p>
            <a:pPr marL="642938" indent="-45720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More </a:t>
            </a:r>
            <a:r>
              <a:rPr lang="en-ZA" sz="3200" b="1" dirty="0" smtClean="0">
                <a:solidFill>
                  <a:srgbClr val="767DC0"/>
                </a:solidFill>
              </a:rPr>
              <a:t>energy</a:t>
            </a:r>
            <a:endParaRPr lang="en-ZA" sz="3200" b="1" dirty="0">
              <a:solidFill>
                <a:srgbClr val="767DC0"/>
              </a:solidFill>
            </a:endParaRPr>
          </a:p>
          <a:p>
            <a:pPr marL="642938" indent="-45720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Healthy </a:t>
            </a:r>
            <a:r>
              <a:rPr lang="en-ZA" sz="3200" b="1" dirty="0" smtClean="0">
                <a:solidFill>
                  <a:srgbClr val="8CE614"/>
                </a:solidFill>
              </a:rPr>
              <a:t>appearance</a:t>
            </a:r>
            <a:endParaRPr lang="en-ZA" sz="3200" b="1" dirty="0">
              <a:solidFill>
                <a:srgbClr val="8CE614"/>
              </a:solidFill>
            </a:endParaRPr>
          </a:p>
          <a:p>
            <a:pPr marL="642938" indent="-45720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Fewer </a:t>
            </a:r>
            <a:r>
              <a:rPr lang="en-ZA" sz="3200" b="1" dirty="0">
                <a:solidFill>
                  <a:srgbClr val="FF0000"/>
                </a:solidFill>
              </a:rPr>
              <a:t>aches</a:t>
            </a:r>
            <a:r>
              <a:rPr lang="en-ZA" sz="3200" dirty="0"/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FF0000"/>
                </a:solidFill>
              </a:rPr>
              <a:t>pains</a:t>
            </a:r>
            <a:endParaRPr lang="en-ZA" sz="3200" b="1" dirty="0">
              <a:solidFill>
                <a:srgbClr val="FF0000"/>
              </a:solidFill>
            </a:endParaRPr>
          </a:p>
          <a:p>
            <a:pPr marL="642938" indent="-45720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Less </a:t>
            </a:r>
            <a:r>
              <a:rPr lang="en-ZA" sz="3200" dirty="0"/>
              <a:t>need for </a:t>
            </a:r>
            <a:r>
              <a:rPr lang="en-ZA" sz="3200" b="1" dirty="0" smtClean="0">
                <a:solidFill>
                  <a:srgbClr val="8CE614"/>
                </a:solidFill>
              </a:rPr>
              <a:t>sick leave</a:t>
            </a:r>
          </a:p>
          <a:p>
            <a:pPr marL="642938" indent="-457200" fontAlgn="base">
              <a:buFont typeface="Wingdings" panose="05000000000000000000" pitchFamily="2" charset="2"/>
              <a:buChar char="v"/>
            </a:pPr>
            <a:r>
              <a:rPr lang="en-ZA" sz="3200" dirty="0" smtClean="0"/>
              <a:t>Fewer accidents due to </a:t>
            </a:r>
            <a:r>
              <a:rPr lang="en-ZA" sz="3200" b="1" dirty="0" smtClean="0">
                <a:solidFill>
                  <a:srgbClr val="FF0000"/>
                </a:solidFill>
              </a:rPr>
              <a:t>tiredness</a:t>
            </a:r>
            <a:r>
              <a:rPr lang="en-ZA" sz="3200" dirty="0" smtClean="0"/>
              <a:t>.</a:t>
            </a:r>
            <a:endParaRPr lang="en-ZA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92" y="2269098"/>
            <a:ext cx="3132860" cy="20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0013"/>
            <a:ext cx="8001001" cy="1043905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>
                <a:latin typeface="+mn-lt"/>
              </a:rPr>
              <a:t>Effects </a:t>
            </a:r>
            <a:r>
              <a:rPr lang="en-ZA" b="1" dirty="0">
                <a:latin typeface="+mn-lt"/>
              </a:rPr>
              <a:t>of </a:t>
            </a:r>
            <a:r>
              <a:rPr lang="en-ZA" b="1" dirty="0" smtClean="0">
                <a:solidFill>
                  <a:srgbClr val="767DC0"/>
                </a:solidFill>
                <a:latin typeface="+mn-lt"/>
              </a:rPr>
              <a:t>wellbeing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> </a:t>
            </a:r>
            <a:r>
              <a:rPr lang="en-ZA" b="1" dirty="0">
                <a:latin typeface="+mn-lt"/>
              </a:rPr>
              <a:t>on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 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/>
            </a:r>
            <a:br>
              <a:rPr lang="en-ZA" b="1" dirty="0" smtClean="0">
                <a:solidFill>
                  <a:srgbClr val="8CE614"/>
                </a:solidFill>
                <a:latin typeface="+mn-lt"/>
              </a:rPr>
            </a:br>
            <a:r>
              <a:rPr lang="en-ZA" b="1" dirty="0" smtClean="0">
                <a:solidFill>
                  <a:srgbClr val="8CE614"/>
                </a:solidFill>
                <a:latin typeface="+mn-lt"/>
              </a:rPr>
              <a:t>work 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productivity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43942"/>
            <a:ext cx="4371974" cy="4799683"/>
          </a:xfrm>
        </p:spPr>
        <p:txBody>
          <a:bodyPr>
            <a:noAutofit/>
          </a:bodyPr>
          <a:lstStyle/>
          <a:p>
            <a:pPr marL="271463" lvl="0" indent="-271463" fontAlgn="base"/>
            <a:r>
              <a:rPr lang="en-ZA" sz="3600" dirty="0"/>
              <a:t>Physical </a:t>
            </a:r>
            <a:r>
              <a:rPr lang="en-ZA" sz="3600" dirty="0" smtClean="0"/>
              <a:t>&amp; mental </a:t>
            </a:r>
            <a:r>
              <a:rPr lang="en-ZA" sz="3600" b="1" dirty="0" smtClean="0">
                <a:solidFill>
                  <a:srgbClr val="767DC0"/>
                </a:solidFill>
              </a:rPr>
              <a:t>wellbeing</a:t>
            </a:r>
            <a:r>
              <a:rPr lang="en-ZA" sz="3600" dirty="0" smtClean="0"/>
              <a:t> </a:t>
            </a:r>
            <a:r>
              <a:rPr lang="en-ZA" sz="3600" dirty="0"/>
              <a:t>gives employees:</a:t>
            </a:r>
          </a:p>
          <a:p>
            <a:pPr marL="714375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Lower stress </a:t>
            </a:r>
            <a:r>
              <a:rPr lang="en-ZA" sz="3200" b="1" dirty="0" smtClean="0">
                <a:solidFill>
                  <a:srgbClr val="8CE614"/>
                </a:solidFill>
              </a:rPr>
              <a:t>levels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Physical </a:t>
            </a:r>
            <a:r>
              <a:rPr lang="en-ZA" sz="3200" dirty="0" smtClean="0"/>
              <a:t>&amp; </a:t>
            </a:r>
            <a:r>
              <a:rPr lang="en-ZA" sz="3200" dirty="0"/>
              <a:t>mental </a:t>
            </a:r>
            <a:r>
              <a:rPr lang="en-ZA" sz="3200" b="1" dirty="0" smtClean="0">
                <a:solidFill>
                  <a:srgbClr val="767DC0"/>
                </a:solidFill>
              </a:rPr>
              <a:t>strength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High job </a:t>
            </a:r>
            <a:r>
              <a:rPr lang="en-ZA" sz="3200" b="1" dirty="0" smtClean="0">
                <a:solidFill>
                  <a:srgbClr val="8CE614"/>
                </a:solidFill>
              </a:rPr>
              <a:t>performance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Job </a:t>
            </a:r>
            <a:r>
              <a:rPr lang="en-ZA" sz="3200" b="1" dirty="0">
                <a:solidFill>
                  <a:srgbClr val="767DC0"/>
                </a:solidFill>
              </a:rPr>
              <a:t>satisfaction</a:t>
            </a:r>
            <a:r>
              <a:rPr lang="en-ZA" sz="3200" dirty="0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3" y="1975103"/>
            <a:ext cx="3596032" cy="2546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1925" y="46185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7.6: Your physical health affects your mental health, and the other way around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>
                <a:solidFill>
                  <a:srgbClr val="8CE614"/>
                </a:solidFill>
              </a:rPr>
              <a:t>7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7</a:t>
            </a:r>
            <a:r>
              <a:rPr lang="en-ZA" dirty="0" smtClean="0">
                <a:solidFill>
                  <a:srgbClr val="C082E6"/>
                </a:solidFill>
              </a:rPr>
              <a:t>.1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your knowledge of this unit – and assess your physical and mental wellbeing – by </a:t>
            </a:r>
            <a:r>
              <a:rPr lang="en-US" dirty="0" smtClean="0"/>
              <a:t>completing Learning </a:t>
            </a:r>
            <a:r>
              <a:rPr lang="en-US" dirty="0"/>
              <a:t>activity 7.1 in your </a:t>
            </a:r>
            <a:r>
              <a:rPr lang="en-US" i="1" dirty="0"/>
              <a:t>Student’s Book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24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71824"/>
            <a:ext cx="8404412" cy="847873"/>
          </a:xfrm>
        </p:spPr>
        <p:txBody>
          <a:bodyPr>
            <a:noAutofit/>
          </a:bodyPr>
          <a:lstStyle/>
          <a:p>
            <a:pPr algn="ctr"/>
            <a:r>
              <a:rPr lang="en-ZA" dirty="0">
                <a:solidFill>
                  <a:srgbClr val="8CE614"/>
                </a:solidFill>
              </a:rPr>
              <a:t>Wellness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8" y="2279898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7.2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00013"/>
            <a:ext cx="7905750" cy="1061602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+mn-lt"/>
              </a:rPr>
              <a:t>An employee </a:t>
            </a:r>
            <a:r>
              <a:rPr lang="en-ZA" b="1" dirty="0" smtClean="0">
                <a:latin typeface="+mn-lt"/>
              </a:rPr>
              <a:t/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solidFill>
                  <a:srgbClr val="767DC0"/>
                </a:solidFill>
                <a:latin typeface="+mn-lt"/>
              </a:rPr>
              <a:t>wellness </a:t>
            </a:r>
            <a:r>
              <a:rPr lang="en-ZA" b="1" dirty="0">
                <a:solidFill>
                  <a:srgbClr val="767DC0"/>
                </a:solidFill>
                <a:latin typeface="+mn-lt"/>
              </a:rPr>
              <a:t>programme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75915"/>
            <a:ext cx="5062537" cy="4982010"/>
          </a:xfrm>
        </p:spPr>
        <p:txBody>
          <a:bodyPr>
            <a:noAutofit/>
          </a:bodyPr>
          <a:lstStyle/>
          <a:p>
            <a:pPr marL="271463" lvl="0" indent="-271463" fontAlgn="base">
              <a:tabLst>
                <a:tab pos="271463" algn="l"/>
              </a:tabLst>
            </a:pPr>
            <a:r>
              <a:rPr lang="en-ZA" sz="3600" dirty="0"/>
              <a:t>Special programme at work to </a:t>
            </a:r>
            <a:r>
              <a:rPr lang="en-ZA" sz="3600" b="1" dirty="0">
                <a:solidFill>
                  <a:srgbClr val="8CE614"/>
                </a:solidFill>
              </a:rPr>
              <a:t>promote </a:t>
            </a:r>
            <a:r>
              <a:rPr lang="en-ZA" sz="3600" b="1" dirty="0">
                <a:solidFill>
                  <a:srgbClr val="767DC0"/>
                </a:solidFill>
              </a:rPr>
              <a:t>physical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mental</a:t>
            </a:r>
            <a:r>
              <a:rPr lang="en-ZA" sz="3600" dirty="0" smtClean="0">
                <a:solidFill>
                  <a:srgbClr val="767DC0"/>
                </a:solidFill>
              </a:rPr>
              <a:t> </a:t>
            </a:r>
            <a:r>
              <a:rPr lang="en-ZA" sz="3600" b="1" dirty="0" smtClean="0">
                <a:solidFill>
                  <a:srgbClr val="767DC0"/>
                </a:solidFill>
              </a:rPr>
              <a:t>health</a:t>
            </a:r>
            <a:r>
              <a:rPr lang="en-ZA" sz="3600" dirty="0" smtClean="0"/>
              <a:t> </a:t>
            </a:r>
            <a:endParaRPr lang="en-ZA" sz="3600" dirty="0"/>
          </a:p>
          <a:p>
            <a:pPr marL="271463" lvl="0" indent="-271463" fontAlgn="base">
              <a:tabLst>
                <a:tab pos="271463" algn="l"/>
              </a:tabLst>
            </a:pPr>
            <a:r>
              <a:rPr lang="en-ZA" sz="3600" dirty="0" smtClean="0"/>
              <a:t>Aims to:</a:t>
            </a:r>
            <a:endParaRPr lang="en-ZA" sz="3600" dirty="0"/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Improve </a:t>
            </a:r>
            <a:r>
              <a:rPr lang="en-ZA" sz="3200" b="1" dirty="0">
                <a:solidFill>
                  <a:srgbClr val="767DC0"/>
                </a:solidFill>
              </a:rPr>
              <a:t>overall </a:t>
            </a:r>
            <a:r>
              <a:rPr lang="en-ZA" sz="3200" b="1" dirty="0" smtClean="0">
                <a:solidFill>
                  <a:srgbClr val="767DC0"/>
                </a:solidFill>
              </a:rPr>
              <a:t>health</a:t>
            </a:r>
            <a:endParaRPr lang="en-ZA" sz="3200" b="1" dirty="0">
              <a:solidFill>
                <a:srgbClr val="767DC0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Reduce </a:t>
            </a:r>
            <a:r>
              <a:rPr lang="en-ZA" sz="3200" b="1" dirty="0">
                <a:solidFill>
                  <a:srgbClr val="8CE614"/>
                </a:solidFill>
              </a:rPr>
              <a:t>sick </a:t>
            </a:r>
            <a:r>
              <a:rPr lang="en-ZA" sz="3200" b="1" dirty="0" smtClean="0">
                <a:solidFill>
                  <a:srgbClr val="8CE614"/>
                </a:solidFill>
              </a:rPr>
              <a:t>leave</a:t>
            </a:r>
            <a:endParaRPr lang="en-ZA" sz="3200" b="1" dirty="0">
              <a:solidFill>
                <a:srgbClr val="8CE614"/>
              </a:solidFill>
            </a:endParaRPr>
          </a:p>
          <a:p>
            <a:pPr marL="714375" lvl="2" indent="-528638" fontAlgn="base">
              <a:buFont typeface="Wingdings" panose="05000000000000000000" pitchFamily="2" charset="2"/>
              <a:buChar char="v"/>
            </a:pPr>
            <a:r>
              <a:rPr lang="en-ZA" sz="3200" dirty="0"/>
              <a:t>Reduce </a:t>
            </a:r>
            <a:r>
              <a:rPr lang="en-ZA" sz="3200" b="1" dirty="0">
                <a:solidFill>
                  <a:srgbClr val="767DC0"/>
                </a:solidFill>
              </a:rPr>
              <a:t>loss of work time</a:t>
            </a:r>
            <a:r>
              <a:rPr lang="en-ZA" sz="3200" b="1" dirty="0"/>
              <a:t> </a:t>
            </a:r>
            <a:r>
              <a:rPr lang="en-ZA" sz="3200" dirty="0" smtClean="0"/>
              <a:t>&amp; </a:t>
            </a:r>
            <a:r>
              <a:rPr lang="en-ZA" sz="3200" b="1" dirty="0">
                <a:solidFill>
                  <a:srgbClr val="767DC0"/>
                </a:solidFill>
              </a:rPr>
              <a:t>medical </a:t>
            </a:r>
            <a:r>
              <a:rPr lang="en-ZA" sz="3200" b="1" dirty="0">
                <a:solidFill>
                  <a:srgbClr val="767DC0"/>
                </a:solidFill>
              </a:rPr>
              <a:t>costs</a:t>
            </a:r>
            <a:r>
              <a:rPr lang="en-ZA" sz="32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147" y="1829639"/>
            <a:ext cx="3252441" cy="216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00013"/>
            <a:ext cx="7905750" cy="1061602"/>
          </a:xfrm>
        </p:spPr>
        <p:txBody>
          <a:bodyPr>
            <a:noAutofit/>
          </a:bodyPr>
          <a:lstStyle/>
          <a:p>
            <a:pPr algn="ctr"/>
            <a:r>
              <a:rPr lang="en-ZA" b="1" dirty="0" smtClean="0">
                <a:solidFill>
                  <a:srgbClr val="8CE614"/>
                </a:solidFill>
                <a:latin typeface="+mn-lt"/>
              </a:rPr>
              <a:t>Criteria</a:t>
            </a:r>
            <a:r>
              <a:rPr lang="en-ZA" b="1" dirty="0" smtClean="0">
                <a:latin typeface="+mn-lt"/>
              </a:rPr>
              <a:t> of a</a:t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solidFill>
                  <a:srgbClr val="767DC0"/>
                </a:solidFill>
                <a:latin typeface="+mn-lt"/>
              </a:rPr>
              <a:t>wellness </a:t>
            </a:r>
            <a:r>
              <a:rPr lang="en-ZA" b="1" dirty="0">
                <a:solidFill>
                  <a:srgbClr val="767DC0"/>
                </a:solidFill>
                <a:latin typeface="+mn-lt"/>
              </a:rPr>
              <a:t>programme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504516"/>
            <a:ext cx="7905750" cy="349611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Coordinator/committee to </a:t>
            </a:r>
            <a:r>
              <a:rPr lang="en-ZA" sz="3600" b="1" dirty="0">
                <a:solidFill>
                  <a:srgbClr val="8CE614"/>
                </a:solidFill>
              </a:rPr>
              <a:t>run </a:t>
            </a:r>
            <a:r>
              <a:rPr lang="en-ZA" sz="3600" b="1" dirty="0" smtClean="0">
                <a:solidFill>
                  <a:srgbClr val="8CE614"/>
                </a:solidFill>
              </a:rPr>
              <a:t>programme</a:t>
            </a:r>
            <a:r>
              <a:rPr lang="en-ZA" sz="3600" dirty="0" smtClean="0"/>
              <a:t> </a:t>
            </a:r>
          </a:p>
          <a:p>
            <a:pPr lvl="0" fontAlgn="base"/>
            <a:r>
              <a:rPr lang="en-ZA" sz="3600" dirty="0" smtClean="0"/>
              <a:t>Programme </a:t>
            </a:r>
            <a:r>
              <a:rPr lang="en-ZA" sz="3600" dirty="0"/>
              <a:t>designed for employees’ </a:t>
            </a:r>
            <a:r>
              <a:rPr lang="en-ZA" sz="3600" b="1" dirty="0">
                <a:solidFill>
                  <a:srgbClr val="767DC0"/>
                </a:solidFill>
              </a:rPr>
              <a:t>health </a:t>
            </a:r>
            <a:r>
              <a:rPr lang="en-ZA" sz="3600" b="1" dirty="0" smtClean="0">
                <a:solidFill>
                  <a:srgbClr val="767DC0"/>
                </a:solidFill>
              </a:rPr>
              <a:t>needs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/>
              <a:t>Support from </a:t>
            </a:r>
            <a:r>
              <a:rPr lang="en-ZA" sz="3600" b="1" dirty="0" smtClean="0">
                <a:solidFill>
                  <a:srgbClr val="8CE614"/>
                </a:solidFill>
              </a:rPr>
              <a:t>management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/>
              <a:t>Needs </a:t>
            </a:r>
            <a:r>
              <a:rPr lang="en-ZA" sz="3600" b="1" dirty="0">
                <a:solidFill>
                  <a:srgbClr val="767DC0"/>
                </a:solidFill>
              </a:rPr>
              <a:t>goals</a:t>
            </a:r>
            <a:r>
              <a:rPr lang="en-ZA" sz="3600" dirty="0"/>
              <a:t>, </a:t>
            </a:r>
            <a:r>
              <a:rPr lang="en-ZA" sz="3600" b="1" dirty="0">
                <a:solidFill>
                  <a:srgbClr val="767DC0"/>
                </a:solidFill>
              </a:rPr>
              <a:t>budget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 smtClean="0">
                <a:solidFill>
                  <a:srgbClr val="767DC0"/>
                </a:solidFill>
              </a:rPr>
              <a:t>timeline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5997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00013"/>
            <a:ext cx="7905750" cy="1061602"/>
          </a:xfrm>
        </p:spPr>
        <p:txBody>
          <a:bodyPr>
            <a:noAutofit/>
          </a:bodyPr>
          <a:lstStyle/>
          <a:p>
            <a:pPr algn="ctr"/>
            <a:r>
              <a:rPr lang="en-ZA" b="1" dirty="0" smtClean="0">
                <a:solidFill>
                  <a:srgbClr val="8CE614"/>
                </a:solidFill>
                <a:latin typeface="+mn-lt"/>
              </a:rPr>
              <a:t>Criteria</a:t>
            </a:r>
            <a:r>
              <a:rPr lang="en-ZA" b="1" dirty="0" smtClean="0">
                <a:latin typeface="+mn-lt"/>
              </a:rPr>
              <a:t> of a</a:t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solidFill>
                  <a:srgbClr val="767DC0"/>
                </a:solidFill>
                <a:latin typeface="+mn-lt"/>
              </a:rPr>
              <a:t>wellness </a:t>
            </a:r>
            <a:r>
              <a:rPr lang="en-ZA" b="1" dirty="0">
                <a:solidFill>
                  <a:srgbClr val="767DC0"/>
                </a:solidFill>
                <a:latin typeface="+mn-lt"/>
              </a:rPr>
              <a:t>programme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390216"/>
            <a:ext cx="7905750" cy="4381934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Clear </a:t>
            </a:r>
            <a:r>
              <a:rPr lang="en-ZA" sz="3600" b="1" dirty="0" smtClean="0">
                <a:solidFill>
                  <a:srgbClr val="8CE614"/>
                </a:solidFill>
              </a:rPr>
              <a:t>incentives</a:t>
            </a:r>
            <a:endParaRPr lang="en-ZA" sz="3600" dirty="0"/>
          </a:p>
          <a:p>
            <a:pPr lvl="0" fontAlgn="base"/>
            <a:r>
              <a:rPr lang="en-ZA" sz="3600" dirty="0"/>
              <a:t>Approachable </a:t>
            </a:r>
            <a:r>
              <a:rPr lang="en-ZA" sz="3600" dirty="0" smtClean="0"/>
              <a:t>&amp; </a:t>
            </a:r>
            <a:r>
              <a:rPr lang="en-ZA" sz="3600" dirty="0"/>
              <a:t>informed </a:t>
            </a:r>
            <a:r>
              <a:rPr lang="en-ZA" sz="3600" b="1" dirty="0">
                <a:solidFill>
                  <a:srgbClr val="767DC0"/>
                </a:solidFill>
              </a:rPr>
              <a:t>task </a:t>
            </a:r>
            <a:r>
              <a:rPr lang="en-ZA" sz="3600" b="1" dirty="0" smtClean="0">
                <a:solidFill>
                  <a:srgbClr val="767DC0"/>
                </a:solidFill>
              </a:rPr>
              <a:t>leaders</a:t>
            </a:r>
            <a:endParaRPr lang="en-ZA" sz="3600" dirty="0"/>
          </a:p>
          <a:p>
            <a:pPr lvl="0" fontAlgn="base"/>
            <a:r>
              <a:rPr lang="en-ZA" sz="3600" dirty="0"/>
              <a:t>Employees with health risks need to see a </a:t>
            </a:r>
            <a:r>
              <a:rPr lang="en-ZA" sz="3600" b="1" dirty="0">
                <a:solidFill>
                  <a:srgbClr val="8CE614"/>
                </a:solidFill>
              </a:rPr>
              <a:t>health </a:t>
            </a:r>
            <a:r>
              <a:rPr lang="en-ZA" sz="3600" b="1" dirty="0" smtClean="0">
                <a:solidFill>
                  <a:srgbClr val="8CE614"/>
                </a:solidFill>
              </a:rPr>
              <a:t>professional</a:t>
            </a:r>
            <a:endParaRPr lang="en-ZA" sz="3600" dirty="0"/>
          </a:p>
          <a:p>
            <a:pPr lvl="0" fontAlgn="base"/>
            <a:r>
              <a:rPr lang="en-ZA" sz="3600" dirty="0"/>
              <a:t>Implemented, reviewed, </a:t>
            </a:r>
            <a:r>
              <a:rPr lang="en-ZA" sz="3600" b="1" dirty="0" smtClean="0">
                <a:solidFill>
                  <a:srgbClr val="767DC0"/>
                </a:solidFill>
              </a:rPr>
              <a:t>sustained</a:t>
            </a:r>
            <a:endParaRPr lang="en-ZA" sz="3600" dirty="0"/>
          </a:p>
          <a:p>
            <a:pPr lvl="0" fontAlgn="base"/>
            <a:r>
              <a:rPr lang="en-ZA" sz="3600" dirty="0"/>
              <a:t>Progress </a:t>
            </a:r>
            <a:r>
              <a:rPr lang="en-ZA" sz="3600" b="1" dirty="0">
                <a:solidFill>
                  <a:srgbClr val="8CE614"/>
                </a:solidFill>
              </a:rPr>
              <a:t>monitored</a:t>
            </a:r>
            <a:r>
              <a:rPr lang="en-ZA" sz="3600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26" y="4359276"/>
            <a:ext cx="271462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00013"/>
            <a:ext cx="7905750" cy="1061602"/>
          </a:xfrm>
        </p:spPr>
        <p:txBody>
          <a:bodyPr>
            <a:noAutofit/>
          </a:bodyPr>
          <a:lstStyle/>
          <a:p>
            <a:pPr algn="ctr"/>
            <a:r>
              <a:rPr lang="en-ZA" b="1" dirty="0" smtClean="0">
                <a:solidFill>
                  <a:srgbClr val="8CE614"/>
                </a:solidFill>
                <a:latin typeface="+mn-lt"/>
              </a:rPr>
              <a:t>Components</a:t>
            </a:r>
            <a:r>
              <a:rPr lang="en-ZA" b="1" dirty="0" smtClean="0">
                <a:latin typeface="+mn-lt"/>
              </a:rPr>
              <a:t> of a</a:t>
            </a:r>
            <a:br>
              <a:rPr lang="en-ZA" b="1" dirty="0" smtClean="0">
                <a:latin typeface="+mn-lt"/>
              </a:rPr>
            </a:br>
            <a:r>
              <a:rPr lang="en-ZA" b="1" dirty="0" smtClean="0">
                <a:solidFill>
                  <a:srgbClr val="767DC0"/>
                </a:solidFill>
                <a:latin typeface="+mn-lt"/>
              </a:rPr>
              <a:t>wellness </a:t>
            </a:r>
            <a:r>
              <a:rPr lang="en-ZA" b="1" dirty="0">
                <a:solidFill>
                  <a:srgbClr val="767DC0"/>
                </a:solidFill>
                <a:latin typeface="+mn-lt"/>
              </a:rPr>
              <a:t>programme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719400"/>
            <a:ext cx="4291012" cy="4767698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Wellness </a:t>
            </a:r>
            <a:r>
              <a:rPr lang="en-ZA" sz="3600" dirty="0" smtClean="0"/>
              <a:t>events</a:t>
            </a:r>
            <a:endParaRPr lang="en-ZA" sz="3600" dirty="0"/>
          </a:p>
          <a:p>
            <a:pPr lvl="0" fontAlgn="base"/>
            <a:r>
              <a:rPr lang="en-ZA" sz="3600" dirty="0" smtClean="0"/>
              <a:t>Screening</a:t>
            </a:r>
            <a:endParaRPr lang="en-ZA" sz="3600" dirty="0"/>
          </a:p>
          <a:p>
            <a:pPr lvl="0" fontAlgn="base"/>
            <a:r>
              <a:rPr lang="en-ZA" sz="3600" dirty="0" smtClean="0"/>
              <a:t>Workshops</a:t>
            </a:r>
            <a:endParaRPr lang="en-ZA" sz="3600" dirty="0"/>
          </a:p>
          <a:p>
            <a:pPr lvl="0" fontAlgn="base"/>
            <a:r>
              <a:rPr lang="en-ZA" sz="3600" dirty="0"/>
              <a:t>Information </a:t>
            </a:r>
            <a:r>
              <a:rPr lang="en-ZA" sz="3600" dirty="0" smtClean="0"/>
              <a:t>pieces</a:t>
            </a:r>
            <a:endParaRPr lang="en-ZA" sz="3600" dirty="0"/>
          </a:p>
          <a:p>
            <a:pPr lvl="0" fontAlgn="base"/>
            <a:r>
              <a:rPr lang="en-ZA" sz="3600" dirty="0"/>
              <a:t>Policy development.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1" y="2177743"/>
            <a:ext cx="3314699" cy="2210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2013" y="4557577"/>
            <a:ext cx="3829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7.10: Informed and motivated employees will share their knowledge with their families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6CE95B-CA98-4BD8-BB61-7CBE6649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595" y="5040143"/>
            <a:ext cx="7910513" cy="446256"/>
          </a:xfrm>
        </p:spPr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rgbClr val="8CE614"/>
                </a:solidFill>
              </a:rPr>
              <a:t>Module </a:t>
            </a:r>
            <a:r>
              <a:rPr lang="en-ZA" dirty="0" smtClean="0">
                <a:solidFill>
                  <a:srgbClr val="8CE614"/>
                </a:solidFill>
              </a:rPr>
              <a:t>7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276BC-BCB0-4B8A-893B-32EAC274AF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95" y="4407073"/>
            <a:ext cx="8051800" cy="6517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ZA" dirty="0">
                <a:solidFill>
                  <a:srgbClr val="C082E6"/>
                </a:solidFill>
              </a:rPr>
              <a:t>Learning activity </a:t>
            </a:r>
            <a:r>
              <a:rPr lang="en-ZA" dirty="0" smtClean="0">
                <a:solidFill>
                  <a:srgbClr val="C082E6"/>
                </a:solidFill>
              </a:rPr>
              <a:t>7.2</a:t>
            </a:r>
            <a:endParaRPr lang="en-ZA" dirty="0">
              <a:solidFill>
                <a:srgbClr val="C082E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5A835A-BBEF-4642-9E09-887CF14DA237}"/>
              </a:ext>
            </a:extLst>
          </p:cNvPr>
          <p:cNvSpPr txBox="1"/>
          <p:nvPr/>
        </p:nvSpPr>
        <p:spPr>
          <a:xfrm>
            <a:off x="392595" y="5405878"/>
            <a:ext cx="75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your knowledge of this unit </a:t>
            </a:r>
            <a:r>
              <a:rPr lang="en-US" dirty="0" smtClean="0"/>
              <a:t>by completing Learning </a:t>
            </a:r>
            <a:r>
              <a:rPr lang="en-US" dirty="0"/>
              <a:t>activity </a:t>
            </a:r>
            <a:r>
              <a:rPr lang="en-US" dirty="0" smtClean="0"/>
              <a:t>7.2 </a:t>
            </a:r>
            <a:r>
              <a:rPr lang="en-US" dirty="0"/>
              <a:t>in your </a:t>
            </a:r>
            <a:r>
              <a:rPr lang="en-US" i="1" dirty="0"/>
              <a:t>Student’s Book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57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35B2DD1-76A8-4516-AE98-B5866C90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4899929"/>
            <a:ext cx="7910513" cy="499973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solidFill>
                  <a:srgbClr val="8CE614"/>
                </a:solidFill>
              </a:rPr>
              <a:t>Module 7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458409-ED5D-43B5-A861-E3633539FA5D}"/>
              </a:ext>
            </a:extLst>
          </p:cNvPr>
          <p:cNvSpPr txBox="1"/>
          <p:nvPr/>
        </p:nvSpPr>
        <p:spPr>
          <a:xfrm>
            <a:off x="385763" y="5399902"/>
            <a:ext cx="77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your knowledge of this module by </a:t>
            </a:r>
            <a:r>
              <a:rPr lang="en-US" dirty="0" smtClean="0"/>
              <a:t>completing Summative </a:t>
            </a:r>
            <a:r>
              <a:rPr lang="en-US" dirty="0"/>
              <a:t>assessment of Module 7 in your </a:t>
            </a:r>
            <a:r>
              <a:rPr lang="en-US" i="1" dirty="0"/>
              <a:t>Student’s Book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88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007" y="585788"/>
            <a:ext cx="3843081" cy="462753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8CE614"/>
                </a:solidFill>
              </a:rPr>
              <a:t>Explore the principles of a balanced lifestyle in a workplace context</a:t>
            </a:r>
            <a:endParaRPr lang="en-ZA" dirty="0">
              <a:solidFill>
                <a:srgbClr val="8CE61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3007" y="5213319"/>
            <a:ext cx="3843081" cy="58287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9A73FD"/>
                </a:solidFill>
              </a:rPr>
              <a:t>Module </a:t>
            </a:r>
            <a:r>
              <a:rPr lang="en-GB" dirty="0" smtClean="0">
                <a:solidFill>
                  <a:srgbClr val="9A73FD"/>
                </a:solidFill>
              </a:rPr>
              <a:t>7</a:t>
            </a:r>
            <a:endParaRPr lang="en-GB" dirty="0">
              <a:solidFill>
                <a:srgbClr val="9A7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0E845-C2E6-4E8B-B558-09C7DD1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4" y="514657"/>
            <a:ext cx="7905750" cy="720724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Think about </a:t>
            </a:r>
            <a:r>
              <a:rPr lang="en-ZA" b="1" dirty="0" smtClean="0">
                <a:latin typeface="+mn-lt"/>
              </a:rPr>
              <a:t>it…</a:t>
            </a:r>
            <a:endParaRPr lang="en-ZA" b="1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B573C04-D446-4472-B8E6-C64F8674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44" y="1764343"/>
            <a:ext cx="8096919" cy="3550607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What is a </a:t>
            </a:r>
            <a:r>
              <a:rPr lang="en-ZA" sz="3600" b="1" dirty="0">
                <a:solidFill>
                  <a:srgbClr val="8CE614"/>
                </a:solidFill>
              </a:rPr>
              <a:t>company </a:t>
            </a:r>
            <a:r>
              <a:rPr lang="en-ZA" sz="3600" dirty="0"/>
              <a:t>or </a:t>
            </a:r>
            <a:r>
              <a:rPr lang="en-ZA" sz="3600" b="1" dirty="0">
                <a:solidFill>
                  <a:srgbClr val="767DC0"/>
                </a:solidFill>
              </a:rPr>
              <a:t>organisation’s</a:t>
            </a:r>
            <a:r>
              <a:rPr lang="en-ZA" sz="3600" dirty="0">
                <a:solidFill>
                  <a:srgbClr val="767DC0"/>
                </a:solidFill>
              </a:rPr>
              <a:t> </a:t>
            </a:r>
            <a:r>
              <a:rPr lang="en-ZA" sz="3600" b="1" dirty="0">
                <a:solidFill>
                  <a:srgbClr val="8CE614"/>
                </a:solidFill>
              </a:rPr>
              <a:t>most important resource </a:t>
            </a:r>
            <a:r>
              <a:rPr lang="en-ZA" sz="3600" dirty="0"/>
              <a:t>or asset?</a:t>
            </a:r>
          </a:p>
          <a:p>
            <a:pPr lvl="0" fontAlgn="base"/>
            <a:r>
              <a:rPr lang="en-ZA" sz="3600" dirty="0"/>
              <a:t>Why are programmes aimed at </a:t>
            </a:r>
            <a:r>
              <a:rPr lang="en-ZA" sz="3600" b="1" dirty="0">
                <a:solidFill>
                  <a:srgbClr val="767DC0"/>
                </a:solidFill>
              </a:rPr>
              <a:t>employees’ </a:t>
            </a:r>
            <a:r>
              <a:rPr lang="en-ZA" sz="3600" b="1" dirty="0" smtClean="0">
                <a:solidFill>
                  <a:srgbClr val="767DC0"/>
                </a:solidFill>
              </a:rPr>
              <a:t>wellbeing </a:t>
            </a:r>
            <a:r>
              <a:rPr lang="en-ZA" sz="3600" dirty="0"/>
              <a:t>important?</a:t>
            </a:r>
          </a:p>
          <a:p>
            <a:r>
              <a:rPr lang="en-ZA" sz="3600" dirty="0"/>
              <a:t>How does </a:t>
            </a:r>
            <a:r>
              <a:rPr lang="en-ZA" sz="3600" b="1" dirty="0">
                <a:solidFill>
                  <a:srgbClr val="8CE614"/>
                </a:solidFill>
              </a:rPr>
              <a:t>physical</a:t>
            </a:r>
            <a:r>
              <a:rPr lang="en-ZA" sz="3600" dirty="0"/>
              <a:t> </a:t>
            </a:r>
            <a:r>
              <a:rPr lang="en-ZA" sz="3600" dirty="0" smtClean="0"/>
              <a:t>&amp; </a:t>
            </a:r>
            <a:r>
              <a:rPr lang="en-ZA" sz="3600" b="1" dirty="0">
                <a:solidFill>
                  <a:srgbClr val="767DC0"/>
                </a:solidFill>
              </a:rPr>
              <a:t>mental</a:t>
            </a:r>
            <a:r>
              <a:rPr lang="en-ZA" sz="3600" dirty="0">
                <a:solidFill>
                  <a:srgbClr val="767DC0"/>
                </a:solidFill>
              </a:rPr>
              <a:t> </a:t>
            </a:r>
            <a:r>
              <a:rPr lang="en-ZA" sz="3600" b="1" dirty="0" smtClean="0">
                <a:solidFill>
                  <a:srgbClr val="767DC0"/>
                </a:solidFill>
              </a:rPr>
              <a:t>wellbeing</a:t>
            </a:r>
            <a:r>
              <a:rPr lang="en-ZA" sz="3600" dirty="0" smtClean="0">
                <a:solidFill>
                  <a:srgbClr val="767DC0"/>
                </a:solidFill>
              </a:rPr>
              <a:t> </a:t>
            </a:r>
            <a:r>
              <a:rPr lang="en-ZA" sz="3600" dirty="0"/>
              <a:t>impact on your work </a:t>
            </a:r>
            <a:r>
              <a:rPr lang="en-ZA" sz="3600" b="1" dirty="0">
                <a:solidFill>
                  <a:srgbClr val="8CE614"/>
                </a:solidFill>
              </a:rPr>
              <a:t>productivity</a:t>
            </a:r>
            <a:r>
              <a:rPr lang="en-ZA" sz="3600" dirty="0"/>
              <a:t>?</a:t>
            </a:r>
          </a:p>
        </p:txBody>
      </p:sp>
      <p:pic>
        <p:nvPicPr>
          <p:cNvPr id="5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8" y="245377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yoti\AppData\Local\Microsoft\Windows\INetCache\IE\I4YKZYED\lightbulb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93" y="229836"/>
            <a:ext cx="850403" cy="10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9ECD-A8A6-4067-8DA8-E209A54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4625"/>
            <a:ext cx="8404412" cy="1948010"/>
          </a:xfrm>
        </p:spPr>
        <p:txBody>
          <a:bodyPr>
            <a:noAutofit/>
          </a:bodyPr>
          <a:lstStyle/>
          <a:p>
            <a:pPr algn="ctr"/>
            <a:r>
              <a:rPr lang="en-ZA" dirty="0" smtClean="0">
                <a:solidFill>
                  <a:srgbClr val="8CE614"/>
                </a:solidFill>
              </a:rPr>
              <a:t>Wellbeing &amp; </a:t>
            </a:r>
            <a:br>
              <a:rPr lang="en-ZA" dirty="0" smtClean="0">
                <a:solidFill>
                  <a:srgbClr val="8CE614"/>
                </a:solidFill>
              </a:rPr>
            </a:br>
            <a:r>
              <a:rPr lang="en-ZA" dirty="0" smtClean="0">
                <a:solidFill>
                  <a:srgbClr val="8CE614"/>
                </a:solidFill>
              </a:rPr>
              <a:t>work </a:t>
            </a:r>
            <a:r>
              <a:rPr lang="en-ZA" dirty="0">
                <a:solidFill>
                  <a:srgbClr val="8CE614"/>
                </a:solidFill>
              </a:rPr>
              <a:t>productivity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62500-7ECC-42A0-97EA-2A94E9D5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948" y="1830368"/>
            <a:ext cx="7910513" cy="727094"/>
          </a:xfrm>
        </p:spPr>
        <p:txBody>
          <a:bodyPr>
            <a:noAutofit/>
          </a:bodyPr>
          <a:lstStyle/>
          <a:p>
            <a:pPr algn="ctr"/>
            <a:r>
              <a:rPr lang="en-ZA" sz="6000" dirty="0">
                <a:solidFill>
                  <a:srgbClr val="C082E6"/>
                </a:solidFill>
              </a:rPr>
              <a:t>Unit </a:t>
            </a:r>
            <a:r>
              <a:rPr lang="en-ZA" sz="6000" dirty="0" smtClean="0">
                <a:solidFill>
                  <a:srgbClr val="C082E6"/>
                </a:solidFill>
              </a:rPr>
              <a:t>7.1</a:t>
            </a:r>
            <a:endParaRPr lang="en-ZA" sz="6000" dirty="0">
              <a:solidFill>
                <a:srgbClr val="C082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What is </a:t>
            </a:r>
            <a:r>
              <a:rPr lang="en-ZA" b="1" dirty="0">
                <a:solidFill>
                  <a:srgbClr val="8CE614"/>
                </a:solidFill>
                <a:latin typeface="+mn-lt"/>
              </a:rPr>
              <a:t>physical 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>wellbeing</a:t>
            </a:r>
            <a:r>
              <a:rPr lang="en-ZA" b="1" dirty="0">
                <a:latin typeface="+mn-lt"/>
              </a:rPr>
              <a:t>?</a:t>
            </a: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11051"/>
            <a:ext cx="3829049" cy="4989712"/>
          </a:xfrm>
        </p:spPr>
        <p:txBody>
          <a:bodyPr>
            <a:noAutofit/>
          </a:bodyPr>
          <a:lstStyle/>
          <a:p>
            <a:pPr lvl="0" fontAlgn="base"/>
            <a:r>
              <a:rPr lang="en-ZA" sz="3200" dirty="0" smtClean="0"/>
              <a:t>Wellbeing </a:t>
            </a:r>
            <a:r>
              <a:rPr lang="en-ZA" sz="3200" dirty="0"/>
              <a:t>= </a:t>
            </a:r>
            <a:r>
              <a:rPr lang="en-ZA" sz="3200" b="1" dirty="0">
                <a:solidFill>
                  <a:srgbClr val="767DC0"/>
                </a:solidFill>
              </a:rPr>
              <a:t>good health </a:t>
            </a:r>
            <a:r>
              <a:rPr lang="en-ZA" sz="3200" dirty="0"/>
              <a:t>of</a:t>
            </a:r>
            <a:r>
              <a:rPr lang="en-ZA" sz="3200" dirty="0">
                <a:solidFill>
                  <a:srgbClr val="8CE614"/>
                </a:solidFill>
              </a:rPr>
              <a:t> </a:t>
            </a:r>
            <a:r>
              <a:rPr lang="en-ZA" sz="3200" b="1" dirty="0">
                <a:solidFill>
                  <a:srgbClr val="767DC0"/>
                </a:solidFill>
              </a:rPr>
              <a:t>body</a:t>
            </a:r>
            <a:r>
              <a:rPr lang="en-ZA" sz="3200" dirty="0">
                <a:solidFill>
                  <a:srgbClr val="767DC0"/>
                </a:solidFill>
              </a:rPr>
              <a:t> </a:t>
            </a:r>
            <a:r>
              <a:rPr lang="en-ZA" sz="3200" dirty="0" smtClean="0"/>
              <a:t>&amp; </a:t>
            </a:r>
            <a:r>
              <a:rPr lang="en-ZA" sz="3200" b="1" dirty="0" smtClean="0">
                <a:solidFill>
                  <a:srgbClr val="767DC0"/>
                </a:solidFill>
              </a:rPr>
              <a:t>mind</a:t>
            </a:r>
            <a:endParaRPr lang="en-ZA" sz="32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200" dirty="0"/>
              <a:t>Not only about not being sick, but </a:t>
            </a:r>
            <a:r>
              <a:rPr lang="en-ZA" sz="3200" b="1" dirty="0">
                <a:solidFill>
                  <a:srgbClr val="8CE614"/>
                </a:solidFill>
              </a:rPr>
              <a:t>improving</a:t>
            </a:r>
            <a:r>
              <a:rPr lang="en-ZA" sz="3200" b="1" dirty="0"/>
              <a:t> </a:t>
            </a:r>
            <a:r>
              <a:rPr lang="en-ZA" sz="3200" dirty="0"/>
              <a:t>your </a:t>
            </a:r>
            <a:r>
              <a:rPr lang="en-ZA" sz="3200" b="1" dirty="0">
                <a:solidFill>
                  <a:srgbClr val="8CE614"/>
                </a:solidFill>
              </a:rPr>
              <a:t>quality of </a:t>
            </a:r>
            <a:r>
              <a:rPr lang="en-ZA" sz="3200" b="1" dirty="0" smtClean="0">
                <a:solidFill>
                  <a:srgbClr val="8CE614"/>
                </a:solidFill>
              </a:rPr>
              <a:t>life</a:t>
            </a:r>
            <a:endParaRPr lang="en-ZA" sz="32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200" dirty="0"/>
              <a:t>Physical </a:t>
            </a:r>
            <a:r>
              <a:rPr lang="en-ZA" sz="3200" dirty="0" smtClean="0"/>
              <a:t>wellbeing </a:t>
            </a:r>
            <a:r>
              <a:rPr lang="en-ZA" sz="3200" dirty="0"/>
              <a:t>is made up of </a:t>
            </a:r>
            <a:r>
              <a:rPr lang="en-ZA" sz="3200" b="1" dirty="0">
                <a:solidFill>
                  <a:srgbClr val="767DC0"/>
                </a:solidFill>
              </a:rPr>
              <a:t>different aspects</a:t>
            </a:r>
            <a:r>
              <a:rPr lang="en-ZA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753" y="1841400"/>
            <a:ext cx="428625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43918"/>
            <a:ext cx="4143374" cy="5042570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Energy </a:t>
            </a:r>
            <a:r>
              <a:rPr lang="en-ZA" sz="3600" dirty="0" smtClean="0"/>
              <a:t>levels</a:t>
            </a:r>
            <a:endParaRPr lang="en-ZA" sz="3600" dirty="0"/>
          </a:p>
          <a:p>
            <a:pPr lvl="0" fontAlgn="base"/>
            <a:r>
              <a:rPr lang="en-ZA" sz="3600" dirty="0" smtClean="0"/>
              <a:t>Senses</a:t>
            </a:r>
            <a:endParaRPr lang="en-ZA" sz="3600" dirty="0"/>
          </a:p>
          <a:p>
            <a:pPr lvl="0" fontAlgn="base"/>
            <a:r>
              <a:rPr lang="en-ZA" sz="3600" dirty="0"/>
              <a:t>Skin, hair </a:t>
            </a:r>
            <a:r>
              <a:rPr lang="en-ZA" sz="3600" dirty="0" smtClean="0"/>
              <a:t>&amp; nails</a:t>
            </a:r>
            <a:endParaRPr lang="en-ZA" sz="3600" dirty="0"/>
          </a:p>
          <a:p>
            <a:pPr lvl="0" fontAlgn="base"/>
            <a:r>
              <a:rPr lang="en-ZA" sz="3600" dirty="0"/>
              <a:t>Mouth, teeth </a:t>
            </a:r>
            <a:r>
              <a:rPr lang="en-ZA" sz="3600" dirty="0" smtClean="0"/>
              <a:t>&amp; breath</a:t>
            </a:r>
            <a:endParaRPr lang="en-ZA" sz="3600" dirty="0"/>
          </a:p>
          <a:p>
            <a:pPr lvl="0" fontAlgn="base"/>
            <a:r>
              <a:rPr lang="en-ZA" sz="3600" dirty="0" smtClean="0"/>
              <a:t>Circulation</a:t>
            </a:r>
          </a:p>
          <a:p>
            <a:pPr lvl="0" fontAlgn="base"/>
            <a:r>
              <a:rPr lang="en-ZA" sz="3600" dirty="0" smtClean="0"/>
              <a:t>Respiration</a:t>
            </a:r>
            <a:endParaRPr lang="en-ZA" sz="3600" dirty="0"/>
          </a:p>
          <a:p>
            <a:pPr lvl="0" fontAlgn="base"/>
            <a:r>
              <a:rPr lang="en-ZA" sz="3600" dirty="0"/>
              <a:t>Immune </a:t>
            </a:r>
            <a:r>
              <a:rPr lang="en-ZA" sz="3600" dirty="0" smtClean="0"/>
              <a:t>system</a:t>
            </a:r>
            <a:endParaRPr lang="en-ZA" sz="3600" dirty="0"/>
          </a:p>
        </p:txBody>
      </p:sp>
      <p:sp>
        <p:nvSpPr>
          <p:cNvPr id="6" name="Rectangle 5"/>
          <p:cNvSpPr/>
          <p:nvPr/>
        </p:nvSpPr>
        <p:spPr>
          <a:xfrm>
            <a:off x="4229100" y="4909528"/>
            <a:ext cx="4057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Figure 7.1: You have had a good night’s sleep if you wake up feeling fully rested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Aspects of 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>physical wellbeing</a:t>
            </a:r>
            <a:endParaRPr lang="en-ZA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38" y="1285875"/>
            <a:ext cx="2319774" cy="34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43918"/>
            <a:ext cx="7886700" cy="4856832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Mass (weight)</a:t>
            </a:r>
            <a:endParaRPr lang="en-ZA" sz="3600" dirty="0"/>
          </a:p>
          <a:p>
            <a:pPr lvl="0" fontAlgn="base"/>
            <a:r>
              <a:rPr lang="en-ZA" sz="3600" dirty="0"/>
              <a:t>Pain</a:t>
            </a:r>
          </a:p>
          <a:p>
            <a:pPr lvl="0" fontAlgn="base"/>
            <a:r>
              <a:rPr lang="en-ZA" sz="3600" dirty="0" smtClean="0"/>
              <a:t>Digestion &amp; elimination</a:t>
            </a:r>
            <a:endParaRPr lang="en-ZA" sz="3600" dirty="0"/>
          </a:p>
          <a:p>
            <a:pPr lvl="0" fontAlgn="base"/>
            <a:r>
              <a:rPr lang="en-ZA" sz="3600" dirty="0"/>
              <a:t>Bones, joints </a:t>
            </a:r>
            <a:r>
              <a:rPr lang="en-ZA" sz="3600" dirty="0" smtClean="0"/>
              <a:t>&amp; muscles</a:t>
            </a:r>
            <a:endParaRPr lang="en-ZA" sz="3600" dirty="0"/>
          </a:p>
          <a:p>
            <a:pPr lvl="0" fontAlgn="base"/>
            <a:r>
              <a:rPr lang="en-ZA" sz="3600" dirty="0"/>
              <a:t>Hormones, glands </a:t>
            </a:r>
            <a:r>
              <a:rPr lang="en-ZA" sz="3600" dirty="0" smtClean="0"/>
              <a:t>&amp; genitals</a:t>
            </a:r>
            <a:endParaRPr lang="en-ZA" sz="3600" dirty="0"/>
          </a:p>
          <a:p>
            <a:pPr fontAlgn="base"/>
            <a:r>
              <a:rPr lang="en-ZA" sz="3600" dirty="0" smtClean="0"/>
              <a:t>Refer </a:t>
            </a:r>
            <a:r>
              <a:rPr lang="en-ZA" sz="3600" dirty="0"/>
              <a:t>to </a:t>
            </a:r>
            <a:r>
              <a:rPr lang="en-ZA" sz="3600" b="1" dirty="0">
                <a:solidFill>
                  <a:srgbClr val="767DC0"/>
                </a:solidFill>
              </a:rPr>
              <a:t>Table 7.1 </a:t>
            </a:r>
            <a:r>
              <a:rPr lang="en-ZA" sz="3600" dirty="0"/>
              <a:t>in your </a:t>
            </a:r>
            <a:r>
              <a:rPr lang="en-ZA" sz="3600" i="1" dirty="0"/>
              <a:t>Student’s Book</a:t>
            </a:r>
            <a:r>
              <a:rPr lang="en-ZA" sz="3600" dirty="0"/>
              <a:t> for descriptions of these aspects of </a:t>
            </a:r>
            <a:r>
              <a:rPr lang="en-ZA" sz="3600" b="1" dirty="0">
                <a:solidFill>
                  <a:srgbClr val="8CE614"/>
                </a:solidFill>
              </a:rPr>
              <a:t>physical </a:t>
            </a:r>
            <a:r>
              <a:rPr lang="en-ZA" sz="3600" b="1" dirty="0" smtClean="0">
                <a:solidFill>
                  <a:srgbClr val="8CE614"/>
                </a:solidFill>
              </a:rPr>
              <a:t>wellbeing</a:t>
            </a:r>
            <a:r>
              <a:rPr lang="en-ZA" sz="3600" dirty="0"/>
              <a:t>.</a:t>
            </a:r>
          </a:p>
          <a:p>
            <a:pPr lvl="0" fontAlgn="base"/>
            <a:endParaRPr lang="en-ZA" sz="3600" dirty="0"/>
          </a:p>
          <a:p>
            <a:pPr lvl="0" fontAlgn="base"/>
            <a:endParaRPr lang="en-ZA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Aspects of </a:t>
            </a:r>
            <a:r>
              <a:rPr lang="en-ZA" b="1" dirty="0" smtClean="0">
                <a:solidFill>
                  <a:srgbClr val="8CE614"/>
                </a:solidFill>
                <a:latin typeface="+mn-lt"/>
              </a:rPr>
              <a:t>physical wellbeing</a:t>
            </a:r>
            <a:endParaRPr lang="en-ZA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2075" y="1203276"/>
            <a:ext cx="3114676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143918"/>
            <a:ext cx="7886700" cy="4856832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/>
              <a:t>Mentally </a:t>
            </a:r>
            <a:r>
              <a:rPr lang="en-ZA" sz="3600" b="1" dirty="0" smtClean="0">
                <a:solidFill>
                  <a:srgbClr val="8CE614"/>
                </a:solidFill>
              </a:rPr>
              <a:t>sharp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/>
              <a:t>Strong </a:t>
            </a:r>
            <a:r>
              <a:rPr lang="en-ZA" sz="3600" b="1" dirty="0" smtClean="0">
                <a:solidFill>
                  <a:srgbClr val="767DC0"/>
                </a:solidFill>
              </a:rPr>
              <a:t>perception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/>
              <a:t>Good </a:t>
            </a:r>
            <a:r>
              <a:rPr lang="en-ZA" sz="3600" b="1" dirty="0" smtClean="0">
                <a:solidFill>
                  <a:srgbClr val="8CE614"/>
                </a:solidFill>
              </a:rPr>
              <a:t>memory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Teachable</a:t>
            </a:r>
            <a:endParaRPr lang="en-ZA" sz="3600" dirty="0"/>
          </a:p>
          <a:p>
            <a:pPr lvl="0" fontAlgn="base"/>
            <a:r>
              <a:rPr lang="en-ZA" sz="3600" dirty="0" smtClean="0"/>
              <a:t>Discernment</a:t>
            </a:r>
            <a:endParaRPr lang="en-ZA" sz="3600" dirty="0"/>
          </a:p>
          <a:p>
            <a:pPr lvl="0" fontAlgn="base"/>
            <a:r>
              <a:rPr lang="en-ZA" sz="3600" dirty="0"/>
              <a:t>Able to </a:t>
            </a:r>
            <a:r>
              <a:rPr lang="en-ZA" sz="3600" b="1" dirty="0">
                <a:solidFill>
                  <a:srgbClr val="767DC0"/>
                </a:solidFill>
              </a:rPr>
              <a:t>control </a:t>
            </a:r>
            <a:r>
              <a:rPr lang="en-ZA" sz="3600" b="1" dirty="0" smtClean="0">
                <a:solidFill>
                  <a:srgbClr val="767DC0"/>
                </a:solidFill>
              </a:rPr>
              <a:t>emotions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/>
              <a:t>Mental </a:t>
            </a:r>
            <a:r>
              <a:rPr lang="en-ZA" sz="3600" b="1" dirty="0" smtClean="0">
                <a:solidFill>
                  <a:srgbClr val="8CE614"/>
                </a:solidFill>
              </a:rPr>
              <a:t>strength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 smtClean="0"/>
              <a:t>Respectful </a:t>
            </a:r>
            <a:endParaRPr lang="en-ZA" sz="3600" dirty="0"/>
          </a:p>
          <a:p>
            <a:pPr marL="0" lvl="0" indent="0" fontAlgn="base">
              <a:buNone/>
            </a:pPr>
            <a:endParaRPr lang="en-ZA" sz="3600" dirty="0"/>
          </a:p>
          <a:p>
            <a:pPr lvl="0" fontAlgn="base"/>
            <a:endParaRPr lang="en-ZA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79202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Aspects of </a:t>
            </a:r>
            <a:r>
              <a:rPr lang="en-ZA" b="1" dirty="0" smtClean="0">
                <a:solidFill>
                  <a:srgbClr val="767DC0"/>
                </a:solidFill>
                <a:latin typeface="+mn-lt"/>
              </a:rPr>
              <a:t>mental wellbeing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490980"/>
            <a:ext cx="40576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429" y="1798700"/>
            <a:ext cx="5061375" cy="35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930C-6C1D-4479-BCB5-4FB653FB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1" y="857051"/>
            <a:ext cx="4729163" cy="5443737"/>
          </a:xfrm>
        </p:spPr>
        <p:txBody>
          <a:bodyPr>
            <a:noAutofit/>
          </a:bodyPr>
          <a:lstStyle/>
          <a:p>
            <a:pPr lvl="0" fontAlgn="base"/>
            <a:r>
              <a:rPr lang="en-ZA" sz="3600" dirty="0" smtClean="0"/>
              <a:t>Stable </a:t>
            </a:r>
            <a:r>
              <a:rPr lang="en-ZA" sz="3600" b="1" dirty="0" smtClean="0">
                <a:solidFill>
                  <a:srgbClr val="8CE614"/>
                </a:solidFill>
              </a:rPr>
              <a:t>state of mind</a:t>
            </a:r>
          </a:p>
          <a:p>
            <a:pPr lvl="0" fontAlgn="base"/>
            <a:r>
              <a:rPr lang="en-ZA" sz="3600" dirty="0"/>
              <a:t>Good </a:t>
            </a:r>
            <a:r>
              <a:rPr lang="en-ZA" sz="3600" b="1" dirty="0" smtClean="0">
                <a:solidFill>
                  <a:srgbClr val="767DC0"/>
                </a:solidFill>
              </a:rPr>
              <a:t>behaviour</a:t>
            </a:r>
          </a:p>
          <a:p>
            <a:pPr fontAlgn="base"/>
            <a:r>
              <a:rPr lang="en-ZA" sz="3600" dirty="0"/>
              <a:t>Positive </a:t>
            </a:r>
            <a:r>
              <a:rPr lang="en-ZA" sz="3600" b="1" dirty="0" smtClean="0">
                <a:solidFill>
                  <a:srgbClr val="8CE614"/>
                </a:solidFill>
              </a:rPr>
              <a:t>attitude</a:t>
            </a:r>
            <a:endParaRPr lang="en-ZA" sz="3600" b="1" dirty="0">
              <a:solidFill>
                <a:srgbClr val="8CE614"/>
              </a:solidFill>
            </a:endParaRPr>
          </a:p>
          <a:p>
            <a:pPr lvl="0" fontAlgn="base"/>
            <a:r>
              <a:rPr lang="en-ZA" sz="3600" dirty="0"/>
              <a:t>Good </a:t>
            </a:r>
            <a:r>
              <a:rPr lang="en-ZA" sz="3600" b="1" dirty="0">
                <a:solidFill>
                  <a:srgbClr val="767DC0"/>
                </a:solidFill>
              </a:rPr>
              <a:t>sense of </a:t>
            </a:r>
            <a:r>
              <a:rPr lang="en-ZA" sz="3600" b="1" dirty="0" smtClean="0">
                <a:solidFill>
                  <a:srgbClr val="767DC0"/>
                </a:solidFill>
              </a:rPr>
              <a:t>humour</a:t>
            </a:r>
            <a:endParaRPr lang="en-ZA" sz="3600" b="1" dirty="0">
              <a:solidFill>
                <a:srgbClr val="767DC0"/>
              </a:solidFill>
            </a:endParaRPr>
          </a:p>
          <a:p>
            <a:pPr lvl="0" fontAlgn="base"/>
            <a:r>
              <a:rPr lang="en-ZA" sz="3600" dirty="0"/>
              <a:t>Refer to </a:t>
            </a:r>
            <a:r>
              <a:rPr lang="en-ZA" sz="3600" b="1" dirty="0">
                <a:solidFill>
                  <a:srgbClr val="8CE614"/>
                </a:solidFill>
              </a:rPr>
              <a:t>Table 7.2 </a:t>
            </a:r>
            <a:r>
              <a:rPr lang="en-ZA" sz="3600" dirty="0"/>
              <a:t>in your </a:t>
            </a:r>
            <a:r>
              <a:rPr lang="en-ZA" sz="3600" i="1" dirty="0"/>
              <a:t>Student’s Book</a:t>
            </a:r>
            <a:r>
              <a:rPr lang="en-ZA" sz="3600" dirty="0"/>
              <a:t> for descriptions of these aspects of </a:t>
            </a:r>
            <a:r>
              <a:rPr lang="en-ZA" sz="3600" b="1" dirty="0">
                <a:solidFill>
                  <a:srgbClr val="767DC0"/>
                </a:solidFill>
              </a:rPr>
              <a:t>mental </a:t>
            </a:r>
            <a:r>
              <a:rPr lang="en-ZA" sz="3600" b="1" dirty="0" smtClean="0">
                <a:solidFill>
                  <a:srgbClr val="767DC0"/>
                </a:solidFill>
              </a:rPr>
              <a:t>wellbeing</a:t>
            </a:r>
            <a:r>
              <a:rPr lang="en-ZA" sz="3600" dirty="0" smtClean="0"/>
              <a:t>. </a:t>
            </a:r>
            <a:endParaRPr lang="en-ZA" sz="3600" dirty="0"/>
          </a:p>
          <a:p>
            <a:pPr marL="0" lvl="0" indent="0" fontAlgn="base">
              <a:buNone/>
            </a:pPr>
            <a:endParaRPr lang="en-ZA" sz="3600" dirty="0"/>
          </a:p>
          <a:p>
            <a:pPr lvl="0" fontAlgn="base"/>
            <a:endParaRPr lang="en-ZA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E2D4DDA-0C3B-4B34-B958-E13C6756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36327"/>
            <a:ext cx="7905750" cy="720724"/>
          </a:xfrm>
        </p:spPr>
        <p:txBody>
          <a:bodyPr/>
          <a:lstStyle/>
          <a:p>
            <a:pPr algn="ctr"/>
            <a:r>
              <a:rPr lang="en-ZA" b="1" dirty="0" smtClean="0">
                <a:latin typeface="+mn-lt"/>
              </a:rPr>
              <a:t>Aspects of </a:t>
            </a:r>
            <a:r>
              <a:rPr lang="en-ZA" b="1" dirty="0" smtClean="0">
                <a:solidFill>
                  <a:srgbClr val="767DC0"/>
                </a:solidFill>
                <a:latin typeface="+mn-lt"/>
              </a:rPr>
              <a:t>mental wellbeing</a:t>
            </a:r>
            <a:endParaRPr lang="en-ZA" dirty="0">
              <a:solidFill>
                <a:srgbClr val="767D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1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Presentation2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5293</TotalTime>
  <Words>461</Words>
  <Application>Microsoft Office PowerPoint</Application>
  <PresentationFormat>On-screen Show (4:3)</PresentationFormat>
  <Paragraphs>96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Wingdings</vt:lpstr>
      <vt:lpstr>1_Presentation2</vt:lpstr>
      <vt:lpstr>Presentation2</vt:lpstr>
      <vt:lpstr>2_Presentation2</vt:lpstr>
      <vt:lpstr>Life Orientation: Life Skills</vt:lpstr>
      <vt:lpstr>Explore the principles of a balanced lifestyle in a workplace context</vt:lpstr>
      <vt:lpstr>Think about it…</vt:lpstr>
      <vt:lpstr>Wellbeing &amp;  work productivity</vt:lpstr>
      <vt:lpstr>What is physical wellbeing?</vt:lpstr>
      <vt:lpstr>Aspects of physical wellbeing</vt:lpstr>
      <vt:lpstr>Aspects of physical wellbeing</vt:lpstr>
      <vt:lpstr>Aspects of mental wellbeing</vt:lpstr>
      <vt:lpstr>Aspects of mental wellbeing</vt:lpstr>
      <vt:lpstr>Effects of wellbeing on  work productivity</vt:lpstr>
      <vt:lpstr>Effects of wellbeing on  work productivity</vt:lpstr>
      <vt:lpstr>PowerPoint Presentation</vt:lpstr>
      <vt:lpstr>Wellness programmes</vt:lpstr>
      <vt:lpstr>An employee  wellness programme</vt:lpstr>
      <vt:lpstr>Criteria of a wellness programme</vt:lpstr>
      <vt:lpstr>Criteria of a wellness programme</vt:lpstr>
      <vt:lpstr>Components of a wellness programme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Jyoti Singh</dc:creator>
  <cp:lastModifiedBy>Janet Bartlet</cp:lastModifiedBy>
  <cp:revision>263</cp:revision>
  <dcterms:created xsi:type="dcterms:W3CDTF">2017-08-15T07:49:10Z</dcterms:created>
  <dcterms:modified xsi:type="dcterms:W3CDTF">2018-02-06T13:45:52Z</dcterms:modified>
</cp:coreProperties>
</file>