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82" r:id="rId2"/>
    <p:sldMasterId id="2147483690" r:id="rId3"/>
  </p:sldMasterIdLst>
  <p:notesMasterIdLst>
    <p:notesMasterId r:id="rId29"/>
  </p:notesMasterIdLst>
  <p:sldIdLst>
    <p:sldId id="330" r:id="rId4"/>
    <p:sldId id="331" r:id="rId5"/>
    <p:sldId id="332" r:id="rId6"/>
    <p:sldId id="333" r:id="rId7"/>
    <p:sldId id="295" r:id="rId8"/>
    <p:sldId id="411" r:id="rId9"/>
    <p:sldId id="412" r:id="rId10"/>
    <p:sldId id="334" r:id="rId11"/>
    <p:sldId id="396" r:id="rId12"/>
    <p:sldId id="363" r:id="rId13"/>
    <p:sldId id="413" r:id="rId14"/>
    <p:sldId id="414" r:id="rId15"/>
    <p:sldId id="415" r:id="rId16"/>
    <p:sldId id="410" r:id="rId17"/>
    <p:sldId id="423" r:id="rId18"/>
    <p:sldId id="417" r:id="rId19"/>
    <p:sldId id="418" r:id="rId20"/>
    <p:sldId id="364" r:id="rId21"/>
    <p:sldId id="424" r:id="rId22"/>
    <p:sldId id="420" r:id="rId23"/>
    <p:sldId id="422" r:id="rId24"/>
    <p:sldId id="392" r:id="rId25"/>
    <p:sldId id="342" r:id="rId26"/>
    <p:sldId id="340" r:id="rId27"/>
    <p:sldId id="289"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yoti Singh" initials="JS" lastIdx="49" clrIdx="0">
    <p:extLst/>
  </p:cmAuthor>
  <p:cmAuthor id="2" name="Janet Bartlet" initials="JB" lastIdx="3"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E614"/>
    <a:srgbClr val="767DC0"/>
    <a:srgbClr val="D3E856"/>
    <a:srgbClr val="9EA2F4"/>
    <a:srgbClr val="9A73FD"/>
    <a:srgbClr val="4A3D9B"/>
    <a:srgbClr val="F2FAC2"/>
    <a:srgbClr val="9FBFF3"/>
    <a:srgbClr val="B7E37D"/>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9" autoAdjust="0"/>
    <p:restoredTop sz="94434" autoAdjust="0"/>
  </p:normalViewPr>
  <p:slideViewPr>
    <p:cSldViewPr snapToGrid="0">
      <p:cViewPr varScale="1">
        <p:scale>
          <a:sx n="84" d="100"/>
          <a:sy n="84" d="100"/>
        </p:scale>
        <p:origin x="1368"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9" d="100"/>
          <a:sy n="59" d="100"/>
        </p:scale>
        <p:origin x="279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55"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6D15C1-6C30-42F8-B52C-DF90764BC816}" type="datetimeFigureOut">
              <a:rPr lang="en-ZA" smtClean="0"/>
              <a:t>2018/02/06</a:t>
            </a:fld>
            <a:endParaRPr lang="en-Z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25FF47-8810-4EDB-A7B4-DB23811AE848}" type="slidenum">
              <a:rPr lang="en-ZA" smtClean="0"/>
              <a:t>‹#›</a:t>
            </a:fld>
            <a:endParaRPr lang="en-ZA"/>
          </a:p>
        </p:txBody>
      </p:sp>
    </p:spTree>
    <p:extLst>
      <p:ext uri="{BB962C8B-B14F-4D97-AF65-F5344CB8AC3E}">
        <p14:creationId xmlns:p14="http://schemas.microsoft.com/office/powerpoint/2010/main" val="4065472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0325FF47-8810-4EDB-A7B4-DB23811AE848}" type="slidenum">
              <a:rPr lang="en-ZA" smtClean="0"/>
              <a:t>1</a:t>
            </a:fld>
            <a:endParaRPr lang="en-ZA"/>
          </a:p>
        </p:txBody>
      </p:sp>
    </p:spTree>
    <p:extLst>
      <p:ext uri="{BB962C8B-B14F-4D97-AF65-F5344CB8AC3E}">
        <p14:creationId xmlns:p14="http://schemas.microsoft.com/office/powerpoint/2010/main" val="2849960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0325FF47-8810-4EDB-A7B4-DB23811AE848}" type="slidenum">
              <a:rPr lang="en-ZA" smtClean="0"/>
              <a:t>8</a:t>
            </a:fld>
            <a:endParaRPr lang="en-ZA"/>
          </a:p>
        </p:txBody>
      </p:sp>
    </p:spTree>
    <p:extLst>
      <p:ext uri="{BB962C8B-B14F-4D97-AF65-F5344CB8AC3E}">
        <p14:creationId xmlns:p14="http://schemas.microsoft.com/office/powerpoint/2010/main" val="3232023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0325FF47-8810-4EDB-A7B4-DB23811AE848}" type="slidenum">
              <a:rPr lang="en-ZA" smtClean="0"/>
              <a:t>15</a:t>
            </a:fld>
            <a:endParaRPr lang="en-ZA"/>
          </a:p>
        </p:txBody>
      </p:sp>
    </p:spTree>
    <p:extLst>
      <p:ext uri="{BB962C8B-B14F-4D97-AF65-F5344CB8AC3E}">
        <p14:creationId xmlns:p14="http://schemas.microsoft.com/office/powerpoint/2010/main" val="691394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0325FF47-8810-4EDB-A7B4-DB23811AE848}" type="slidenum">
              <a:rPr lang="en-ZA" smtClean="0"/>
              <a:t>19</a:t>
            </a:fld>
            <a:endParaRPr lang="en-ZA"/>
          </a:p>
        </p:txBody>
      </p:sp>
    </p:spTree>
    <p:extLst>
      <p:ext uri="{BB962C8B-B14F-4D97-AF65-F5344CB8AC3E}">
        <p14:creationId xmlns:p14="http://schemas.microsoft.com/office/powerpoint/2010/main" val="25703242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9.emf"/></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1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18.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3.xml"/><Relationship Id="rId1" Type="http://schemas.openxmlformats.org/officeDocument/2006/relationships/tags" Target="../tags/tag19.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irst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101" y="574335"/>
            <a:ext cx="3754328" cy="5259642"/>
          </a:xfrm>
          <a:prstGeom prst="rect">
            <a:avLst/>
          </a:prstGeom>
        </p:spPr>
      </p:pic>
      <p:sp>
        <p:nvSpPr>
          <p:cNvPr id="6" name="TextBox 5"/>
          <p:cNvSpPr txBox="1"/>
          <p:nvPr userDrawn="1"/>
        </p:nvSpPr>
        <p:spPr>
          <a:xfrm>
            <a:off x="159551" y="6405524"/>
            <a:ext cx="2655279" cy="369332"/>
          </a:xfrm>
          <a:prstGeom prst="rect">
            <a:avLst/>
          </a:prstGeom>
          <a:noFill/>
        </p:spPr>
        <p:txBody>
          <a:bodyPr wrap="none" rtlCol="0">
            <a:spAutoFit/>
          </a:bodyPr>
          <a:lstStyle/>
          <a:p>
            <a:r>
              <a:rPr lang="en-US" dirty="0">
                <a:solidFill>
                  <a:schemeClr val="bg1"/>
                </a:solidFill>
                <a:hlinkClick r:id="" action="ppaction://hlinkshowjump?jump=lastslide"/>
              </a:rPr>
              <a:t>*see</a:t>
            </a:r>
            <a:r>
              <a:rPr lang="en-US" baseline="0" dirty="0">
                <a:solidFill>
                  <a:schemeClr val="bg1"/>
                </a:solidFill>
                <a:hlinkClick r:id="" action="ppaction://hlinkshowjump?jump=lastslide"/>
              </a:rPr>
              <a:t> terms and conditions</a:t>
            </a:r>
            <a:endParaRPr lang="en-GB" dirty="0">
              <a:solidFill>
                <a:schemeClr val="bg1"/>
              </a:solidFill>
            </a:endParaRPr>
          </a:p>
        </p:txBody>
      </p:sp>
      <p:sp>
        <p:nvSpPr>
          <p:cNvPr id="7" name="Title 1"/>
          <p:cNvSpPr>
            <a:spLocks noGrp="1"/>
          </p:cNvSpPr>
          <p:nvPr>
            <p:ph type="title" hasCustomPrompt="1"/>
          </p:nvPr>
        </p:nvSpPr>
        <p:spPr>
          <a:xfrm>
            <a:off x="4655976" y="374260"/>
            <a:ext cx="3640299" cy="4869544"/>
          </a:xfrm>
        </p:spPr>
        <p:txBody>
          <a:bodyPr anchor="b">
            <a:normAutofit/>
          </a:bodyPr>
          <a:lstStyle>
            <a:lvl1pPr algn="l">
              <a:defRPr sz="5400" b="1">
                <a:latin typeface="+mn-lt"/>
              </a:defRPr>
            </a:lvl1pPr>
          </a:lstStyle>
          <a:p>
            <a:r>
              <a:rPr lang="en-US" dirty="0"/>
              <a:t>Topic title</a:t>
            </a:r>
          </a:p>
        </p:txBody>
      </p:sp>
      <p:sp>
        <p:nvSpPr>
          <p:cNvPr id="8" name="Text Placeholder 2"/>
          <p:cNvSpPr>
            <a:spLocks noGrp="1"/>
          </p:cNvSpPr>
          <p:nvPr>
            <p:ph type="body" idx="1" hasCustomPrompt="1"/>
          </p:nvPr>
        </p:nvSpPr>
        <p:spPr>
          <a:xfrm>
            <a:off x="4665306" y="5397069"/>
            <a:ext cx="3638938" cy="531878"/>
          </a:xfrm>
        </p:spPr>
        <p:txBody>
          <a:bodyPr>
            <a:noAutofit/>
          </a:bodyPr>
          <a:lstStyle>
            <a:lvl1pPr marL="0" indent="0" algn="l">
              <a:buNone/>
              <a:defRPr sz="3600" b="1">
                <a:solidFill>
                  <a:srgbClr val="767DC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Topic number</a:t>
            </a:r>
          </a:p>
        </p:txBody>
      </p:sp>
    </p:spTree>
    <p:extLst>
      <p:ext uri="{BB962C8B-B14F-4D97-AF65-F5344CB8AC3E}">
        <p14:creationId xmlns:p14="http://schemas.microsoft.com/office/powerpoint/2010/main" val="5032719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Learning activity">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10" name="TextBox 9"/>
          <p:cNvSpPr txBox="1"/>
          <p:nvPr userDrawn="1"/>
        </p:nvSpPr>
        <p:spPr>
          <a:xfrm>
            <a:off x="109728" y="6373105"/>
            <a:ext cx="6181344"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schemeClr val="bg1"/>
                </a:solidFill>
              </a:rPr>
              <a:t>Life Orientation (Life Skills) NQF Level 2</a:t>
            </a:r>
          </a:p>
        </p:txBody>
      </p:sp>
      <p:sp>
        <p:nvSpPr>
          <p:cNvPr id="6" name="Title 1"/>
          <p:cNvSpPr>
            <a:spLocks noGrp="1"/>
          </p:cNvSpPr>
          <p:nvPr>
            <p:ph type="title" hasCustomPrompt="1"/>
          </p:nvPr>
        </p:nvSpPr>
        <p:spPr>
          <a:xfrm>
            <a:off x="460616" y="3701874"/>
            <a:ext cx="7551702" cy="716776"/>
          </a:xfrm>
        </p:spPr>
        <p:txBody>
          <a:bodyPr anchor="b">
            <a:normAutofit/>
          </a:bodyPr>
          <a:lstStyle>
            <a:lvl1pPr>
              <a:defRPr sz="4000" b="1" baseline="0">
                <a:latin typeface="+mn-lt"/>
              </a:defRPr>
            </a:lvl1pPr>
          </a:lstStyle>
          <a:p>
            <a:r>
              <a:rPr lang="en-ZA" dirty="0"/>
              <a:t>Learning activity number</a:t>
            </a:r>
            <a:endParaRPr lang="en-GB" dirty="0"/>
          </a:p>
        </p:txBody>
      </p:sp>
      <p:sp>
        <p:nvSpPr>
          <p:cNvPr id="7" name="Text Placeholder 2"/>
          <p:cNvSpPr>
            <a:spLocks noGrp="1"/>
          </p:cNvSpPr>
          <p:nvPr>
            <p:ph type="body" idx="1" hasCustomPrompt="1"/>
          </p:nvPr>
        </p:nvSpPr>
        <p:spPr>
          <a:xfrm>
            <a:off x="460615" y="4430822"/>
            <a:ext cx="7560755" cy="550427"/>
          </a:xfrm>
        </p:spPr>
        <p:txBody>
          <a:bodyPr/>
          <a:lstStyle>
            <a:lvl1pPr marL="0" indent="0">
              <a:buNone/>
              <a:defRPr b="1">
                <a:solidFill>
                  <a:srgbClr val="8CE614"/>
                </a:solidFill>
              </a:defRPr>
            </a:lvl1pPr>
          </a:lstStyle>
          <a:p>
            <a:r>
              <a:rPr lang="en-ZA" dirty="0"/>
              <a:t>Module number</a:t>
            </a:r>
            <a:endParaRPr lang="en-GB" dirty="0"/>
          </a:p>
        </p:txBody>
      </p:sp>
      <p:sp>
        <p:nvSpPr>
          <p:cNvPr id="11" name="Text Placeholder 2"/>
          <p:cNvSpPr>
            <a:spLocks noGrp="1"/>
          </p:cNvSpPr>
          <p:nvPr>
            <p:ph type="body" sz="quarter" idx="12"/>
          </p:nvPr>
        </p:nvSpPr>
        <p:spPr>
          <a:xfrm>
            <a:off x="460145" y="4991774"/>
            <a:ext cx="7561226" cy="1103074"/>
          </a:xfrm>
        </p:spPr>
        <p:txBody>
          <a:bodyPr>
            <a:normAutofit/>
          </a:bodyPr>
          <a:lstStyle>
            <a:lvl1pPr marL="0" indent="0">
              <a:buNone/>
              <a:defRPr sz="2000"/>
            </a:lvl1pPr>
          </a:lstStyle>
          <a:p>
            <a:pPr lvl="0"/>
            <a:r>
              <a:rPr lang="en-US" dirty="0"/>
              <a:t>Click to edit Master text styles</a:t>
            </a:r>
          </a:p>
        </p:txBody>
      </p: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3624" y="589167"/>
            <a:ext cx="2127244" cy="2980172"/>
          </a:xfrm>
          <a:prstGeom prst="rect">
            <a:avLst/>
          </a:prstGeom>
        </p:spPr>
      </p:pic>
    </p:spTree>
    <p:custDataLst>
      <p:tags r:id="rId1"/>
    </p:custDataLst>
    <p:extLst>
      <p:ext uri="{BB962C8B-B14F-4D97-AF65-F5344CB8AC3E}">
        <p14:creationId xmlns:p14="http://schemas.microsoft.com/office/powerpoint/2010/main" val="12165651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1" y="4461310"/>
            <a:ext cx="7910513" cy="632369"/>
          </a:xfrm>
        </p:spPr>
        <p:txBody>
          <a:bodyPr>
            <a:normAutofit/>
          </a:bodyPr>
          <a:lstStyle>
            <a:lvl1pPr marL="0" indent="0" algn="l">
              <a:buNone/>
              <a:defRPr sz="3000" b="1">
                <a:solidFill>
                  <a:srgbClr val="8CE61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385761" y="206454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3624" y="589167"/>
            <a:ext cx="2127244" cy="2980172"/>
          </a:xfrm>
          <a:prstGeom prst="rect">
            <a:avLst/>
          </a:prstGeom>
        </p:spPr>
      </p:pic>
      <p:sp>
        <p:nvSpPr>
          <p:cNvPr id="11" name="TextBox 10"/>
          <p:cNvSpPr txBox="1"/>
          <p:nvPr userDrawn="1"/>
        </p:nvSpPr>
        <p:spPr>
          <a:xfrm>
            <a:off x="109728" y="6373105"/>
            <a:ext cx="6181344"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schemeClr val="bg1"/>
                </a:solidFill>
              </a:rPr>
              <a:t>Life Orientation (Life Skills) NQF Level </a:t>
            </a:r>
            <a:r>
              <a:rPr lang="en-ZA" sz="2400" b="1" dirty="0" smtClean="0">
                <a:solidFill>
                  <a:schemeClr val="bg1"/>
                </a:solidFill>
              </a:rPr>
              <a:t>3</a:t>
            </a:r>
            <a:endParaRPr lang="en-ZA" sz="2400" b="1" dirty="0">
              <a:solidFill>
                <a:schemeClr val="bg1"/>
              </a:solidFill>
            </a:endParaRPr>
          </a:p>
        </p:txBody>
      </p:sp>
      <p:sp>
        <p:nvSpPr>
          <p:cNvPr id="4" name="Text Placeholder 3"/>
          <p:cNvSpPr>
            <a:spLocks noGrp="1"/>
          </p:cNvSpPr>
          <p:nvPr>
            <p:ph type="body" sz="quarter" idx="10"/>
          </p:nvPr>
        </p:nvSpPr>
        <p:spPr>
          <a:xfrm>
            <a:off x="385763" y="5087938"/>
            <a:ext cx="7910512" cy="769937"/>
          </a:xfrm>
        </p:spPr>
        <p:txBody>
          <a:bodyPr>
            <a:normAutofit/>
          </a:bodyPr>
          <a:lstStyle>
            <a:lvl1pPr marL="0" indent="0">
              <a:buNone/>
              <a:defRPr sz="2000"/>
            </a:lvl1pPr>
          </a:lstStyle>
          <a:p>
            <a:pPr lvl="0"/>
            <a:endParaRPr lang="en-GB" dirty="0"/>
          </a:p>
        </p:txBody>
      </p:sp>
    </p:spTree>
    <p:custDataLst>
      <p:tags r:id="rId1"/>
    </p:custDataLst>
    <p:extLst>
      <p:ext uri="{BB962C8B-B14F-4D97-AF65-F5344CB8AC3E}">
        <p14:creationId xmlns:p14="http://schemas.microsoft.com/office/powerpoint/2010/main" val="237812230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rms and conditions">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Mathematics NQF Level 2</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6" name="Picture 5"/>
          <p:cNvPicPr>
            <a:picLocks noChangeAspect="1"/>
          </p:cNvPicPr>
          <p:nvPr userDrawn="1"/>
        </p:nvPicPr>
        <p:blipFill>
          <a:blip r:embed="rId4"/>
          <a:stretch>
            <a:fillRect/>
          </a:stretch>
        </p:blipFill>
        <p:spPr>
          <a:xfrm>
            <a:off x="381990" y="2065530"/>
            <a:ext cx="7913294" cy="786452"/>
          </a:xfrm>
          <a:prstGeom prst="rect">
            <a:avLst/>
          </a:prstGeom>
        </p:spPr>
      </p:pic>
      <p:pic>
        <p:nvPicPr>
          <p:cNvPr id="14" name="Picture 13"/>
          <p:cNvPicPr>
            <a:picLocks noChangeAspect="1"/>
          </p:cNvPicPr>
          <p:nvPr userDrawn="1"/>
        </p:nvPicPr>
        <p:blipFill>
          <a:blip r:embed="rId5"/>
          <a:stretch>
            <a:fillRect/>
          </a:stretch>
        </p:blipFill>
        <p:spPr>
          <a:xfrm>
            <a:off x="1159674" y="2839069"/>
            <a:ext cx="6639119" cy="2682472"/>
          </a:xfrm>
          <a:prstGeom prst="rect">
            <a:avLst/>
          </a:prstGeom>
        </p:spPr>
      </p:pic>
      <p:pic>
        <p:nvPicPr>
          <p:cNvPr id="15" name="Picture 14"/>
          <p:cNvPicPr>
            <a:picLocks noChangeAspect="1"/>
          </p:cNvPicPr>
          <p:nvPr userDrawn="1"/>
        </p:nvPicPr>
        <p:blipFill>
          <a:blip r:embed="rId6"/>
          <a:stretch>
            <a:fillRect/>
          </a:stretch>
        </p:blipFill>
        <p:spPr>
          <a:xfrm>
            <a:off x="381990" y="5618365"/>
            <a:ext cx="7815749" cy="676715"/>
          </a:xfrm>
          <a:prstGeom prst="rect">
            <a:avLst/>
          </a:prstGeom>
        </p:spPr>
      </p:pic>
      <p:sp>
        <p:nvSpPr>
          <p:cNvPr id="8" name="TextBox 7"/>
          <p:cNvSpPr txBox="1"/>
          <p:nvPr userDrawn="1"/>
        </p:nvSpPr>
        <p:spPr>
          <a:xfrm>
            <a:off x="109728" y="6373105"/>
            <a:ext cx="6181344"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schemeClr val="bg1"/>
                </a:solidFill>
              </a:rPr>
              <a:t>Life Orientation (Life Skills) NQF Level </a:t>
            </a:r>
            <a:r>
              <a:rPr lang="en-ZA" sz="2400" b="1" dirty="0" smtClean="0">
                <a:solidFill>
                  <a:schemeClr val="bg1"/>
                </a:solidFill>
              </a:rPr>
              <a:t>3</a:t>
            </a:r>
            <a:endParaRPr lang="en-ZA" sz="2400" b="1" dirty="0">
              <a:solidFill>
                <a:schemeClr val="bg1"/>
              </a:solidFill>
            </a:endParaRPr>
          </a:p>
        </p:txBody>
      </p:sp>
    </p:spTree>
    <p:custDataLst>
      <p:tags r:id="rId1"/>
    </p:custDataLst>
    <p:extLst>
      <p:ext uri="{BB962C8B-B14F-4D97-AF65-F5344CB8AC3E}">
        <p14:creationId xmlns:p14="http://schemas.microsoft.com/office/powerpoint/2010/main" val="11289663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
        <p:nvSpPr>
          <p:cNvPr id="6" name="TextBox 5"/>
          <p:cNvSpPr txBox="1"/>
          <p:nvPr userDrawn="1"/>
        </p:nvSpPr>
        <p:spPr>
          <a:xfrm>
            <a:off x="54553" y="6371015"/>
            <a:ext cx="3813112"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Life Orientation NQF Level </a:t>
            </a:r>
            <a:r>
              <a:rPr lang="en-ZA" sz="2400" b="1" dirty="0" smtClean="0">
                <a:solidFill>
                  <a:prstClr val="white"/>
                </a:solidFill>
              </a:rPr>
              <a:t>3</a:t>
            </a:r>
            <a:endParaRPr lang="en-ZA" sz="2400" b="1" dirty="0">
              <a:solidFill>
                <a:prstClr val="white"/>
              </a:solidFill>
            </a:endParaRPr>
          </a:p>
        </p:txBody>
      </p:sp>
    </p:spTree>
    <p:custDataLst>
      <p:tags r:id="rId1"/>
    </p:custDataLst>
    <p:extLst>
      <p:ext uri="{BB962C8B-B14F-4D97-AF65-F5344CB8AC3E}">
        <p14:creationId xmlns:p14="http://schemas.microsoft.com/office/powerpoint/2010/main" val="44496464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p:spPr>
        <p:txBody>
          <a:bodyPr anchor="b">
            <a:normAutofit/>
          </a:bodyPr>
          <a:lstStyle>
            <a:lvl1pPr algn="l">
              <a:defRPr sz="6600" b="1">
                <a:latin typeface="+mn-lt"/>
              </a:defRPr>
            </a:lvl1pPr>
          </a:lstStyle>
          <a:p>
            <a:r>
              <a:rPr lang="en-US" dirty="0"/>
              <a:t>Topic title</a:t>
            </a:r>
          </a:p>
        </p:txBody>
      </p:sp>
      <p:sp>
        <p:nvSpPr>
          <p:cNvPr id="4" name="Text Placeholder 2"/>
          <p:cNvSpPr>
            <a:spLocks noGrp="1"/>
          </p:cNvSpPr>
          <p:nvPr>
            <p:ph type="body" idx="1" hasCustomPrompt="1"/>
          </p:nvPr>
        </p:nvSpPr>
        <p:spPr>
          <a:xfrm>
            <a:off x="385763" y="3960816"/>
            <a:ext cx="7910513" cy="1500187"/>
          </a:xfr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Topic number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7" name="TextBox 6"/>
          <p:cNvSpPr txBox="1"/>
          <p:nvPr userDrawn="1"/>
        </p:nvSpPr>
        <p:spPr>
          <a:xfrm>
            <a:off x="54553" y="6371015"/>
            <a:ext cx="3837825"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Life Orientation NQF Level </a:t>
            </a:r>
            <a:r>
              <a:rPr lang="en-ZA" sz="2400" b="1" dirty="0" smtClean="0">
                <a:solidFill>
                  <a:prstClr val="white"/>
                </a:solidFill>
              </a:rPr>
              <a:t>3</a:t>
            </a:r>
            <a:endParaRPr lang="en-ZA" sz="2400" b="1" dirty="0">
              <a:solidFill>
                <a:prstClr val="white"/>
              </a:solidFill>
            </a:endParaRPr>
          </a:p>
        </p:txBody>
      </p:sp>
    </p:spTree>
    <p:extLst>
      <p:ext uri="{BB962C8B-B14F-4D97-AF65-F5344CB8AC3E}">
        <p14:creationId xmlns:p14="http://schemas.microsoft.com/office/powerpoint/2010/main" val="32050063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userDrawn="1"/>
        </p:nvSpPr>
        <p:spPr>
          <a:xfrm>
            <a:off x="54553" y="6371015"/>
            <a:ext cx="3850182"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Life Orientation NQF Level </a:t>
            </a:r>
            <a:r>
              <a:rPr lang="en-ZA" sz="2400" b="1" dirty="0" smtClean="0">
                <a:solidFill>
                  <a:prstClr val="white"/>
                </a:solidFill>
              </a:rPr>
              <a:t>3</a:t>
            </a:r>
            <a:endParaRPr lang="en-ZA" sz="2400" b="1" dirty="0">
              <a:solidFill>
                <a:prstClr val="white"/>
              </a:solidFill>
            </a:endParaRPr>
          </a:p>
        </p:txBody>
      </p:sp>
    </p:spTree>
    <p:custDataLst>
      <p:tags r:id="rId1"/>
    </p:custDataLst>
    <p:extLst>
      <p:ext uri="{BB962C8B-B14F-4D97-AF65-F5344CB8AC3E}">
        <p14:creationId xmlns:p14="http://schemas.microsoft.com/office/powerpoint/2010/main" val="268831413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
        <p:nvSpPr>
          <p:cNvPr id="5" name="TextBox 4"/>
          <p:cNvSpPr txBox="1"/>
          <p:nvPr userDrawn="1"/>
        </p:nvSpPr>
        <p:spPr>
          <a:xfrm>
            <a:off x="54553" y="6371015"/>
            <a:ext cx="3911966"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Life Orientation NQF Level </a:t>
            </a:r>
            <a:r>
              <a:rPr lang="en-ZA" sz="2400" b="1" dirty="0" smtClean="0">
                <a:solidFill>
                  <a:prstClr val="white"/>
                </a:solidFill>
              </a:rPr>
              <a:t>3</a:t>
            </a:r>
            <a:endParaRPr lang="en-ZA" sz="2400" b="1" dirty="0">
              <a:solidFill>
                <a:prstClr val="white"/>
              </a:solidFill>
            </a:endParaRPr>
          </a:p>
        </p:txBody>
      </p:sp>
    </p:spTree>
    <p:custDataLst>
      <p:tags r:id="rId1"/>
    </p:custDataLst>
    <p:extLst>
      <p:ext uri="{BB962C8B-B14F-4D97-AF65-F5344CB8AC3E}">
        <p14:creationId xmlns:p14="http://schemas.microsoft.com/office/powerpoint/2010/main" val="143565467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54553" y="6371015"/>
            <a:ext cx="3837825"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Life Orientation NQF Level </a:t>
            </a:r>
            <a:r>
              <a:rPr lang="en-ZA" sz="2400" b="1" dirty="0" smtClean="0">
                <a:solidFill>
                  <a:prstClr val="white"/>
                </a:solidFill>
              </a:rPr>
              <a:t>3</a:t>
            </a:r>
            <a:endParaRPr lang="en-ZA" sz="2400" b="1" dirty="0">
              <a:solidFill>
                <a:prstClr val="white"/>
              </a:solidFill>
            </a:endParaRPr>
          </a:p>
        </p:txBody>
      </p:sp>
      <p:sp>
        <p:nvSpPr>
          <p:cNvPr id="4" name="Content Placeholder 3"/>
          <p:cNvSpPr>
            <a:spLocks noGrp="1"/>
          </p:cNvSpPr>
          <p:nvPr>
            <p:ph sz="quarter" idx="10" hasCustomPrompt="1"/>
          </p:nvPr>
        </p:nvSpPr>
        <p:spPr>
          <a:xfrm>
            <a:off x="392595" y="2997200"/>
            <a:ext cx="8051800" cy="1187450"/>
          </a:xfr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a:t>Learning activity number</a:t>
            </a:r>
          </a:p>
        </p:txBody>
      </p:sp>
      <p:pic>
        <p:nvPicPr>
          <p:cNvPr id="7" name="Picture 6">
            <a:extLst>
              <a:ext uri="{FF2B5EF4-FFF2-40B4-BE49-F238E27FC236}">
                <a16:creationId xmlns:a16="http://schemas.microsoft.com/office/drawing/2014/main" xmlns="" id="{229E130B-3808-42C5-A711-1E484DF1348E}"/>
              </a:ext>
            </a:extLst>
          </p:cNvPr>
          <p:cNvPicPr>
            <a:picLocks noChangeAspect="1"/>
          </p:cNvPicPr>
          <p:nvPr userDrawn="1"/>
        </p:nvPicPr>
        <p:blipFill rotWithShape="1">
          <a:blip r:embed="rId4"/>
          <a:srcRect r="2705"/>
          <a:stretch/>
        </p:blipFill>
        <p:spPr>
          <a:xfrm>
            <a:off x="3053679" y="204960"/>
            <a:ext cx="1926933" cy="2753411"/>
          </a:xfrm>
          <a:prstGeom prst="rect">
            <a:avLst/>
          </a:prstGeom>
        </p:spPr>
      </p:pic>
    </p:spTree>
    <p:custDataLst>
      <p:tags r:id="rId1"/>
    </p:custDataLst>
    <p:extLst>
      <p:ext uri="{BB962C8B-B14F-4D97-AF65-F5344CB8AC3E}">
        <p14:creationId xmlns:p14="http://schemas.microsoft.com/office/powerpoint/2010/main" val="122641761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Mathematics NQF Level 2</a:t>
            </a:r>
          </a:p>
        </p:txBody>
      </p:sp>
      <p:sp>
        <p:nvSpPr>
          <p:cNvPr id="7" name="Content Placeholder 6"/>
          <p:cNvSpPr>
            <a:spLocks noGrp="1"/>
          </p:cNvSpPr>
          <p:nvPr>
            <p:ph sz="quarter" idx="10" hasCustomPrompt="1"/>
          </p:nvPr>
        </p:nvSpPr>
        <p:spPr>
          <a:xfrm>
            <a:off x="53947" y="6396038"/>
            <a:ext cx="3433763" cy="461962"/>
          </a:xfrm>
        </p:spPr>
        <p:txBody>
          <a:bodyPr/>
          <a:lstStyle>
            <a:lvl1pPr marL="0" indent="0">
              <a:buNone/>
              <a:defRPr lang="en-US" sz="2400" b="1" kern="1200" dirty="0" smtClean="0">
                <a:solidFill>
                  <a:schemeClr val="bg1"/>
                </a:solidFill>
                <a:latin typeface="+mn-lt"/>
                <a:ea typeface="+mn-ea"/>
                <a:cs typeface="+mn-cs"/>
              </a:defRPr>
            </a:lvl1pPr>
            <a:lvl2pPr marL="457200" indent="0">
              <a:buNone/>
              <a:defRPr/>
            </a:lvl2pPr>
          </a:lstStyle>
          <a:p>
            <a:pPr marL="0" lvl="0" algn="l" defTabSz="457200" rtl="0" eaLnBrk="1" latinLnBrk="0" hangingPunct="1"/>
            <a:r>
              <a:rPr lang="en-US" dirty="0"/>
              <a:t>Footer</a:t>
            </a:r>
          </a:p>
        </p:txBody>
      </p:sp>
      <p:sp>
        <p:nvSpPr>
          <p:cNvPr id="2" name="Title 1"/>
          <p:cNvSpPr>
            <a:spLocks noGrp="1"/>
          </p:cNvSpPr>
          <p:nvPr>
            <p:ph type="title"/>
          </p:nvPr>
        </p:nvSpPr>
        <p:spPr/>
        <p:txBody>
          <a:bodyPr/>
          <a:lstStyle/>
          <a:p>
            <a:r>
              <a:rPr lang="en-US"/>
              <a:t>Click to edit Master title style</a:t>
            </a:r>
            <a:endParaRPr lang="en-GB"/>
          </a:p>
        </p:txBody>
      </p:sp>
    </p:spTree>
    <p:custDataLst>
      <p:tags r:id="rId1"/>
    </p:custDataLst>
    <p:extLst>
      <p:ext uri="{BB962C8B-B14F-4D97-AF65-F5344CB8AC3E}">
        <p14:creationId xmlns:p14="http://schemas.microsoft.com/office/powerpoint/2010/main" val="38774405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54695636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2497069"/>
            <a:ext cx="7915274" cy="2114552"/>
          </a:xfr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4689678"/>
            <a:ext cx="7915274" cy="1495425"/>
          </a:xfr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
        <p:nvSpPr>
          <p:cNvPr id="4" name="TextBox 3"/>
          <p:cNvSpPr txBox="1"/>
          <p:nvPr userDrawn="1"/>
        </p:nvSpPr>
        <p:spPr>
          <a:xfrm>
            <a:off x="503583" y="5844209"/>
            <a:ext cx="2655279" cy="369332"/>
          </a:xfrm>
          <a:prstGeom prst="rect">
            <a:avLst/>
          </a:prstGeom>
          <a:noFill/>
        </p:spPr>
        <p:txBody>
          <a:bodyPr wrap="none" rtlCol="0">
            <a:spAutoFit/>
          </a:bodyPr>
          <a:lstStyle/>
          <a:p>
            <a:r>
              <a:rPr lang="en-US" dirty="0">
                <a:hlinkClick r:id="" action="ppaction://hlinkshowjump?jump=lastslide"/>
              </a:rPr>
              <a:t>*see</a:t>
            </a:r>
            <a:r>
              <a:rPr lang="en-US" baseline="0" dirty="0">
                <a:hlinkClick r:id="" action="ppaction://hlinkshowjump?jump=lastslide"/>
              </a:rPr>
              <a:t> terms and conditions</a:t>
            </a:r>
            <a:endParaRPr lang="en-GB" dirty="0"/>
          </a:p>
        </p:txBody>
      </p:sp>
      <p:sp>
        <p:nvSpPr>
          <p:cNvPr id="7" name="TextBox 6"/>
          <p:cNvSpPr txBox="1"/>
          <p:nvPr userDrawn="1"/>
        </p:nvSpPr>
        <p:spPr>
          <a:xfrm>
            <a:off x="109728" y="6373105"/>
            <a:ext cx="6181344"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schemeClr val="bg1"/>
                </a:solidFill>
              </a:rPr>
              <a:t>Life Orientation (Life Skills) NQF Level </a:t>
            </a:r>
            <a:r>
              <a:rPr lang="en-ZA" sz="2400" b="1" dirty="0" smtClean="0">
                <a:solidFill>
                  <a:schemeClr val="bg1"/>
                </a:solidFill>
              </a:rPr>
              <a:t>3</a:t>
            </a:r>
            <a:endParaRPr lang="en-ZA" sz="2400" b="1" dirty="0">
              <a:solidFill>
                <a:schemeClr val="bg1"/>
              </a:solidFill>
            </a:endParaRPr>
          </a:p>
        </p:txBody>
      </p:sp>
    </p:spTree>
    <p:custDataLst>
      <p:tags r:id="rId1"/>
    </p:custDataLst>
    <p:extLst>
      <p:ext uri="{BB962C8B-B14F-4D97-AF65-F5344CB8AC3E}">
        <p14:creationId xmlns:p14="http://schemas.microsoft.com/office/powerpoint/2010/main" val="141199856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Book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
        <p:nvSpPr>
          <p:cNvPr id="6" name="TextBox 5"/>
          <p:cNvSpPr txBox="1"/>
          <p:nvPr userDrawn="1"/>
        </p:nvSpPr>
        <p:spPr>
          <a:xfrm>
            <a:off x="54553" y="6371015"/>
            <a:ext cx="3813112"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Life Orientation NQF Level </a:t>
            </a:r>
            <a:r>
              <a:rPr lang="en-ZA" sz="2400" b="1" dirty="0" smtClean="0">
                <a:solidFill>
                  <a:prstClr val="white"/>
                </a:solidFill>
              </a:rPr>
              <a:t>3</a:t>
            </a:r>
            <a:endParaRPr lang="en-ZA" sz="2400" b="1" dirty="0">
              <a:solidFill>
                <a:prstClr val="white"/>
              </a:solidFill>
            </a:endParaRPr>
          </a:p>
        </p:txBody>
      </p:sp>
    </p:spTree>
    <p:custDataLst>
      <p:tags r:id="rId1"/>
    </p:custDataLst>
    <p:extLst>
      <p:ext uri="{BB962C8B-B14F-4D97-AF65-F5344CB8AC3E}">
        <p14:creationId xmlns:p14="http://schemas.microsoft.com/office/powerpoint/2010/main" val="140886179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p:spPr>
        <p:txBody>
          <a:bodyPr anchor="b">
            <a:normAutofit/>
          </a:bodyPr>
          <a:lstStyle>
            <a:lvl1pPr algn="l">
              <a:defRPr sz="6600" b="1">
                <a:latin typeface="+mn-lt"/>
              </a:defRPr>
            </a:lvl1pPr>
          </a:lstStyle>
          <a:p>
            <a:r>
              <a:rPr lang="en-US" dirty="0"/>
              <a:t>Topic title</a:t>
            </a:r>
          </a:p>
        </p:txBody>
      </p:sp>
      <p:sp>
        <p:nvSpPr>
          <p:cNvPr id="4" name="Text Placeholder 2"/>
          <p:cNvSpPr>
            <a:spLocks noGrp="1"/>
          </p:cNvSpPr>
          <p:nvPr>
            <p:ph type="body" idx="1" hasCustomPrompt="1"/>
          </p:nvPr>
        </p:nvSpPr>
        <p:spPr>
          <a:xfrm>
            <a:off x="385763" y="3960816"/>
            <a:ext cx="7910513" cy="1500187"/>
          </a:xfr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Topic number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7" name="TextBox 6"/>
          <p:cNvSpPr txBox="1"/>
          <p:nvPr userDrawn="1"/>
        </p:nvSpPr>
        <p:spPr>
          <a:xfrm>
            <a:off x="54553" y="6371015"/>
            <a:ext cx="3837825"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Life Orientation NQF Level </a:t>
            </a:r>
            <a:r>
              <a:rPr lang="en-ZA" sz="2400" b="1" dirty="0" smtClean="0">
                <a:solidFill>
                  <a:prstClr val="white"/>
                </a:solidFill>
              </a:rPr>
              <a:t>3</a:t>
            </a:r>
            <a:endParaRPr lang="en-ZA" sz="2400" b="1" dirty="0">
              <a:solidFill>
                <a:prstClr val="white"/>
              </a:solidFill>
            </a:endParaRPr>
          </a:p>
        </p:txBody>
      </p:sp>
    </p:spTree>
    <p:extLst>
      <p:ext uri="{BB962C8B-B14F-4D97-AF65-F5344CB8AC3E}">
        <p14:creationId xmlns:p14="http://schemas.microsoft.com/office/powerpoint/2010/main" val="369205795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userDrawn="1"/>
        </p:nvSpPr>
        <p:spPr>
          <a:xfrm>
            <a:off x="54553" y="6371015"/>
            <a:ext cx="3850182"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Life Orientation NQF Level </a:t>
            </a:r>
            <a:r>
              <a:rPr lang="en-ZA" sz="2400" b="1" dirty="0" smtClean="0">
                <a:solidFill>
                  <a:prstClr val="white"/>
                </a:solidFill>
              </a:rPr>
              <a:t>3</a:t>
            </a:r>
            <a:endParaRPr lang="en-ZA" sz="2400" b="1" dirty="0">
              <a:solidFill>
                <a:prstClr val="white"/>
              </a:solidFill>
            </a:endParaRPr>
          </a:p>
        </p:txBody>
      </p:sp>
    </p:spTree>
    <p:custDataLst>
      <p:tags r:id="rId1"/>
    </p:custDataLst>
    <p:extLst>
      <p:ext uri="{BB962C8B-B14F-4D97-AF65-F5344CB8AC3E}">
        <p14:creationId xmlns:p14="http://schemas.microsoft.com/office/powerpoint/2010/main" val="292167191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03411" y="4949358"/>
            <a:ext cx="7910513" cy="512330"/>
          </a:xfrm>
        </p:spPr>
        <p:txBody>
          <a:bodyPr>
            <a:normAutofit/>
          </a:bodyPr>
          <a:lstStyle>
            <a:lvl1pPr marL="0" indent="0" algn="l">
              <a:buNone/>
              <a:defRPr sz="3000" b="1">
                <a:solidFill>
                  <a:srgbClr val="8CE61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2548701"/>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
        <p:nvSpPr>
          <p:cNvPr id="5" name="TextBox 4"/>
          <p:cNvSpPr txBox="1"/>
          <p:nvPr userDrawn="1"/>
        </p:nvSpPr>
        <p:spPr>
          <a:xfrm>
            <a:off x="54553" y="6371015"/>
            <a:ext cx="3911966"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Life Orientation NQF Level </a:t>
            </a:r>
            <a:r>
              <a:rPr lang="en-ZA" sz="2400" b="1" dirty="0" smtClean="0">
                <a:solidFill>
                  <a:prstClr val="white"/>
                </a:solidFill>
              </a:rPr>
              <a:t>3</a:t>
            </a:r>
            <a:endParaRPr lang="en-ZA" sz="2400" b="1" dirty="0">
              <a:solidFill>
                <a:prstClr val="white"/>
              </a:solidFill>
            </a:endParaRPr>
          </a:p>
        </p:txBody>
      </p:sp>
      <p:pic>
        <p:nvPicPr>
          <p:cNvPr id="7" name="Picture 6">
            <a:extLst>
              <a:ext uri="{FF2B5EF4-FFF2-40B4-BE49-F238E27FC236}">
                <a16:creationId xmlns:a16="http://schemas.microsoft.com/office/drawing/2014/main" xmlns="" id="{FDAF75D6-A52B-4502-9440-75248984091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332" y="187329"/>
            <a:ext cx="2819896" cy="3950546"/>
          </a:xfrm>
          <a:prstGeom prst="rect">
            <a:avLst/>
          </a:prstGeom>
        </p:spPr>
      </p:pic>
    </p:spTree>
    <p:custDataLst>
      <p:tags r:id="rId1"/>
    </p:custDataLst>
    <p:extLst>
      <p:ext uri="{BB962C8B-B14F-4D97-AF65-F5344CB8AC3E}">
        <p14:creationId xmlns:p14="http://schemas.microsoft.com/office/powerpoint/2010/main" val="401303272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2" y="4860795"/>
            <a:ext cx="7910513" cy="417037"/>
          </a:xfrm>
        </p:spPr>
        <p:txBody>
          <a:bodyPr>
            <a:normAutofit/>
          </a:bodyPr>
          <a:lstStyle>
            <a:lvl1pPr marL="0" indent="0" algn="l">
              <a:buNone/>
              <a:defRPr sz="3000" b="1" baseline="0">
                <a:solidFill>
                  <a:srgbClr val="8CE61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54553" y="6371015"/>
            <a:ext cx="3837825"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Life Orientation NQF Level </a:t>
            </a:r>
            <a:r>
              <a:rPr lang="en-ZA" sz="2400" b="1" dirty="0" smtClean="0">
                <a:solidFill>
                  <a:prstClr val="white"/>
                </a:solidFill>
              </a:rPr>
              <a:t>3</a:t>
            </a:r>
            <a:endParaRPr lang="en-ZA" sz="2400" b="1" dirty="0">
              <a:solidFill>
                <a:prstClr val="white"/>
              </a:solidFill>
            </a:endParaRPr>
          </a:p>
        </p:txBody>
      </p:sp>
      <p:sp>
        <p:nvSpPr>
          <p:cNvPr id="4" name="Content Placeholder 3"/>
          <p:cNvSpPr>
            <a:spLocks noGrp="1"/>
          </p:cNvSpPr>
          <p:nvPr>
            <p:ph sz="quarter" idx="10" hasCustomPrompt="1"/>
          </p:nvPr>
        </p:nvSpPr>
        <p:spPr>
          <a:xfrm>
            <a:off x="392595" y="4049910"/>
            <a:ext cx="8051800" cy="651744"/>
          </a:xfr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a:t>Learning activity number</a:t>
            </a:r>
          </a:p>
        </p:txBody>
      </p:sp>
      <p:pic>
        <p:nvPicPr>
          <p:cNvPr id="9" name="Picture 8">
            <a:extLst>
              <a:ext uri="{FF2B5EF4-FFF2-40B4-BE49-F238E27FC236}">
                <a16:creationId xmlns:a16="http://schemas.microsoft.com/office/drawing/2014/main" xmlns="" id="{53DB4316-2DD9-4B4C-AC49-EB53A16FF6E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7480" y="181076"/>
            <a:ext cx="2690973" cy="3769930"/>
          </a:xfrm>
          <a:prstGeom prst="rect">
            <a:avLst/>
          </a:prstGeom>
        </p:spPr>
      </p:pic>
    </p:spTree>
    <p:custDataLst>
      <p:tags r:id="rId1"/>
    </p:custDataLst>
    <p:extLst>
      <p:ext uri="{BB962C8B-B14F-4D97-AF65-F5344CB8AC3E}">
        <p14:creationId xmlns:p14="http://schemas.microsoft.com/office/powerpoint/2010/main" val="335799131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Mathematics NQF Level 2</a:t>
            </a:r>
          </a:p>
        </p:txBody>
      </p:sp>
      <p:sp>
        <p:nvSpPr>
          <p:cNvPr id="7" name="Content Placeholder 6"/>
          <p:cNvSpPr>
            <a:spLocks noGrp="1"/>
          </p:cNvSpPr>
          <p:nvPr>
            <p:ph sz="quarter" idx="10" hasCustomPrompt="1"/>
          </p:nvPr>
        </p:nvSpPr>
        <p:spPr>
          <a:xfrm>
            <a:off x="53947" y="6396038"/>
            <a:ext cx="3433763" cy="461962"/>
          </a:xfrm>
        </p:spPr>
        <p:txBody>
          <a:bodyPr/>
          <a:lstStyle>
            <a:lvl1pPr marL="0" indent="0">
              <a:buNone/>
              <a:defRPr lang="en-US" sz="2400" b="1" kern="1200" dirty="0" smtClean="0">
                <a:solidFill>
                  <a:schemeClr val="bg1"/>
                </a:solidFill>
                <a:latin typeface="+mn-lt"/>
                <a:ea typeface="+mn-ea"/>
                <a:cs typeface="+mn-cs"/>
              </a:defRPr>
            </a:lvl1pPr>
            <a:lvl2pPr marL="457200" indent="0">
              <a:buNone/>
              <a:defRPr/>
            </a:lvl2pPr>
          </a:lstStyle>
          <a:p>
            <a:pPr marL="0" lvl="0" algn="l" defTabSz="457200" rtl="0" eaLnBrk="1" latinLnBrk="0" hangingPunct="1"/>
            <a:r>
              <a:rPr lang="en-US" dirty="0"/>
              <a:t>Footer</a:t>
            </a:r>
          </a:p>
        </p:txBody>
      </p:sp>
      <p:sp>
        <p:nvSpPr>
          <p:cNvPr id="2" name="Title 1"/>
          <p:cNvSpPr>
            <a:spLocks noGrp="1"/>
          </p:cNvSpPr>
          <p:nvPr>
            <p:ph type="title"/>
          </p:nvPr>
        </p:nvSpPr>
        <p:spPr/>
        <p:txBody>
          <a:bodyPr/>
          <a:lstStyle/>
          <a:p>
            <a:r>
              <a:rPr lang="en-US"/>
              <a:t>Click to edit Master title style</a:t>
            </a:r>
            <a:endParaRPr lang="en-GB"/>
          </a:p>
        </p:txBody>
      </p:sp>
    </p:spTree>
    <p:custDataLst>
      <p:tags r:id="rId1"/>
    </p:custDataLst>
    <p:extLst>
      <p:ext uri="{BB962C8B-B14F-4D97-AF65-F5344CB8AC3E}">
        <p14:creationId xmlns:p14="http://schemas.microsoft.com/office/powerpoint/2010/main" val="422117713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1452178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2" y="1540567"/>
            <a:ext cx="7910513" cy="2636839"/>
          </a:xfrm>
        </p:spPr>
        <p:txBody>
          <a:bodyPr anchor="b">
            <a:normAutofit/>
          </a:bodyPr>
          <a:lstStyle>
            <a:lvl1pPr algn="l">
              <a:defRPr sz="6600" b="1">
                <a:latin typeface="+mn-lt"/>
              </a:defRPr>
            </a:lvl1pPr>
          </a:lstStyle>
          <a:p>
            <a:r>
              <a:rPr lang="en-US" dirty="0"/>
              <a:t>Topic title</a:t>
            </a:r>
          </a:p>
        </p:txBody>
      </p:sp>
      <p:sp>
        <p:nvSpPr>
          <p:cNvPr id="4" name="Text Placeholder 2"/>
          <p:cNvSpPr>
            <a:spLocks noGrp="1"/>
          </p:cNvSpPr>
          <p:nvPr>
            <p:ph type="body" idx="1" hasCustomPrompt="1"/>
          </p:nvPr>
        </p:nvSpPr>
        <p:spPr>
          <a:xfrm>
            <a:off x="385763" y="4323750"/>
            <a:ext cx="7910513" cy="1500187"/>
          </a:xfr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Topic number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8" name="TextBox 7"/>
          <p:cNvSpPr txBox="1"/>
          <p:nvPr userDrawn="1"/>
        </p:nvSpPr>
        <p:spPr>
          <a:xfrm>
            <a:off x="109728" y="6373105"/>
            <a:ext cx="6181344"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schemeClr val="bg1"/>
                </a:solidFill>
              </a:rPr>
              <a:t>Life Orientation (Life Skills) NQF Level 2</a:t>
            </a:r>
          </a:p>
        </p:txBody>
      </p:sp>
    </p:spTree>
    <p:extLst>
      <p:ext uri="{BB962C8B-B14F-4D97-AF65-F5344CB8AC3E}">
        <p14:creationId xmlns:p14="http://schemas.microsoft.com/office/powerpoint/2010/main" val="231947349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Module / Unit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2449" y="1524000"/>
            <a:ext cx="7910513" cy="2636839"/>
          </a:xfr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2449" y="4336998"/>
            <a:ext cx="7910513" cy="1500187"/>
          </a:xfr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7"/>
            <a:ext cx="2232284" cy="634653"/>
          </a:xfrm>
          <a:prstGeom prst="rect">
            <a:avLst/>
          </a:prstGeom>
        </p:spPr>
      </p:pic>
      <p:sp>
        <p:nvSpPr>
          <p:cNvPr id="7" name="TextBox 6"/>
          <p:cNvSpPr txBox="1"/>
          <p:nvPr userDrawn="1"/>
        </p:nvSpPr>
        <p:spPr>
          <a:xfrm>
            <a:off x="109728" y="6373105"/>
            <a:ext cx="6181344"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schemeClr val="bg1"/>
                </a:solidFill>
              </a:rPr>
              <a:t>Life Orientation (Life Skills) NQF Level </a:t>
            </a:r>
            <a:r>
              <a:rPr lang="en-ZA" sz="2400" b="1" dirty="0" smtClean="0">
                <a:solidFill>
                  <a:schemeClr val="bg1"/>
                </a:solidFill>
              </a:rPr>
              <a:t>3</a:t>
            </a:r>
            <a:endParaRPr lang="en-ZA" sz="2400" b="1" dirty="0">
              <a:solidFill>
                <a:schemeClr val="bg1"/>
              </a:solidFill>
            </a:endParaRPr>
          </a:p>
        </p:txBody>
      </p:sp>
    </p:spTree>
    <p:custDataLst>
      <p:tags r:id="rId1"/>
    </p:custDataLst>
    <p:extLst>
      <p:ext uri="{BB962C8B-B14F-4D97-AF65-F5344CB8AC3E}">
        <p14:creationId xmlns:p14="http://schemas.microsoft.com/office/powerpoint/2010/main" val="94422658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381001" y="365127"/>
            <a:ext cx="7905750" cy="720724"/>
          </a:xfrm>
        </p:spPr>
        <p:txBody>
          <a:bodyPr/>
          <a:lstStyle>
            <a:lvl1pPr>
              <a:defRPr b="1"/>
            </a:lvl1pPr>
          </a:lstStyle>
          <a:p>
            <a:r>
              <a:rPr lang="en-US" dirty="0"/>
              <a:t>Click to edit Master title style</a:t>
            </a:r>
          </a:p>
        </p:txBody>
      </p:sp>
      <p:sp>
        <p:nvSpPr>
          <p:cNvPr id="6" name="Content Placeholder 2"/>
          <p:cNvSpPr>
            <a:spLocks noGrp="1"/>
          </p:cNvSpPr>
          <p:nvPr>
            <p:ph idx="1"/>
          </p:nvPr>
        </p:nvSpPr>
        <p:spPr>
          <a:xfrm>
            <a:off x="381001" y="1285875"/>
            <a:ext cx="7905751" cy="4891088"/>
          </a:xfrm>
        </p:spPr>
        <p:txBody>
          <a:bodyPr/>
          <a:lstStyle>
            <a:lvl1pPr marL="363538" indent="-363538">
              <a:spcBef>
                <a:spcPts val="1800"/>
              </a:spcBef>
              <a:defRPr/>
            </a:lvl1pPr>
            <a:lvl2pPr marL="801688" indent="-344488">
              <a:spcBef>
                <a:spcPts val="1800"/>
              </a:spcBef>
              <a:buSzPct val="80000"/>
              <a:buFont typeface="Courier New" panose="02070309020205020404" pitchFamily="49" charset="0"/>
              <a:buChar char="o"/>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p:txBody>
      </p:sp>
      <p:sp>
        <p:nvSpPr>
          <p:cNvPr id="7" name="TextBox 6"/>
          <p:cNvSpPr txBox="1"/>
          <p:nvPr userDrawn="1"/>
        </p:nvSpPr>
        <p:spPr>
          <a:xfrm>
            <a:off x="109728" y="6373105"/>
            <a:ext cx="6181344"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schemeClr val="bg1"/>
                </a:solidFill>
              </a:rPr>
              <a:t>Life Orientation (Life Skills) NQF Level </a:t>
            </a:r>
            <a:r>
              <a:rPr lang="en-ZA" sz="2400" b="1" dirty="0" smtClean="0">
                <a:solidFill>
                  <a:schemeClr val="bg1"/>
                </a:solidFill>
              </a:rPr>
              <a:t>3</a:t>
            </a:r>
            <a:endParaRPr lang="en-ZA" sz="2400" b="1" dirty="0">
              <a:solidFill>
                <a:schemeClr val="bg1"/>
              </a:solidFill>
            </a:endParaRPr>
          </a:p>
        </p:txBody>
      </p:sp>
    </p:spTree>
    <p:extLst>
      <p:ext uri="{BB962C8B-B14F-4D97-AF65-F5344CB8AC3E}">
        <p14:creationId xmlns:p14="http://schemas.microsoft.com/office/powerpoint/2010/main" val="37575609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5" name="Title 1"/>
          <p:cNvSpPr>
            <a:spLocks noGrp="1"/>
          </p:cNvSpPr>
          <p:nvPr>
            <p:ph type="title"/>
          </p:nvPr>
        </p:nvSpPr>
        <p:spPr>
          <a:xfrm>
            <a:off x="381001" y="365127"/>
            <a:ext cx="7905750" cy="720724"/>
          </a:xfrm>
        </p:spPr>
        <p:txBody>
          <a:bodyPr/>
          <a:lstStyle>
            <a:lvl1pPr>
              <a:defRPr b="1"/>
            </a:lvl1pPr>
          </a:lstStyle>
          <a:p>
            <a:r>
              <a:rPr lang="en-US" dirty="0"/>
              <a:t>Click to edit Master title style</a:t>
            </a:r>
          </a:p>
        </p:txBody>
      </p:sp>
      <p:sp>
        <p:nvSpPr>
          <p:cNvPr id="6" name="Content Placeholder 2"/>
          <p:cNvSpPr>
            <a:spLocks noGrp="1"/>
          </p:cNvSpPr>
          <p:nvPr>
            <p:ph idx="1"/>
          </p:nvPr>
        </p:nvSpPr>
        <p:spPr>
          <a:xfrm>
            <a:off x="381001" y="1285875"/>
            <a:ext cx="3421453" cy="4891088"/>
          </a:xfrm>
        </p:spPr>
        <p:txBody>
          <a:bodyPr/>
          <a:lstStyle>
            <a:lvl1pPr>
              <a:spcBef>
                <a:spcPts val="1800"/>
              </a:spcBef>
              <a:defRPr/>
            </a:lvl1pPr>
            <a:lvl2pPr marL="685800" indent="-228600">
              <a:spcBef>
                <a:spcPts val="1800"/>
              </a:spcBef>
              <a:buSzPct val="80000"/>
              <a:buFont typeface="Courier New" panose="02070309020205020404" pitchFamily="49" charset="0"/>
              <a:buChar char="o"/>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p:txBody>
      </p:sp>
      <p:sp>
        <p:nvSpPr>
          <p:cNvPr id="7" name="TextBox 6"/>
          <p:cNvSpPr txBox="1"/>
          <p:nvPr userDrawn="1"/>
        </p:nvSpPr>
        <p:spPr>
          <a:xfrm>
            <a:off x="109728" y="6373105"/>
            <a:ext cx="6181344"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schemeClr val="bg1"/>
                </a:solidFill>
              </a:rPr>
              <a:t>Life Orientation (Life Skills) NQF Level 2</a:t>
            </a:r>
          </a:p>
        </p:txBody>
      </p:sp>
      <p:sp>
        <p:nvSpPr>
          <p:cNvPr id="8" name="Content Placeholder 2"/>
          <p:cNvSpPr>
            <a:spLocks noGrp="1"/>
          </p:cNvSpPr>
          <p:nvPr>
            <p:ph idx="10"/>
          </p:nvPr>
        </p:nvSpPr>
        <p:spPr>
          <a:xfrm>
            <a:off x="4028792" y="1284367"/>
            <a:ext cx="4190246" cy="4891088"/>
          </a:xfrm>
        </p:spPr>
        <p:txBody>
          <a:bodyPr/>
          <a:lstStyle>
            <a:lvl1pPr>
              <a:spcBef>
                <a:spcPts val="1800"/>
              </a:spcBef>
              <a:defRPr/>
            </a:lvl1pPr>
            <a:lvl2pPr marL="685800" indent="-228600">
              <a:spcBef>
                <a:spcPts val="1800"/>
              </a:spcBef>
              <a:buSzPct val="80000"/>
              <a:buFont typeface="Courier New" panose="02070309020205020404" pitchFamily="49" charset="0"/>
              <a:buChar char="o"/>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68114779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GB"/>
          </a:p>
        </p:txBody>
      </p:sp>
      <p:sp>
        <p:nvSpPr>
          <p:cNvPr id="8" name="Text Placeholder 7"/>
          <p:cNvSpPr>
            <a:spLocks noGrp="1"/>
          </p:cNvSpPr>
          <p:nvPr>
            <p:ph type="body" sz="quarter" idx="10" hasCustomPrompt="1"/>
          </p:nvPr>
        </p:nvSpPr>
        <p:spPr>
          <a:xfrm>
            <a:off x="381000" y="1267983"/>
            <a:ext cx="7658100" cy="298267"/>
          </a:xfrm>
        </p:spPr>
        <p:txBody>
          <a:bodyPr>
            <a:noAutofit/>
          </a:bodyPr>
          <a:lstStyle>
            <a:lvl1pPr marL="0" indent="0">
              <a:buNone/>
              <a:defRPr sz="1800" i="1" baseline="0"/>
            </a:lvl1pPr>
          </a:lstStyle>
          <a:p>
            <a:pPr lvl="0"/>
            <a:r>
              <a:rPr lang="en-ZA" i="1" dirty="0"/>
              <a:t>Table caption</a:t>
            </a:r>
            <a:endParaRPr lang="en-GB" dirty="0"/>
          </a:p>
        </p:txBody>
      </p:sp>
    </p:spTree>
    <p:extLst>
      <p:ext uri="{BB962C8B-B14F-4D97-AF65-F5344CB8AC3E}">
        <p14:creationId xmlns:p14="http://schemas.microsoft.com/office/powerpoint/2010/main" val="49317158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editable">
    <p:spTree>
      <p:nvGrpSpPr>
        <p:cNvPr id="1" name=""/>
        <p:cNvGrpSpPr/>
        <p:nvPr/>
      </p:nvGrpSpPr>
      <p:grpSpPr>
        <a:xfrm>
          <a:off x="0" y="0"/>
          <a:ext cx="0" cy="0"/>
          <a:chOff x="0" y="0"/>
          <a:chExt cx="0" cy="0"/>
        </a:xfrm>
      </p:grpSpPr>
      <p:sp>
        <p:nvSpPr>
          <p:cNvPr id="4" name="TextBox 3"/>
          <p:cNvSpPr txBox="1"/>
          <p:nvPr userDrawn="1"/>
        </p:nvSpPr>
        <p:spPr>
          <a:xfrm>
            <a:off x="54552" y="4609448"/>
            <a:ext cx="3433157" cy="461665"/>
          </a:xfrm>
          <a:prstGeom prst="rect">
            <a:avLst/>
          </a:prstGeom>
          <a:noFill/>
        </p:spPr>
        <p:txBody>
          <a:bodyPr wrap="square" rtlCol="0">
            <a:spAutoFit/>
          </a:bodyPr>
          <a:lstStyle>
            <a:defPPr>
              <a:defRPr lang="en-US"/>
            </a:defPPr>
            <a:lvl1pPr>
              <a:defRPr sz="2200">
                <a:solidFill>
                  <a:prstClr val="black"/>
                </a:solidFill>
              </a:defRPr>
            </a:lvl1pPr>
          </a:lstStyle>
          <a:p>
            <a:pPr lvl="0"/>
            <a:r>
              <a:rPr lang="en-ZA" sz="2400" b="1" dirty="0">
                <a:solidFill>
                  <a:schemeClr val="bg1"/>
                </a:solidFill>
              </a:rPr>
              <a:t>Mathematics NQF Level</a:t>
            </a:r>
            <a:r>
              <a:rPr lang="en-ZA" sz="2400" b="1" baseline="0" dirty="0">
                <a:solidFill>
                  <a:schemeClr val="bg1"/>
                </a:solidFill>
              </a:rPr>
              <a:t> 2</a:t>
            </a:r>
            <a:endParaRPr lang="en-ZA" sz="2400" b="1" dirty="0">
              <a:solidFill>
                <a:schemeClr val="bg1"/>
              </a:solidFill>
            </a:endParaRPr>
          </a:p>
        </p:txBody>
      </p:sp>
      <p:sp>
        <p:nvSpPr>
          <p:cNvPr id="7" name="Content Placeholder 6"/>
          <p:cNvSpPr>
            <a:spLocks noGrp="1"/>
          </p:cNvSpPr>
          <p:nvPr>
            <p:ph sz="quarter" idx="10" hasCustomPrompt="1"/>
          </p:nvPr>
        </p:nvSpPr>
        <p:spPr>
          <a:xfrm>
            <a:off x="53946" y="6396038"/>
            <a:ext cx="3433763" cy="461962"/>
          </a:xfrm>
        </p:spPr>
        <p:txBody>
          <a:bodyPr/>
          <a:lstStyle>
            <a:lvl1pPr marL="0" indent="0">
              <a:buNone/>
              <a:defRPr lang="en-US" sz="2400" b="1" kern="1200" dirty="0" smtClean="0">
                <a:solidFill>
                  <a:schemeClr val="bg1"/>
                </a:solidFill>
                <a:latin typeface="+mn-lt"/>
                <a:ea typeface="+mn-ea"/>
                <a:cs typeface="+mn-cs"/>
              </a:defRPr>
            </a:lvl1pPr>
            <a:lvl2pPr marL="457200" indent="0">
              <a:buNone/>
              <a:defRPr/>
            </a:lvl2pPr>
          </a:lstStyle>
          <a:p>
            <a:pPr marL="0" lvl="0" algn="l" defTabSz="457200" rtl="0" eaLnBrk="1" latinLnBrk="0" hangingPunct="1"/>
            <a:r>
              <a:rPr lang="en-US" dirty="0"/>
              <a:t>Footer</a:t>
            </a:r>
          </a:p>
        </p:txBody>
      </p:sp>
      <p:sp>
        <p:nvSpPr>
          <p:cNvPr id="2" name="Title 1"/>
          <p:cNvSpPr>
            <a:spLocks noGrp="1"/>
          </p:cNvSpPr>
          <p:nvPr>
            <p:ph type="title"/>
          </p:nvPr>
        </p:nvSpPr>
        <p:spPr/>
        <p:txBody>
          <a:bodyPr/>
          <a:lstStyle>
            <a:lvl1pPr>
              <a:defRPr b="1"/>
            </a:lvl1pPr>
          </a:lstStyle>
          <a:p>
            <a:r>
              <a:rPr lang="en-US"/>
              <a:t>Click to edit Master title style</a:t>
            </a:r>
            <a:endParaRPr lang="en-GB"/>
          </a:p>
        </p:txBody>
      </p:sp>
    </p:spTree>
    <p:custDataLst>
      <p:tags r:id="rId1"/>
    </p:custDataLst>
    <p:extLst>
      <p:ext uri="{BB962C8B-B14F-4D97-AF65-F5344CB8AC3E}">
        <p14:creationId xmlns:p14="http://schemas.microsoft.com/office/powerpoint/2010/main" val="2549338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se study or example ref">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81001" y="365127"/>
            <a:ext cx="7905750" cy="720724"/>
          </a:xfrm>
        </p:spPr>
        <p:txBody>
          <a:bodyPr/>
          <a:lstStyle>
            <a:lvl1pPr>
              <a:defRPr b="1"/>
            </a:lvl1pPr>
          </a:lstStyle>
          <a:p>
            <a:r>
              <a:rPr lang="en-US" dirty="0"/>
              <a:t>Heading</a:t>
            </a:r>
            <a:endParaRPr lang="en-GB" dirty="0"/>
          </a:p>
        </p:txBody>
      </p:sp>
      <p:sp>
        <p:nvSpPr>
          <p:cNvPr id="4" name="Content Placeholder 2">
            <a:extLst>
              <a:ext uri="{FF2B5EF4-FFF2-40B4-BE49-F238E27FC236}">
                <a16:creationId xmlns:a16="http://schemas.microsoft.com/office/drawing/2014/main" xmlns="" id="{7A1C1C1D-5690-4A72-8EAD-31DA2CF0437F}"/>
              </a:ext>
            </a:extLst>
          </p:cNvPr>
          <p:cNvSpPr>
            <a:spLocks noGrp="1"/>
          </p:cNvSpPr>
          <p:nvPr>
            <p:ph idx="1"/>
          </p:nvPr>
        </p:nvSpPr>
        <p:spPr>
          <a:xfrm>
            <a:off x="3779685" y="2366779"/>
            <a:ext cx="4407478" cy="1803314"/>
          </a:xfrm>
        </p:spPr>
        <p:txBody>
          <a:bodyPr/>
          <a:lstStyle/>
          <a:p>
            <a:pPr marL="0" indent="0">
              <a:buNone/>
            </a:pPr>
            <a:endParaRPr lang="en-ZA"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886" y="1584161"/>
            <a:ext cx="2326565" cy="3259411"/>
          </a:xfrm>
          <a:prstGeom prst="rect">
            <a:avLst/>
          </a:prstGeom>
        </p:spPr>
      </p:pic>
    </p:spTree>
    <p:extLst>
      <p:ext uri="{BB962C8B-B14F-4D97-AF65-F5344CB8AC3E}">
        <p14:creationId xmlns:p14="http://schemas.microsoft.com/office/powerpoint/2010/main" val="206855808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2.PNG"/><Relationship Id="rId5" Type="http://schemas.openxmlformats.org/officeDocument/2006/relationships/slideLayout" Target="../slideLayouts/slideLayout17.xml"/><Relationship Id="rId10" Type="http://schemas.openxmlformats.org/officeDocument/2006/relationships/image" Target="../media/image1.png"/><Relationship Id="rId4" Type="http://schemas.openxmlformats.org/officeDocument/2006/relationships/slideLayout" Target="../slideLayouts/slideLayout16.xml"/><Relationship Id="rId9" Type="http://schemas.openxmlformats.org/officeDocument/2006/relationships/tags" Target="../tags/tag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2.PNG"/><Relationship Id="rId5" Type="http://schemas.openxmlformats.org/officeDocument/2006/relationships/slideLayout" Target="../slideLayouts/slideLayout24.xml"/><Relationship Id="rId10" Type="http://schemas.openxmlformats.org/officeDocument/2006/relationships/image" Target="../media/image1.png"/><Relationship Id="rId4" Type="http://schemas.openxmlformats.org/officeDocument/2006/relationships/slideLayout" Target="../slideLayouts/slideLayout23.xml"/><Relationship Id="rId9" Type="http://schemas.openxmlformats.org/officeDocument/2006/relationships/tags" Target="../tags/tag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Rectangle 18"/>
          <p:cNvSpPr/>
          <p:nvPr/>
        </p:nvSpPr>
        <p:spPr>
          <a:xfrm>
            <a:off x="0" y="6324794"/>
            <a:ext cx="9144000" cy="540000"/>
          </a:xfrm>
          <a:prstGeom prst="rect">
            <a:avLst/>
          </a:prstGeom>
          <a:solidFill>
            <a:srgbClr val="4A3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2" name="Title Placeholder 1"/>
          <p:cNvSpPr>
            <a:spLocks noGrp="1"/>
          </p:cNvSpPr>
          <p:nvPr>
            <p:ph type="title"/>
          </p:nvPr>
        </p:nvSpPr>
        <p:spPr>
          <a:xfrm>
            <a:off x="381001" y="365127"/>
            <a:ext cx="7905750" cy="7207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81000" y="1285875"/>
            <a:ext cx="7905751" cy="489108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p:txBody>
      </p:sp>
      <p:sp>
        <p:nvSpPr>
          <p:cNvPr id="7" name="Rectangle 6"/>
          <p:cNvSpPr/>
          <p:nvPr/>
        </p:nvSpPr>
        <p:spPr>
          <a:xfrm>
            <a:off x="8424000" y="0"/>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424001" y="5621654"/>
            <a:ext cx="720000" cy="697039"/>
          </a:xfrm>
          <a:prstGeom prst="rect">
            <a:avLst/>
          </a:prstGeom>
        </p:spPr>
      </p:pic>
    </p:spTree>
    <p:custDataLst>
      <p:tags r:id="rId14"/>
    </p:custDataLst>
    <p:extLst>
      <p:ext uri="{BB962C8B-B14F-4D97-AF65-F5344CB8AC3E}">
        <p14:creationId xmlns:p14="http://schemas.microsoft.com/office/powerpoint/2010/main" val="8970223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363538" indent="-363538" algn="l" defTabSz="914400" rtl="0" eaLnBrk="1" latinLnBrk="0" hangingPunct="1">
        <a:lnSpc>
          <a:spcPct val="90000"/>
        </a:lnSpc>
        <a:spcBef>
          <a:spcPts val="1800"/>
        </a:spcBef>
        <a:buFont typeface="Arial" panose="020B0604020202020204" pitchFamily="34" charset="0"/>
        <a:buChar char="•"/>
        <a:defRPr sz="2800" kern="1200">
          <a:solidFill>
            <a:schemeClr val="tx1"/>
          </a:solidFill>
          <a:latin typeface="+mn-lt"/>
          <a:ea typeface="+mn-ea"/>
          <a:cs typeface="+mn-cs"/>
        </a:defRPr>
      </a:lvl1pPr>
      <a:lvl2pPr marL="801688" indent="-344488" algn="l" defTabSz="914400" rtl="0" eaLnBrk="1" latinLnBrk="0" hangingPunct="1">
        <a:lnSpc>
          <a:spcPct val="90000"/>
        </a:lnSpc>
        <a:spcBef>
          <a:spcPts val="1800"/>
        </a:spcBef>
        <a:buSzPct val="80000"/>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1" y="365127"/>
            <a:ext cx="7905750" cy="7207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81001" y="1285875"/>
            <a:ext cx="7905751" cy="489108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8424000" y="-12355"/>
            <a:ext cx="720000" cy="68518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8" name="Rectangle 7"/>
          <p:cNvSpPr/>
          <p:nvPr/>
        </p:nvSpPr>
        <p:spPr>
          <a:xfrm>
            <a:off x="0" y="6324794"/>
            <a:ext cx="9144000" cy="540000"/>
          </a:xfrm>
          <a:prstGeom prst="rect">
            <a:avLst/>
          </a:prstGeom>
          <a:solidFill>
            <a:srgbClr val="4D4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pic>
        <p:nvPicPr>
          <p:cNvPr id="6" name="Picture 5"/>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424000" y="5641096"/>
            <a:ext cx="720000" cy="683504"/>
          </a:xfrm>
          <a:prstGeom prst="rect">
            <a:avLst/>
          </a:prstGeom>
        </p:spPr>
      </p:pic>
    </p:spTree>
    <p:custDataLst>
      <p:tags r:id="rId9"/>
    </p:custDataLst>
    <p:extLst>
      <p:ext uri="{BB962C8B-B14F-4D97-AF65-F5344CB8AC3E}">
        <p14:creationId xmlns:p14="http://schemas.microsoft.com/office/powerpoint/2010/main" val="331991814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1" y="365127"/>
            <a:ext cx="7905750" cy="7207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81001" y="1285875"/>
            <a:ext cx="7905751" cy="489108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8424000" y="2"/>
            <a:ext cx="720000" cy="68518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a:solidFill>
                <a:prstClr val="white"/>
              </a:solidFill>
            </a:endParaRPr>
          </a:p>
        </p:txBody>
      </p:sp>
      <p:sp>
        <p:nvSpPr>
          <p:cNvPr id="8" name="Rectangle 7"/>
          <p:cNvSpPr/>
          <p:nvPr/>
        </p:nvSpPr>
        <p:spPr>
          <a:xfrm>
            <a:off x="0" y="6337150"/>
            <a:ext cx="9144000" cy="540000"/>
          </a:xfrm>
          <a:prstGeom prst="rect">
            <a:avLst/>
          </a:prstGeom>
          <a:solidFill>
            <a:srgbClr val="4141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dirty="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pic>
        <p:nvPicPr>
          <p:cNvPr id="6" name="Picture 5"/>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424000" y="5641096"/>
            <a:ext cx="720000" cy="677405"/>
          </a:xfrm>
          <a:prstGeom prst="rect">
            <a:avLst/>
          </a:prstGeom>
        </p:spPr>
      </p:pic>
    </p:spTree>
    <p:custDataLst>
      <p:tags r:id="rId9"/>
    </p:custDataLst>
    <p:extLst>
      <p:ext uri="{BB962C8B-B14F-4D97-AF65-F5344CB8AC3E}">
        <p14:creationId xmlns:p14="http://schemas.microsoft.com/office/powerpoint/2010/main" val="338243349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1" y="2095902"/>
            <a:ext cx="7915274" cy="2114552"/>
          </a:xfrm>
        </p:spPr>
        <p:txBody>
          <a:bodyPr/>
          <a:lstStyle/>
          <a:p>
            <a:r>
              <a:rPr lang="en-GB" dirty="0">
                <a:solidFill>
                  <a:srgbClr val="9A73FD"/>
                </a:solidFill>
              </a:rPr>
              <a:t>Life Orientation: </a:t>
            </a:r>
            <a:r>
              <a:rPr lang="en-GB" dirty="0">
                <a:solidFill>
                  <a:srgbClr val="8CE614"/>
                </a:solidFill>
              </a:rPr>
              <a:t>Life Skills</a:t>
            </a:r>
            <a:endParaRPr lang="en-GB" dirty="0"/>
          </a:p>
        </p:txBody>
      </p:sp>
      <p:sp>
        <p:nvSpPr>
          <p:cNvPr id="5" name="Subtitle 2"/>
          <p:cNvSpPr>
            <a:spLocks noGrp="1"/>
          </p:cNvSpPr>
          <p:nvPr>
            <p:ph type="subTitle" idx="1"/>
          </p:nvPr>
        </p:nvSpPr>
        <p:spPr>
          <a:xfrm>
            <a:off x="381001" y="4210454"/>
            <a:ext cx="7915274" cy="644881"/>
          </a:xfrm>
        </p:spPr>
        <p:txBody>
          <a:bodyPr/>
          <a:lstStyle/>
          <a:p>
            <a:r>
              <a:rPr lang="en-GB" dirty="0">
                <a:solidFill>
                  <a:srgbClr val="9A73FD"/>
                </a:solidFill>
              </a:rPr>
              <a:t>NQF </a:t>
            </a:r>
            <a:r>
              <a:rPr lang="en-GB" dirty="0" smtClean="0">
                <a:solidFill>
                  <a:srgbClr val="9A73FD"/>
                </a:solidFill>
              </a:rPr>
              <a:t>3</a:t>
            </a:r>
            <a:endParaRPr lang="en-GB" dirty="0">
              <a:solidFill>
                <a:srgbClr val="9A73FD"/>
              </a:solidFill>
            </a:endParaRPr>
          </a:p>
        </p:txBody>
      </p:sp>
    </p:spTree>
    <p:extLst>
      <p:ext uri="{BB962C8B-B14F-4D97-AF65-F5344CB8AC3E}">
        <p14:creationId xmlns:p14="http://schemas.microsoft.com/office/powerpoint/2010/main" val="240560798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2D4DDA-0C3B-4B34-B958-E13C6756BDC7}"/>
              </a:ext>
            </a:extLst>
          </p:cNvPr>
          <p:cNvSpPr>
            <a:spLocks noGrp="1"/>
          </p:cNvSpPr>
          <p:nvPr>
            <p:ph type="title"/>
          </p:nvPr>
        </p:nvSpPr>
        <p:spPr>
          <a:xfrm>
            <a:off x="381000" y="470271"/>
            <a:ext cx="7905750" cy="720724"/>
          </a:xfrm>
        </p:spPr>
        <p:txBody>
          <a:bodyPr/>
          <a:lstStyle/>
          <a:p>
            <a:pPr algn="ctr"/>
            <a:r>
              <a:rPr lang="en-ZA" b="1" dirty="0">
                <a:solidFill>
                  <a:srgbClr val="8CE614"/>
                </a:solidFill>
                <a:latin typeface="+mn-lt"/>
              </a:rPr>
              <a:t>Decision-making </a:t>
            </a:r>
            <a:r>
              <a:rPr lang="en-ZA" b="1" dirty="0">
                <a:latin typeface="+mn-lt"/>
              </a:rPr>
              <a:t>methods</a:t>
            </a:r>
          </a:p>
        </p:txBody>
      </p:sp>
      <p:sp>
        <p:nvSpPr>
          <p:cNvPr id="3" name="Content Placeholder 2">
            <a:extLst>
              <a:ext uri="{FF2B5EF4-FFF2-40B4-BE49-F238E27FC236}">
                <a16:creationId xmlns:a16="http://schemas.microsoft.com/office/drawing/2014/main" xmlns="" id="{31DC930C-6C1D-4479-BCB5-4FB653FB5412}"/>
              </a:ext>
            </a:extLst>
          </p:cNvPr>
          <p:cNvSpPr>
            <a:spLocks noGrp="1"/>
          </p:cNvSpPr>
          <p:nvPr>
            <p:ph idx="1"/>
          </p:nvPr>
        </p:nvSpPr>
        <p:spPr>
          <a:xfrm>
            <a:off x="381001" y="1375928"/>
            <a:ext cx="3348038" cy="5139171"/>
          </a:xfrm>
        </p:spPr>
        <p:txBody>
          <a:bodyPr>
            <a:noAutofit/>
          </a:bodyPr>
          <a:lstStyle/>
          <a:p>
            <a:pPr lvl="0" fontAlgn="base"/>
            <a:r>
              <a:rPr lang="en-ZA" sz="3200" dirty="0"/>
              <a:t>Every day, you need to make </a:t>
            </a:r>
            <a:r>
              <a:rPr lang="en-ZA" sz="3200" b="1" dirty="0">
                <a:solidFill>
                  <a:srgbClr val="767DC0"/>
                </a:solidFill>
              </a:rPr>
              <a:t>decisions</a:t>
            </a:r>
            <a:r>
              <a:rPr lang="en-ZA" sz="3200" dirty="0"/>
              <a:t>.</a:t>
            </a:r>
          </a:p>
          <a:p>
            <a:pPr lvl="0" fontAlgn="base"/>
            <a:r>
              <a:rPr lang="en-ZA" sz="3200" dirty="0"/>
              <a:t>You need to </a:t>
            </a:r>
            <a:r>
              <a:rPr lang="en-ZA" sz="3200" b="1" dirty="0">
                <a:solidFill>
                  <a:srgbClr val="8CE614"/>
                </a:solidFill>
              </a:rPr>
              <a:t>think through </a:t>
            </a:r>
            <a:r>
              <a:rPr lang="en-ZA" sz="3200" dirty="0" smtClean="0"/>
              <a:t>your </a:t>
            </a:r>
            <a:r>
              <a:rPr lang="en-ZA" sz="3200" b="1" dirty="0" smtClean="0">
                <a:solidFill>
                  <a:srgbClr val="8CE614"/>
                </a:solidFill>
              </a:rPr>
              <a:t>choices</a:t>
            </a:r>
            <a:r>
              <a:rPr lang="en-ZA" sz="3200" dirty="0"/>
              <a:t>.</a:t>
            </a:r>
          </a:p>
          <a:p>
            <a:pPr lvl="0" fontAlgn="base"/>
            <a:r>
              <a:rPr lang="en-ZA" sz="3200" dirty="0"/>
              <a:t>Use </a:t>
            </a:r>
            <a:r>
              <a:rPr lang="en-ZA" sz="3200" b="1" dirty="0">
                <a:solidFill>
                  <a:srgbClr val="767DC0"/>
                </a:solidFill>
              </a:rPr>
              <a:t>different methods </a:t>
            </a:r>
            <a:r>
              <a:rPr lang="en-ZA" sz="3200" dirty="0"/>
              <a:t>to avoid </a:t>
            </a:r>
            <a:r>
              <a:rPr lang="en-ZA" sz="3200" b="1" dirty="0">
                <a:solidFill>
                  <a:srgbClr val="FF0000"/>
                </a:solidFill>
              </a:rPr>
              <a:t>bad</a:t>
            </a:r>
            <a:r>
              <a:rPr lang="en-ZA" sz="3200" dirty="0"/>
              <a:t> decisions.</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729039" y="1921512"/>
            <a:ext cx="4557711" cy="336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79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1" presetClass="entr" presetSubtype="0" fill="hold" grpId="0" nodeType="afterEffect">
                                  <p:stCondLst>
                                    <p:cond delay="20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4000"/>
                            </p:stCondLst>
                            <p:childTnLst>
                              <p:par>
                                <p:cTn id="12" presetID="1" presetClass="entr" presetSubtype="0" fill="hold" grpId="0" nodeType="afterEffect">
                                  <p:stCondLst>
                                    <p:cond delay="200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6000"/>
                            </p:stCondLst>
                            <p:childTnLst>
                              <p:par>
                                <p:cTn id="15" presetID="1" presetClass="entr" presetSubtype="0" fill="hold" grpId="0" nodeType="afterEffect">
                                  <p:stCondLst>
                                    <p:cond delay="200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par>
                          <p:cTn id="17" fill="hold">
                            <p:stCondLst>
                              <p:cond delay="8000"/>
                            </p:stCondLst>
                            <p:childTnLst>
                              <p:par>
                                <p:cTn id="18" presetID="31" presetClass="entr" presetSubtype="0" fill="hold" nodeType="afterEffect">
                                  <p:stCondLst>
                                    <p:cond delay="1000"/>
                                  </p:stCondLst>
                                  <p:childTnLst>
                                    <p:set>
                                      <p:cBhvr>
                                        <p:cTn id="19" dur="1" fill="hold">
                                          <p:stCondLst>
                                            <p:cond delay="0"/>
                                          </p:stCondLst>
                                        </p:cTn>
                                        <p:tgtEl>
                                          <p:spTgt spid="4098"/>
                                        </p:tgtEl>
                                        <p:attrNameLst>
                                          <p:attrName>style.visibility</p:attrName>
                                        </p:attrNameLst>
                                      </p:cBhvr>
                                      <p:to>
                                        <p:strVal val="visible"/>
                                      </p:to>
                                    </p:set>
                                    <p:anim calcmode="lin" valueType="num">
                                      <p:cBhvr>
                                        <p:cTn id="20" dur="1000" fill="hold"/>
                                        <p:tgtEl>
                                          <p:spTgt spid="4098"/>
                                        </p:tgtEl>
                                        <p:attrNameLst>
                                          <p:attrName>ppt_w</p:attrName>
                                        </p:attrNameLst>
                                      </p:cBhvr>
                                      <p:tavLst>
                                        <p:tav tm="0">
                                          <p:val>
                                            <p:fltVal val="0"/>
                                          </p:val>
                                        </p:tav>
                                        <p:tav tm="100000">
                                          <p:val>
                                            <p:strVal val="#ppt_w"/>
                                          </p:val>
                                        </p:tav>
                                      </p:tavLst>
                                    </p:anim>
                                    <p:anim calcmode="lin" valueType="num">
                                      <p:cBhvr>
                                        <p:cTn id="21" dur="1000" fill="hold"/>
                                        <p:tgtEl>
                                          <p:spTgt spid="4098"/>
                                        </p:tgtEl>
                                        <p:attrNameLst>
                                          <p:attrName>ppt_h</p:attrName>
                                        </p:attrNameLst>
                                      </p:cBhvr>
                                      <p:tavLst>
                                        <p:tav tm="0">
                                          <p:val>
                                            <p:fltVal val="0"/>
                                          </p:val>
                                        </p:tav>
                                        <p:tav tm="100000">
                                          <p:val>
                                            <p:strVal val="#ppt_h"/>
                                          </p:val>
                                        </p:tav>
                                      </p:tavLst>
                                    </p:anim>
                                    <p:anim calcmode="lin" valueType="num">
                                      <p:cBhvr>
                                        <p:cTn id="22" dur="1000" fill="hold"/>
                                        <p:tgtEl>
                                          <p:spTgt spid="4098"/>
                                        </p:tgtEl>
                                        <p:attrNameLst>
                                          <p:attrName>style.rotation</p:attrName>
                                        </p:attrNameLst>
                                      </p:cBhvr>
                                      <p:tavLst>
                                        <p:tav tm="0">
                                          <p:val>
                                            <p:fltVal val="90"/>
                                          </p:val>
                                        </p:tav>
                                        <p:tav tm="100000">
                                          <p:val>
                                            <p:fltVal val="0"/>
                                          </p:val>
                                        </p:tav>
                                      </p:tavLst>
                                    </p:anim>
                                    <p:animEffect transition="in" filter="fade">
                                      <p:cBhvr>
                                        <p:cTn id="23"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2D4DDA-0C3B-4B34-B958-E13C6756BDC7}"/>
              </a:ext>
            </a:extLst>
          </p:cNvPr>
          <p:cNvSpPr>
            <a:spLocks noGrp="1"/>
          </p:cNvSpPr>
          <p:nvPr>
            <p:ph type="title"/>
          </p:nvPr>
        </p:nvSpPr>
        <p:spPr>
          <a:xfrm>
            <a:off x="381000" y="470271"/>
            <a:ext cx="7905750" cy="720724"/>
          </a:xfrm>
        </p:spPr>
        <p:txBody>
          <a:bodyPr/>
          <a:lstStyle/>
          <a:p>
            <a:pPr algn="ctr"/>
            <a:r>
              <a:rPr lang="en-ZA" b="1" dirty="0">
                <a:solidFill>
                  <a:srgbClr val="8CE614"/>
                </a:solidFill>
                <a:latin typeface="+mn-lt"/>
              </a:rPr>
              <a:t>Decision-making </a:t>
            </a:r>
            <a:r>
              <a:rPr lang="en-ZA" b="1" dirty="0">
                <a:latin typeface="+mn-lt"/>
              </a:rPr>
              <a:t>methods</a:t>
            </a:r>
          </a:p>
        </p:txBody>
      </p:sp>
      <p:sp>
        <p:nvSpPr>
          <p:cNvPr id="3" name="Content Placeholder 2">
            <a:extLst>
              <a:ext uri="{FF2B5EF4-FFF2-40B4-BE49-F238E27FC236}">
                <a16:creationId xmlns:a16="http://schemas.microsoft.com/office/drawing/2014/main" xmlns="" id="{31DC930C-6C1D-4479-BCB5-4FB653FB5412}"/>
              </a:ext>
            </a:extLst>
          </p:cNvPr>
          <p:cNvSpPr>
            <a:spLocks noGrp="1"/>
          </p:cNvSpPr>
          <p:nvPr>
            <p:ph idx="1"/>
          </p:nvPr>
        </p:nvSpPr>
        <p:spPr>
          <a:xfrm>
            <a:off x="381001" y="1375929"/>
            <a:ext cx="3762374" cy="4596246"/>
          </a:xfrm>
        </p:spPr>
        <p:txBody>
          <a:bodyPr>
            <a:noAutofit/>
          </a:bodyPr>
          <a:lstStyle/>
          <a:p>
            <a:pPr lvl="0" fontAlgn="base"/>
            <a:r>
              <a:rPr lang="en-ZA" sz="3200" dirty="0"/>
              <a:t>Compare the </a:t>
            </a:r>
            <a:r>
              <a:rPr lang="en-ZA" sz="3200" b="1" dirty="0">
                <a:solidFill>
                  <a:srgbClr val="767DC0"/>
                </a:solidFill>
              </a:rPr>
              <a:t>pros  </a:t>
            </a:r>
            <a:r>
              <a:rPr lang="en-ZA" sz="3200" dirty="0" smtClean="0"/>
              <a:t>&amp; </a:t>
            </a:r>
            <a:r>
              <a:rPr lang="en-ZA" sz="3200" b="1" dirty="0">
                <a:solidFill>
                  <a:srgbClr val="FF0000"/>
                </a:solidFill>
              </a:rPr>
              <a:t>cons</a:t>
            </a:r>
            <a:r>
              <a:rPr lang="en-ZA" sz="3200" dirty="0"/>
              <a:t>:</a:t>
            </a:r>
          </a:p>
          <a:p>
            <a:pPr lvl="1" indent="-500063" fontAlgn="base">
              <a:buFont typeface="Wingdings" panose="05000000000000000000" pitchFamily="2" charset="2"/>
              <a:buChar char="v"/>
            </a:pPr>
            <a:r>
              <a:rPr lang="en-ZA" sz="3200" dirty="0"/>
              <a:t>List </a:t>
            </a:r>
            <a:r>
              <a:rPr lang="en-ZA" sz="3200" b="1" dirty="0">
                <a:solidFill>
                  <a:srgbClr val="8CE614"/>
                </a:solidFill>
              </a:rPr>
              <a:t>advantages</a:t>
            </a:r>
            <a:r>
              <a:rPr lang="en-ZA" sz="3200" dirty="0"/>
              <a:t> </a:t>
            </a:r>
            <a:r>
              <a:rPr lang="en-ZA" sz="3200" dirty="0" smtClean="0"/>
              <a:t>&amp; </a:t>
            </a:r>
            <a:r>
              <a:rPr lang="en-ZA" sz="3200" b="1" dirty="0" smtClean="0">
                <a:solidFill>
                  <a:srgbClr val="FF0000"/>
                </a:solidFill>
              </a:rPr>
              <a:t>disadvantages</a:t>
            </a:r>
            <a:r>
              <a:rPr lang="en-ZA" sz="3200" dirty="0" smtClean="0"/>
              <a:t> </a:t>
            </a:r>
            <a:endParaRPr lang="en-ZA" sz="3200" dirty="0"/>
          </a:p>
          <a:p>
            <a:pPr lvl="1" indent="-500063" fontAlgn="base">
              <a:buFont typeface="Wingdings" panose="05000000000000000000" pitchFamily="2" charset="2"/>
              <a:buChar char="v"/>
            </a:pPr>
            <a:r>
              <a:rPr lang="en-ZA" sz="3200" dirty="0"/>
              <a:t>Think </a:t>
            </a:r>
            <a:r>
              <a:rPr lang="en-ZA" sz="3200" b="1" dirty="0" smtClean="0">
                <a:solidFill>
                  <a:srgbClr val="767DC0"/>
                </a:solidFill>
              </a:rPr>
              <a:t>long-term</a:t>
            </a:r>
            <a:endParaRPr lang="en-ZA" sz="3200" dirty="0"/>
          </a:p>
          <a:p>
            <a:pPr lvl="1" indent="-500063" fontAlgn="base">
              <a:buFont typeface="Wingdings" panose="05000000000000000000" pitchFamily="2" charset="2"/>
              <a:buChar char="v"/>
            </a:pPr>
            <a:r>
              <a:rPr lang="en-ZA" sz="3200" dirty="0"/>
              <a:t>Do what </a:t>
            </a:r>
            <a:r>
              <a:rPr lang="en-ZA" sz="3200" dirty="0" smtClean="0"/>
              <a:t>will be best </a:t>
            </a:r>
            <a:r>
              <a:rPr lang="en-ZA" sz="3200" dirty="0"/>
              <a:t>for</a:t>
            </a:r>
            <a:r>
              <a:rPr lang="en-ZA" sz="3200" b="1" i="1" dirty="0">
                <a:solidFill>
                  <a:srgbClr val="8CE614"/>
                </a:solidFill>
              </a:rPr>
              <a:t> </a:t>
            </a:r>
            <a:r>
              <a:rPr lang="en-ZA" sz="3200" dirty="0" smtClean="0"/>
              <a:t>you </a:t>
            </a:r>
            <a:r>
              <a:rPr lang="en-ZA" sz="3200" b="1" dirty="0" smtClean="0">
                <a:solidFill>
                  <a:srgbClr val="8CE614"/>
                </a:solidFill>
              </a:rPr>
              <a:t>in future</a:t>
            </a:r>
            <a:r>
              <a:rPr lang="en-ZA" sz="3200" dirty="0" smtClean="0"/>
              <a:t>, and not just now.</a:t>
            </a:r>
            <a:endParaRPr lang="en-ZA" sz="3200"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4729163" y="1652587"/>
            <a:ext cx="2800350" cy="2800350"/>
          </a:xfrm>
          <a:prstGeom prst="rect">
            <a:avLst/>
          </a:prstGeom>
        </p:spPr>
      </p:pic>
      <p:sp>
        <p:nvSpPr>
          <p:cNvPr id="4" name="Rectangle 3"/>
          <p:cNvSpPr/>
          <p:nvPr/>
        </p:nvSpPr>
        <p:spPr>
          <a:xfrm>
            <a:off x="3843338" y="4785509"/>
            <a:ext cx="4572000" cy="923330"/>
          </a:xfrm>
          <a:prstGeom prst="rect">
            <a:avLst/>
          </a:prstGeom>
        </p:spPr>
        <p:txBody>
          <a:bodyPr>
            <a:spAutoFit/>
          </a:bodyPr>
          <a:lstStyle/>
          <a:p>
            <a:pPr algn="ctr">
              <a:spcAft>
                <a:spcPts val="0"/>
              </a:spcAft>
            </a:pPr>
            <a:r>
              <a:rPr lang="en-US"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Figure 6.6: Making a list of pros and </a:t>
            </a:r>
            <a:r>
              <a:rPr lang="en-US"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cons       can </a:t>
            </a:r>
            <a:r>
              <a:rPr lang="en-US"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help you to weigh up the positives and negatives about your decision</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097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1" presetClass="entr" presetSubtype="0" fill="hold" grpId="0" nodeType="afterEffect">
                                  <p:stCondLst>
                                    <p:cond delay="20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4000"/>
                            </p:stCondLst>
                            <p:childTnLst>
                              <p:par>
                                <p:cTn id="12" presetID="2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par>
                          <p:cTn id="15" fill="hold">
                            <p:stCondLst>
                              <p:cond delay="4500"/>
                            </p:stCondLst>
                            <p:childTnLst>
                              <p:par>
                                <p:cTn id="16" presetID="2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par>
                          <p:cTn id="19" fill="hold">
                            <p:stCondLst>
                              <p:cond delay="5000"/>
                            </p:stCondLst>
                            <p:childTnLst>
                              <p:par>
                                <p:cTn id="20" presetID="1" presetClass="entr" presetSubtype="0" fill="hold" grpId="0" nodeType="afterEffect">
                                  <p:stCondLst>
                                    <p:cond delay="2000"/>
                                  </p:stCondLst>
                                  <p:childTnLst>
                                    <p:set>
                                      <p:cBhvr>
                                        <p:cTn id="21" dur="1" fill="hold">
                                          <p:stCondLst>
                                            <p:cond delay="0"/>
                                          </p:stCondLst>
                                        </p:cTn>
                                        <p:tgtEl>
                                          <p:spTgt spid="3">
                                            <p:txEl>
                                              <p:pRg st="1" end="1"/>
                                            </p:txEl>
                                          </p:spTgt>
                                        </p:tgtEl>
                                        <p:attrNameLst>
                                          <p:attrName>style.visibility</p:attrName>
                                        </p:attrNameLst>
                                      </p:cBhvr>
                                      <p:to>
                                        <p:strVal val="visible"/>
                                      </p:to>
                                    </p:set>
                                  </p:childTnLst>
                                </p:cTn>
                              </p:par>
                            </p:childTnLst>
                          </p:cTn>
                        </p:par>
                        <p:par>
                          <p:cTn id="22" fill="hold">
                            <p:stCondLst>
                              <p:cond delay="7000"/>
                            </p:stCondLst>
                            <p:childTnLst>
                              <p:par>
                                <p:cTn id="23" presetID="1" presetClass="entr" presetSubtype="0" fill="hold" grpId="0" nodeType="afterEffect">
                                  <p:stCondLst>
                                    <p:cond delay="200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par>
                          <p:cTn id="25" fill="hold">
                            <p:stCondLst>
                              <p:cond delay="9000"/>
                            </p:stCondLst>
                            <p:childTnLst>
                              <p:par>
                                <p:cTn id="26" presetID="1" presetClass="entr" presetSubtype="0" fill="hold" grpId="0" nodeType="afterEffect">
                                  <p:stCondLst>
                                    <p:cond delay="200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2D4DDA-0C3B-4B34-B958-E13C6756BDC7}"/>
              </a:ext>
            </a:extLst>
          </p:cNvPr>
          <p:cNvSpPr>
            <a:spLocks noGrp="1"/>
          </p:cNvSpPr>
          <p:nvPr>
            <p:ph type="title"/>
          </p:nvPr>
        </p:nvSpPr>
        <p:spPr>
          <a:xfrm>
            <a:off x="381000" y="470271"/>
            <a:ext cx="7905750" cy="720724"/>
          </a:xfrm>
        </p:spPr>
        <p:txBody>
          <a:bodyPr/>
          <a:lstStyle/>
          <a:p>
            <a:pPr algn="ctr"/>
            <a:r>
              <a:rPr lang="en-ZA" b="1" dirty="0">
                <a:solidFill>
                  <a:srgbClr val="8CE614"/>
                </a:solidFill>
                <a:latin typeface="+mn-lt"/>
              </a:rPr>
              <a:t>Decision-making </a:t>
            </a:r>
            <a:r>
              <a:rPr lang="en-ZA" b="1" dirty="0">
                <a:latin typeface="+mn-lt"/>
              </a:rPr>
              <a:t>methods</a:t>
            </a:r>
          </a:p>
        </p:txBody>
      </p:sp>
      <p:sp>
        <p:nvSpPr>
          <p:cNvPr id="3" name="Content Placeholder 2">
            <a:extLst>
              <a:ext uri="{FF2B5EF4-FFF2-40B4-BE49-F238E27FC236}">
                <a16:creationId xmlns:a16="http://schemas.microsoft.com/office/drawing/2014/main" xmlns="" id="{31DC930C-6C1D-4479-BCB5-4FB653FB5412}"/>
              </a:ext>
            </a:extLst>
          </p:cNvPr>
          <p:cNvSpPr>
            <a:spLocks noGrp="1"/>
          </p:cNvSpPr>
          <p:nvPr>
            <p:ph idx="1"/>
          </p:nvPr>
        </p:nvSpPr>
        <p:spPr>
          <a:xfrm>
            <a:off x="381000" y="1418791"/>
            <a:ext cx="8020049" cy="4453371"/>
          </a:xfrm>
        </p:spPr>
        <p:txBody>
          <a:bodyPr>
            <a:noAutofit/>
          </a:bodyPr>
          <a:lstStyle/>
          <a:p>
            <a:pPr lvl="0" fontAlgn="base"/>
            <a:r>
              <a:rPr lang="en-ZA" sz="3600" dirty="0"/>
              <a:t>Weigh up </a:t>
            </a:r>
            <a:r>
              <a:rPr lang="en-ZA" sz="3600" b="1" dirty="0">
                <a:solidFill>
                  <a:srgbClr val="767DC0"/>
                </a:solidFill>
              </a:rPr>
              <a:t>alternatives</a:t>
            </a:r>
            <a:r>
              <a:rPr lang="en-ZA" sz="3600" dirty="0"/>
              <a:t>:</a:t>
            </a:r>
          </a:p>
          <a:p>
            <a:pPr marL="714375" lvl="1" indent="-528638" fontAlgn="base">
              <a:buFont typeface="Wingdings" panose="05000000000000000000" pitchFamily="2" charset="2"/>
              <a:buChar char="v"/>
            </a:pPr>
            <a:r>
              <a:rPr lang="en-ZA" sz="3200" dirty="0"/>
              <a:t>Write down </a:t>
            </a:r>
            <a:r>
              <a:rPr lang="en-ZA" sz="3200" b="1" dirty="0">
                <a:solidFill>
                  <a:srgbClr val="8CE614"/>
                </a:solidFill>
              </a:rPr>
              <a:t>all</a:t>
            </a:r>
            <a:r>
              <a:rPr lang="en-ZA" sz="3200" b="1" dirty="0"/>
              <a:t> </a:t>
            </a:r>
            <a:r>
              <a:rPr lang="en-ZA" sz="3200" dirty="0" smtClean="0"/>
              <a:t>options</a:t>
            </a:r>
            <a:endParaRPr lang="en-ZA" sz="3200" dirty="0"/>
          </a:p>
          <a:p>
            <a:pPr marL="714375" lvl="1" indent="-528638" fontAlgn="base">
              <a:buFont typeface="Wingdings" panose="05000000000000000000" pitchFamily="2" charset="2"/>
              <a:buChar char="v"/>
            </a:pPr>
            <a:r>
              <a:rPr lang="en-ZA" sz="3200" dirty="0"/>
              <a:t>Work out </a:t>
            </a:r>
            <a:r>
              <a:rPr lang="en-ZA" sz="3200" b="1" dirty="0">
                <a:solidFill>
                  <a:srgbClr val="767DC0"/>
                </a:solidFill>
              </a:rPr>
              <a:t>pros</a:t>
            </a:r>
            <a:r>
              <a:rPr lang="en-ZA" sz="3200" dirty="0"/>
              <a:t> </a:t>
            </a:r>
            <a:r>
              <a:rPr lang="en-ZA" sz="3200" dirty="0" smtClean="0"/>
              <a:t>&amp; </a:t>
            </a:r>
            <a:r>
              <a:rPr lang="en-ZA" sz="3200" b="1" dirty="0" smtClean="0">
                <a:solidFill>
                  <a:srgbClr val="FF0000"/>
                </a:solidFill>
              </a:rPr>
              <a:t>cons</a:t>
            </a:r>
            <a:r>
              <a:rPr lang="en-ZA" sz="3200" dirty="0" smtClean="0"/>
              <a:t>. </a:t>
            </a:r>
            <a:endParaRPr lang="en-ZA" sz="3200" dirty="0"/>
          </a:p>
          <a:p>
            <a:pPr marL="271463" lvl="1" indent="-271463" fontAlgn="base">
              <a:spcBef>
                <a:spcPts val="1000"/>
              </a:spcBef>
            </a:pPr>
            <a:r>
              <a:rPr lang="en-ZA" sz="3600" dirty="0"/>
              <a:t>Ask </a:t>
            </a:r>
            <a:r>
              <a:rPr lang="en-ZA" sz="3600" b="1" dirty="0">
                <a:solidFill>
                  <a:srgbClr val="8CE614"/>
                </a:solidFill>
              </a:rPr>
              <a:t>questions</a:t>
            </a:r>
            <a:r>
              <a:rPr lang="en-ZA" sz="3600" dirty="0"/>
              <a:t>: </a:t>
            </a:r>
          </a:p>
          <a:p>
            <a:pPr marL="714375" lvl="3" indent="-528638" fontAlgn="base">
              <a:buFont typeface="Wingdings" panose="05000000000000000000" pitchFamily="2" charset="2"/>
              <a:buChar char="v"/>
            </a:pPr>
            <a:r>
              <a:rPr lang="en-ZA" sz="3200" dirty="0"/>
              <a:t>Write </a:t>
            </a:r>
            <a:r>
              <a:rPr lang="en-ZA" sz="3200" dirty="0" smtClean="0"/>
              <a:t>them down </a:t>
            </a:r>
            <a:r>
              <a:rPr lang="en-ZA" sz="3200" dirty="0"/>
              <a:t>or </a:t>
            </a:r>
            <a:r>
              <a:rPr lang="en-ZA" sz="3200" b="1" dirty="0">
                <a:solidFill>
                  <a:srgbClr val="767DC0"/>
                </a:solidFill>
              </a:rPr>
              <a:t>talk</a:t>
            </a:r>
            <a:r>
              <a:rPr lang="en-ZA" sz="3200" b="1" dirty="0"/>
              <a:t> </a:t>
            </a:r>
            <a:r>
              <a:rPr lang="en-ZA" sz="3200" dirty="0" smtClean="0"/>
              <a:t>them over</a:t>
            </a:r>
          </a:p>
          <a:p>
            <a:pPr marL="714375" lvl="3" indent="-528638" fontAlgn="base">
              <a:buFont typeface="Wingdings" panose="05000000000000000000" pitchFamily="2" charset="2"/>
              <a:buChar char="v"/>
            </a:pPr>
            <a:r>
              <a:rPr lang="en-ZA" sz="3200" dirty="0" smtClean="0"/>
              <a:t>Answer </a:t>
            </a:r>
            <a:r>
              <a:rPr lang="en-ZA" sz="3200" dirty="0"/>
              <a:t>the questions </a:t>
            </a:r>
            <a:r>
              <a:rPr lang="en-ZA" sz="3200" b="1" dirty="0" smtClean="0">
                <a:solidFill>
                  <a:srgbClr val="8CE614"/>
                </a:solidFill>
              </a:rPr>
              <a:t>honestly</a:t>
            </a:r>
          </a:p>
          <a:p>
            <a:pPr marL="714375" lvl="3" indent="-528638" fontAlgn="base">
              <a:buFont typeface="Wingdings" panose="05000000000000000000" pitchFamily="2" charset="2"/>
              <a:buChar char="v"/>
            </a:pPr>
            <a:r>
              <a:rPr lang="en-ZA" sz="3200" dirty="0" smtClean="0"/>
              <a:t>Think </a:t>
            </a:r>
            <a:r>
              <a:rPr lang="en-ZA" sz="3200" b="1" dirty="0">
                <a:solidFill>
                  <a:srgbClr val="767DC0"/>
                </a:solidFill>
              </a:rPr>
              <a:t>logically</a:t>
            </a:r>
            <a:r>
              <a:rPr lang="en-ZA" sz="3200" dirty="0"/>
              <a:t>.  </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586413" y="1449426"/>
            <a:ext cx="2700337" cy="2052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78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1" presetClass="entr" presetSubtype="0" fill="hold" grpId="0" nodeType="afterEffect">
                                  <p:stCondLst>
                                    <p:cond delay="20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4000"/>
                            </p:stCondLst>
                            <p:childTnLst>
                              <p:par>
                                <p:cTn id="12" presetID="45" presetClass="entr" presetSubtype="0" fill="hold" nodeType="after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fade">
                                      <p:cBhvr>
                                        <p:cTn id="14" dur="2000"/>
                                        <p:tgtEl>
                                          <p:spTgt spid="6146"/>
                                        </p:tgtEl>
                                      </p:cBhvr>
                                    </p:animEffect>
                                    <p:anim calcmode="lin" valueType="num">
                                      <p:cBhvr>
                                        <p:cTn id="15" dur="2000" fill="hold"/>
                                        <p:tgtEl>
                                          <p:spTgt spid="6146"/>
                                        </p:tgtEl>
                                        <p:attrNameLst>
                                          <p:attrName>ppt_w</p:attrName>
                                        </p:attrNameLst>
                                      </p:cBhvr>
                                      <p:tavLst>
                                        <p:tav tm="0" fmla="#ppt_w*sin(2.5*pi*$)">
                                          <p:val>
                                            <p:fltVal val="0"/>
                                          </p:val>
                                        </p:tav>
                                        <p:tav tm="100000">
                                          <p:val>
                                            <p:fltVal val="1"/>
                                          </p:val>
                                        </p:tav>
                                      </p:tavLst>
                                    </p:anim>
                                    <p:anim calcmode="lin" valueType="num">
                                      <p:cBhvr>
                                        <p:cTn id="16" dur="2000" fill="hold"/>
                                        <p:tgtEl>
                                          <p:spTgt spid="6146"/>
                                        </p:tgtEl>
                                        <p:attrNameLst>
                                          <p:attrName>ppt_h</p:attrName>
                                        </p:attrNameLst>
                                      </p:cBhvr>
                                      <p:tavLst>
                                        <p:tav tm="0">
                                          <p:val>
                                            <p:strVal val="#ppt_h"/>
                                          </p:val>
                                        </p:tav>
                                        <p:tav tm="100000">
                                          <p:val>
                                            <p:strVal val="#ppt_h"/>
                                          </p:val>
                                        </p:tav>
                                      </p:tavLst>
                                    </p:anim>
                                  </p:childTnLst>
                                </p:cTn>
                              </p:par>
                            </p:childTnLst>
                          </p:cTn>
                        </p:par>
                        <p:par>
                          <p:cTn id="17" fill="hold">
                            <p:stCondLst>
                              <p:cond delay="6000"/>
                            </p:stCondLst>
                            <p:childTnLst>
                              <p:par>
                                <p:cTn id="18" presetID="1" presetClass="entr" presetSubtype="0" fill="hold" grpId="0" nodeType="afterEffect">
                                  <p:stCondLst>
                                    <p:cond delay="200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par>
                          <p:cTn id="20" fill="hold">
                            <p:stCondLst>
                              <p:cond delay="8000"/>
                            </p:stCondLst>
                            <p:childTnLst>
                              <p:par>
                                <p:cTn id="21" presetID="1" presetClass="entr" presetSubtype="0" fill="hold" grpId="0" nodeType="afterEffect">
                                  <p:stCondLst>
                                    <p:cond delay="200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par>
                          <p:cTn id="23" fill="hold">
                            <p:stCondLst>
                              <p:cond delay="10000"/>
                            </p:stCondLst>
                            <p:childTnLst>
                              <p:par>
                                <p:cTn id="24" presetID="1" presetClass="entr" presetSubtype="0" fill="hold" grpId="0" nodeType="afterEffect">
                                  <p:stCondLst>
                                    <p:cond delay="2000"/>
                                  </p:stCondLst>
                                  <p:childTnLst>
                                    <p:set>
                                      <p:cBhvr>
                                        <p:cTn id="25" dur="1" fill="hold">
                                          <p:stCondLst>
                                            <p:cond delay="0"/>
                                          </p:stCondLst>
                                        </p:cTn>
                                        <p:tgtEl>
                                          <p:spTgt spid="3">
                                            <p:txEl>
                                              <p:pRg st="3" end="3"/>
                                            </p:txEl>
                                          </p:spTgt>
                                        </p:tgtEl>
                                        <p:attrNameLst>
                                          <p:attrName>style.visibility</p:attrName>
                                        </p:attrNameLst>
                                      </p:cBhvr>
                                      <p:to>
                                        <p:strVal val="visible"/>
                                      </p:to>
                                    </p:set>
                                  </p:childTnLst>
                                </p:cTn>
                              </p:par>
                            </p:childTnLst>
                          </p:cTn>
                        </p:par>
                        <p:par>
                          <p:cTn id="26" fill="hold">
                            <p:stCondLst>
                              <p:cond delay="12000"/>
                            </p:stCondLst>
                            <p:childTnLst>
                              <p:par>
                                <p:cTn id="27" presetID="1" presetClass="entr" presetSubtype="0" fill="hold" grpId="0" nodeType="afterEffect">
                                  <p:stCondLst>
                                    <p:cond delay="200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par>
                          <p:cTn id="29" fill="hold">
                            <p:stCondLst>
                              <p:cond delay="14000"/>
                            </p:stCondLst>
                            <p:childTnLst>
                              <p:par>
                                <p:cTn id="30" presetID="1" presetClass="entr" presetSubtype="0" fill="hold" grpId="0" nodeType="afterEffect">
                                  <p:stCondLst>
                                    <p:cond delay="2000"/>
                                  </p:stCondLst>
                                  <p:childTnLst>
                                    <p:set>
                                      <p:cBhvr>
                                        <p:cTn id="31" dur="1" fill="hold">
                                          <p:stCondLst>
                                            <p:cond delay="0"/>
                                          </p:stCondLst>
                                        </p:cTn>
                                        <p:tgtEl>
                                          <p:spTgt spid="3">
                                            <p:txEl>
                                              <p:pRg st="5" end="5"/>
                                            </p:txEl>
                                          </p:spTgt>
                                        </p:tgtEl>
                                        <p:attrNameLst>
                                          <p:attrName>style.visibility</p:attrName>
                                        </p:attrNameLst>
                                      </p:cBhvr>
                                      <p:to>
                                        <p:strVal val="visible"/>
                                      </p:to>
                                    </p:set>
                                  </p:childTnLst>
                                </p:cTn>
                              </p:par>
                            </p:childTnLst>
                          </p:cTn>
                        </p:par>
                        <p:par>
                          <p:cTn id="32" fill="hold">
                            <p:stCondLst>
                              <p:cond delay="16000"/>
                            </p:stCondLst>
                            <p:childTnLst>
                              <p:par>
                                <p:cTn id="33" presetID="1" presetClass="entr" presetSubtype="0" fill="hold" grpId="0" nodeType="afterEffect">
                                  <p:stCondLst>
                                    <p:cond delay="200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2D4DDA-0C3B-4B34-B958-E13C6756BDC7}"/>
              </a:ext>
            </a:extLst>
          </p:cNvPr>
          <p:cNvSpPr>
            <a:spLocks noGrp="1"/>
          </p:cNvSpPr>
          <p:nvPr>
            <p:ph type="title"/>
          </p:nvPr>
        </p:nvSpPr>
        <p:spPr>
          <a:xfrm>
            <a:off x="381000" y="470271"/>
            <a:ext cx="7905750" cy="720724"/>
          </a:xfrm>
        </p:spPr>
        <p:txBody>
          <a:bodyPr/>
          <a:lstStyle/>
          <a:p>
            <a:pPr algn="ctr"/>
            <a:r>
              <a:rPr lang="en-ZA" b="1" dirty="0">
                <a:solidFill>
                  <a:srgbClr val="8CE614"/>
                </a:solidFill>
                <a:latin typeface="+mn-lt"/>
              </a:rPr>
              <a:t>Decision-making </a:t>
            </a:r>
            <a:r>
              <a:rPr lang="en-ZA" b="1" dirty="0">
                <a:latin typeface="+mn-lt"/>
              </a:rPr>
              <a:t>methods</a:t>
            </a:r>
          </a:p>
        </p:txBody>
      </p:sp>
      <p:sp>
        <p:nvSpPr>
          <p:cNvPr id="3" name="Content Placeholder 2">
            <a:extLst>
              <a:ext uri="{FF2B5EF4-FFF2-40B4-BE49-F238E27FC236}">
                <a16:creationId xmlns:a16="http://schemas.microsoft.com/office/drawing/2014/main" xmlns="" id="{31DC930C-6C1D-4479-BCB5-4FB653FB5412}"/>
              </a:ext>
            </a:extLst>
          </p:cNvPr>
          <p:cNvSpPr>
            <a:spLocks noGrp="1"/>
          </p:cNvSpPr>
          <p:nvPr>
            <p:ph idx="1"/>
          </p:nvPr>
        </p:nvSpPr>
        <p:spPr>
          <a:xfrm>
            <a:off x="381000" y="1375929"/>
            <a:ext cx="7905749" cy="4124760"/>
          </a:xfrm>
        </p:spPr>
        <p:txBody>
          <a:bodyPr>
            <a:noAutofit/>
          </a:bodyPr>
          <a:lstStyle/>
          <a:p>
            <a:pPr marL="271463" lvl="0" indent="-271463" fontAlgn="base"/>
            <a:r>
              <a:rPr lang="en-ZA" sz="3600" dirty="0"/>
              <a:t>Find </a:t>
            </a:r>
            <a:r>
              <a:rPr lang="en-ZA" sz="3600" b="1" dirty="0">
                <a:solidFill>
                  <a:srgbClr val="767DC0"/>
                </a:solidFill>
              </a:rPr>
              <a:t>group consensus</a:t>
            </a:r>
            <a:r>
              <a:rPr lang="en-ZA" sz="3600" dirty="0"/>
              <a:t>:</a:t>
            </a:r>
          </a:p>
          <a:p>
            <a:pPr marL="714375" lvl="2" indent="-442913" fontAlgn="base">
              <a:buFont typeface="Wingdings" panose="05000000000000000000" pitchFamily="2" charset="2"/>
              <a:buChar char="v"/>
            </a:pPr>
            <a:r>
              <a:rPr lang="en-ZA" sz="3200" dirty="0"/>
              <a:t>If </a:t>
            </a:r>
            <a:r>
              <a:rPr lang="en-ZA" sz="3200" dirty="0" smtClean="0"/>
              <a:t>the outcome </a:t>
            </a:r>
            <a:r>
              <a:rPr lang="en-ZA" sz="3200" b="1" dirty="0">
                <a:solidFill>
                  <a:srgbClr val="8CE614"/>
                </a:solidFill>
              </a:rPr>
              <a:t>affects others</a:t>
            </a:r>
            <a:r>
              <a:rPr lang="en-ZA" sz="3200" dirty="0"/>
              <a:t>, talk through </a:t>
            </a:r>
            <a:r>
              <a:rPr lang="en-ZA" sz="3200" dirty="0" smtClean="0"/>
              <a:t>the </a:t>
            </a:r>
            <a:r>
              <a:rPr lang="en-ZA" sz="3200" b="1" dirty="0" smtClean="0">
                <a:solidFill>
                  <a:srgbClr val="767DC0"/>
                </a:solidFill>
              </a:rPr>
              <a:t>options</a:t>
            </a:r>
            <a:r>
              <a:rPr lang="en-ZA" sz="3200" dirty="0" smtClean="0"/>
              <a:t> </a:t>
            </a:r>
            <a:r>
              <a:rPr lang="en-ZA" sz="3200" dirty="0"/>
              <a:t>with them.</a:t>
            </a:r>
          </a:p>
          <a:p>
            <a:pPr marL="271463" lvl="1" indent="-271463" fontAlgn="base"/>
            <a:r>
              <a:rPr lang="en-ZA" sz="3600" dirty="0"/>
              <a:t>Seek </a:t>
            </a:r>
            <a:r>
              <a:rPr lang="en-ZA" sz="3600" b="1" dirty="0">
                <a:solidFill>
                  <a:srgbClr val="8CE614"/>
                </a:solidFill>
              </a:rPr>
              <a:t>outside advice </a:t>
            </a:r>
            <a:r>
              <a:rPr lang="en-ZA" sz="3600" dirty="0"/>
              <a:t>from people:</a:t>
            </a:r>
          </a:p>
          <a:p>
            <a:pPr marL="714375" lvl="2" indent="-442913" fontAlgn="base">
              <a:buFont typeface="Wingdings" panose="05000000000000000000" pitchFamily="2" charset="2"/>
              <a:buChar char="v"/>
            </a:pPr>
            <a:r>
              <a:rPr lang="en-ZA" sz="3200" dirty="0" smtClean="0"/>
              <a:t>Who you </a:t>
            </a:r>
            <a:r>
              <a:rPr lang="en-ZA" sz="3200" b="1" dirty="0">
                <a:solidFill>
                  <a:srgbClr val="767DC0"/>
                </a:solidFill>
              </a:rPr>
              <a:t>know</a:t>
            </a:r>
            <a:r>
              <a:rPr lang="en-ZA" sz="3200" b="1" dirty="0"/>
              <a:t> </a:t>
            </a:r>
            <a:r>
              <a:rPr lang="en-ZA" sz="3200" dirty="0" smtClean="0"/>
              <a:t>&amp; </a:t>
            </a:r>
            <a:r>
              <a:rPr lang="en-ZA" sz="3200" b="1" dirty="0" smtClean="0">
                <a:solidFill>
                  <a:srgbClr val="767DC0"/>
                </a:solidFill>
              </a:rPr>
              <a:t>respect</a:t>
            </a:r>
            <a:endParaRPr lang="en-ZA" sz="3200" b="1" dirty="0">
              <a:solidFill>
                <a:srgbClr val="767DC0"/>
              </a:solidFill>
            </a:endParaRPr>
          </a:p>
          <a:p>
            <a:pPr marL="714375" lvl="2" indent="-442913" fontAlgn="base">
              <a:buFont typeface="Wingdings" panose="05000000000000000000" pitchFamily="2" charset="2"/>
              <a:buChar char="v"/>
            </a:pPr>
            <a:r>
              <a:rPr lang="en-ZA" sz="3200" dirty="0"/>
              <a:t>Who </a:t>
            </a:r>
            <a:r>
              <a:rPr lang="en-ZA" sz="3200" b="1" dirty="0">
                <a:solidFill>
                  <a:srgbClr val="8CE614"/>
                </a:solidFill>
              </a:rPr>
              <a:t>aren’t affected </a:t>
            </a:r>
            <a:r>
              <a:rPr lang="en-ZA" sz="3200" dirty="0"/>
              <a:t>by your decision (</a:t>
            </a:r>
            <a:r>
              <a:rPr lang="en-ZA" sz="3200" b="1" dirty="0">
                <a:solidFill>
                  <a:srgbClr val="8CE614"/>
                </a:solidFill>
              </a:rPr>
              <a:t>neutral</a:t>
            </a:r>
            <a:r>
              <a:rPr lang="en-ZA" sz="3200" dirty="0" smtClean="0"/>
              <a:t>)</a:t>
            </a:r>
            <a:endParaRPr lang="en-ZA" sz="3200" dirty="0"/>
          </a:p>
          <a:p>
            <a:pPr marL="714375" lvl="2" indent="-442913" fontAlgn="base">
              <a:buFont typeface="Wingdings" panose="05000000000000000000" pitchFamily="2" charset="2"/>
              <a:buChar char="v"/>
            </a:pPr>
            <a:r>
              <a:rPr lang="en-ZA" sz="3200" dirty="0"/>
              <a:t>Individually to get </a:t>
            </a:r>
            <a:r>
              <a:rPr lang="en-ZA" sz="3200" dirty="0" smtClean="0"/>
              <a:t>an </a:t>
            </a:r>
            <a:r>
              <a:rPr lang="en-ZA" sz="3200" b="1" dirty="0" smtClean="0">
                <a:solidFill>
                  <a:srgbClr val="767DC0"/>
                </a:solidFill>
              </a:rPr>
              <a:t>unbiased </a:t>
            </a:r>
            <a:r>
              <a:rPr lang="en-ZA" sz="3200" b="1" dirty="0">
                <a:solidFill>
                  <a:srgbClr val="767DC0"/>
                </a:solidFill>
              </a:rPr>
              <a:t>response</a:t>
            </a:r>
            <a:r>
              <a:rPr lang="en-ZA" sz="3200" dirty="0"/>
              <a:t>.  </a:t>
            </a:r>
          </a:p>
        </p:txBody>
      </p:sp>
    </p:spTree>
    <p:extLst>
      <p:ext uri="{BB962C8B-B14F-4D97-AF65-F5344CB8AC3E}">
        <p14:creationId xmlns:p14="http://schemas.microsoft.com/office/powerpoint/2010/main" val="272058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1" presetClass="entr" presetSubtype="0" fill="hold" grpId="0" nodeType="afterEffect">
                                  <p:stCondLst>
                                    <p:cond delay="20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4000"/>
                            </p:stCondLst>
                            <p:childTnLst>
                              <p:par>
                                <p:cTn id="12" presetID="1" presetClass="entr" presetSubtype="0" fill="hold" grpId="0" nodeType="afterEffect">
                                  <p:stCondLst>
                                    <p:cond delay="200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6000"/>
                            </p:stCondLst>
                            <p:childTnLst>
                              <p:par>
                                <p:cTn id="15" presetID="1" presetClass="entr" presetSubtype="0" fill="hold" grpId="0" nodeType="afterEffect">
                                  <p:stCondLst>
                                    <p:cond delay="200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par>
                          <p:cTn id="17" fill="hold">
                            <p:stCondLst>
                              <p:cond delay="8000"/>
                            </p:stCondLst>
                            <p:childTnLst>
                              <p:par>
                                <p:cTn id="18" presetID="1" presetClass="entr" presetSubtype="0" fill="hold" grpId="0" nodeType="afterEffect">
                                  <p:stCondLst>
                                    <p:cond delay="200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par>
                          <p:cTn id="20" fill="hold">
                            <p:stCondLst>
                              <p:cond delay="10000"/>
                            </p:stCondLst>
                            <p:childTnLst>
                              <p:par>
                                <p:cTn id="21" presetID="1" presetClass="entr" presetSubtype="0" fill="hold" grpId="0" nodeType="afterEffect">
                                  <p:stCondLst>
                                    <p:cond delay="200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par>
                          <p:cTn id="23" fill="hold">
                            <p:stCondLst>
                              <p:cond delay="12000"/>
                            </p:stCondLst>
                            <p:childTnLst>
                              <p:par>
                                <p:cTn id="24" presetID="1" presetClass="entr" presetSubtype="0" fill="hold" grpId="0" nodeType="afterEffect">
                                  <p:stCondLst>
                                    <p:cond delay="200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o3 14 Decision-making Method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506631"/>
            <a:ext cx="9144001" cy="5143042"/>
          </a:xfrm>
        </p:spPr>
      </p:pic>
      <p:sp>
        <p:nvSpPr>
          <p:cNvPr id="5" name="TextBox 4"/>
          <p:cNvSpPr txBox="1"/>
          <p:nvPr/>
        </p:nvSpPr>
        <p:spPr>
          <a:xfrm>
            <a:off x="461874" y="5807631"/>
            <a:ext cx="3260785" cy="369332"/>
          </a:xfrm>
          <a:prstGeom prst="rect">
            <a:avLst/>
          </a:prstGeom>
          <a:noFill/>
        </p:spPr>
        <p:txBody>
          <a:bodyPr wrap="square" rtlCol="0">
            <a:spAutoFit/>
          </a:bodyPr>
          <a:lstStyle/>
          <a:p>
            <a:r>
              <a:rPr lang="en-US" b="1" dirty="0">
                <a:solidFill>
                  <a:prstClr val="black"/>
                </a:solidFill>
              </a:rPr>
              <a:t>Click here to play this video. </a:t>
            </a:r>
          </a:p>
        </p:txBody>
      </p:sp>
      <p:sp>
        <p:nvSpPr>
          <p:cNvPr id="7" name="Up Arrow 6"/>
          <p:cNvSpPr/>
          <p:nvPr/>
        </p:nvSpPr>
        <p:spPr>
          <a:xfrm>
            <a:off x="120575" y="5744088"/>
            <a:ext cx="301925" cy="42269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643401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56CE95B-CA98-4BD8-BB61-7CBE66492D7F}"/>
              </a:ext>
            </a:extLst>
          </p:cNvPr>
          <p:cNvSpPr>
            <a:spLocks noGrp="1"/>
          </p:cNvSpPr>
          <p:nvPr>
            <p:ph type="body" idx="1"/>
          </p:nvPr>
        </p:nvSpPr>
        <p:spPr>
          <a:xfrm>
            <a:off x="392595" y="5040143"/>
            <a:ext cx="7910513" cy="446256"/>
          </a:xfrm>
        </p:spPr>
        <p:txBody>
          <a:bodyPr>
            <a:normAutofit fontScale="92500" lnSpcReduction="10000"/>
          </a:bodyPr>
          <a:lstStyle/>
          <a:p>
            <a:r>
              <a:rPr lang="en-ZA" dirty="0">
                <a:solidFill>
                  <a:srgbClr val="8CE614"/>
                </a:solidFill>
              </a:rPr>
              <a:t>Module </a:t>
            </a:r>
            <a:r>
              <a:rPr lang="en-ZA" dirty="0" smtClean="0">
                <a:solidFill>
                  <a:srgbClr val="8CE614"/>
                </a:solidFill>
              </a:rPr>
              <a:t>6</a:t>
            </a:r>
            <a:endParaRPr lang="en-ZA" dirty="0">
              <a:solidFill>
                <a:srgbClr val="8CE614"/>
              </a:solidFill>
            </a:endParaRPr>
          </a:p>
        </p:txBody>
      </p:sp>
      <p:sp>
        <p:nvSpPr>
          <p:cNvPr id="3" name="Content Placeholder 2">
            <a:extLst>
              <a:ext uri="{FF2B5EF4-FFF2-40B4-BE49-F238E27FC236}">
                <a16:creationId xmlns:a16="http://schemas.microsoft.com/office/drawing/2014/main" xmlns="" id="{BA0276BC-BCB0-4B8A-893B-32EAC274AF00}"/>
              </a:ext>
            </a:extLst>
          </p:cNvPr>
          <p:cNvSpPr>
            <a:spLocks noGrp="1"/>
          </p:cNvSpPr>
          <p:nvPr>
            <p:ph sz="quarter" idx="10"/>
          </p:nvPr>
        </p:nvSpPr>
        <p:spPr>
          <a:xfrm>
            <a:off x="392595" y="4407073"/>
            <a:ext cx="8051800" cy="651744"/>
          </a:xfrm>
        </p:spPr>
        <p:txBody>
          <a:bodyPr>
            <a:normAutofit fontScale="92500" lnSpcReduction="10000"/>
          </a:bodyPr>
          <a:lstStyle/>
          <a:p>
            <a:pPr algn="ctr"/>
            <a:r>
              <a:rPr lang="en-ZA" dirty="0">
                <a:solidFill>
                  <a:srgbClr val="C082E6"/>
                </a:solidFill>
              </a:rPr>
              <a:t>Learning activity </a:t>
            </a:r>
            <a:r>
              <a:rPr lang="en-ZA" dirty="0" smtClean="0">
                <a:solidFill>
                  <a:srgbClr val="C082E6"/>
                </a:solidFill>
              </a:rPr>
              <a:t>6.2</a:t>
            </a:r>
            <a:endParaRPr lang="en-ZA" dirty="0">
              <a:solidFill>
                <a:srgbClr val="C082E6"/>
              </a:solidFill>
            </a:endParaRPr>
          </a:p>
        </p:txBody>
      </p:sp>
      <p:sp>
        <p:nvSpPr>
          <p:cNvPr id="7" name="TextBox 6">
            <a:extLst>
              <a:ext uri="{FF2B5EF4-FFF2-40B4-BE49-F238E27FC236}">
                <a16:creationId xmlns:a16="http://schemas.microsoft.com/office/drawing/2014/main" xmlns="" id="{305A835A-BBEF-4642-9E09-887CF14DA237}"/>
              </a:ext>
            </a:extLst>
          </p:cNvPr>
          <p:cNvSpPr txBox="1"/>
          <p:nvPr/>
        </p:nvSpPr>
        <p:spPr>
          <a:xfrm>
            <a:off x="392595" y="5405878"/>
            <a:ext cx="7599405" cy="646331"/>
          </a:xfrm>
          <a:prstGeom prst="rect">
            <a:avLst/>
          </a:prstGeom>
          <a:noFill/>
        </p:spPr>
        <p:txBody>
          <a:bodyPr wrap="square" rtlCol="0">
            <a:spAutoFit/>
          </a:bodyPr>
          <a:lstStyle/>
          <a:p>
            <a:r>
              <a:rPr lang="en-US" dirty="0"/>
              <a:t>Test your knowledge of this unit – and </a:t>
            </a:r>
            <a:r>
              <a:rPr lang="en-US" dirty="0" err="1"/>
              <a:t>practise</a:t>
            </a:r>
            <a:r>
              <a:rPr lang="en-US" dirty="0"/>
              <a:t> decision-making methods – by </a:t>
            </a:r>
            <a:r>
              <a:rPr lang="en-US" dirty="0" smtClean="0"/>
              <a:t>completing Learning </a:t>
            </a:r>
            <a:r>
              <a:rPr lang="en-US" dirty="0"/>
              <a:t>activity 6.2 in your </a:t>
            </a:r>
            <a:r>
              <a:rPr lang="en-US" i="1" dirty="0"/>
              <a:t>Student’s Book</a:t>
            </a:r>
            <a:r>
              <a:rPr lang="en-US" dirty="0"/>
              <a:t>.</a:t>
            </a:r>
            <a:endParaRPr lang="en-ZA" dirty="0"/>
          </a:p>
        </p:txBody>
      </p:sp>
    </p:spTree>
    <p:extLst>
      <p:ext uri="{BB962C8B-B14F-4D97-AF65-F5344CB8AC3E}">
        <p14:creationId xmlns:p14="http://schemas.microsoft.com/office/powerpoint/2010/main" val="35357463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39ECD-A8A6-4067-8DA8-E209A546658D}"/>
              </a:ext>
            </a:extLst>
          </p:cNvPr>
          <p:cNvSpPr>
            <a:spLocks noGrp="1"/>
          </p:cNvSpPr>
          <p:nvPr>
            <p:ph type="title"/>
          </p:nvPr>
        </p:nvSpPr>
        <p:spPr>
          <a:xfrm>
            <a:off x="0" y="2421204"/>
            <a:ext cx="8404412" cy="2919560"/>
          </a:xfrm>
        </p:spPr>
        <p:txBody>
          <a:bodyPr>
            <a:noAutofit/>
          </a:bodyPr>
          <a:lstStyle/>
          <a:p>
            <a:pPr algn="ctr"/>
            <a:r>
              <a:rPr lang="en-ZA" dirty="0">
                <a:solidFill>
                  <a:srgbClr val="8CE614"/>
                </a:solidFill>
              </a:rPr>
              <a:t>Problem-solving methods </a:t>
            </a:r>
            <a:r>
              <a:rPr lang="en-ZA" dirty="0" smtClean="0">
                <a:solidFill>
                  <a:srgbClr val="8CE614"/>
                </a:solidFill>
              </a:rPr>
              <a:t>&amp; creative thinking </a:t>
            </a:r>
            <a:r>
              <a:rPr lang="en-ZA" dirty="0">
                <a:solidFill>
                  <a:srgbClr val="8CE614"/>
                </a:solidFill>
              </a:rPr>
              <a:t>skills</a:t>
            </a:r>
          </a:p>
        </p:txBody>
      </p:sp>
      <p:sp>
        <p:nvSpPr>
          <p:cNvPr id="3" name="Text Placeholder 2">
            <a:extLst>
              <a:ext uri="{FF2B5EF4-FFF2-40B4-BE49-F238E27FC236}">
                <a16:creationId xmlns:a16="http://schemas.microsoft.com/office/drawing/2014/main" xmlns="" id="{1C362500-7ECC-42A0-97EA-2A94E9D5EA9F}"/>
              </a:ext>
            </a:extLst>
          </p:cNvPr>
          <p:cNvSpPr>
            <a:spLocks noGrp="1"/>
          </p:cNvSpPr>
          <p:nvPr>
            <p:ph type="body" idx="1"/>
          </p:nvPr>
        </p:nvSpPr>
        <p:spPr>
          <a:xfrm>
            <a:off x="246949" y="1694110"/>
            <a:ext cx="7910513" cy="727094"/>
          </a:xfrm>
        </p:spPr>
        <p:txBody>
          <a:bodyPr>
            <a:noAutofit/>
          </a:bodyPr>
          <a:lstStyle/>
          <a:p>
            <a:pPr algn="ctr"/>
            <a:r>
              <a:rPr lang="en-ZA" sz="6000" dirty="0">
                <a:solidFill>
                  <a:srgbClr val="C082E6"/>
                </a:solidFill>
              </a:rPr>
              <a:t>Unit </a:t>
            </a:r>
            <a:r>
              <a:rPr lang="en-ZA" sz="6000" dirty="0" smtClean="0">
                <a:solidFill>
                  <a:srgbClr val="C082E6"/>
                </a:solidFill>
              </a:rPr>
              <a:t>6.3</a:t>
            </a:r>
            <a:endParaRPr lang="en-ZA" sz="6000" dirty="0">
              <a:solidFill>
                <a:srgbClr val="C082E6"/>
              </a:solidFill>
            </a:endParaRPr>
          </a:p>
        </p:txBody>
      </p:sp>
    </p:spTree>
    <p:extLst>
      <p:ext uri="{BB962C8B-B14F-4D97-AF65-F5344CB8AC3E}">
        <p14:creationId xmlns:p14="http://schemas.microsoft.com/office/powerpoint/2010/main" val="1834672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2D4DDA-0C3B-4B34-B958-E13C6756BDC7}"/>
              </a:ext>
            </a:extLst>
          </p:cNvPr>
          <p:cNvSpPr>
            <a:spLocks noGrp="1"/>
          </p:cNvSpPr>
          <p:nvPr>
            <p:ph type="title"/>
          </p:nvPr>
        </p:nvSpPr>
        <p:spPr>
          <a:xfrm>
            <a:off x="200025" y="328613"/>
            <a:ext cx="8086725" cy="1047316"/>
          </a:xfrm>
        </p:spPr>
        <p:txBody>
          <a:bodyPr>
            <a:normAutofit fontScale="90000"/>
          </a:bodyPr>
          <a:lstStyle/>
          <a:p>
            <a:pPr algn="ctr"/>
            <a:r>
              <a:rPr lang="en-ZA" sz="4900" b="1" dirty="0">
                <a:solidFill>
                  <a:srgbClr val="767DC0"/>
                </a:solidFill>
                <a:latin typeface="+mn-lt"/>
              </a:rPr>
              <a:t>Conventional </a:t>
            </a:r>
            <a:r>
              <a:rPr lang="en-ZA" sz="4900" b="1" dirty="0" smtClean="0">
                <a:solidFill>
                  <a:srgbClr val="767DC0"/>
                </a:solidFill>
                <a:latin typeface="+mn-lt"/>
              </a:rPr>
              <a:t>thinking</a:t>
            </a:r>
            <a:r>
              <a:rPr lang="en-ZA" dirty="0"/>
              <a:t/>
            </a:r>
            <a:br>
              <a:rPr lang="en-ZA" dirty="0"/>
            </a:br>
            <a:r>
              <a:rPr lang="en-ZA" b="1" dirty="0" smtClean="0">
                <a:latin typeface="+mn-lt"/>
              </a:rPr>
              <a:t> </a:t>
            </a:r>
            <a:r>
              <a:rPr lang="en-ZA" b="1" dirty="0">
                <a:latin typeface="+mn-lt"/>
              </a:rPr>
              <a:t>methods</a:t>
            </a:r>
          </a:p>
        </p:txBody>
      </p:sp>
      <p:sp>
        <p:nvSpPr>
          <p:cNvPr id="3" name="Content Placeholder 2">
            <a:extLst>
              <a:ext uri="{FF2B5EF4-FFF2-40B4-BE49-F238E27FC236}">
                <a16:creationId xmlns:a16="http://schemas.microsoft.com/office/drawing/2014/main" xmlns="" id="{31DC930C-6C1D-4479-BCB5-4FB653FB5412}"/>
              </a:ext>
            </a:extLst>
          </p:cNvPr>
          <p:cNvSpPr>
            <a:spLocks noGrp="1"/>
          </p:cNvSpPr>
          <p:nvPr>
            <p:ph idx="1"/>
          </p:nvPr>
        </p:nvSpPr>
        <p:spPr>
          <a:xfrm>
            <a:off x="200025" y="1659393"/>
            <a:ext cx="4015359" cy="4753409"/>
          </a:xfrm>
        </p:spPr>
        <p:txBody>
          <a:bodyPr>
            <a:noAutofit/>
          </a:bodyPr>
          <a:lstStyle/>
          <a:p>
            <a:pPr lvl="0" fontAlgn="base"/>
            <a:r>
              <a:rPr lang="en-ZA" sz="3600" dirty="0"/>
              <a:t>Identify the </a:t>
            </a:r>
            <a:r>
              <a:rPr lang="en-ZA" sz="3600" b="1" dirty="0">
                <a:solidFill>
                  <a:srgbClr val="8CE614"/>
                </a:solidFill>
              </a:rPr>
              <a:t>cause</a:t>
            </a:r>
            <a:r>
              <a:rPr lang="en-ZA" sz="3600" b="1" dirty="0"/>
              <a:t> </a:t>
            </a:r>
            <a:r>
              <a:rPr lang="en-ZA" sz="3600" dirty="0" smtClean="0"/>
              <a:t>&amp; </a:t>
            </a:r>
            <a:r>
              <a:rPr lang="en-ZA" sz="3600" b="1" dirty="0" smtClean="0">
                <a:solidFill>
                  <a:srgbClr val="8CE614"/>
                </a:solidFill>
              </a:rPr>
              <a:t>effect</a:t>
            </a:r>
            <a:r>
              <a:rPr lang="en-ZA" sz="3600" dirty="0"/>
              <a:t>.</a:t>
            </a:r>
          </a:p>
          <a:p>
            <a:pPr lvl="0" fontAlgn="base"/>
            <a:r>
              <a:rPr lang="en-ZA" sz="3600" dirty="0"/>
              <a:t>Find the </a:t>
            </a:r>
            <a:r>
              <a:rPr lang="en-ZA" sz="3600" b="1" dirty="0">
                <a:solidFill>
                  <a:srgbClr val="767DC0"/>
                </a:solidFill>
              </a:rPr>
              <a:t>root </a:t>
            </a:r>
            <a:r>
              <a:rPr lang="en-ZA" sz="3600" b="1" dirty="0" smtClean="0">
                <a:solidFill>
                  <a:srgbClr val="767DC0"/>
                </a:solidFill>
              </a:rPr>
              <a:t>cause</a:t>
            </a:r>
            <a:r>
              <a:rPr lang="en-ZA" sz="3600" b="1" dirty="0">
                <a:solidFill>
                  <a:srgbClr val="767DC0"/>
                </a:solidFill>
              </a:rPr>
              <a:t> </a:t>
            </a:r>
            <a:r>
              <a:rPr lang="en-ZA" sz="3600" dirty="0" smtClean="0"/>
              <a:t>(it </a:t>
            </a:r>
            <a:r>
              <a:rPr lang="en-ZA" sz="3600" dirty="0"/>
              <a:t>may be deeper than you </a:t>
            </a:r>
            <a:r>
              <a:rPr lang="en-ZA" sz="3600" dirty="0" smtClean="0"/>
              <a:t>think).</a:t>
            </a:r>
          </a:p>
          <a:p>
            <a:pPr fontAlgn="base"/>
            <a:r>
              <a:rPr lang="en-ZA" sz="3600" dirty="0"/>
              <a:t>Use </a:t>
            </a:r>
            <a:r>
              <a:rPr lang="en-ZA" sz="3600" b="1" dirty="0">
                <a:solidFill>
                  <a:srgbClr val="8CE614"/>
                </a:solidFill>
              </a:rPr>
              <a:t>reasoning</a:t>
            </a:r>
            <a:r>
              <a:rPr lang="en-ZA" sz="3600" dirty="0"/>
              <a:t>.</a:t>
            </a:r>
          </a:p>
          <a:p>
            <a:pPr marL="0" lvl="0" indent="0" fontAlgn="base">
              <a:buNone/>
            </a:pPr>
            <a:endParaRPr lang="en-ZA" sz="3600" dirty="0"/>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l="13702" t="11141" r="9912" b="10103"/>
          <a:stretch/>
        </p:blipFill>
        <p:spPr>
          <a:xfrm>
            <a:off x="4858732" y="1385072"/>
            <a:ext cx="2871537" cy="2912858"/>
          </a:xfrm>
          <a:prstGeom prst="rect">
            <a:avLst/>
          </a:prstGeom>
        </p:spPr>
      </p:pic>
      <p:sp>
        <p:nvSpPr>
          <p:cNvPr id="5" name="Rectangle 4"/>
          <p:cNvSpPr/>
          <p:nvPr/>
        </p:nvSpPr>
        <p:spPr>
          <a:xfrm>
            <a:off x="4123945" y="4297930"/>
            <a:ext cx="4341112" cy="1200329"/>
          </a:xfrm>
          <a:prstGeom prst="rect">
            <a:avLst/>
          </a:prstGeom>
        </p:spPr>
        <p:txBody>
          <a:bodyPr wrap="square">
            <a:spAutoFit/>
          </a:bodyPr>
          <a:lstStyle/>
          <a:p>
            <a:pPr algn="ctr">
              <a:spcAft>
                <a:spcPts val="0"/>
              </a:spcAft>
            </a:pPr>
            <a:r>
              <a:rPr lang="en-US"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Figure 6.12: Unfortunately, many “solutions” are only aimed at lessening the distress or </a:t>
            </a:r>
            <a:r>
              <a:rPr lang="en-US"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r>
            <a:br>
              <a:rPr lang="en-US"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pain </a:t>
            </a:r>
            <a:r>
              <a:rPr lang="en-US"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of the symptoms, and don’t attend to </a:t>
            </a:r>
            <a:r>
              <a:rPr lang="en-US"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r>
            <a:br>
              <a:rPr lang="en-US"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br>
            <a:r>
              <a:rPr lang="en-US"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or </a:t>
            </a:r>
            <a:r>
              <a:rPr lang="en-US"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reach the root causes</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959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1" presetClass="entr" presetSubtype="0" fill="hold" grpId="0" nodeType="afterEffect">
                                  <p:stCondLst>
                                    <p:cond delay="20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4000"/>
                            </p:stCondLst>
                            <p:childTnLst>
                              <p:par>
                                <p:cTn id="12" presetID="1" presetClass="entr" presetSubtype="0" fill="hold" grpId="0" nodeType="afterEffect">
                                  <p:stCondLst>
                                    <p:cond delay="200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6000"/>
                            </p:stCondLst>
                            <p:childTnLst>
                              <p:par>
                                <p:cTn id="15" presetID="6"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par>
                          <p:cTn id="18" fill="hold">
                            <p:stCondLst>
                              <p:cond delay="8000"/>
                            </p:stCondLst>
                            <p:childTnLst>
                              <p:par>
                                <p:cTn id="19" presetID="16" presetClass="entr" presetSubtype="2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par>
                          <p:cTn id="22" fill="hold">
                            <p:stCondLst>
                              <p:cond delay="8500"/>
                            </p:stCondLst>
                            <p:childTnLst>
                              <p:par>
                                <p:cTn id="23" presetID="1" presetClass="entr" presetSubtype="0" fill="hold" grpId="0" nodeType="afterEffect">
                                  <p:stCondLst>
                                    <p:cond delay="200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2556" y="1290016"/>
            <a:ext cx="8301037" cy="410882"/>
          </a:xfrm>
          <a:prstGeom prst="rect">
            <a:avLst/>
          </a:prstGeom>
        </p:spPr>
        <p:txBody>
          <a:bodyPr wrap="square">
            <a:spAutoFit/>
          </a:bodyPr>
          <a:lstStyle/>
          <a:p>
            <a:pPr algn="ctr">
              <a:lnSpc>
                <a:spcPct val="115000"/>
              </a:lnSpc>
              <a:spcAft>
                <a:spcPts val="0"/>
              </a:spcAft>
            </a:pPr>
            <a:r>
              <a:rPr lang="en-US"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Table </a:t>
            </a:r>
            <a:r>
              <a:rPr lang="en-US"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6.4: </a:t>
            </a:r>
            <a:r>
              <a:rPr lang="en-US" i="1" dirty="0"/>
              <a:t>Types of reasoning</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Content Placeholder 5"/>
          <p:cNvGraphicFramePr>
            <a:graphicFrameLocks/>
          </p:cNvGraphicFramePr>
          <p:nvPr>
            <p:extLst>
              <p:ext uri="{D42A27DB-BD31-4B8C-83A1-F6EECF244321}">
                <p14:modId xmlns:p14="http://schemas.microsoft.com/office/powerpoint/2010/main" val="3736847538"/>
              </p:ext>
            </p:extLst>
          </p:nvPr>
        </p:nvGraphicFramePr>
        <p:xfrm>
          <a:off x="132557" y="1731502"/>
          <a:ext cx="8301037" cy="4045668"/>
        </p:xfrm>
        <a:graphic>
          <a:graphicData uri="http://schemas.openxmlformats.org/drawingml/2006/table">
            <a:tbl>
              <a:tblPr firstRow="1" bandRow="1">
                <a:tableStyleId>{5C22544A-7EE6-4342-B048-85BDC9FD1C3A}</a:tableStyleId>
              </a:tblPr>
              <a:tblGrid>
                <a:gridCol w="2085850"/>
                <a:gridCol w="6215187"/>
              </a:tblGrid>
              <a:tr h="479508">
                <a:tc>
                  <a:txBody>
                    <a:bodyPr/>
                    <a:lstStyle/>
                    <a:p>
                      <a:r>
                        <a:rPr lang="en-ZA" sz="1800" b="1" i="0" dirty="0" smtClean="0">
                          <a:solidFill>
                            <a:schemeClr val="bg1"/>
                          </a:solidFill>
                          <a:effectLst/>
                          <a:latin typeface="+mn-lt"/>
                          <a:ea typeface="Palatino Linotype" panose="02040502050505030304" pitchFamily="18" charset="0"/>
                          <a:cs typeface="Times New Roman" panose="02020603050405020304" pitchFamily="18" charset="0"/>
                        </a:rPr>
                        <a:t>Types</a:t>
                      </a:r>
                      <a:endParaRPr lang="en-ZA" sz="1800" b="1" i="0" dirty="0">
                        <a:solidFill>
                          <a:schemeClr val="bg1"/>
                        </a:solidFill>
                        <a:effectLst/>
                        <a:latin typeface="+mn-lt"/>
                        <a:ea typeface="Palatino Linotype" panose="02040502050505030304" pitchFamily="18" charset="0"/>
                        <a:cs typeface="Times New Roman" panose="02020603050405020304" pitchFamily="18" charset="0"/>
                      </a:endParaRPr>
                    </a:p>
                  </a:txBody>
                  <a:tcPr marL="68580" marR="68580" marT="0" marB="0">
                    <a:lnB w="12700" cap="flat" cmpd="sng" algn="ctr">
                      <a:solidFill>
                        <a:schemeClr val="bg1"/>
                      </a:solidFill>
                      <a:prstDash val="solid"/>
                      <a:round/>
                      <a:headEnd type="none" w="med" len="med"/>
                      <a:tailEnd type="none" w="med" len="med"/>
                    </a:lnB>
                    <a:solidFill>
                      <a:srgbClr val="767DC0"/>
                    </a:solidFill>
                  </a:tcPr>
                </a:tc>
                <a:tc>
                  <a:txBody>
                    <a:bodyPr/>
                    <a:lstStyle/>
                    <a:p>
                      <a:r>
                        <a:rPr lang="en-ZA" sz="1800" b="1" i="0" dirty="0" smtClean="0">
                          <a:solidFill>
                            <a:schemeClr val="bg1"/>
                          </a:solidFill>
                          <a:effectLst/>
                          <a:latin typeface="+mn-lt"/>
                          <a:ea typeface="Palatino Linotype" panose="02040502050505030304" pitchFamily="18" charset="0"/>
                          <a:cs typeface="Times New Roman" panose="02020603050405020304" pitchFamily="18" charset="0"/>
                        </a:rPr>
                        <a:t>Descriptions</a:t>
                      </a:r>
                      <a:endParaRPr lang="en-ZA" sz="1800" b="1" i="0" dirty="0">
                        <a:solidFill>
                          <a:schemeClr val="bg1"/>
                        </a:solidFill>
                        <a:effectLst/>
                        <a:latin typeface="+mn-lt"/>
                        <a:ea typeface="Palatino Linotype" panose="02040502050505030304" pitchFamily="18" charset="0"/>
                        <a:cs typeface="Times New Roman" panose="02020603050405020304" pitchFamily="18" charset="0"/>
                      </a:endParaRPr>
                    </a:p>
                  </a:txBody>
                  <a:tcPr marL="68580" marR="68580" marT="0" marB="0">
                    <a:lnB w="12700" cap="flat" cmpd="sng" algn="ctr">
                      <a:solidFill>
                        <a:schemeClr val="bg1"/>
                      </a:solidFill>
                      <a:prstDash val="solid"/>
                      <a:round/>
                      <a:headEnd type="none" w="med" len="med"/>
                      <a:tailEnd type="none" w="med" len="med"/>
                    </a:lnB>
                    <a:solidFill>
                      <a:srgbClr val="767DC0"/>
                    </a:solidFill>
                  </a:tcPr>
                </a:tc>
              </a:tr>
              <a:tr h="341287">
                <a:tc>
                  <a:txBody>
                    <a:bodyPr/>
                    <a:lstStyle/>
                    <a:p>
                      <a:pPr marL="0" indent="0">
                        <a:buFont typeface="Arial" panose="020B0604020202020204" pitchFamily="34" charset="0"/>
                        <a:buNone/>
                      </a:pPr>
                      <a:r>
                        <a:rPr lang="en-ZA" sz="1800" b="0" i="0" u="none" strike="noStrike" kern="1200" baseline="0" dirty="0" smtClean="0">
                          <a:solidFill>
                            <a:schemeClr val="dk1"/>
                          </a:solidFill>
                          <a:latin typeface="+mn-lt"/>
                          <a:ea typeface="+mn-ea"/>
                          <a:cs typeface="+mn-cs"/>
                        </a:rPr>
                        <a:t>Inductive reasoning</a:t>
                      </a:r>
                      <a:endParaRPr lang="en-ZA" sz="1800" b="1" dirty="0">
                        <a:solidFill>
                          <a:schemeClr val="tx1"/>
                        </a:solidFill>
                        <a:effectLst/>
                        <a:latin typeface="+mn-lt"/>
                        <a:ea typeface="Palatino Linotype" panose="02040502050505030304" pitchFamily="18"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solidFill>
                      <a:srgbClr val="D3E856"/>
                    </a:solidFill>
                  </a:tcPr>
                </a:tc>
                <a:tc>
                  <a:txBody>
                    <a:bodyPr/>
                    <a:lstStyle/>
                    <a:p>
                      <a:r>
                        <a:rPr lang="en-ZA" sz="1800" b="0" i="0" u="none" strike="noStrike" kern="1200" baseline="0" dirty="0" smtClean="0">
                          <a:solidFill>
                            <a:schemeClr val="dk1"/>
                          </a:solidFill>
                          <a:latin typeface="+mn-lt"/>
                          <a:ea typeface="+mn-ea"/>
                          <a:cs typeface="+mn-cs"/>
                        </a:rPr>
                        <a:t>Observe statements or things that happen and then make generalisations (draw conclusions) based on your observations. In other words, go from the specific to the general.</a:t>
                      </a:r>
                      <a:endParaRPr lang="en-ZA" sz="1800" b="0" dirty="0">
                        <a:solidFill>
                          <a:schemeClr val="tx1"/>
                        </a:solidFill>
                        <a:effectLst/>
                        <a:latin typeface="+mn-lt"/>
                        <a:ea typeface="Palatino Linotype" panose="02040502050505030304" pitchFamily="18"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solidFill>
                      <a:srgbClr val="D3E856"/>
                    </a:solidFill>
                  </a:tcPr>
                </a:tc>
              </a:tr>
              <a:tr h="409433">
                <a:tc>
                  <a:txBody>
                    <a:bodyPr/>
                    <a:lstStyle/>
                    <a:p>
                      <a:pPr marL="0" indent="0">
                        <a:buFont typeface="Arial" panose="020B0604020202020204" pitchFamily="34" charset="0"/>
                        <a:buNone/>
                      </a:pPr>
                      <a:r>
                        <a:rPr lang="en-ZA" sz="1800" b="0" i="0" u="none" strike="noStrike" kern="1200" baseline="0" dirty="0" smtClean="0">
                          <a:solidFill>
                            <a:schemeClr val="dk1"/>
                          </a:solidFill>
                          <a:latin typeface="+mn-lt"/>
                          <a:ea typeface="+mn-ea"/>
                          <a:cs typeface="+mn-cs"/>
                        </a:rPr>
                        <a:t>Deductive reasoning</a:t>
                      </a:r>
                      <a:endParaRPr lang="en-ZA" sz="1800" b="1" dirty="0">
                        <a:effectLst/>
                        <a:latin typeface="+mn-lt"/>
                        <a:ea typeface="Palatino Linotype" panose="02040502050505030304" pitchFamily="18" charset="0"/>
                        <a:cs typeface="Times New Roman" panose="02020603050405020304" pitchFamily="18" charset="0"/>
                      </a:endParaRPr>
                    </a:p>
                  </a:txBody>
                  <a:tcPr marL="68580" marR="68580" marT="0" marB="0">
                    <a:solidFill>
                      <a:srgbClr val="767DC0"/>
                    </a:solidFill>
                  </a:tcPr>
                </a:tc>
                <a:tc>
                  <a:txBody>
                    <a:bodyPr/>
                    <a:lstStyle/>
                    <a:p>
                      <a:r>
                        <a:rPr lang="en-ZA" sz="1800" b="0" i="0" u="none" strike="noStrike" kern="1200" baseline="0" dirty="0" smtClean="0">
                          <a:solidFill>
                            <a:schemeClr val="dk1"/>
                          </a:solidFill>
                          <a:latin typeface="+mn-lt"/>
                          <a:ea typeface="+mn-ea"/>
                          <a:cs typeface="+mn-cs"/>
                        </a:rPr>
                        <a:t>Make a generalised assumption (or theory or hypothesis) that you believe to be true and then set out to find observations to prove it. In other words, go from the general to the specific.</a:t>
                      </a:r>
                      <a:endParaRPr lang="en-ZA" sz="1800" dirty="0">
                        <a:effectLst/>
                        <a:latin typeface="+mn-lt"/>
                        <a:ea typeface="Palatino Linotype" panose="02040502050505030304" pitchFamily="18" charset="0"/>
                        <a:cs typeface="Times New Roman" panose="02020603050405020304" pitchFamily="18" charset="0"/>
                      </a:endParaRPr>
                    </a:p>
                  </a:txBody>
                  <a:tcPr marL="68580" marR="68580" marT="0" marB="0">
                    <a:solidFill>
                      <a:srgbClr val="767DC0"/>
                    </a:solidFill>
                  </a:tcPr>
                </a:tc>
              </a:tr>
              <a:tr h="341194">
                <a:tc>
                  <a:txBody>
                    <a:bodyPr/>
                    <a:lstStyle/>
                    <a:p>
                      <a:pPr marL="0" indent="0" algn="l">
                        <a:spcAft>
                          <a:spcPts val="0"/>
                        </a:spcAft>
                        <a:buFont typeface="Arial" panose="020B0604020202020204" pitchFamily="34" charset="0"/>
                        <a:buNone/>
                      </a:pPr>
                      <a:r>
                        <a:rPr lang="en-ZA" sz="1800" b="0" i="0" u="none" strike="noStrike" kern="1200" baseline="0" dirty="0" smtClean="0">
                          <a:solidFill>
                            <a:schemeClr val="dk1"/>
                          </a:solidFill>
                          <a:latin typeface="+mn-lt"/>
                          <a:ea typeface="+mn-ea"/>
                          <a:cs typeface="+mn-cs"/>
                        </a:rPr>
                        <a:t>Critical thinking</a:t>
                      </a:r>
                      <a:endParaRPr lang="en-ZA" sz="1800" b="1" dirty="0">
                        <a:effectLst/>
                        <a:latin typeface="+mn-lt"/>
                        <a:ea typeface="Palatino Linotype" panose="02040502050505030304" pitchFamily="18" charset="0"/>
                        <a:cs typeface="Times New Roman" panose="02020603050405020304" pitchFamily="18" charset="0"/>
                      </a:endParaRPr>
                    </a:p>
                  </a:txBody>
                  <a:tcPr marL="68580" marR="68580" marT="0" marB="0">
                    <a:solidFill>
                      <a:srgbClr val="D3E856"/>
                    </a:solidFill>
                  </a:tcPr>
                </a:tc>
                <a:tc>
                  <a:txBody>
                    <a:bodyPr/>
                    <a:lstStyle/>
                    <a:p>
                      <a:r>
                        <a:rPr lang="en-ZA" sz="1800" b="0" i="0" u="none" strike="noStrike" kern="1200" baseline="0" dirty="0" smtClean="0">
                          <a:solidFill>
                            <a:schemeClr val="dk1"/>
                          </a:solidFill>
                          <a:latin typeface="+mn-lt"/>
                          <a:ea typeface="+mn-ea"/>
                          <a:cs typeface="+mn-cs"/>
                        </a:rPr>
                        <a:t>Analyse and examine a problem in detail – all its components, pros and cons, and all arguments and claims around it. Establish the facts and weigh up all evidence before reaching a judgement.</a:t>
                      </a:r>
                      <a:endParaRPr lang="en-ZA" sz="1800" dirty="0">
                        <a:effectLst/>
                        <a:latin typeface="+mn-lt"/>
                        <a:ea typeface="Palatino Linotype" panose="02040502050505030304" pitchFamily="18" charset="0"/>
                        <a:cs typeface="Times New Roman" panose="02020603050405020304" pitchFamily="18" charset="0"/>
                      </a:endParaRPr>
                    </a:p>
                  </a:txBody>
                  <a:tcPr marL="68580" marR="68580" marT="0" marB="0">
                    <a:solidFill>
                      <a:srgbClr val="D3E856"/>
                    </a:solidFill>
                  </a:tcPr>
                </a:tc>
              </a:tr>
              <a:tr h="582962">
                <a:tc>
                  <a:txBody>
                    <a:bodyPr/>
                    <a:lstStyle/>
                    <a:p>
                      <a:pPr marL="177800" indent="-177800">
                        <a:buFont typeface="Arial" panose="020B0604020202020204" pitchFamily="34" charset="0"/>
                        <a:buNone/>
                      </a:pPr>
                      <a:r>
                        <a:rPr lang="en-ZA" sz="1800" b="0" i="0" u="none" strike="noStrike" kern="1200" baseline="0" dirty="0" smtClean="0">
                          <a:solidFill>
                            <a:schemeClr val="dk1"/>
                          </a:solidFill>
                          <a:latin typeface="+mn-lt"/>
                          <a:ea typeface="+mn-ea"/>
                          <a:cs typeface="+mn-cs"/>
                        </a:rPr>
                        <a:t>Conditional thinking</a:t>
                      </a:r>
                      <a:endParaRPr lang="en-ZA" sz="1800" b="1" dirty="0">
                        <a:effectLst/>
                        <a:latin typeface="+mn-lt"/>
                        <a:ea typeface="Palatino Linotype" panose="02040502050505030304" pitchFamily="18" charset="0"/>
                        <a:cs typeface="Times New Roman" panose="02020603050405020304" pitchFamily="18" charset="0"/>
                      </a:endParaRPr>
                    </a:p>
                  </a:txBody>
                  <a:tcPr marL="68580" marR="68580" marT="0" marB="0">
                    <a:solidFill>
                      <a:srgbClr val="767DC0"/>
                    </a:solidFill>
                  </a:tcPr>
                </a:tc>
                <a:tc>
                  <a:txBody>
                    <a:bodyPr/>
                    <a:lstStyle/>
                    <a:p>
                      <a:r>
                        <a:rPr lang="en-ZA" sz="1800" b="0" i="0" u="none" strike="noStrike" kern="1200" baseline="0" dirty="0" smtClean="0">
                          <a:solidFill>
                            <a:schemeClr val="dk1"/>
                          </a:solidFill>
                          <a:latin typeface="+mn-lt"/>
                          <a:ea typeface="+mn-ea"/>
                          <a:cs typeface="+mn-cs"/>
                        </a:rPr>
                        <a:t>Explore your options in a given or anticipated problem</a:t>
                      </a:r>
                    </a:p>
                    <a:p>
                      <a:r>
                        <a:rPr lang="en-ZA" sz="1800" b="0" i="0" u="none" strike="noStrike" kern="1200" baseline="0" dirty="0" smtClean="0">
                          <a:solidFill>
                            <a:schemeClr val="dk1"/>
                          </a:solidFill>
                          <a:latin typeface="+mn-lt"/>
                          <a:ea typeface="+mn-ea"/>
                          <a:cs typeface="+mn-cs"/>
                        </a:rPr>
                        <a:t>situation. The leading phrase in each case can be: “If I do</a:t>
                      </a:r>
                    </a:p>
                    <a:p>
                      <a:r>
                        <a:rPr lang="en-ZA" sz="1800" b="0" i="0" u="none" strike="noStrike" kern="1200" baseline="0" dirty="0" smtClean="0">
                          <a:solidFill>
                            <a:schemeClr val="dk1"/>
                          </a:solidFill>
                          <a:latin typeface="+mn-lt"/>
                          <a:ea typeface="+mn-ea"/>
                          <a:cs typeface="+mn-cs"/>
                        </a:rPr>
                        <a:t>this, or choose this option (or if this happens), then ...”, as</a:t>
                      </a:r>
                    </a:p>
                    <a:p>
                      <a:r>
                        <a:rPr lang="en-ZA" sz="1800" b="0" i="0" u="none" strike="noStrike" kern="1200" baseline="0" dirty="0" smtClean="0">
                          <a:solidFill>
                            <a:schemeClr val="dk1"/>
                          </a:solidFill>
                          <a:latin typeface="+mn-lt"/>
                          <a:ea typeface="+mn-ea"/>
                          <a:cs typeface="+mn-cs"/>
                        </a:rPr>
                        <a:t>well as the words “but (however) ...” and “therefore ...”.</a:t>
                      </a:r>
                      <a:endParaRPr lang="en-ZA" sz="1800" dirty="0">
                        <a:effectLst/>
                        <a:latin typeface="+mn-lt"/>
                        <a:ea typeface="Palatino Linotype" panose="02040502050505030304" pitchFamily="18" charset="0"/>
                        <a:cs typeface="Times New Roman" panose="02020603050405020304" pitchFamily="18" charset="0"/>
                      </a:endParaRPr>
                    </a:p>
                  </a:txBody>
                  <a:tcPr marL="68580" marR="68580" marT="0" marB="0">
                    <a:solidFill>
                      <a:srgbClr val="767DC0"/>
                    </a:solidFill>
                  </a:tcPr>
                </a:tc>
              </a:tr>
            </a:tbl>
          </a:graphicData>
        </a:graphic>
      </p:graphicFrame>
      <p:sp>
        <p:nvSpPr>
          <p:cNvPr id="7" name="Title 1">
            <a:extLst>
              <a:ext uri="{FF2B5EF4-FFF2-40B4-BE49-F238E27FC236}">
                <a16:creationId xmlns:a16="http://schemas.microsoft.com/office/drawing/2014/main" xmlns="" id="{DE2D4DDA-0C3B-4B34-B958-E13C6756BDC7}"/>
              </a:ext>
            </a:extLst>
          </p:cNvPr>
          <p:cNvSpPr txBox="1">
            <a:spLocks/>
          </p:cNvSpPr>
          <p:nvPr/>
        </p:nvSpPr>
        <p:spPr>
          <a:xfrm>
            <a:off x="239714" y="134488"/>
            <a:ext cx="8086725" cy="1047316"/>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sz="4900" b="1" dirty="0" smtClean="0">
                <a:solidFill>
                  <a:srgbClr val="767DC0"/>
                </a:solidFill>
                <a:latin typeface="+mn-lt"/>
              </a:rPr>
              <a:t>Conventional thinking</a:t>
            </a:r>
            <a:r>
              <a:rPr lang="en-ZA" dirty="0" smtClean="0"/>
              <a:t/>
            </a:r>
            <a:br>
              <a:rPr lang="en-ZA" dirty="0" smtClean="0"/>
            </a:br>
            <a:r>
              <a:rPr lang="en-ZA" b="1" dirty="0" smtClean="0">
                <a:solidFill>
                  <a:srgbClr val="8CE614"/>
                </a:solidFill>
                <a:latin typeface="+mn-lt"/>
              </a:rPr>
              <a:t> </a:t>
            </a:r>
            <a:r>
              <a:rPr lang="en-ZA" b="1" dirty="0" smtClean="0">
                <a:latin typeface="+mn-lt"/>
              </a:rPr>
              <a:t>methods</a:t>
            </a:r>
            <a:endParaRPr lang="en-ZA" b="1" dirty="0">
              <a:latin typeface="+mn-lt"/>
            </a:endParaRPr>
          </a:p>
        </p:txBody>
      </p:sp>
    </p:spTree>
    <p:extLst>
      <p:ext uri="{BB962C8B-B14F-4D97-AF65-F5344CB8AC3E}">
        <p14:creationId xmlns:p14="http://schemas.microsoft.com/office/powerpoint/2010/main" val="820935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2" presetClass="entr" presetSubtype="4" fill="hold" grpId="0" nodeType="afterEffect">
                                  <p:stCondLst>
                                    <p:cond delay="1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4000"/>
                            </p:stCondLst>
                            <p:childTnLst>
                              <p:par>
                                <p:cTn id="14" presetID="2" presetClass="entr" presetSubtype="4" fill="hold" nodeType="afterEffect">
                                  <p:stCondLst>
                                    <p:cond delay="150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56CE95B-CA98-4BD8-BB61-7CBE66492D7F}"/>
              </a:ext>
            </a:extLst>
          </p:cNvPr>
          <p:cNvSpPr>
            <a:spLocks noGrp="1"/>
          </p:cNvSpPr>
          <p:nvPr>
            <p:ph type="body" idx="1"/>
          </p:nvPr>
        </p:nvSpPr>
        <p:spPr>
          <a:xfrm>
            <a:off x="392595" y="5040143"/>
            <a:ext cx="7910513" cy="446256"/>
          </a:xfrm>
        </p:spPr>
        <p:txBody>
          <a:bodyPr>
            <a:normAutofit fontScale="92500" lnSpcReduction="10000"/>
          </a:bodyPr>
          <a:lstStyle/>
          <a:p>
            <a:r>
              <a:rPr lang="en-ZA" dirty="0">
                <a:solidFill>
                  <a:srgbClr val="8CE614"/>
                </a:solidFill>
              </a:rPr>
              <a:t>Module </a:t>
            </a:r>
            <a:r>
              <a:rPr lang="en-ZA" dirty="0" smtClean="0">
                <a:solidFill>
                  <a:srgbClr val="8CE614"/>
                </a:solidFill>
              </a:rPr>
              <a:t>6</a:t>
            </a:r>
            <a:endParaRPr lang="en-ZA" dirty="0">
              <a:solidFill>
                <a:srgbClr val="8CE614"/>
              </a:solidFill>
            </a:endParaRPr>
          </a:p>
        </p:txBody>
      </p:sp>
      <p:sp>
        <p:nvSpPr>
          <p:cNvPr id="3" name="Content Placeholder 2">
            <a:extLst>
              <a:ext uri="{FF2B5EF4-FFF2-40B4-BE49-F238E27FC236}">
                <a16:creationId xmlns:a16="http://schemas.microsoft.com/office/drawing/2014/main" xmlns="" id="{BA0276BC-BCB0-4B8A-893B-32EAC274AF00}"/>
              </a:ext>
            </a:extLst>
          </p:cNvPr>
          <p:cNvSpPr>
            <a:spLocks noGrp="1"/>
          </p:cNvSpPr>
          <p:nvPr>
            <p:ph sz="quarter" idx="10"/>
          </p:nvPr>
        </p:nvSpPr>
        <p:spPr>
          <a:xfrm>
            <a:off x="392595" y="4407073"/>
            <a:ext cx="8051800" cy="651744"/>
          </a:xfrm>
        </p:spPr>
        <p:txBody>
          <a:bodyPr>
            <a:normAutofit fontScale="92500" lnSpcReduction="10000"/>
          </a:bodyPr>
          <a:lstStyle/>
          <a:p>
            <a:pPr algn="ctr"/>
            <a:r>
              <a:rPr lang="en-ZA" dirty="0">
                <a:solidFill>
                  <a:srgbClr val="C082E6"/>
                </a:solidFill>
              </a:rPr>
              <a:t>Learning activity </a:t>
            </a:r>
            <a:r>
              <a:rPr lang="en-ZA" dirty="0" smtClean="0">
                <a:solidFill>
                  <a:srgbClr val="C082E6"/>
                </a:solidFill>
              </a:rPr>
              <a:t>6.3</a:t>
            </a:r>
            <a:endParaRPr lang="en-ZA" dirty="0">
              <a:solidFill>
                <a:srgbClr val="C082E6"/>
              </a:solidFill>
            </a:endParaRPr>
          </a:p>
        </p:txBody>
      </p:sp>
      <p:sp>
        <p:nvSpPr>
          <p:cNvPr id="7" name="TextBox 6">
            <a:extLst>
              <a:ext uri="{FF2B5EF4-FFF2-40B4-BE49-F238E27FC236}">
                <a16:creationId xmlns:a16="http://schemas.microsoft.com/office/drawing/2014/main" xmlns="" id="{305A835A-BBEF-4642-9E09-887CF14DA237}"/>
              </a:ext>
            </a:extLst>
          </p:cNvPr>
          <p:cNvSpPr txBox="1"/>
          <p:nvPr/>
        </p:nvSpPr>
        <p:spPr>
          <a:xfrm>
            <a:off x="392595" y="5405878"/>
            <a:ext cx="7599405" cy="646331"/>
          </a:xfrm>
          <a:prstGeom prst="rect">
            <a:avLst/>
          </a:prstGeom>
          <a:noFill/>
        </p:spPr>
        <p:txBody>
          <a:bodyPr wrap="square" rtlCol="0">
            <a:spAutoFit/>
          </a:bodyPr>
          <a:lstStyle/>
          <a:p>
            <a:r>
              <a:rPr lang="en-US" dirty="0"/>
              <a:t>Test your knowledge of this </a:t>
            </a:r>
            <a:r>
              <a:rPr lang="en-US" dirty="0" smtClean="0"/>
              <a:t>section by completing Learning </a:t>
            </a:r>
            <a:r>
              <a:rPr lang="en-US" dirty="0"/>
              <a:t>activity </a:t>
            </a:r>
            <a:r>
              <a:rPr lang="en-US" dirty="0" smtClean="0"/>
              <a:t>6.3 </a:t>
            </a:r>
            <a:r>
              <a:rPr lang="en-US" dirty="0"/>
              <a:t>in your </a:t>
            </a:r>
            <a:r>
              <a:rPr lang="en-US" i="1" dirty="0"/>
              <a:t>Student’s Book</a:t>
            </a:r>
            <a:r>
              <a:rPr lang="en-US" dirty="0"/>
              <a:t>.</a:t>
            </a:r>
            <a:endParaRPr lang="en-ZA" dirty="0"/>
          </a:p>
        </p:txBody>
      </p:sp>
    </p:spTree>
    <p:extLst>
      <p:ext uri="{BB962C8B-B14F-4D97-AF65-F5344CB8AC3E}">
        <p14:creationId xmlns:p14="http://schemas.microsoft.com/office/powerpoint/2010/main" val="3742190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3008" y="112682"/>
            <a:ext cx="3843081" cy="5329237"/>
          </a:xfrm>
        </p:spPr>
        <p:txBody>
          <a:bodyPr>
            <a:noAutofit/>
          </a:bodyPr>
          <a:lstStyle/>
          <a:p>
            <a:pPr algn="ctr"/>
            <a:r>
              <a:rPr lang="en-US" dirty="0">
                <a:solidFill>
                  <a:srgbClr val="8CE614"/>
                </a:solidFill>
              </a:rPr>
              <a:t>Apply learning </a:t>
            </a:r>
            <a:r>
              <a:rPr lang="en-US" dirty="0" smtClean="0">
                <a:solidFill>
                  <a:srgbClr val="8CE614"/>
                </a:solidFill>
              </a:rPr>
              <a:t>&amp; </a:t>
            </a:r>
            <a:r>
              <a:rPr lang="en-US" dirty="0">
                <a:solidFill>
                  <a:srgbClr val="8CE614"/>
                </a:solidFill>
              </a:rPr>
              <a:t>thinking skills </a:t>
            </a:r>
            <a:r>
              <a:rPr lang="en-US" dirty="0" smtClean="0">
                <a:solidFill>
                  <a:srgbClr val="8CE614"/>
                </a:solidFill>
              </a:rPr>
              <a:t>&amp; </a:t>
            </a:r>
            <a:r>
              <a:rPr lang="en-US" dirty="0">
                <a:solidFill>
                  <a:srgbClr val="8CE614"/>
                </a:solidFill>
              </a:rPr>
              <a:t>strategies in various contexts </a:t>
            </a:r>
            <a:endParaRPr lang="en-ZA" dirty="0">
              <a:solidFill>
                <a:srgbClr val="8CE614"/>
              </a:solidFill>
            </a:endParaRPr>
          </a:p>
        </p:txBody>
      </p:sp>
      <p:sp>
        <p:nvSpPr>
          <p:cNvPr id="3" name="Text Placeholder 2"/>
          <p:cNvSpPr>
            <a:spLocks noGrp="1"/>
          </p:cNvSpPr>
          <p:nvPr>
            <p:ph type="body" idx="1"/>
          </p:nvPr>
        </p:nvSpPr>
        <p:spPr>
          <a:xfrm>
            <a:off x="4413008" y="5441919"/>
            <a:ext cx="3843081" cy="582870"/>
          </a:xfrm>
        </p:spPr>
        <p:txBody>
          <a:bodyPr/>
          <a:lstStyle/>
          <a:p>
            <a:pPr algn="ctr"/>
            <a:r>
              <a:rPr lang="en-GB" dirty="0">
                <a:solidFill>
                  <a:srgbClr val="9A73FD"/>
                </a:solidFill>
              </a:rPr>
              <a:t>Module </a:t>
            </a:r>
            <a:r>
              <a:rPr lang="en-GB" dirty="0" smtClean="0">
                <a:solidFill>
                  <a:srgbClr val="9A73FD"/>
                </a:solidFill>
              </a:rPr>
              <a:t>6</a:t>
            </a:r>
            <a:endParaRPr lang="en-GB" dirty="0">
              <a:solidFill>
                <a:srgbClr val="9A73FD"/>
              </a:solidFill>
            </a:endParaRPr>
          </a:p>
        </p:txBody>
      </p:sp>
    </p:spTree>
    <p:extLst>
      <p:ext uri="{BB962C8B-B14F-4D97-AF65-F5344CB8AC3E}">
        <p14:creationId xmlns:p14="http://schemas.microsoft.com/office/powerpoint/2010/main" val="42315296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2D4DDA-0C3B-4B34-B958-E13C6756BDC7}"/>
              </a:ext>
            </a:extLst>
          </p:cNvPr>
          <p:cNvSpPr>
            <a:spLocks noGrp="1"/>
          </p:cNvSpPr>
          <p:nvPr>
            <p:ph type="title"/>
          </p:nvPr>
        </p:nvSpPr>
        <p:spPr>
          <a:xfrm>
            <a:off x="200025" y="328613"/>
            <a:ext cx="8086725" cy="1047316"/>
          </a:xfrm>
        </p:spPr>
        <p:txBody>
          <a:bodyPr>
            <a:normAutofit fontScale="90000"/>
          </a:bodyPr>
          <a:lstStyle/>
          <a:p>
            <a:pPr algn="ctr"/>
            <a:r>
              <a:rPr lang="en-ZA" sz="4900" b="1" dirty="0" smtClean="0">
                <a:solidFill>
                  <a:srgbClr val="8CE614"/>
                </a:solidFill>
                <a:latin typeface="+mn-lt"/>
              </a:rPr>
              <a:t>Unconventional thinking</a:t>
            </a:r>
            <a:r>
              <a:rPr lang="en-ZA" dirty="0"/>
              <a:t/>
            </a:r>
            <a:br>
              <a:rPr lang="en-ZA" dirty="0"/>
            </a:br>
            <a:r>
              <a:rPr lang="en-ZA" b="1" dirty="0" smtClean="0">
                <a:latin typeface="+mn-lt"/>
              </a:rPr>
              <a:t> </a:t>
            </a:r>
            <a:r>
              <a:rPr lang="en-ZA" b="1" dirty="0">
                <a:latin typeface="+mn-lt"/>
              </a:rPr>
              <a:t>methods</a:t>
            </a:r>
          </a:p>
        </p:txBody>
      </p:sp>
      <p:sp>
        <p:nvSpPr>
          <p:cNvPr id="3" name="Content Placeholder 2">
            <a:extLst>
              <a:ext uri="{FF2B5EF4-FFF2-40B4-BE49-F238E27FC236}">
                <a16:creationId xmlns:a16="http://schemas.microsoft.com/office/drawing/2014/main" xmlns="" id="{31DC930C-6C1D-4479-BCB5-4FB653FB5412}"/>
              </a:ext>
            </a:extLst>
          </p:cNvPr>
          <p:cNvSpPr>
            <a:spLocks noGrp="1"/>
          </p:cNvSpPr>
          <p:nvPr>
            <p:ph idx="1"/>
          </p:nvPr>
        </p:nvSpPr>
        <p:spPr>
          <a:xfrm>
            <a:off x="328612" y="1590242"/>
            <a:ext cx="8086725" cy="3638984"/>
          </a:xfrm>
        </p:spPr>
        <p:txBody>
          <a:bodyPr>
            <a:noAutofit/>
          </a:bodyPr>
          <a:lstStyle/>
          <a:p>
            <a:pPr lvl="0" fontAlgn="base"/>
            <a:r>
              <a:rPr lang="en-ZA" sz="3600" dirty="0"/>
              <a:t>Creative thinking = thinking </a:t>
            </a:r>
            <a:r>
              <a:rPr lang="en-ZA" sz="3600" b="1" dirty="0">
                <a:solidFill>
                  <a:srgbClr val="767DC0"/>
                </a:solidFill>
              </a:rPr>
              <a:t>beyond the </a:t>
            </a:r>
            <a:r>
              <a:rPr lang="en-ZA" sz="3600" b="1" dirty="0" smtClean="0">
                <a:solidFill>
                  <a:srgbClr val="767DC0"/>
                </a:solidFill>
              </a:rPr>
              <a:t>obvious</a:t>
            </a:r>
            <a:endParaRPr lang="en-ZA" sz="3600" dirty="0"/>
          </a:p>
          <a:p>
            <a:pPr lvl="0" fontAlgn="base"/>
            <a:r>
              <a:rPr lang="en-ZA" sz="3600" dirty="0"/>
              <a:t>Doesn’t follow </a:t>
            </a:r>
            <a:r>
              <a:rPr lang="en-ZA" sz="3600" b="1" dirty="0">
                <a:solidFill>
                  <a:srgbClr val="8CE614"/>
                </a:solidFill>
              </a:rPr>
              <a:t>established patterns </a:t>
            </a:r>
            <a:r>
              <a:rPr lang="en-ZA" sz="3600" dirty="0"/>
              <a:t>of </a:t>
            </a:r>
            <a:r>
              <a:rPr lang="en-ZA" sz="3600" dirty="0" smtClean="0"/>
              <a:t>thought</a:t>
            </a:r>
            <a:endParaRPr lang="en-ZA" sz="3600" dirty="0"/>
          </a:p>
          <a:p>
            <a:pPr lvl="0" fontAlgn="base"/>
            <a:r>
              <a:rPr lang="en-ZA" sz="3600" dirty="0" smtClean="0"/>
              <a:t>Generates </a:t>
            </a:r>
            <a:r>
              <a:rPr lang="en-ZA" sz="3600" b="1" dirty="0">
                <a:solidFill>
                  <a:srgbClr val="767DC0"/>
                </a:solidFill>
              </a:rPr>
              <a:t>new </a:t>
            </a:r>
            <a:r>
              <a:rPr lang="en-ZA" sz="3600" b="1" dirty="0" smtClean="0">
                <a:solidFill>
                  <a:srgbClr val="767DC0"/>
                </a:solidFill>
              </a:rPr>
              <a:t>ideas</a:t>
            </a:r>
            <a:endParaRPr lang="en-ZA" sz="3600" dirty="0"/>
          </a:p>
          <a:p>
            <a:pPr lvl="0" fontAlgn="base"/>
            <a:r>
              <a:rPr lang="en-ZA" sz="3600" dirty="0"/>
              <a:t>Allows for </a:t>
            </a:r>
            <a:r>
              <a:rPr lang="en-ZA" sz="3600" b="1" dirty="0">
                <a:solidFill>
                  <a:srgbClr val="8CE614"/>
                </a:solidFill>
              </a:rPr>
              <a:t>innovation</a:t>
            </a:r>
            <a:r>
              <a:rPr lang="en-ZA" sz="3600" dirty="0"/>
              <a:t>. </a:t>
            </a:r>
          </a:p>
          <a:p>
            <a:pPr marL="0" lvl="0" indent="0" fontAlgn="base">
              <a:buNone/>
            </a:pPr>
            <a:endParaRPr lang="en-ZA" sz="3600"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16488" y="3651442"/>
            <a:ext cx="3370262" cy="237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63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1" presetClass="entr" presetSubtype="0" fill="hold" grpId="0" nodeType="afterEffect">
                                  <p:stCondLst>
                                    <p:cond delay="20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4000"/>
                            </p:stCondLst>
                            <p:childTnLst>
                              <p:par>
                                <p:cTn id="12" presetID="1" presetClass="entr" presetSubtype="0" fill="hold" grpId="0" nodeType="afterEffect">
                                  <p:stCondLst>
                                    <p:cond delay="200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6000"/>
                            </p:stCondLst>
                            <p:childTnLst>
                              <p:par>
                                <p:cTn id="15" presetID="1" presetClass="entr" presetSubtype="0" fill="hold" grpId="0" nodeType="afterEffect">
                                  <p:stCondLst>
                                    <p:cond delay="200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par>
                          <p:cTn id="17" fill="hold">
                            <p:stCondLst>
                              <p:cond delay="8000"/>
                            </p:stCondLst>
                            <p:childTnLst>
                              <p:par>
                                <p:cTn id="18" presetID="1" presetClass="entr" presetSubtype="0" fill="hold" grpId="0" nodeType="afterEffect">
                                  <p:stCondLst>
                                    <p:cond delay="200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par>
                          <p:cTn id="20" fill="hold">
                            <p:stCondLst>
                              <p:cond delay="10000"/>
                            </p:stCondLst>
                            <p:childTnLst>
                              <p:par>
                                <p:cTn id="21" presetID="21" presetClass="entr" presetSubtype="1" fill="hold" nodeType="afterEffect">
                                  <p:stCondLst>
                                    <p:cond delay="1000"/>
                                  </p:stCondLst>
                                  <p:childTnLst>
                                    <p:set>
                                      <p:cBhvr>
                                        <p:cTn id="22" dur="1" fill="hold">
                                          <p:stCondLst>
                                            <p:cond delay="0"/>
                                          </p:stCondLst>
                                        </p:cTn>
                                        <p:tgtEl>
                                          <p:spTgt spid="8194"/>
                                        </p:tgtEl>
                                        <p:attrNameLst>
                                          <p:attrName>style.visibility</p:attrName>
                                        </p:attrNameLst>
                                      </p:cBhvr>
                                      <p:to>
                                        <p:strVal val="visible"/>
                                      </p:to>
                                    </p:set>
                                    <p:animEffect transition="in" filter="wheel(1)">
                                      <p:cBhvr>
                                        <p:cTn id="23"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2D4DDA-0C3B-4B34-B958-E13C6756BDC7}"/>
              </a:ext>
            </a:extLst>
          </p:cNvPr>
          <p:cNvSpPr>
            <a:spLocks noGrp="1"/>
          </p:cNvSpPr>
          <p:nvPr>
            <p:ph type="title"/>
          </p:nvPr>
        </p:nvSpPr>
        <p:spPr>
          <a:xfrm>
            <a:off x="200025" y="328613"/>
            <a:ext cx="8086725" cy="1047316"/>
          </a:xfrm>
        </p:spPr>
        <p:txBody>
          <a:bodyPr>
            <a:normAutofit fontScale="90000"/>
          </a:bodyPr>
          <a:lstStyle/>
          <a:p>
            <a:pPr algn="ctr"/>
            <a:r>
              <a:rPr lang="en-ZA" sz="4900" b="1" dirty="0" smtClean="0">
                <a:solidFill>
                  <a:srgbClr val="8CE614"/>
                </a:solidFill>
                <a:latin typeface="+mn-lt"/>
              </a:rPr>
              <a:t>Unconventional thinking</a:t>
            </a:r>
            <a:r>
              <a:rPr lang="en-ZA" dirty="0"/>
              <a:t/>
            </a:r>
            <a:br>
              <a:rPr lang="en-ZA" dirty="0"/>
            </a:br>
            <a:r>
              <a:rPr lang="en-ZA" b="1" dirty="0" smtClean="0">
                <a:latin typeface="+mn-lt"/>
              </a:rPr>
              <a:t> </a:t>
            </a:r>
            <a:r>
              <a:rPr lang="en-ZA" b="1" dirty="0">
                <a:latin typeface="+mn-lt"/>
              </a:rPr>
              <a:t>methods</a:t>
            </a:r>
          </a:p>
        </p:txBody>
      </p:sp>
      <p:sp>
        <p:nvSpPr>
          <p:cNvPr id="3" name="Content Placeholder 2">
            <a:extLst>
              <a:ext uri="{FF2B5EF4-FFF2-40B4-BE49-F238E27FC236}">
                <a16:creationId xmlns:a16="http://schemas.microsoft.com/office/drawing/2014/main" xmlns="" id="{31DC930C-6C1D-4479-BCB5-4FB653FB5412}"/>
              </a:ext>
            </a:extLst>
          </p:cNvPr>
          <p:cNvSpPr>
            <a:spLocks noGrp="1"/>
          </p:cNvSpPr>
          <p:nvPr>
            <p:ph idx="1"/>
          </p:nvPr>
        </p:nvSpPr>
        <p:spPr>
          <a:xfrm>
            <a:off x="357187" y="1375929"/>
            <a:ext cx="8086725" cy="4739121"/>
          </a:xfrm>
        </p:spPr>
        <p:txBody>
          <a:bodyPr>
            <a:noAutofit/>
          </a:bodyPr>
          <a:lstStyle/>
          <a:p>
            <a:pPr lvl="0" fontAlgn="base"/>
            <a:r>
              <a:rPr lang="en-ZA" sz="3600" dirty="0" smtClean="0"/>
              <a:t> Think </a:t>
            </a:r>
            <a:r>
              <a:rPr lang="en-ZA" sz="3600" b="1" dirty="0">
                <a:solidFill>
                  <a:srgbClr val="767DC0"/>
                </a:solidFill>
              </a:rPr>
              <a:t>creatively</a:t>
            </a:r>
            <a:r>
              <a:rPr lang="en-ZA" sz="3600" dirty="0"/>
              <a:t>:</a:t>
            </a:r>
          </a:p>
          <a:p>
            <a:pPr marL="714375" lvl="2" indent="-442913" fontAlgn="base">
              <a:buFont typeface="Wingdings" panose="05000000000000000000" pitchFamily="2" charset="2"/>
              <a:buChar char="v"/>
            </a:pPr>
            <a:r>
              <a:rPr lang="en-ZA" sz="3200" dirty="0"/>
              <a:t>Look through </a:t>
            </a:r>
            <a:r>
              <a:rPr lang="en-ZA" sz="3200" b="1" dirty="0">
                <a:solidFill>
                  <a:srgbClr val="8CE614"/>
                </a:solidFill>
              </a:rPr>
              <a:t>other </a:t>
            </a:r>
            <a:r>
              <a:rPr lang="en-ZA" sz="3200" b="1" dirty="0" smtClean="0">
                <a:solidFill>
                  <a:srgbClr val="8CE614"/>
                </a:solidFill>
              </a:rPr>
              <a:t>lenses</a:t>
            </a:r>
            <a:endParaRPr lang="en-ZA" sz="3200" b="1" dirty="0">
              <a:solidFill>
                <a:srgbClr val="8CE614"/>
              </a:solidFill>
            </a:endParaRPr>
          </a:p>
          <a:p>
            <a:pPr marL="714375" lvl="2" indent="-442913" fontAlgn="base">
              <a:buFont typeface="Wingdings" panose="05000000000000000000" pitchFamily="2" charset="2"/>
              <a:buChar char="v"/>
            </a:pPr>
            <a:r>
              <a:rPr lang="en-ZA" sz="3200" dirty="0"/>
              <a:t>Brainstorm.</a:t>
            </a:r>
          </a:p>
          <a:p>
            <a:pPr marL="185738" lvl="1" indent="-185738" fontAlgn="base"/>
            <a:r>
              <a:rPr lang="en-ZA" sz="3600" dirty="0"/>
              <a:t> </a:t>
            </a:r>
            <a:r>
              <a:rPr lang="en-ZA" sz="3600" dirty="0" smtClean="0"/>
              <a:t>Think </a:t>
            </a:r>
            <a:r>
              <a:rPr lang="en-ZA" sz="3600" b="1" dirty="0">
                <a:solidFill>
                  <a:srgbClr val="8CE614"/>
                </a:solidFill>
              </a:rPr>
              <a:t>laterally</a:t>
            </a:r>
            <a:r>
              <a:rPr lang="en-ZA" sz="3600" dirty="0"/>
              <a:t> (from another angle</a:t>
            </a:r>
            <a:r>
              <a:rPr lang="en-ZA" sz="3600" dirty="0" smtClean="0"/>
              <a:t>)</a:t>
            </a:r>
            <a:endParaRPr lang="en-ZA" sz="3600" dirty="0"/>
          </a:p>
          <a:p>
            <a:pPr marL="271463" lvl="1" indent="-271463" fontAlgn="base">
              <a:tabLst>
                <a:tab pos="271463" algn="l"/>
              </a:tabLst>
            </a:pPr>
            <a:r>
              <a:rPr lang="en-ZA" sz="3600" dirty="0"/>
              <a:t>Generate </a:t>
            </a:r>
            <a:r>
              <a:rPr lang="en-ZA" sz="3600" b="1" dirty="0">
                <a:solidFill>
                  <a:srgbClr val="767DC0"/>
                </a:solidFill>
              </a:rPr>
              <a:t>innovative ideas</a:t>
            </a:r>
            <a:r>
              <a:rPr lang="en-ZA" sz="3600" dirty="0"/>
              <a:t>:</a:t>
            </a:r>
          </a:p>
          <a:p>
            <a:pPr marL="714375" lvl="2" indent="-442913" fontAlgn="base">
              <a:buFont typeface="Wingdings" panose="05000000000000000000" pitchFamily="2" charset="2"/>
              <a:buChar char="v"/>
            </a:pPr>
            <a:r>
              <a:rPr lang="en-ZA" sz="3200" dirty="0"/>
              <a:t>Combine </a:t>
            </a:r>
            <a:r>
              <a:rPr lang="en-ZA" sz="3200" b="1" dirty="0">
                <a:solidFill>
                  <a:srgbClr val="8CE614"/>
                </a:solidFill>
              </a:rPr>
              <a:t>facts</a:t>
            </a:r>
            <a:r>
              <a:rPr lang="en-ZA" sz="3200" dirty="0"/>
              <a:t> to form a new </a:t>
            </a:r>
            <a:r>
              <a:rPr lang="en-ZA" sz="3200" dirty="0" smtClean="0"/>
              <a:t>concept </a:t>
            </a:r>
            <a:endParaRPr lang="en-ZA" sz="3200" dirty="0"/>
          </a:p>
          <a:p>
            <a:pPr marL="714375" lvl="2" indent="-442913" fontAlgn="base">
              <a:buFont typeface="Wingdings" panose="05000000000000000000" pitchFamily="2" charset="2"/>
              <a:buChar char="v"/>
            </a:pPr>
            <a:r>
              <a:rPr lang="en-ZA" sz="3200" dirty="0"/>
              <a:t>Find new uses for </a:t>
            </a:r>
            <a:r>
              <a:rPr lang="en-ZA" sz="3200" b="1" dirty="0">
                <a:solidFill>
                  <a:srgbClr val="767DC0"/>
                </a:solidFill>
              </a:rPr>
              <a:t>familiar</a:t>
            </a:r>
            <a:r>
              <a:rPr lang="en-ZA" sz="3200" dirty="0"/>
              <a:t> </a:t>
            </a:r>
            <a:r>
              <a:rPr lang="en-ZA" sz="3200" dirty="0" smtClean="0"/>
              <a:t>objects</a:t>
            </a:r>
            <a:endParaRPr lang="en-ZA" sz="3200" dirty="0"/>
          </a:p>
          <a:p>
            <a:pPr marL="714375" lvl="2" indent="-442913" fontAlgn="base">
              <a:buFont typeface="Wingdings" panose="05000000000000000000" pitchFamily="2" charset="2"/>
              <a:buChar char="v"/>
            </a:pPr>
            <a:r>
              <a:rPr lang="en-ZA" sz="3200" dirty="0"/>
              <a:t>Make </a:t>
            </a:r>
            <a:r>
              <a:rPr lang="en-ZA" sz="3200" b="1" dirty="0">
                <a:solidFill>
                  <a:srgbClr val="8CE614"/>
                </a:solidFill>
              </a:rPr>
              <a:t>random </a:t>
            </a:r>
            <a:r>
              <a:rPr lang="en-ZA" sz="3200" dirty="0" smtClean="0"/>
              <a:t>associations</a:t>
            </a:r>
            <a:endParaRPr lang="en-ZA" sz="3200" dirty="0"/>
          </a:p>
          <a:p>
            <a:pPr marL="714375" lvl="2" indent="-442913" fontAlgn="base">
              <a:buFont typeface="Wingdings" panose="05000000000000000000" pitchFamily="2" charset="2"/>
              <a:buChar char="v"/>
            </a:pPr>
            <a:r>
              <a:rPr lang="en-ZA" sz="3200" dirty="0"/>
              <a:t>Use </a:t>
            </a:r>
            <a:r>
              <a:rPr lang="en-ZA" sz="3200" b="1" dirty="0">
                <a:solidFill>
                  <a:srgbClr val="767DC0"/>
                </a:solidFill>
              </a:rPr>
              <a:t>whole brain </a:t>
            </a:r>
            <a:r>
              <a:rPr lang="en-ZA" sz="3200" dirty="0"/>
              <a:t>thinking.</a:t>
            </a:r>
          </a:p>
          <a:p>
            <a:pPr marL="714375" lvl="2" indent="-442913" fontAlgn="base">
              <a:buFont typeface="Wingdings" panose="05000000000000000000" pitchFamily="2" charset="2"/>
              <a:buChar char="v"/>
            </a:pPr>
            <a:endParaRPr lang="en-ZA" sz="3200" dirty="0"/>
          </a:p>
          <a:p>
            <a:pPr marL="0" lvl="0" indent="0" fontAlgn="base">
              <a:buNone/>
            </a:pPr>
            <a:endParaRPr lang="en-ZA" sz="3600"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682341" y="1299998"/>
            <a:ext cx="2304371" cy="1562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71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1" presetClass="entr" presetSubtype="0" fill="hold" grpId="0" nodeType="afterEffect">
                                  <p:stCondLst>
                                    <p:cond delay="20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4000"/>
                            </p:stCondLst>
                            <p:childTnLst>
                              <p:par>
                                <p:cTn id="12" presetID="1" presetClass="entr" presetSubtype="0" fill="hold" grpId="0" nodeType="afterEffect">
                                  <p:stCondLst>
                                    <p:cond delay="200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6000"/>
                            </p:stCondLst>
                            <p:childTnLst>
                              <p:par>
                                <p:cTn id="15" presetID="6" presetClass="entr" presetSubtype="16" fill="hold" nodeType="after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circle(in)">
                                      <p:cBhvr>
                                        <p:cTn id="17" dur="2000"/>
                                        <p:tgtEl>
                                          <p:spTgt spid="11266"/>
                                        </p:tgtEl>
                                      </p:cBhvr>
                                    </p:animEffect>
                                  </p:childTnLst>
                                </p:cTn>
                              </p:par>
                            </p:childTnLst>
                          </p:cTn>
                        </p:par>
                        <p:par>
                          <p:cTn id="18" fill="hold">
                            <p:stCondLst>
                              <p:cond delay="8000"/>
                            </p:stCondLst>
                            <p:childTnLst>
                              <p:par>
                                <p:cTn id="19" presetID="1" presetClass="entr" presetSubtype="0" fill="hold" grpId="0" nodeType="afterEffect">
                                  <p:stCondLst>
                                    <p:cond delay="200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par>
                          <p:cTn id="21" fill="hold">
                            <p:stCondLst>
                              <p:cond delay="10000"/>
                            </p:stCondLst>
                            <p:childTnLst>
                              <p:par>
                                <p:cTn id="22" presetID="1" presetClass="entr" presetSubtype="0" fill="hold" grpId="0" nodeType="afterEffect">
                                  <p:stCondLst>
                                    <p:cond delay="200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par>
                          <p:cTn id="24" fill="hold">
                            <p:stCondLst>
                              <p:cond delay="12000"/>
                            </p:stCondLst>
                            <p:childTnLst>
                              <p:par>
                                <p:cTn id="25" presetID="1" presetClass="entr" presetSubtype="0" fill="hold" grpId="0" nodeType="afterEffect">
                                  <p:stCondLst>
                                    <p:cond delay="200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par>
                          <p:cTn id="27" fill="hold">
                            <p:stCondLst>
                              <p:cond delay="14000"/>
                            </p:stCondLst>
                            <p:childTnLst>
                              <p:par>
                                <p:cTn id="28" presetID="1" presetClass="entr" presetSubtype="0" fill="hold" grpId="0" nodeType="afterEffect">
                                  <p:stCondLst>
                                    <p:cond delay="2000"/>
                                  </p:stCondLst>
                                  <p:childTnLst>
                                    <p:set>
                                      <p:cBhvr>
                                        <p:cTn id="29" dur="1" fill="hold">
                                          <p:stCondLst>
                                            <p:cond delay="0"/>
                                          </p:stCondLst>
                                        </p:cTn>
                                        <p:tgtEl>
                                          <p:spTgt spid="3">
                                            <p:txEl>
                                              <p:pRg st="5" end="5"/>
                                            </p:txEl>
                                          </p:spTgt>
                                        </p:tgtEl>
                                        <p:attrNameLst>
                                          <p:attrName>style.visibility</p:attrName>
                                        </p:attrNameLst>
                                      </p:cBhvr>
                                      <p:to>
                                        <p:strVal val="visible"/>
                                      </p:to>
                                    </p:set>
                                  </p:childTnLst>
                                </p:cTn>
                              </p:par>
                            </p:childTnLst>
                          </p:cTn>
                        </p:par>
                        <p:par>
                          <p:cTn id="30" fill="hold">
                            <p:stCondLst>
                              <p:cond delay="16000"/>
                            </p:stCondLst>
                            <p:childTnLst>
                              <p:par>
                                <p:cTn id="31" presetID="1" presetClass="entr" presetSubtype="0" fill="hold" grpId="0" nodeType="afterEffect">
                                  <p:stCondLst>
                                    <p:cond delay="200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par>
                          <p:cTn id="33" fill="hold">
                            <p:stCondLst>
                              <p:cond delay="18000"/>
                            </p:stCondLst>
                            <p:childTnLst>
                              <p:par>
                                <p:cTn id="34" presetID="1" presetClass="entr" presetSubtype="0" fill="hold" grpId="0" nodeType="afterEffect">
                                  <p:stCondLst>
                                    <p:cond delay="2000"/>
                                  </p:stCondLst>
                                  <p:childTnLst>
                                    <p:set>
                                      <p:cBhvr>
                                        <p:cTn id="35" dur="1" fill="hold">
                                          <p:stCondLst>
                                            <p:cond delay="0"/>
                                          </p:stCondLst>
                                        </p:cTn>
                                        <p:tgtEl>
                                          <p:spTgt spid="3">
                                            <p:txEl>
                                              <p:pRg st="7" end="7"/>
                                            </p:txEl>
                                          </p:spTgt>
                                        </p:tgtEl>
                                        <p:attrNameLst>
                                          <p:attrName>style.visibility</p:attrName>
                                        </p:attrNameLst>
                                      </p:cBhvr>
                                      <p:to>
                                        <p:strVal val="visible"/>
                                      </p:to>
                                    </p:set>
                                  </p:childTnLst>
                                </p:cTn>
                              </p:par>
                            </p:childTnLst>
                          </p:cTn>
                        </p:par>
                        <p:par>
                          <p:cTn id="36" fill="hold">
                            <p:stCondLst>
                              <p:cond delay="20000"/>
                            </p:stCondLst>
                            <p:childTnLst>
                              <p:par>
                                <p:cTn id="37" presetID="1" presetClass="entr" presetSubtype="0" fill="hold" grpId="0" nodeType="afterEffect">
                                  <p:stCondLst>
                                    <p:cond delay="200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6019" y="1297850"/>
            <a:ext cx="8026453" cy="392159"/>
          </a:xfrm>
          <a:prstGeom prst="rect">
            <a:avLst/>
          </a:prstGeom>
        </p:spPr>
        <p:txBody>
          <a:bodyPr wrap="square">
            <a:spAutoFit/>
          </a:bodyPr>
          <a:lstStyle/>
          <a:p>
            <a:pPr algn="ctr">
              <a:lnSpc>
                <a:spcPct val="115000"/>
              </a:lnSpc>
              <a:spcAft>
                <a:spcPts val="0"/>
              </a:spcAft>
            </a:pPr>
            <a:r>
              <a:rPr lang="en-US"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Table </a:t>
            </a:r>
            <a:r>
              <a:rPr lang="en-US" i="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6.5: </a:t>
            </a:r>
            <a:r>
              <a:rPr lang="en-ZA" i="1" dirty="0"/>
              <a:t>Herrmann’s styles of thinking</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Content Placeholder 5"/>
          <p:cNvGraphicFramePr>
            <a:graphicFrameLocks/>
          </p:cNvGraphicFramePr>
          <p:nvPr>
            <p:extLst>
              <p:ext uri="{D42A27DB-BD31-4B8C-83A1-F6EECF244321}">
                <p14:modId xmlns:p14="http://schemas.microsoft.com/office/powerpoint/2010/main" val="1545668523"/>
              </p:ext>
            </p:extLst>
          </p:nvPr>
        </p:nvGraphicFramePr>
        <p:xfrm>
          <a:off x="314794" y="1690009"/>
          <a:ext cx="7971955" cy="2948388"/>
        </p:xfrm>
        <a:graphic>
          <a:graphicData uri="http://schemas.openxmlformats.org/drawingml/2006/table">
            <a:tbl>
              <a:tblPr firstRow="1" bandRow="1">
                <a:tableStyleId>{5C22544A-7EE6-4342-B048-85BDC9FD1C3A}</a:tableStyleId>
              </a:tblPr>
              <a:tblGrid>
                <a:gridCol w="1556865"/>
                <a:gridCol w="2657476"/>
                <a:gridCol w="3757614"/>
              </a:tblGrid>
              <a:tr h="479508">
                <a:tc>
                  <a:txBody>
                    <a:bodyPr/>
                    <a:lstStyle/>
                    <a:p>
                      <a:r>
                        <a:rPr lang="en-ZA" sz="1800" b="1" i="0" u="none" strike="noStrike" kern="1200" baseline="0" dirty="0" smtClean="0">
                          <a:solidFill>
                            <a:schemeClr val="lt1"/>
                          </a:solidFill>
                          <a:latin typeface="+mn-lt"/>
                          <a:ea typeface="+mn-ea"/>
                          <a:cs typeface="+mn-cs"/>
                        </a:rPr>
                        <a:t>Thinking style</a:t>
                      </a:r>
                      <a:endParaRPr lang="en-ZA" sz="1800" b="1" i="0" dirty="0">
                        <a:solidFill>
                          <a:schemeClr val="tx1"/>
                        </a:solidFill>
                        <a:effectLst/>
                        <a:latin typeface="+mn-lt"/>
                        <a:ea typeface="Palatino Linotype" panose="02040502050505030304" pitchFamily="18" charset="0"/>
                        <a:cs typeface="Times New Roman" panose="02020603050405020304" pitchFamily="18" charset="0"/>
                      </a:endParaRPr>
                    </a:p>
                  </a:txBody>
                  <a:tcPr marL="68580" marR="68580" marT="0" marB="0">
                    <a:lnB w="12700" cap="flat" cmpd="sng" algn="ctr">
                      <a:solidFill>
                        <a:schemeClr val="bg1"/>
                      </a:solidFill>
                      <a:prstDash val="solid"/>
                      <a:round/>
                      <a:headEnd type="none" w="med" len="med"/>
                      <a:tailEnd type="none" w="med" len="med"/>
                    </a:lnB>
                    <a:solidFill>
                      <a:srgbClr val="767DC0"/>
                    </a:solidFill>
                  </a:tcPr>
                </a:tc>
                <a:tc>
                  <a:txBody>
                    <a:bodyPr/>
                    <a:lstStyle/>
                    <a:p>
                      <a:r>
                        <a:rPr lang="en-ZA" sz="1800" b="1" i="0" u="none" strike="noStrike" kern="1200" baseline="0" dirty="0" smtClean="0">
                          <a:solidFill>
                            <a:schemeClr val="lt1"/>
                          </a:solidFill>
                          <a:latin typeface="+mn-lt"/>
                          <a:ea typeface="+mn-ea"/>
                          <a:cs typeface="+mn-cs"/>
                        </a:rPr>
                        <a:t>Description</a:t>
                      </a:r>
                      <a:endParaRPr lang="en-ZA" sz="1800" b="1" i="0" dirty="0">
                        <a:solidFill>
                          <a:schemeClr val="tx1"/>
                        </a:solidFill>
                        <a:effectLst/>
                        <a:latin typeface="+mn-lt"/>
                        <a:ea typeface="Palatino Linotype" panose="02040502050505030304" pitchFamily="18" charset="0"/>
                        <a:cs typeface="Times New Roman" panose="02020603050405020304" pitchFamily="18" charset="0"/>
                      </a:endParaRPr>
                    </a:p>
                  </a:txBody>
                  <a:tcPr marL="68580" marR="68580" marT="0" marB="0">
                    <a:lnB w="12700" cap="flat" cmpd="sng" algn="ctr">
                      <a:solidFill>
                        <a:schemeClr val="bg1"/>
                      </a:solidFill>
                      <a:prstDash val="solid"/>
                      <a:round/>
                      <a:headEnd type="none" w="med" len="med"/>
                      <a:tailEnd type="none" w="med" len="med"/>
                    </a:lnB>
                    <a:solidFill>
                      <a:srgbClr val="767DC0"/>
                    </a:solidFill>
                  </a:tcPr>
                </a:tc>
                <a:tc>
                  <a:txBody>
                    <a:bodyPr/>
                    <a:lstStyle/>
                    <a:p>
                      <a:r>
                        <a:rPr lang="en-ZA" sz="1800" b="1" i="0" u="none" strike="noStrike" kern="1200" baseline="0" dirty="0" smtClean="0">
                          <a:solidFill>
                            <a:schemeClr val="lt1"/>
                          </a:solidFill>
                          <a:latin typeface="+mn-lt"/>
                          <a:ea typeface="+mn-ea"/>
                          <a:cs typeface="+mn-cs"/>
                        </a:rPr>
                        <a:t>Examples</a:t>
                      </a:r>
                      <a:endParaRPr lang="en-ZA" sz="1800" b="1" i="0" dirty="0">
                        <a:solidFill>
                          <a:schemeClr val="tx1"/>
                        </a:solidFill>
                        <a:effectLst/>
                        <a:latin typeface="+mn-lt"/>
                        <a:ea typeface="Palatino Linotype" panose="02040502050505030304" pitchFamily="18" charset="0"/>
                        <a:cs typeface="Times New Roman" panose="02020603050405020304" pitchFamily="18" charset="0"/>
                      </a:endParaRPr>
                    </a:p>
                  </a:txBody>
                  <a:tcPr marL="68580" marR="68580" marT="0" marB="0">
                    <a:lnB w="12700" cap="flat" cmpd="sng" algn="ctr">
                      <a:solidFill>
                        <a:schemeClr val="bg1"/>
                      </a:solidFill>
                      <a:prstDash val="solid"/>
                      <a:round/>
                      <a:headEnd type="none" w="med" len="med"/>
                      <a:tailEnd type="none" w="med" len="med"/>
                    </a:lnB>
                    <a:solidFill>
                      <a:srgbClr val="767DC0"/>
                    </a:solidFill>
                  </a:tcPr>
                </a:tc>
              </a:tr>
              <a:tr h="341287">
                <a:tc>
                  <a:txBody>
                    <a:bodyPr/>
                    <a:lstStyle/>
                    <a:p>
                      <a:pPr marL="0" indent="0">
                        <a:buFont typeface="Arial" panose="020B0604020202020204" pitchFamily="34" charset="0"/>
                        <a:buNone/>
                      </a:pPr>
                      <a:r>
                        <a:rPr lang="en-ZA" sz="1800" b="0" i="0" u="none" strike="noStrike" kern="1200" baseline="0" dirty="0" smtClean="0">
                          <a:solidFill>
                            <a:schemeClr val="dk1"/>
                          </a:solidFill>
                          <a:latin typeface="+mn-lt"/>
                          <a:ea typeface="+mn-ea"/>
                          <a:cs typeface="+mn-cs"/>
                        </a:rPr>
                        <a:t>Analytical</a:t>
                      </a:r>
                      <a:endParaRPr lang="en-ZA" sz="1800" b="1" dirty="0">
                        <a:solidFill>
                          <a:schemeClr val="tx1"/>
                        </a:solidFill>
                        <a:effectLst/>
                        <a:latin typeface="+mn-lt"/>
                        <a:ea typeface="Palatino Linotype" panose="02040502050505030304" pitchFamily="18"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solidFill>
                      <a:srgbClr val="D3E856"/>
                    </a:solidFill>
                  </a:tcPr>
                </a:tc>
                <a:tc>
                  <a:txBody>
                    <a:bodyPr/>
                    <a:lstStyle/>
                    <a:p>
                      <a:r>
                        <a:rPr lang="en-ZA" sz="1800" b="0" i="0" u="none" strike="noStrike" kern="1200" baseline="0" dirty="0" smtClean="0">
                          <a:solidFill>
                            <a:schemeClr val="dk1"/>
                          </a:solidFill>
                          <a:latin typeface="+mn-lt"/>
                          <a:ea typeface="+mn-ea"/>
                          <a:cs typeface="+mn-cs"/>
                        </a:rPr>
                        <a:t>Logical, technical,</a:t>
                      </a:r>
                    </a:p>
                    <a:p>
                      <a:r>
                        <a:rPr lang="en-ZA" sz="1800" b="0" i="0" u="none" strike="noStrike" kern="1200" baseline="0" dirty="0" smtClean="0">
                          <a:solidFill>
                            <a:schemeClr val="dk1"/>
                          </a:solidFill>
                          <a:latin typeface="+mn-lt"/>
                          <a:ea typeface="+mn-ea"/>
                          <a:cs typeface="+mn-cs"/>
                        </a:rPr>
                        <a:t>critical</a:t>
                      </a:r>
                      <a:endParaRPr lang="en-ZA" sz="1800" b="0" dirty="0">
                        <a:solidFill>
                          <a:schemeClr val="tx1"/>
                        </a:solidFill>
                        <a:effectLst/>
                        <a:latin typeface="+mn-lt"/>
                        <a:ea typeface="Palatino Linotype" panose="02040502050505030304" pitchFamily="18"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solidFill>
                      <a:srgbClr val="D3E856"/>
                    </a:solidFill>
                  </a:tcPr>
                </a:tc>
                <a:tc>
                  <a:txBody>
                    <a:bodyPr/>
                    <a:lstStyle/>
                    <a:p>
                      <a:r>
                        <a:rPr lang="en-ZA" sz="1800" b="0" i="0" u="none" strike="noStrike" kern="1200" baseline="0" dirty="0" smtClean="0">
                          <a:solidFill>
                            <a:schemeClr val="dk1"/>
                          </a:solidFill>
                          <a:latin typeface="+mn-lt"/>
                          <a:ea typeface="+mn-ea"/>
                          <a:cs typeface="+mn-cs"/>
                        </a:rPr>
                        <a:t>Collecting data; analysing it; reasoning</a:t>
                      </a:r>
                    </a:p>
                    <a:p>
                      <a:r>
                        <a:rPr lang="en-ZA" sz="1800" b="0" i="0" u="none" strike="noStrike" kern="1200" baseline="0" dirty="0" smtClean="0">
                          <a:solidFill>
                            <a:schemeClr val="dk1"/>
                          </a:solidFill>
                          <a:latin typeface="+mn-lt"/>
                          <a:ea typeface="+mn-ea"/>
                          <a:cs typeface="+mn-cs"/>
                        </a:rPr>
                        <a:t>logically; evaluating facts</a:t>
                      </a:r>
                      <a:endParaRPr lang="en-ZA" sz="1800" b="0" dirty="0">
                        <a:solidFill>
                          <a:schemeClr val="tx1"/>
                        </a:solidFill>
                        <a:effectLst/>
                        <a:latin typeface="+mn-lt"/>
                        <a:ea typeface="Palatino Linotype" panose="02040502050505030304" pitchFamily="18" charset="0"/>
                        <a:cs typeface="Times New Roman" panose="02020603050405020304" pitchFamily="18" charset="0"/>
                      </a:endParaRPr>
                    </a:p>
                  </a:txBody>
                  <a:tcPr marL="68580" marR="68580" marT="0" marB="0">
                    <a:lnT w="12700" cap="flat" cmpd="sng" algn="ctr">
                      <a:solidFill>
                        <a:schemeClr val="bg1"/>
                      </a:solidFill>
                      <a:prstDash val="solid"/>
                      <a:round/>
                      <a:headEnd type="none" w="med" len="med"/>
                      <a:tailEnd type="none" w="med" len="med"/>
                    </a:lnT>
                    <a:solidFill>
                      <a:srgbClr val="D3E856"/>
                    </a:solidFill>
                  </a:tcPr>
                </a:tc>
              </a:tr>
              <a:tr h="409433">
                <a:tc>
                  <a:txBody>
                    <a:bodyPr/>
                    <a:lstStyle/>
                    <a:p>
                      <a:pPr marL="177800" indent="-177800"/>
                      <a:r>
                        <a:rPr lang="en-ZA" sz="1800" b="0" i="0" u="none" strike="noStrike" kern="1200" baseline="0" dirty="0" smtClean="0">
                          <a:solidFill>
                            <a:schemeClr val="dk1"/>
                          </a:solidFill>
                          <a:latin typeface="+mn-lt"/>
                          <a:ea typeface="+mn-ea"/>
                          <a:cs typeface="+mn-cs"/>
                        </a:rPr>
                        <a:t>Sequential</a:t>
                      </a:r>
                      <a:endParaRPr lang="en-ZA" sz="1800" b="1" dirty="0">
                        <a:effectLst/>
                        <a:latin typeface="+mn-lt"/>
                        <a:ea typeface="Palatino Linotype" panose="02040502050505030304" pitchFamily="18" charset="0"/>
                        <a:cs typeface="Times New Roman" panose="02020603050405020304" pitchFamily="18" charset="0"/>
                      </a:endParaRPr>
                    </a:p>
                  </a:txBody>
                  <a:tcPr marL="68580" marR="68580" marT="0" marB="0">
                    <a:solidFill>
                      <a:srgbClr val="767DC0"/>
                    </a:solidFill>
                  </a:tcPr>
                </a:tc>
                <a:tc>
                  <a:txBody>
                    <a:bodyPr/>
                    <a:lstStyle/>
                    <a:p>
                      <a:r>
                        <a:rPr lang="en-ZA" sz="1800" b="0" i="0" u="none" strike="noStrike" kern="1200" baseline="0" dirty="0" smtClean="0">
                          <a:solidFill>
                            <a:schemeClr val="dk1"/>
                          </a:solidFill>
                          <a:latin typeface="+mn-lt"/>
                          <a:ea typeface="+mn-ea"/>
                          <a:cs typeface="+mn-cs"/>
                        </a:rPr>
                        <a:t>Structured, planned,</a:t>
                      </a:r>
                    </a:p>
                    <a:p>
                      <a:r>
                        <a:rPr lang="en-ZA" sz="1800" b="0" i="0" u="none" strike="noStrike" kern="1200" baseline="0" dirty="0" smtClean="0">
                          <a:solidFill>
                            <a:schemeClr val="dk1"/>
                          </a:solidFill>
                          <a:latin typeface="+mn-lt"/>
                          <a:ea typeface="+mn-ea"/>
                          <a:cs typeface="+mn-cs"/>
                        </a:rPr>
                        <a:t>detailed</a:t>
                      </a:r>
                      <a:endParaRPr lang="en-ZA" sz="1800" i="0" dirty="0">
                        <a:effectLst/>
                        <a:latin typeface="+mn-lt"/>
                        <a:ea typeface="Palatino Linotype" panose="02040502050505030304" pitchFamily="18" charset="0"/>
                        <a:cs typeface="Times New Roman" panose="02020603050405020304" pitchFamily="18" charset="0"/>
                      </a:endParaRPr>
                    </a:p>
                  </a:txBody>
                  <a:tcPr marL="68580" marR="68580" marT="0" marB="0">
                    <a:solidFill>
                      <a:srgbClr val="767DC0"/>
                    </a:solidFill>
                  </a:tcPr>
                </a:tc>
                <a:tc>
                  <a:txBody>
                    <a:bodyPr/>
                    <a:lstStyle/>
                    <a:p>
                      <a:r>
                        <a:rPr lang="en-ZA" sz="1800" b="0" i="0" u="none" strike="noStrike" kern="1200" baseline="0" dirty="0" smtClean="0">
                          <a:solidFill>
                            <a:schemeClr val="dk1"/>
                          </a:solidFill>
                          <a:latin typeface="+mn-lt"/>
                          <a:ea typeface="+mn-ea"/>
                          <a:cs typeface="+mn-cs"/>
                        </a:rPr>
                        <a:t>Organising; solving problems step by</a:t>
                      </a:r>
                    </a:p>
                    <a:p>
                      <a:r>
                        <a:rPr lang="en-ZA" sz="1800" b="0" i="0" u="none" strike="noStrike" kern="1200" baseline="0" dirty="0" smtClean="0">
                          <a:solidFill>
                            <a:schemeClr val="dk1"/>
                          </a:solidFill>
                          <a:latin typeface="+mn-lt"/>
                          <a:ea typeface="+mn-ea"/>
                          <a:cs typeface="+mn-cs"/>
                        </a:rPr>
                        <a:t>step; following directions</a:t>
                      </a:r>
                      <a:endParaRPr lang="en-ZA" sz="1800" i="0" dirty="0">
                        <a:effectLst/>
                        <a:latin typeface="+mn-lt"/>
                        <a:ea typeface="Palatino Linotype" panose="02040502050505030304" pitchFamily="18" charset="0"/>
                        <a:cs typeface="Times New Roman" panose="02020603050405020304" pitchFamily="18" charset="0"/>
                      </a:endParaRPr>
                    </a:p>
                  </a:txBody>
                  <a:tcPr marL="68580" marR="68580" marT="0" marB="0">
                    <a:solidFill>
                      <a:srgbClr val="767DC0"/>
                    </a:solidFill>
                  </a:tcPr>
                </a:tc>
              </a:tr>
              <a:tr h="341194">
                <a:tc>
                  <a:txBody>
                    <a:bodyPr/>
                    <a:lstStyle/>
                    <a:p>
                      <a:r>
                        <a:rPr lang="en-ZA" sz="1800" b="0" i="0" u="none" strike="noStrike" kern="1200" baseline="0" dirty="0" smtClean="0">
                          <a:solidFill>
                            <a:schemeClr val="dk1"/>
                          </a:solidFill>
                          <a:latin typeface="+mn-lt"/>
                          <a:ea typeface="+mn-ea"/>
                          <a:cs typeface="+mn-cs"/>
                        </a:rPr>
                        <a:t>Interpersonal</a:t>
                      </a:r>
                      <a:endParaRPr lang="en-ZA" sz="1800" b="1" dirty="0">
                        <a:effectLst/>
                        <a:latin typeface="+mn-lt"/>
                        <a:ea typeface="Palatino Linotype" panose="02040502050505030304" pitchFamily="18" charset="0"/>
                        <a:cs typeface="Times New Roman" panose="02020603050405020304" pitchFamily="18" charset="0"/>
                      </a:endParaRPr>
                    </a:p>
                  </a:txBody>
                  <a:tcPr marL="68580" marR="68580" marT="0" marB="0">
                    <a:solidFill>
                      <a:srgbClr val="D3E856"/>
                    </a:solidFill>
                  </a:tcPr>
                </a:tc>
                <a:tc>
                  <a:txBody>
                    <a:bodyPr/>
                    <a:lstStyle/>
                    <a:p>
                      <a:r>
                        <a:rPr lang="en-ZA" sz="1800" b="0" i="0" u="none" strike="noStrike" kern="1200" baseline="0" dirty="0" smtClean="0">
                          <a:solidFill>
                            <a:schemeClr val="dk1"/>
                          </a:solidFill>
                          <a:latin typeface="+mn-lt"/>
                          <a:ea typeface="+mn-ea"/>
                          <a:cs typeface="+mn-cs"/>
                        </a:rPr>
                        <a:t>Emotional, spiritual,</a:t>
                      </a:r>
                    </a:p>
                    <a:p>
                      <a:r>
                        <a:rPr lang="en-ZA" sz="1800" b="0" i="0" u="none" strike="noStrike" kern="1200" baseline="0" dirty="0" smtClean="0">
                          <a:solidFill>
                            <a:schemeClr val="dk1"/>
                          </a:solidFill>
                          <a:latin typeface="+mn-lt"/>
                          <a:ea typeface="+mn-ea"/>
                          <a:cs typeface="+mn-cs"/>
                        </a:rPr>
                        <a:t>feelings</a:t>
                      </a:r>
                      <a:endParaRPr lang="en-ZA" sz="1800" dirty="0">
                        <a:effectLst/>
                        <a:latin typeface="+mn-lt"/>
                        <a:ea typeface="Palatino Linotype" panose="02040502050505030304" pitchFamily="18" charset="0"/>
                        <a:cs typeface="Times New Roman" panose="02020603050405020304" pitchFamily="18" charset="0"/>
                      </a:endParaRPr>
                    </a:p>
                  </a:txBody>
                  <a:tcPr marL="68580" marR="68580" marT="0" marB="0">
                    <a:solidFill>
                      <a:srgbClr val="D3E856"/>
                    </a:solidFill>
                  </a:tcPr>
                </a:tc>
                <a:tc>
                  <a:txBody>
                    <a:bodyPr/>
                    <a:lstStyle/>
                    <a:p>
                      <a:r>
                        <a:rPr lang="en-ZA" sz="1800" b="0" i="0" u="none" strike="noStrike" kern="1200" baseline="0" dirty="0" smtClean="0">
                          <a:solidFill>
                            <a:schemeClr val="dk1"/>
                          </a:solidFill>
                          <a:latin typeface="+mn-lt"/>
                          <a:ea typeface="+mn-ea"/>
                          <a:cs typeface="+mn-cs"/>
                        </a:rPr>
                        <a:t>Sensory input; group interaction;</a:t>
                      </a:r>
                    </a:p>
                    <a:p>
                      <a:r>
                        <a:rPr lang="en-ZA" sz="1800" b="0" i="0" u="none" strike="noStrike" kern="1200" baseline="0" dirty="0" smtClean="0">
                          <a:solidFill>
                            <a:schemeClr val="dk1"/>
                          </a:solidFill>
                          <a:latin typeface="+mn-lt"/>
                          <a:ea typeface="+mn-ea"/>
                          <a:cs typeface="+mn-cs"/>
                        </a:rPr>
                        <a:t>expressing ideas; listening</a:t>
                      </a:r>
                      <a:endParaRPr lang="en-ZA" sz="1800" dirty="0">
                        <a:effectLst/>
                        <a:latin typeface="+mn-lt"/>
                        <a:ea typeface="Palatino Linotype" panose="02040502050505030304" pitchFamily="18" charset="0"/>
                        <a:cs typeface="Times New Roman" panose="02020603050405020304" pitchFamily="18" charset="0"/>
                      </a:endParaRPr>
                    </a:p>
                  </a:txBody>
                  <a:tcPr marL="68580" marR="68580" marT="0" marB="0">
                    <a:solidFill>
                      <a:srgbClr val="D3E856"/>
                    </a:solidFill>
                  </a:tcPr>
                </a:tc>
              </a:tr>
              <a:tr h="376876">
                <a:tc>
                  <a:txBody>
                    <a:bodyPr/>
                    <a:lstStyle/>
                    <a:p>
                      <a:pPr marL="177800" indent="-177800">
                        <a:buFont typeface="Arial" panose="020B0604020202020204" pitchFamily="34" charset="0"/>
                        <a:buNone/>
                      </a:pPr>
                      <a:r>
                        <a:rPr lang="en-ZA" sz="1800" b="0" i="0" u="none" strike="noStrike" kern="1200" baseline="0" dirty="0" smtClean="0">
                          <a:solidFill>
                            <a:schemeClr val="dk1"/>
                          </a:solidFill>
                          <a:latin typeface="+mn-lt"/>
                          <a:ea typeface="+mn-ea"/>
                          <a:cs typeface="+mn-cs"/>
                        </a:rPr>
                        <a:t>Imaginative</a:t>
                      </a:r>
                      <a:endParaRPr lang="en-ZA" sz="1800" b="1" dirty="0">
                        <a:effectLst/>
                        <a:latin typeface="+mn-lt"/>
                        <a:ea typeface="Palatino Linotype" panose="02040502050505030304" pitchFamily="18" charset="0"/>
                        <a:cs typeface="Times New Roman" panose="02020603050405020304" pitchFamily="18" charset="0"/>
                      </a:endParaRPr>
                    </a:p>
                  </a:txBody>
                  <a:tcPr marL="68580" marR="68580" marT="0" marB="0">
                    <a:solidFill>
                      <a:srgbClr val="767DC0"/>
                    </a:solidFill>
                  </a:tcPr>
                </a:tc>
                <a:tc>
                  <a:txBody>
                    <a:bodyPr/>
                    <a:lstStyle/>
                    <a:p>
                      <a:r>
                        <a:rPr lang="en-ZA" sz="1800" b="0" i="0" u="none" strike="noStrike" kern="1200" baseline="0" dirty="0" smtClean="0">
                          <a:solidFill>
                            <a:schemeClr val="dk1"/>
                          </a:solidFill>
                          <a:latin typeface="+mn-lt"/>
                          <a:ea typeface="+mn-ea"/>
                          <a:cs typeface="+mn-cs"/>
                        </a:rPr>
                        <a:t>Intuitive, visual,</a:t>
                      </a:r>
                    </a:p>
                    <a:p>
                      <a:r>
                        <a:rPr lang="en-ZA" sz="1800" b="0" i="0" u="none" strike="noStrike" kern="1200" baseline="0" dirty="0" smtClean="0">
                          <a:solidFill>
                            <a:schemeClr val="dk1"/>
                          </a:solidFill>
                          <a:latin typeface="+mn-lt"/>
                          <a:ea typeface="+mn-ea"/>
                          <a:cs typeface="+mn-cs"/>
                        </a:rPr>
                        <a:t>conceptual</a:t>
                      </a:r>
                      <a:endParaRPr lang="en-ZA" sz="1800" dirty="0">
                        <a:effectLst/>
                        <a:latin typeface="+mn-lt"/>
                        <a:ea typeface="Palatino Linotype" panose="02040502050505030304" pitchFamily="18" charset="0"/>
                        <a:cs typeface="Times New Roman" panose="02020603050405020304" pitchFamily="18" charset="0"/>
                      </a:endParaRPr>
                    </a:p>
                  </a:txBody>
                  <a:tcPr marL="68580" marR="68580" marT="0" marB="0">
                    <a:solidFill>
                      <a:srgbClr val="767DC0"/>
                    </a:solidFill>
                  </a:tcPr>
                </a:tc>
                <a:tc>
                  <a:txBody>
                    <a:bodyPr/>
                    <a:lstStyle/>
                    <a:p>
                      <a:r>
                        <a:rPr lang="en-ZA" sz="1800" b="0" i="0" u="none" strike="noStrike" kern="1200" baseline="0" dirty="0" smtClean="0">
                          <a:solidFill>
                            <a:schemeClr val="dk1"/>
                          </a:solidFill>
                          <a:latin typeface="+mn-lt"/>
                          <a:ea typeface="+mn-ea"/>
                          <a:cs typeface="+mn-cs"/>
                        </a:rPr>
                        <a:t>Problem-solving; taking the initiative;</a:t>
                      </a:r>
                    </a:p>
                    <a:p>
                      <a:r>
                        <a:rPr lang="en-ZA" sz="1800" b="0" i="0" u="none" strike="noStrike" kern="1200" baseline="0" dirty="0" smtClean="0">
                          <a:solidFill>
                            <a:schemeClr val="dk1"/>
                          </a:solidFill>
                          <a:latin typeface="+mn-lt"/>
                          <a:ea typeface="+mn-ea"/>
                          <a:cs typeface="+mn-cs"/>
                        </a:rPr>
                        <a:t>enjoying visuals; looking at the big</a:t>
                      </a:r>
                    </a:p>
                    <a:p>
                      <a:r>
                        <a:rPr lang="en-ZA" sz="1800" b="0" i="0" u="none" strike="noStrike" kern="1200" baseline="0" dirty="0" smtClean="0">
                          <a:solidFill>
                            <a:schemeClr val="dk1"/>
                          </a:solidFill>
                          <a:latin typeface="+mn-lt"/>
                          <a:ea typeface="+mn-ea"/>
                          <a:cs typeface="+mn-cs"/>
                        </a:rPr>
                        <a:t>picture of things</a:t>
                      </a:r>
                      <a:endParaRPr lang="en-ZA" sz="1800" dirty="0">
                        <a:effectLst/>
                        <a:latin typeface="+mn-lt"/>
                        <a:ea typeface="Palatino Linotype" panose="02040502050505030304" pitchFamily="18" charset="0"/>
                        <a:cs typeface="Times New Roman" panose="02020603050405020304" pitchFamily="18" charset="0"/>
                      </a:endParaRPr>
                    </a:p>
                  </a:txBody>
                  <a:tcPr marL="68580" marR="68580" marT="0" marB="0">
                    <a:solidFill>
                      <a:srgbClr val="767DC0"/>
                    </a:solidFill>
                  </a:tcPr>
                </a:tc>
              </a:tr>
            </a:tbl>
          </a:graphicData>
        </a:graphic>
      </p:graphicFrame>
      <p:sp>
        <p:nvSpPr>
          <p:cNvPr id="7" name="Title 1">
            <a:extLst>
              <a:ext uri="{FF2B5EF4-FFF2-40B4-BE49-F238E27FC236}">
                <a16:creationId xmlns:a16="http://schemas.microsoft.com/office/drawing/2014/main" xmlns="" id="{DE2D4DDA-0C3B-4B34-B958-E13C6756BDC7}"/>
              </a:ext>
            </a:extLst>
          </p:cNvPr>
          <p:cNvSpPr>
            <a:spLocks noGrp="1"/>
          </p:cNvSpPr>
          <p:nvPr>
            <p:ph type="title"/>
          </p:nvPr>
        </p:nvSpPr>
        <p:spPr>
          <a:xfrm>
            <a:off x="0" y="162860"/>
            <a:ext cx="8372471" cy="1047316"/>
          </a:xfrm>
        </p:spPr>
        <p:txBody>
          <a:bodyPr>
            <a:normAutofit fontScale="90000"/>
          </a:bodyPr>
          <a:lstStyle/>
          <a:p>
            <a:pPr algn="ctr"/>
            <a:r>
              <a:rPr lang="en-ZA" sz="4900" b="1" dirty="0" smtClean="0">
                <a:solidFill>
                  <a:srgbClr val="8CE614"/>
                </a:solidFill>
                <a:latin typeface="+mn-lt"/>
              </a:rPr>
              <a:t>Unconventional thinking</a:t>
            </a:r>
            <a:r>
              <a:rPr lang="en-ZA" dirty="0"/>
              <a:t/>
            </a:r>
            <a:br>
              <a:rPr lang="en-ZA" dirty="0"/>
            </a:br>
            <a:r>
              <a:rPr lang="en-ZA" b="1" dirty="0" smtClean="0">
                <a:latin typeface="+mn-lt"/>
              </a:rPr>
              <a:t> </a:t>
            </a:r>
            <a:r>
              <a:rPr lang="en-ZA" b="1" dirty="0">
                <a:latin typeface="+mn-lt"/>
              </a:rPr>
              <a:t>methods</a:t>
            </a: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408743" y="4756551"/>
            <a:ext cx="2205927" cy="1470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038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2" presetClass="entr" presetSubtype="4" fill="hold" grpId="0" nodeType="afterEffect">
                                  <p:stCondLst>
                                    <p:cond delay="1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4000"/>
                            </p:stCondLst>
                            <p:childTnLst>
                              <p:par>
                                <p:cTn id="14" presetID="2" presetClass="entr" presetSubtype="4" fill="hold" nodeType="afterEffect">
                                  <p:stCondLst>
                                    <p:cond delay="150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6000"/>
                            </p:stCondLst>
                            <p:childTnLst>
                              <p:par>
                                <p:cTn id="19" presetID="42" presetClass="entr" presetSubtype="0" fill="hold" nodeType="afterEffect">
                                  <p:stCondLst>
                                    <p:cond delay="1500"/>
                                  </p:stCondLst>
                                  <p:childTnLst>
                                    <p:set>
                                      <p:cBhvr>
                                        <p:cTn id="20" dur="1" fill="hold">
                                          <p:stCondLst>
                                            <p:cond delay="0"/>
                                          </p:stCondLst>
                                        </p:cTn>
                                        <p:tgtEl>
                                          <p:spTgt spid="13314"/>
                                        </p:tgtEl>
                                        <p:attrNameLst>
                                          <p:attrName>style.visibility</p:attrName>
                                        </p:attrNameLst>
                                      </p:cBhvr>
                                      <p:to>
                                        <p:strVal val="visible"/>
                                      </p:to>
                                    </p:set>
                                    <p:animEffect transition="in" filter="fade">
                                      <p:cBhvr>
                                        <p:cTn id="21" dur="1000"/>
                                        <p:tgtEl>
                                          <p:spTgt spid="13314"/>
                                        </p:tgtEl>
                                      </p:cBhvr>
                                    </p:animEffect>
                                    <p:anim calcmode="lin" valueType="num">
                                      <p:cBhvr>
                                        <p:cTn id="22" dur="1000" fill="hold"/>
                                        <p:tgtEl>
                                          <p:spTgt spid="13314"/>
                                        </p:tgtEl>
                                        <p:attrNameLst>
                                          <p:attrName>ppt_x</p:attrName>
                                        </p:attrNameLst>
                                      </p:cBhvr>
                                      <p:tavLst>
                                        <p:tav tm="0">
                                          <p:val>
                                            <p:strVal val="#ppt_x"/>
                                          </p:val>
                                        </p:tav>
                                        <p:tav tm="100000">
                                          <p:val>
                                            <p:strVal val="#ppt_x"/>
                                          </p:val>
                                        </p:tav>
                                      </p:tavLst>
                                    </p:anim>
                                    <p:anim calcmode="lin" valueType="num">
                                      <p:cBhvr>
                                        <p:cTn id="23"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56CE95B-CA98-4BD8-BB61-7CBE66492D7F}"/>
              </a:ext>
            </a:extLst>
          </p:cNvPr>
          <p:cNvSpPr>
            <a:spLocks noGrp="1"/>
          </p:cNvSpPr>
          <p:nvPr>
            <p:ph type="body" idx="1"/>
          </p:nvPr>
        </p:nvSpPr>
        <p:spPr>
          <a:xfrm>
            <a:off x="392595" y="5040143"/>
            <a:ext cx="7910513" cy="446256"/>
          </a:xfrm>
        </p:spPr>
        <p:txBody>
          <a:bodyPr>
            <a:normAutofit fontScale="92500" lnSpcReduction="10000"/>
          </a:bodyPr>
          <a:lstStyle/>
          <a:p>
            <a:r>
              <a:rPr lang="en-ZA" dirty="0">
                <a:solidFill>
                  <a:srgbClr val="8CE614"/>
                </a:solidFill>
              </a:rPr>
              <a:t>Module </a:t>
            </a:r>
            <a:r>
              <a:rPr lang="en-ZA" dirty="0" smtClean="0">
                <a:solidFill>
                  <a:srgbClr val="8CE614"/>
                </a:solidFill>
              </a:rPr>
              <a:t>6</a:t>
            </a:r>
            <a:endParaRPr lang="en-ZA" dirty="0">
              <a:solidFill>
                <a:srgbClr val="8CE614"/>
              </a:solidFill>
            </a:endParaRPr>
          </a:p>
        </p:txBody>
      </p:sp>
      <p:sp>
        <p:nvSpPr>
          <p:cNvPr id="3" name="Content Placeholder 2">
            <a:extLst>
              <a:ext uri="{FF2B5EF4-FFF2-40B4-BE49-F238E27FC236}">
                <a16:creationId xmlns:a16="http://schemas.microsoft.com/office/drawing/2014/main" xmlns="" id="{BA0276BC-BCB0-4B8A-893B-32EAC274AF00}"/>
              </a:ext>
            </a:extLst>
          </p:cNvPr>
          <p:cNvSpPr>
            <a:spLocks noGrp="1"/>
          </p:cNvSpPr>
          <p:nvPr>
            <p:ph sz="quarter" idx="10"/>
          </p:nvPr>
        </p:nvSpPr>
        <p:spPr>
          <a:xfrm>
            <a:off x="392595" y="4407073"/>
            <a:ext cx="8051800" cy="651744"/>
          </a:xfrm>
        </p:spPr>
        <p:txBody>
          <a:bodyPr>
            <a:normAutofit fontScale="92500" lnSpcReduction="10000"/>
          </a:bodyPr>
          <a:lstStyle/>
          <a:p>
            <a:pPr algn="ctr"/>
            <a:r>
              <a:rPr lang="en-ZA" dirty="0">
                <a:solidFill>
                  <a:srgbClr val="C082E6"/>
                </a:solidFill>
              </a:rPr>
              <a:t>Learning activity </a:t>
            </a:r>
            <a:r>
              <a:rPr lang="en-ZA" dirty="0" smtClean="0">
                <a:solidFill>
                  <a:srgbClr val="C082E6"/>
                </a:solidFill>
              </a:rPr>
              <a:t>6.4</a:t>
            </a:r>
            <a:endParaRPr lang="en-ZA" dirty="0">
              <a:solidFill>
                <a:srgbClr val="C082E6"/>
              </a:solidFill>
            </a:endParaRPr>
          </a:p>
        </p:txBody>
      </p:sp>
      <p:sp>
        <p:nvSpPr>
          <p:cNvPr id="5" name="TextBox 4">
            <a:extLst>
              <a:ext uri="{FF2B5EF4-FFF2-40B4-BE49-F238E27FC236}">
                <a16:creationId xmlns:a16="http://schemas.microsoft.com/office/drawing/2014/main" xmlns="" id="{305A835A-BBEF-4642-9E09-887CF14DA237}"/>
              </a:ext>
            </a:extLst>
          </p:cNvPr>
          <p:cNvSpPr txBox="1"/>
          <p:nvPr/>
        </p:nvSpPr>
        <p:spPr>
          <a:xfrm>
            <a:off x="392595" y="5405878"/>
            <a:ext cx="7599405" cy="646331"/>
          </a:xfrm>
          <a:prstGeom prst="rect">
            <a:avLst/>
          </a:prstGeom>
          <a:noFill/>
        </p:spPr>
        <p:txBody>
          <a:bodyPr wrap="square" rtlCol="0">
            <a:spAutoFit/>
          </a:bodyPr>
          <a:lstStyle/>
          <a:p>
            <a:pPr lvl="0">
              <a:defRPr/>
            </a:pPr>
            <a:r>
              <a:rPr lang="en-ZA" dirty="0"/>
              <a:t>Test your knowledge of this section – and practise unconventional thinking skills – by </a:t>
            </a:r>
            <a:r>
              <a:rPr lang="en-ZA" dirty="0" smtClean="0"/>
              <a:t>completing Learning </a:t>
            </a:r>
            <a:r>
              <a:rPr lang="en-ZA" dirty="0"/>
              <a:t>activity 6.4 in your </a:t>
            </a:r>
            <a:r>
              <a:rPr lang="en-ZA" i="1" dirty="0"/>
              <a:t>Student’s Book</a:t>
            </a:r>
            <a:r>
              <a:rPr lang="en-ZA" dirty="0"/>
              <a:t>.</a:t>
            </a:r>
          </a:p>
        </p:txBody>
      </p:sp>
    </p:spTree>
    <p:extLst>
      <p:ext uri="{BB962C8B-B14F-4D97-AF65-F5344CB8AC3E}">
        <p14:creationId xmlns:p14="http://schemas.microsoft.com/office/powerpoint/2010/main" val="2760263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635B2DD1-76A8-4516-AE98-B5866C908554}"/>
              </a:ext>
            </a:extLst>
          </p:cNvPr>
          <p:cNvSpPr>
            <a:spLocks noGrp="1"/>
          </p:cNvSpPr>
          <p:nvPr>
            <p:ph type="body" idx="1"/>
          </p:nvPr>
        </p:nvSpPr>
        <p:spPr>
          <a:xfrm>
            <a:off x="385763" y="4899929"/>
            <a:ext cx="7910513" cy="499973"/>
          </a:xfrm>
        </p:spPr>
        <p:txBody>
          <a:bodyPr>
            <a:normAutofit lnSpcReduction="10000"/>
          </a:bodyPr>
          <a:lstStyle/>
          <a:p>
            <a:r>
              <a:rPr lang="en-ZA" dirty="0" smtClean="0">
                <a:solidFill>
                  <a:srgbClr val="8CE614"/>
                </a:solidFill>
              </a:rPr>
              <a:t>Portfolio task 1</a:t>
            </a:r>
            <a:endParaRPr lang="en-ZA" dirty="0">
              <a:solidFill>
                <a:srgbClr val="8CE614"/>
              </a:solidFill>
            </a:endParaRPr>
          </a:p>
        </p:txBody>
      </p:sp>
      <p:sp>
        <p:nvSpPr>
          <p:cNvPr id="3" name="TextBox 2">
            <a:extLst>
              <a:ext uri="{FF2B5EF4-FFF2-40B4-BE49-F238E27FC236}">
                <a16:creationId xmlns="" xmlns:a16="http://schemas.microsoft.com/office/drawing/2014/main" id="{91458409-ED5D-43B5-A861-E3633539FA5D}"/>
              </a:ext>
            </a:extLst>
          </p:cNvPr>
          <p:cNvSpPr txBox="1"/>
          <p:nvPr/>
        </p:nvSpPr>
        <p:spPr>
          <a:xfrm>
            <a:off x="385763" y="5399902"/>
            <a:ext cx="7744983" cy="369332"/>
          </a:xfrm>
          <a:prstGeom prst="rect">
            <a:avLst/>
          </a:prstGeom>
          <a:noFill/>
        </p:spPr>
        <p:txBody>
          <a:bodyPr wrap="square" rtlCol="0">
            <a:spAutoFit/>
          </a:bodyPr>
          <a:lstStyle/>
          <a:p>
            <a:r>
              <a:rPr lang="en-US" dirty="0"/>
              <a:t>Complete Portfolio </a:t>
            </a:r>
            <a:r>
              <a:rPr lang="en-US" dirty="0" smtClean="0"/>
              <a:t>task</a:t>
            </a:r>
            <a:r>
              <a:rPr lang="en-US" dirty="0"/>
              <a:t> 1 in your </a:t>
            </a:r>
            <a:r>
              <a:rPr lang="en-US" i="1" dirty="0"/>
              <a:t>Student’s Book</a:t>
            </a:r>
            <a:r>
              <a:rPr lang="en-US" dirty="0"/>
              <a:t>. This </a:t>
            </a:r>
            <a:r>
              <a:rPr lang="en-US" dirty="0" smtClean="0"/>
              <a:t>is a formal test.</a:t>
            </a:r>
            <a:endParaRPr lang="en-ZA" dirty="0"/>
          </a:p>
        </p:txBody>
      </p:sp>
    </p:spTree>
    <p:extLst>
      <p:ext uri="{BB962C8B-B14F-4D97-AF65-F5344CB8AC3E}">
        <p14:creationId xmlns:p14="http://schemas.microsoft.com/office/powerpoint/2010/main" val="77883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1923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E0E845-C2E6-4E8B-B558-09C7DD107B6D}"/>
              </a:ext>
            </a:extLst>
          </p:cNvPr>
          <p:cNvSpPr>
            <a:spLocks noGrp="1"/>
          </p:cNvSpPr>
          <p:nvPr>
            <p:ph type="title"/>
          </p:nvPr>
        </p:nvSpPr>
        <p:spPr>
          <a:xfrm>
            <a:off x="289844" y="514657"/>
            <a:ext cx="7905750" cy="720724"/>
          </a:xfrm>
        </p:spPr>
        <p:txBody>
          <a:bodyPr>
            <a:normAutofit/>
          </a:bodyPr>
          <a:lstStyle/>
          <a:p>
            <a:pPr algn="ctr"/>
            <a:r>
              <a:rPr lang="en-ZA" b="1" dirty="0">
                <a:latin typeface="+mn-lt"/>
              </a:rPr>
              <a:t>Think about </a:t>
            </a:r>
            <a:r>
              <a:rPr lang="en-ZA" b="1" dirty="0" smtClean="0">
                <a:latin typeface="+mn-lt"/>
              </a:rPr>
              <a:t>it…</a:t>
            </a:r>
            <a:endParaRPr lang="en-ZA" b="1" dirty="0">
              <a:latin typeface="+mn-lt"/>
            </a:endParaRPr>
          </a:p>
        </p:txBody>
      </p:sp>
      <p:sp>
        <p:nvSpPr>
          <p:cNvPr id="9" name="Content Placeholder 2">
            <a:extLst>
              <a:ext uri="{FF2B5EF4-FFF2-40B4-BE49-F238E27FC236}">
                <a16:creationId xmlns:a16="http://schemas.microsoft.com/office/drawing/2014/main" xmlns="" id="{4B573C04-D446-4472-B8E6-C64F867413D7}"/>
              </a:ext>
            </a:extLst>
          </p:cNvPr>
          <p:cNvSpPr>
            <a:spLocks noGrp="1"/>
          </p:cNvSpPr>
          <p:nvPr>
            <p:ph idx="1"/>
          </p:nvPr>
        </p:nvSpPr>
        <p:spPr>
          <a:xfrm>
            <a:off x="289844" y="1535743"/>
            <a:ext cx="8096919" cy="4324639"/>
          </a:xfrm>
        </p:spPr>
        <p:txBody>
          <a:bodyPr>
            <a:noAutofit/>
          </a:bodyPr>
          <a:lstStyle/>
          <a:p>
            <a:pPr lvl="0" fontAlgn="base"/>
            <a:r>
              <a:rPr lang="en-ZA" sz="3600" dirty="0"/>
              <a:t>Can we </a:t>
            </a:r>
            <a:r>
              <a:rPr lang="en-ZA" sz="3600" b="1" dirty="0">
                <a:solidFill>
                  <a:srgbClr val="8CE614"/>
                </a:solidFill>
              </a:rPr>
              <a:t>exercise</a:t>
            </a:r>
            <a:r>
              <a:rPr lang="en-ZA" sz="3600" dirty="0"/>
              <a:t> our</a:t>
            </a:r>
            <a:r>
              <a:rPr lang="en-ZA" sz="3600" dirty="0">
                <a:solidFill>
                  <a:srgbClr val="8CE614"/>
                </a:solidFill>
              </a:rPr>
              <a:t> </a:t>
            </a:r>
            <a:r>
              <a:rPr lang="en-ZA" sz="3600" b="1" dirty="0" smtClean="0">
                <a:solidFill>
                  <a:srgbClr val="8CE614"/>
                </a:solidFill>
              </a:rPr>
              <a:t>mind</a:t>
            </a:r>
            <a:r>
              <a:rPr lang="en-ZA" sz="3600" dirty="0" smtClean="0">
                <a:solidFill>
                  <a:srgbClr val="8CE614"/>
                </a:solidFill>
              </a:rPr>
              <a:t> </a:t>
            </a:r>
            <a:r>
              <a:rPr lang="en-ZA" sz="3600" dirty="0" smtClean="0"/>
              <a:t>&amp; </a:t>
            </a:r>
            <a:r>
              <a:rPr lang="en-ZA" sz="3600" b="1" dirty="0" smtClean="0">
                <a:solidFill>
                  <a:srgbClr val="8CE614"/>
                </a:solidFill>
              </a:rPr>
              <a:t>memory</a:t>
            </a:r>
            <a:r>
              <a:rPr lang="en-ZA" sz="3600" dirty="0" smtClean="0"/>
              <a:t>, </a:t>
            </a:r>
            <a:r>
              <a:rPr lang="en-ZA" sz="3600" dirty="0"/>
              <a:t>or are we stuck with what we have?</a:t>
            </a:r>
          </a:p>
          <a:p>
            <a:pPr lvl="0" fontAlgn="base"/>
            <a:r>
              <a:rPr lang="en-ZA" sz="3600" dirty="0"/>
              <a:t>Are there </a:t>
            </a:r>
            <a:r>
              <a:rPr lang="en-ZA" sz="3600" b="1" dirty="0">
                <a:solidFill>
                  <a:srgbClr val="767DC0"/>
                </a:solidFill>
              </a:rPr>
              <a:t>different methods </a:t>
            </a:r>
            <a:r>
              <a:rPr lang="en-ZA" sz="3600" dirty="0"/>
              <a:t>for making decisions, or are we led by our </a:t>
            </a:r>
            <a:r>
              <a:rPr lang="en-ZA" sz="3600" b="1" dirty="0">
                <a:solidFill>
                  <a:srgbClr val="767DC0"/>
                </a:solidFill>
              </a:rPr>
              <a:t>emotions</a:t>
            </a:r>
            <a:r>
              <a:rPr lang="en-ZA" sz="3600" dirty="0">
                <a:solidFill>
                  <a:srgbClr val="767DC0"/>
                </a:solidFill>
              </a:rPr>
              <a:t> </a:t>
            </a:r>
            <a:r>
              <a:rPr lang="en-ZA" sz="3600" dirty="0" smtClean="0"/>
              <a:t>&amp; </a:t>
            </a:r>
            <a:r>
              <a:rPr lang="en-ZA" sz="3600" b="1" dirty="0">
                <a:solidFill>
                  <a:srgbClr val="767DC0"/>
                </a:solidFill>
              </a:rPr>
              <a:t>circumstances</a:t>
            </a:r>
            <a:r>
              <a:rPr lang="en-ZA" sz="3600" dirty="0"/>
              <a:t>?</a:t>
            </a:r>
          </a:p>
          <a:p>
            <a:r>
              <a:rPr lang="en-ZA" sz="3600" dirty="0"/>
              <a:t>What are </a:t>
            </a:r>
            <a:r>
              <a:rPr lang="en-ZA" sz="3600" b="1" dirty="0">
                <a:solidFill>
                  <a:srgbClr val="8CE614"/>
                </a:solidFill>
              </a:rPr>
              <a:t>creative ways </a:t>
            </a:r>
            <a:r>
              <a:rPr lang="en-ZA" sz="3600" dirty="0"/>
              <a:t>of looking at problems that need to be solved?</a:t>
            </a:r>
          </a:p>
        </p:txBody>
      </p:sp>
      <p:pic>
        <p:nvPicPr>
          <p:cNvPr id="5" name="Picture 2" descr="C:\Users\Jyoti\AppData\Local\Microsoft\Windows\INetCache\IE\I4YKZYED\lightbulb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0708" y="245377"/>
            <a:ext cx="850403" cy="10055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Jyoti\AppData\Local\Microsoft\Windows\INetCache\IE\I4YKZYED\lightbulb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5693" y="229836"/>
            <a:ext cx="850403" cy="1005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15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1" presetClass="entr" presetSubtype="0" fill="hold" grpId="0" nodeType="afterEffect">
                                  <p:stCondLst>
                                    <p:cond delay="1750"/>
                                  </p:stCondLst>
                                  <p:childTnLst>
                                    <p:set>
                                      <p:cBhvr>
                                        <p:cTn id="17" dur="1" fill="hold">
                                          <p:stCondLst>
                                            <p:cond delay="0"/>
                                          </p:stCondLst>
                                        </p:cTn>
                                        <p:tgtEl>
                                          <p:spTgt spid="9">
                                            <p:txEl>
                                              <p:pRg st="0" end="0"/>
                                            </p:txEl>
                                          </p:spTgt>
                                        </p:tgtEl>
                                        <p:attrNameLst>
                                          <p:attrName>style.visibility</p:attrName>
                                        </p:attrNameLst>
                                      </p:cBhvr>
                                      <p:to>
                                        <p:strVal val="visible"/>
                                      </p:to>
                                    </p:set>
                                  </p:childTnLst>
                                </p:cTn>
                              </p:par>
                            </p:childTnLst>
                          </p:cTn>
                        </p:par>
                        <p:par>
                          <p:cTn id="18" fill="hold">
                            <p:stCondLst>
                              <p:cond delay="2250"/>
                            </p:stCondLst>
                            <p:childTnLst>
                              <p:par>
                                <p:cTn id="19" presetID="1" presetClass="entr" presetSubtype="0" fill="hold" grpId="0" nodeType="afterEffect">
                                  <p:stCondLst>
                                    <p:cond delay="175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childTnLst>
                          </p:cTn>
                        </p:par>
                        <p:par>
                          <p:cTn id="21" fill="hold">
                            <p:stCondLst>
                              <p:cond delay="4000"/>
                            </p:stCondLst>
                            <p:childTnLst>
                              <p:par>
                                <p:cTn id="22" presetID="1" presetClass="entr" presetSubtype="0" fill="hold" grpId="0" nodeType="afterEffect">
                                  <p:stCondLst>
                                    <p:cond delay="1750"/>
                                  </p:stCondLst>
                                  <p:childTnLst>
                                    <p:set>
                                      <p:cBhvr>
                                        <p:cTn id="23"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39ECD-A8A6-4067-8DA8-E209A546658D}"/>
              </a:ext>
            </a:extLst>
          </p:cNvPr>
          <p:cNvSpPr>
            <a:spLocks noGrp="1"/>
          </p:cNvSpPr>
          <p:nvPr>
            <p:ph type="title"/>
          </p:nvPr>
        </p:nvSpPr>
        <p:spPr>
          <a:xfrm>
            <a:off x="-1" y="3057525"/>
            <a:ext cx="8404412" cy="976460"/>
          </a:xfrm>
        </p:spPr>
        <p:txBody>
          <a:bodyPr>
            <a:noAutofit/>
          </a:bodyPr>
          <a:lstStyle/>
          <a:p>
            <a:pPr algn="ctr"/>
            <a:r>
              <a:rPr lang="en-ZA" dirty="0">
                <a:solidFill>
                  <a:srgbClr val="8CE614"/>
                </a:solidFill>
              </a:rPr>
              <a:t>Mnemonic techniques</a:t>
            </a:r>
          </a:p>
        </p:txBody>
      </p:sp>
      <p:sp>
        <p:nvSpPr>
          <p:cNvPr id="3" name="Text Placeholder 2">
            <a:extLst>
              <a:ext uri="{FF2B5EF4-FFF2-40B4-BE49-F238E27FC236}">
                <a16:creationId xmlns:a16="http://schemas.microsoft.com/office/drawing/2014/main" xmlns="" id="{1C362500-7ECC-42A0-97EA-2A94E9D5EA9F}"/>
              </a:ext>
            </a:extLst>
          </p:cNvPr>
          <p:cNvSpPr>
            <a:spLocks noGrp="1"/>
          </p:cNvSpPr>
          <p:nvPr>
            <p:ph type="body" idx="1"/>
          </p:nvPr>
        </p:nvSpPr>
        <p:spPr>
          <a:xfrm>
            <a:off x="246948" y="2330431"/>
            <a:ext cx="7910513" cy="727094"/>
          </a:xfrm>
        </p:spPr>
        <p:txBody>
          <a:bodyPr>
            <a:noAutofit/>
          </a:bodyPr>
          <a:lstStyle/>
          <a:p>
            <a:pPr algn="ctr"/>
            <a:r>
              <a:rPr lang="en-ZA" sz="6000" dirty="0">
                <a:solidFill>
                  <a:srgbClr val="C082E6"/>
                </a:solidFill>
              </a:rPr>
              <a:t>Unit </a:t>
            </a:r>
            <a:r>
              <a:rPr lang="en-ZA" sz="6000" dirty="0" smtClean="0">
                <a:solidFill>
                  <a:srgbClr val="C082E6"/>
                </a:solidFill>
              </a:rPr>
              <a:t>6.1</a:t>
            </a:r>
            <a:endParaRPr lang="en-ZA" sz="6000" dirty="0">
              <a:solidFill>
                <a:srgbClr val="C082E6"/>
              </a:solidFill>
            </a:endParaRPr>
          </a:p>
        </p:txBody>
      </p:sp>
    </p:spTree>
    <p:extLst>
      <p:ext uri="{BB962C8B-B14F-4D97-AF65-F5344CB8AC3E}">
        <p14:creationId xmlns:p14="http://schemas.microsoft.com/office/powerpoint/2010/main" val="3718441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2D4DDA-0C3B-4B34-B958-E13C6756BDC7}"/>
              </a:ext>
            </a:extLst>
          </p:cNvPr>
          <p:cNvSpPr>
            <a:spLocks noGrp="1"/>
          </p:cNvSpPr>
          <p:nvPr>
            <p:ph type="title"/>
          </p:nvPr>
        </p:nvSpPr>
        <p:spPr>
          <a:xfrm>
            <a:off x="381001" y="279202"/>
            <a:ext cx="7905750" cy="720724"/>
          </a:xfrm>
        </p:spPr>
        <p:txBody>
          <a:bodyPr/>
          <a:lstStyle/>
          <a:p>
            <a:pPr algn="ctr"/>
            <a:r>
              <a:rPr lang="en-ZA" b="1" dirty="0">
                <a:latin typeface="+mn-lt"/>
              </a:rPr>
              <a:t>What are </a:t>
            </a:r>
            <a:r>
              <a:rPr lang="en-ZA" b="1" dirty="0">
                <a:solidFill>
                  <a:srgbClr val="8CE614"/>
                </a:solidFill>
                <a:latin typeface="+mn-lt"/>
              </a:rPr>
              <a:t>mnemonic techniques</a:t>
            </a:r>
            <a:r>
              <a:rPr lang="en-ZA" b="1" dirty="0">
                <a:latin typeface="+mn-lt"/>
              </a:rPr>
              <a:t>?</a:t>
            </a:r>
            <a:endParaRPr lang="en-ZA" dirty="0">
              <a:latin typeface="+mn-lt"/>
            </a:endParaRPr>
          </a:p>
        </p:txBody>
      </p:sp>
      <p:sp>
        <p:nvSpPr>
          <p:cNvPr id="3" name="Content Placeholder 2">
            <a:extLst>
              <a:ext uri="{FF2B5EF4-FFF2-40B4-BE49-F238E27FC236}">
                <a16:creationId xmlns:a16="http://schemas.microsoft.com/office/drawing/2014/main" xmlns="" id="{31DC930C-6C1D-4479-BCB5-4FB653FB5412}"/>
              </a:ext>
            </a:extLst>
          </p:cNvPr>
          <p:cNvSpPr>
            <a:spLocks noGrp="1"/>
          </p:cNvSpPr>
          <p:nvPr>
            <p:ph idx="1"/>
          </p:nvPr>
        </p:nvSpPr>
        <p:spPr>
          <a:xfrm>
            <a:off x="485776" y="1143918"/>
            <a:ext cx="7600310" cy="3513807"/>
          </a:xfrm>
        </p:spPr>
        <p:txBody>
          <a:bodyPr>
            <a:noAutofit/>
          </a:bodyPr>
          <a:lstStyle/>
          <a:p>
            <a:pPr lvl="0" fontAlgn="base"/>
            <a:r>
              <a:rPr lang="en-ZA" sz="3600" dirty="0"/>
              <a:t>Say: </a:t>
            </a:r>
            <a:r>
              <a:rPr lang="en-ZA" sz="3600" b="1" i="1" dirty="0" smtClean="0">
                <a:solidFill>
                  <a:srgbClr val="767DC0"/>
                </a:solidFill>
              </a:rPr>
              <a:t>nee-</a:t>
            </a:r>
            <a:r>
              <a:rPr lang="en-ZA" sz="3600" b="1" i="1" dirty="0" err="1" smtClean="0">
                <a:solidFill>
                  <a:srgbClr val="767DC0"/>
                </a:solidFill>
              </a:rPr>
              <a:t>mónick</a:t>
            </a:r>
            <a:endParaRPr lang="en-ZA" sz="3600" dirty="0"/>
          </a:p>
          <a:p>
            <a:pPr lvl="0" fontAlgn="base"/>
            <a:r>
              <a:rPr lang="en-ZA" sz="3600" dirty="0" smtClean="0"/>
              <a:t>A system </a:t>
            </a:r>
            <a:r>
              <a:rPr lang="en-ZA" sz="3600" dirty="0"/>
              <a:t>to help you to </a:t>
            </a:r>
            <a:r>
              <a:rPr lang="en-ZA" sz="3600" b="1" dirty="0">
                <a:solidFill>
                  <a:srgbClr val="8CE614"/>
                </a:solidFill>
              </a:rPr>
              <a:t>remember</a:t>
            </a:r>
            <a:r>
              <a:rPr lang="en-ZA" sz="3600" dirty="0"/>
              <a:t> a </a:t>
            </a:r>
            <a:r>
              <a:rPr lang="en-ZA" sz="3600" b="1" dirty="0">
                <a:solidFill>
                  <a:srgbClr val="8CE614"/>
                </a:solidFill>
              </a:rPr>
              <a:t>list</a:t>
            </a:r>
            <a:r>
              <a:rPr lang="en-ZA" sz="3600" dirty="0">
                <a:solidFill>
                  <a:srgbClr val="8CE614"/>
                </a:solidFill>
              </a:rPr>
              <a:t> </a:t>
            </a:r>
            <a:r>
              <a:rPr lang="en-ZA" sz="3600" dirty="0"/>
              <a:t>or </a:t>
            </a:r>
            <a:r>
              <a:rPr lang="en-ZA" sz="3600" b="1" dirty="0" smtClean="0">
                <a:solidFill>
                  <a:srgbClr val="8CE614"/>
                </a:solidFill>
              </a:rPr>
              <a:t>sequence</a:t>
            </a:r>
            <a:endParaRPr lang="en-ZA" sz="3600" dirty="0"/>
          </a:p>
          <a:p>
            <a:pPr lvl="0" fontAlgn="base"/>
            <a:r>
              <a:rPr lang="en-ZA" sz="3600" dirty="0"/>
              <a:t>Example: </a:t>
            </a:r>
            <a:r>
              <a:rPr lang="en-ZA" sz="3600" dirty="0" smtClean="0"/>
              <a:t>making </a:t>
            </a:r>
            <a:r>
              <a:rPr lang="en-ZA" sz="3600" dirty="0"/>
              <a:t>a special </a:t>
            </a:r>
            <a:r>
              <a:rPr lang="en-ZA" sz="3600" b="1" dirty="0">
                <a:solidFill>
                  <a:srgbClr val="767DC0"/>
                </a:solidFill>
              </a:rPr>
              <a:t>word</a:t>
            </a:r>
            <a:r>
              <a:rPr lang="en-ZA" sz="3600" dirty="0"/>
              <a:t>, </a:t>
            </a:r>
            <a:r>
              <a:rPr lang="en-ZA" sz="3600" b="1" dirty="0">
                <a:solidFill>
                  <a:srgbClr val="767DC0"/>
                </a:solidFill>
              </a:rPr>
              <a:t>sentence</a:t>
            </a:r>
            <a:r>
              <a:rPr lang="en-ZA" sz="3600" dirty="0"/>
              <a:t>, pattern of </a:t>
            </a:r>
            <a:r>
              <a:rPr lang="en-ZA" sz="3600" b="1" dirty="0">
                <a:solidFill>
                  <a:srgbClr val="767DC0"/>
                </a:solidFill>
              </a:rPr>
              <a:t>letters</a:t>
            </a:r>
            <a:r>
              <a:rPr lang="en-ZA" sz="3600" dirty="0"/>
              <a:t>, or </a:t>
            </a:r>
            <a:r>
              <a:rPr lang="en-ZA" sz="3600" b="1" dirty="0">
                <a:solidFill>
                  <a:srgbClr val="767DC0"/>
                </a:solidFill>
              </a:rPr>
              <a:t>rhyme</a:t>
            </a:r>
            <a:r>
              <a:rPr lang="en-ZA" sz="3600" dirty="0"/>
              <a:t>.</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738188" y="4025214"/>
            <a:ext cx="3213099" cy="2128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07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1" presetClass="entr" presetSubtype="0" fill="hold" grpId="0" nodeType="afterEffect">
                                  <p:stCondLst>
                                    <p:cond delay="20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4000"/>
                            </p:stCondLst>
                            <p:childTnLst>
                              <p:par>
                                <p:cTn id="12" presetID="1" presetClass="entr" presetSubtype="0" fill="hold" grpId="0" nodeType="afterEffect">
                                  <p:stCondLst>
                                    <p:cond delay="200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6000"/>
                            </p:stCondLst>
                            <p:childTnLst>
                              <p:par>
                                <p:cTn id="15" presetID="1" presetClass="entr" presetSubtype="0" fill="hold" grpId="0" nodeType="afterEffect">
                                  <p:stCondLst>
                                    <p:cond delay="200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par>
                          <p:cTn id="17" fill="hold">
                            <p:stCondLst>
                              <p:cond delay="8000"/>
                            </p:stCondLst>
                            <p:childTnLst>
                              <p:par>
                                <p:cTn id="18" presetID="6" presetClass="entr" presetSubtype="16" fill="hold" nodeType="afterEffect">
                                  <p:stCondLst>
                                    <p:cond delay="100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2D4DDA-0C3B-4B34-B958-E13C6756BDC7}"/>
              </a:ext>
            </a:extLst>
          </p:cNvPr>
          <p:cNvSpPr>
            <a:spLocks noGrp="1"/>
          </p:cNvSpPr>
          <p:nvPr>
            <p:ph type="title"/>
          </p:nvPr>
        </p:nvSpPr>
        <p:spPr>
          <a:xfrm>
            <a:off x="285750" y="100013"/>
            <a:ext cx="8001001" cy="1043905"/>
          </a:xfrm>
        </p:spPr>
        <p:txBody>
          <a:bodyPr>
            <a:normAutofit fontScale="90000"/>
          </a:bodyPr>
          <a:lstStyle/>
          <a:p>
            <a:pPr algn="ctr"/>
            <a:r>
              <a:rPr lang="en-ZA" b="1" dirty="0" smtClean="0">
                <a:solidFill>
                  <a:srgbClr val="767DC0"/>
                </a:solidFill>
                <a:latin typeface="+mn-lt"/>
              </a:rPr>
              <a:t>Mnemonic techniques </a:t>
            </a:r>
            <a:r>
              <a:rPr lang="en-ZA" b="1" dirty="0" smtClean="0">
                <a:solidFill>
                  <a:srgbClr val="8CE614"/>
                </a:solidFill>
                <a:latin typeface="+mn-lt"/>
              </a:rPr>
              <a:t/>
            </a:r>
            <a:br>
              <a:rPr lang="en-ZA" b="1" dirty="0" smtClean="0">
                <a:solidFill>
                  <a:srgbClr val="8CE614"/>
                </a:solidFill>
                <a:latin typeface="+mn-lt"/>
              </a:rPr>
            </a:br>
            <a:r>
              <a:rPr lang="en-ZA" b="1" dirty="0" smtClean="0">
                <a:latin typeface="+mn-lt"/>
              </a:rPr>
              <a:t>for</a:t>
            </a:r>
            <a:r>
              <a:rPr lang="en-ZA" b="1" dirty="0" smtClean="0">
                <a:solidFill>
                  <a:srgbClr val="8CE614"/>
                </a:solidFill>
                <a:latin typeface="+mn-lt"/>
              </a:rPr>
              <a:t> </a:t>
            </a:r>
            <a:r>
              <a:rPr lang="en-ZA" b="1" dirty="0" smtClean="0">
                <a:solidFill>
                  <a:srgbClr val="767DC0"/>
                </a:solidFill>
                <a:latin typeface="+mn-lt"/>
              </a:rPr>
              <a:t>memory skills</a:t>
            </a:r>
            <a:endParaRPr lang="en-ZA" dirty="0">
              <a:solidFill>
                <a:srgbClr val="767DC0"/>
              </a:solidFill>
              <a:latin typeface="+mn-lt"/>
            </a:endParaRPr>
          </a:p>
        </p:txBody>
      </p:sp>
      <p:sp>
        <p:nvSpPr>
          <p:cNvPr id="3" name="Content Placeholder 2">
            <a:extLst>
              <a:ext uri="{FF2B5EF4-FFF2-40B4-BE49-F238E27FC236}">
                <a16:creationId xmlns:a16="http://schemas.microsoft.com/office/drawing/2014/main" xmlns="" id="{31DC930C-6C1D-4479-BCB5-4FB653FB5412}"/>
              </a:ext>
            </a:extLst>
          </p:cNvPr>
          <p:cNvSpPr>
            <a:spLocks noGrp="1"/>
          </p:cNvSpPr>
          <p:nvPr>
            <p:ph idx="1"/>
          </p:nvPr>
        </p:nvSpPr>
        <p:spPr>
          <a:xfrm>
            <a:off x="285750" y="1143918"/>
            <a:ext cx="4143374" cy="5042570"/>
          </a:xfrm>
        </p:spPr>
        <p:txBody>
          <a:bodyPr>
            <a:noAutofit/>
          </a:bodyPr>
          <a:lstStyle/>
          <a:p>
            <a:pPr lvl="0" fontAlgn="base"/>
            <a:r>
              <a:rPr lang="en-ZA" sz="3600" dirty="0"/>
              <a:t>Words:</a:t>
            </a:r>
          </a:p>
          <a:p>
            <a:pPr marL="800100" lvl="2" indent="-528638" fontAlgn="base">
              <a:buFont typeface="Wingdings" panose="05000000000000000000" pitchFamily="2" charset="2"/>
              <a:buChar char="v"/>
            </a:pPr>
            <a:r>
              <a:rPr lang="en-ZA" sz="3200" dirty="0"/>
              <a:t>Write down </a:t>
            </a:r>
            <a:r>
              <a:rPr lang="en-ZA" sz="3200" dirty="0" smtClean="0"/>
              <a:t>the </a:t>
            </a:r>
            <a:r>
              <a:rPr lang="en-ZA" sz="3200" b="1" dirty="0" smtClean="0">
                <a:solidFill>
                  <a:srgbClr val="8CE614"/>
                </a:solidFill>
              </a:rPr>
              <a:t>first </a:t>
            </a:r>
            <a:r>
              <a:rPr lang="en-ZA" sz="3200" b="1" dirty="0">
                <a:solidFill>
                  <a:srgbClr val="8CE614"/>
                </a:solidFill>
              </a:rPr>
              <a:t>letter </a:t>
            </a:r>
            <a:r>
              <a:rPr lang="en-ZA" sz="3200" dirty="0"/>
              <a:t>of </a:t>
            </a:r>
            <a:r>
              <a:rPr lang="en-ZA" sz="3200" b="1" dirty="0">
                <a:solidFill>
                  <a:srgbClr val="8CE614"/>
                </a:solidFill>
              </a:rPr>
              <a:t>each word</a:t>
            </a:r>
            <a:r>
              <a:rPr lang="en-ZA" sz="3200" b="1" dirty="0">
                <a:solidFill>
                  <a:srgbClr val="767DC0"/>
                </a:solidFill>
              </a:rPr>
              <a:t> </a:t>
            </a:r>
            <a:r>
              <a:rPr lang="en-ZA" sz="3200" dirty="0" smtClean="0"/>
              <a:t>in the </a:t>
            </a:r>
            <a:r>
              <a:rPr lang="en-ZA" sz="3200" dirty="0"/>
              <a:t>list.</a:t>
            </a:r>
          </a:p>
          <a:p>
            <a:pPr marL="800100" lvl="2" indent="-528638" fontAlgn="base">
              <a:buFont typeface="Wingdings" panose="05000000000000000000" pitchFamily="2" charset="2"/>
              <a:buChar char="v"/>
            </a:pPr>
            <a:r>
              <a:rPr lang="en-ZA" sz="3200" dirty="0"/>
              <a:t>Use the</a:t>
            </a:r>
            <a:r>
              <a:rPr lang="en-ZA" sz="3200" dirty="0">
                <a:solidFill>
                  <a:srgbClr val="8CE614"/>
                </a:solidFill>
              </a:rPr>
              <a:t> </a:t>
            </a:r>
            <a:r>
              <a:rPr lang="en-ZA" sz="3200" b="1" dirty="0">
                <a:solidFill>
                  <a:srgbClr val="767DC0"/>
                </a:solidFill>
              </a:rPr>
              <a:t>letters</a:t>
            </a:r>
            <a:r>
              <a:rPr lang="en-ZA" sz="3200" dirty="0"/>
              <a:t> to form a </a:t>
            </a:r>
            <a:r>
              <a:rPr lang="en-ZA" sz="3200" b="1" dirty="0">
                <a:solidFill>
                  <a:srgbClr val="767DC0"/>
                </a:solidFill>
              </a:rPr>
              <a:t>word</a:t>
            </a:r>
            <a:r>
              <a:rPr lang="en-ZA" sz="3200" dirty="0"/>
              <a:t>.</a:t>
            </a:r>
          </a:p>
          <a:p>
            <a:pPr marL="800100" lvl="2" indent="-528638" fontAlgn="base">
              <a:buFont typeface="Wingdings" panose="05000000000000000000" pitchFamily="2" charset="2"/>
              <a:buChar char="v"/>
            </a:pPr>
            <a:r>
              <a:rPr lang="en-ZA" sz="3200" dirty="0"/>
              <a:t>Use </a:t>
            </a:r>
            <a:r>
              <a:rPr lang="en-ZA" sz="3200" dirty="0" smtClean="0"/>
              <a:t>the </a:t>
            </a:r>
            <a:r>
              <a:rPr lang="en-ZA" sz="3200" b="1" dirty="0" smtClean="0">
                <a:solidFill>
                  <a:srgbClr val="8CE614"/>
                </a:solidFill>
              </a:rPr>
              <a:t>new </a:t>
            </a:r>
            <a:r>
              <a:rPr lang="en-ZA" sz="3200" b="1" dirty="0">
                <a:solidFill>
                  <a:srgbClr val="8CE614"/>
                </a:solidFill>
              </a:rPr>
              <a:t>word </a:t>
            </a:r>
            <a:r>
              <a:rPr lang="en-ZA" sz="3200" dirty="0"/>
              <a:t>to create </a:t>
            </a:r>
            <a:r>
              <a:rPr lang="en-ZA" sz="3200" dirty="0" smtClean="0"/>
              <a:t>a </a:t>
            </a:r>
            <a:r>
              <a:rPr lang="en-ZA" sz="3200" b="1" dirty="0" smtClean="0">
                <a:solidFill>
                  <a:srgbClr val="8CE614"/>
                </a:solidFill>
              </a:rPr>
              <a:t>mental </a:t>
            </a:r>
            <a:r>
              <a:rPr lang="en-ZA" sz="3200" b="1" dirty="0">
                <a:solidFill>
                  <a:srgbClr val="8CE614"/>
                </a:solidFill>
              </a:rPr>
              <a:t>picture</a:t>
            </a:r>
            <a:r>
              <a:rPr lang="en-ZA" sz="3200" dirty="0"/>
              <a:t> </a:t>
            </a:r>
            <a:r>
              <a:rPr lang="en-ZA" sz="3200" dirty="0" smtClean="0"/>
              <a:t>of the </a:t>
            </a:r>
            <a:r>
              <a:rPr lang="en-ZA" sz="3200" b="1" dirty="0">
                <a:solidFill>
                  <a:srgbClr val="8CE614"/>
                </a:solidFill>
              </a:rPr>
              <a:t>concept</a:t>
            </a:r>
            <a:r>
              <a:rPr lang="en-ZA" sz="3200" dirty="0"/>
              <a:t>.</a:t>
            </a: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5014912" y="1556727"/>
            <a:ext cx="2714625" cy="3352801"/>
          </a:xfrm>
          <a:prstGeom prst="rect">
            <a:avLst/>
          </a:prstGeom>
        </p:spPr>
      </p:pic>
      <p:sp>
        <p:nvSpPr>
          <p:cNvPr id="6" name="Rectangle 5"/>
          <p:cNvSpPr/>
          <p:nvPr/>
        </p:nvSpPr>
        <p:spPr>
          <a:xfrm>
            <a:off x="4229100" y="4909528"/>
            <a:ext cx="4057651" cy="1047979"/>
          </a:xfrm>
          <a:prstGeom prst="rect">
            <a:avLst/>
          </a:prstGeom>
        </p:spPr>
        <p:txBody>
          <a:bodyPr wrap="square">
            <a:spAutoFit/>
          </a:bodyPr>
          <a:lstStyle/>
          <a:p>
            <a:pPr algn="ctr">
              <a:lnSpc>
                <a:spcPct val="115000"/>
              </a:lnSpc>
              <a:spcAft>
                <a:spcPts val="0"/>
              </a:spcAft>
            </a:pPr>
            <a:r>
              <a:rPr lang="en-US"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Figure 6.2: The well-known mnemonic “Roy G. </a:t>
            </a:r>
            <a:r>
              <a:rPr lang="en-US" i="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Biv</a:t>
            </a:r>
            <a:r>
              <a:rPr lang="en-US"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is a useful way to remember the order of the </a:t>
            </a:r>
            <a:r>
              <a:rPr lang="en-US" i="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colours</a:t>
            </a:r>
            <a:r>
              <a:rPr lang="en-US"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of a rainbow</a:t>
            </a:r>
            <a:endParaRPr lang="en-ZA"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286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1" presetClass="entr" presetSubtype="0" fill="hold" grpId="0" nodeType="afterEffect">
                                  <p:stCondLst>
                                    <p:cond delay="20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4000"/>
                            </p:stCondLst>
                            <p:childTnLst>
                              <p:par>
                                <p:cTn id="12" presetID="1" presetClass="entr" presetSubtype="0" fill="hold" grpId="0" nodeType="afterEffect">
                                  <p:stCondLst>
                                    <p:cond delay="200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6000"/>
                            </p:stCondLst>
                            <p:childTnLst>
                              <p:par>
                                <p:cTn id="15" presetID="1" presetClass="entr" presetSubtype="0" fill="hold" grpId="0" nodeType="afterEffect">
                                  <p:stCondLst>
                                    <p:cond delay="200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par>
                          <p:cTn id="17" fill="hold">
                            <p:stCondLst>
                              <p:cond delay="8000"/>
                            </p:stCondLst>
                            <p:childTnLst>
                              <p:par>
                                <p:cTn id="18" presetID="1" presetClass="entr" presetSubtype="0" fill="hold" grpId="0" nodeType="afterEffect">
                                  <p:stCondLst>
                                    <p:cond delay="200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par>
                          <p:cTn id="20" fill="hold">
                            <p:stCondLst>
                              <p:cond delay="10000"/>
                            </p:stCondLst>
                            <p:childTnLst>
                              <p:par>
                                <p:cTn id="21" presetID="16" presetClass="entr" presetSubtype="21" fill="hold" nodeType="afterEffect">
                                  <p:stCondLst>
                                    <p:cond delay="100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par>
                          <p:cTn id="24" fill="hold">
                            <p:stCondLst>
                              <p:cond delay="11500"/>
                            </p:stCondLst>
                            <p:childTnLst>
                              <p:par>
                                <p:cTn id="25" presetID="16" presetClass="entr" presetSubtype="21" fill="hold" nodeType="afterEffect">
                                  <p:stCondLst>
                                    <p:cond delay="100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arn(inVertical)">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2D4DDA-0C3B-4B34-B958-E13C6756BDC7}"/>
              </a:ext>
            </a:extLst>
          </p:cNvPr>
          <p:cNvSpPr>
            <a:spLocks noGrp="1"/>
          </p:cNvSpPr>
          <p:nvPr>
            <p:ph type="title"/>
          </p:nvPr>
        </p:nvSpPr>
        <p:spPr>
          <a:xfrm>
            <a:off x="285750" y="100013"/>
            <a:ext cx="8001001" cy="1043905"/>
          </a:xfrm>
        </p:spPr>
        <p:txBody>
          <a:bodyPr>
            <a:normAutofit fontScale="90000"/>
          </a:bodyPr>
          <a:lstStyle/>
          <a:p>
            <a:pPr algn="ctr"/>
            <a:r>
              <a:rPr lang="en-ZA" b="1" dirty="0" smtClean="0">
                <a:solidFill>
                  <a:srgbClr val="8CE614"/>
                </a:solidFill>
                <a:latin typeface="+mn-lt"/>
              </a:rPr>
              <a:t>Mnemonic techniques </a:t>
            </a:r>
            <a:br>
              <a:rPr lang="en-ZA" b="1" dirty="0" smtClean="0">
                <a:solidFill>
                  <a:srgbClr val="8CE614"/>
                </a:solidFill>
                <a:latin typeface="+mn-lt"/>
              </a:rPr>
            </a:br>
            <a:r>
              <a:rPr lang="en-ZA" b="1" dirty="0" smtClean="0">
                <a:latin typeface="+mn-lt"/>
              </a:rPr>
              <a:t>for</a:t>
            </a:r>
            <a:r>
              <a:rPr lang="en-ZA" b="1" dirty="0" smtClean="0">
                <a:solidFill>
                  <a:srgbClr val="8CE614"/>
                </a:solidFill>
                <a:latin typeface="+mn-lt"/>
              </a:rPr>
              <a:t> </a:t>
            </a:r>
            <a:r>
              <a:rPr lang="en-ZA" b="1" dirty="0" smtClean="0">
                <a:solidFill>
                  <a:srgbClr val="767DC0"/>
                </a:solidFill>
                <a:latin typeface="+mn-lt"/>
              </a:rPr>
              <a:t>memory skills</a:t>
            </a:r>
            <a:endParaRPr lang="en-ZA" dirty="0">
              <a:solidFill>
                <a:srgbClr val="767DC0"/>
              </a:solidFill>
              <a:latin typeface="+mn-lt"/>
            </a:endParaRPr>
          </a:p>
        </p:txBody>
      </p:sp>
      <p:sp>
        <p:nvSpPr>
          <p:cNvPr id="3" name="Content Placeholder 2">
            <a:extLst>
              <a:ext uri="{FF2B5EF4-FFF2-40B4-BE49-F238E27FC236}">
                <a16:creationId xmlns:a16="http://schemas.microsoft.com/office/drawing/2014/main" xmlns="" id="{31DC930C-6C1D-4479-BCB5-4FB653FB5412}"/>
              </a:ext>
            </a:extLst>
          </p:cNvPr>
          <p:cNvSpPr>
            <a:spLocks noGrp="1"/>
          </p:cNvSpPr>
          <p:nvPr>
            <p:ph idx="1"/>
          </p:nvPr>
        </p:nvSpPr>
        <p:spPr>
          <a:xfrm>
            <a:off x="285749" y="1143918"/>
            <a:ext cx="8001002" cy="4442496"/>
          </a:xfrm>
        </p:spPr>
        <p:txBody>
          <a:bodyPr>
            <a:noAutofit/>
          </a:bodyPr>
          <a:lstStyle/>
          <a:p>
            <a:pPr lvl="0" fontAlgn="base"/>
            <a:r>
              <a:rPr lang="en-ZA" sz="3600" dirty="0"/>
              <a:t>Sentences:</a:t>
            </a:r>
          </a:p>
          <a:p>
            <a:pPr marL="642938" indent="-457200" fontAlgn="base">
              <a:buFont typeface="Wingdings" panose="05000000000000000000" pitchFamily="2" charset="2"/>
              <a:buChar char="v"/>
            </a:pPr>
            <a:r>
              <a:rPr lang="en-ZA" sz="3200" dirty="0"/>
              <a:t>Form a </a:t>
            </a:r>
            <a:r>
              <a:rPr lang="en-ZA" sz="3200" b="1" dirty="0">
                <a:solidFill>
                  <a:srgbClr val="8CE614"/>
                </a:solidFill>
              </a:rPr>
              <a:t>sentence</a:t>
            </a:r>
            <a:r>
              <a:rPr lang="en-ZA" sz="3200" dirty="0"/>
              <a:t> with the </a:t>
            </a:r>
            <a:r>
              <a:rPr lang="en-ZA" sz="3200" b="1" dirty="0">
                <a:solidFill>
                  <a:srgbClr val="8CE614"/>
                </a:solidFill>
              </a:rPr>
              <a:t>first letter/parts of </a:t>
            </a:r>
            <a:r>
              <a:rPr lang="en-ZA" sz="3200" b="1" dirty="0">
                <a:solidFill>
                  <a:srgbClr val="8CE614"/>
                </a:solidFill>
              </a:rPr>
              <a:t>words</a:t>
            </a:r>
            <a:endParaRPr lang="en-ZA" sz="3200" b="1" dirty="0">
              <a:solidFill>
                <a:srgbClr val="8CE614"/>
              </a:solidFill>
            </a:endParaRPr>
          </a:p>
          <a:p>
            <a:pPr fontAlgn="base"/>
            <a:r>
              <a:rPr lang="en-ZA" sz="3600" dirty="0"/>
              <a:t>Associations:</a:t>
            </a:r>
          </a:p>
          <a:p>
            <a:pPr marL="628650" indent="-442913" fontAlgn="base">
              <a:buFont typeface="Wingdings" panose="05000000000000000000" pitchFamily="2" charset="2"/>
              <a:buChar char="v"/>
            </a:pPr>
            <a:r>
              <a:rPr lang="en-ZA" sz="3200" dirty="0"/>
              <a:t>Link a</a:t>
            </a:r>
            <a:r>
              <a:rPr lang="en-ZA" sz="3200" dirty="0">
                <a:solidFill>
                  <a:srgbClr val="767DC0"/>
                </a:solidFill>
              </a:rPr>
              <a:t> </a:t>
            </a:r>
            <a:r>
              <a:rPr lang="en-ZA" sz="3200" b="1" dirty="0">
                <a:solidFill>
                  <a:srgbClr val="767DC0"/>
                </a:solidFill>
              </a:rPr>
              <a:t>fact </a:t>
            </a:r>
            <a:r>
              <a:rPr lang="en-ZA" sz="3200" dirty="0"/>
              <a:t>or </a:t>
            </a:r>
            <a:r>
              <a:rPr lang="en-ZA" sz="3200" b="1" dirty="0">
                <a:solidFill>
                  <a:srgbClr val="767DC0"/>
                </a:solidFill>
              </a:rPr>
              <a:t>number</a:t>
            </a:r>
            <a:r>
              <a:rPr lang="en-ZA" sz="3200" dirty="0"/>
              <a:t> to something </a:t>
            </a:r>
            <a:r>
              <a:rPr lang="en-ZA" sz="3200" dirty="0" smtClean="0"/>
              <a:t>else </a:t>
            </a:r>
            <a:endParaRPr lang="en-ZA" sz="3200" dirty="0"/>
          </a:p>
          <a:p>
            <a:pPr fontAlgn="base"/>
            <a:r>
              <a:rPr lang="en-ZA" sz="3600" dirty="0"/>
              <a:t>Rhymes </a:t>
            </a:r>
            <a:r>
              <a:rPr lang="en-ZA" sz="3600" dirty="0" smtClean="0"/>
              <a:t>&amp; </a:t>
            </a:r>
            <a:r>
              <a:rPr lang="en-ZA" sz="3600" dirty="0"/>
              <a:t>tunes:</a:t>
            </a:r>
          </a:p>
          <a:p>
            <a:pPr marL="628650" lvl="2" indent="-442913" fontAlgn="base">
              <a:buFont typeface="Wingdings" panose="05000000000000000000" pitchFamily="2" charset="2"/>
              <a:buChar char="v"/>
            </a:pPr>
            <a:r>
              <a:rPr lang="en-ZA" sz="3200" dirty="0"/>
              <a:t>Use </a:t>
            </a:r>
            <a:r>
              <a:rPr lang="en-ZA" sz="3200" b="1" dirty="0">
                <a:solidFill>
                  <a:srgbClr val="8CE614"/>
                </a:solidFill>
              </a:rPr>
              <a:t>music</a:t>
            </a:r>
            <a:r>
              <a:rPr lang="en-ZA" sz="3200" b="1" dirty="0">
                <a:solidFill>
                  <a:srgbClr val="767DC0"/>
                </a:solidFill>
              </a:rPr>
              <a:t> </a:t>
            </a:r>
            <a:r>
              <a:rPr lang="en-ZA" sz="3200" dirty="0" smtClean="0"/>
              <a:t>&amp; </a:t>
            </a:r>
            <a:r>
              <a:rPr lang="en-ZA" sz="3200" b="1" dirty="0" smtClean="0">
                <a:solidFill>
                  <a:srgbClr val="8CE614"/>
                </a:solidFill>
              </a:rPr>
              <a:t>actions</a:t>
            </a:r>
            <a:endParaRPr lang="en-ZA" sz="3200" b="1" dirty="0">
              <a:solidFill>
                <a:srgbClr val="8CE614"/>
              </a:solidFill>
            </a:endParaRPr>
          </a:p>
          <a:p>
            <a:pPr fontAlgn="base"/>
            <a:r>
              <a:rPr lang="en-ZA" sz="3600" dirty="0"/>
              <a:t>Stories.</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600699" y="3878933"/>
            <a:ext cx="2327275" cy="232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01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1" presetClass="entr" presetSubtype="0" fill="hold" grpId="0" nodeType="afterEffect">
                                  <p:stCondLst>
                                    <p:cond delay="200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4000"/>
                            </p:stCondLst>
                            <p:childTnLst>
                              <p:par>
                                <p:cTn id="12" presetID="1" presetClass="entr" presetSubtype="0" fill="hold" grpId="0" nodeType="afterEffect">
                                  <p:stCondLst>
                                    <p:cond delay="200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6000"/>
                            </p:stCondLst>
                            <p:childTnLst>
                              <p:par>
                                <p:cTn id="15" presetID="1" presetClass="entr" presetSubtype="0" fill="hold" grpId="0" nodeType="afterEffect">
                                  <p:stCondLst>
                                    <p:cond delay="200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par>
                          <p:cTn id="17" fill="hold">
                            <p:stCondLst>
                              <p:cond delay="8000"/>
                            </p:stCondLst>
                            <p:childTnLst>
                              <p:par>
                                <p:cTn id="18" presetID="1" presetClass="entr" presetSubtype="0" fill="hold" grpId="0" nodeType="afterEffect">
                                  <p:stCondLst>
                                    <p:cond delay="200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par>
                          <p:cTn id="20" fill="hold">
                            <p:stCondLst>
                              <p:cond delay="10000"/>
                            </p:stCondLst>
                            <p:childTnLst>
                              <p:par>
                                <p:cTn id="21" presetID="1" presetClass="entr" presetSubtype="0" fill="hold" grpId="0" nodeType="afterEffect">
                                  <p:stCondLst>
                                    <p:cond delay="200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par>
                          <p:cTn id="23" fill="hold">
                            <p:stCondLst>
                              <p:cond delay="12000"/>
                            </p:stCondLst>
                            <p:childTnLst>
                              <p:par>
                                <p:cTn id="24" presetID="1" presetClass="entr" presetSubtype="0" fill="hold" grpId="0" nodeType="afterEffect">
                                  <p:stCondLst>
                                    <p:cond delay="200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par>
                          <p:cTn id="26" fill="hold">
                            <p:stCondLst>
                              <p:cond delay="14000"/>
                            </p:stCondLst>
                            <p:childTnLst>
                              <p:par>
                                <p:cTn id="27" presetID="1" presetClass="entr" presetSubtype="0" fill="hold" grpId="0" nodeType="afterEffect">
                                  <p:stCondLst>
                                    <p:cond delay="200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par>
                          <p:cTn id="29" fill="hold">
                            <p:stCondLst>
                              <p:cond delay="16000"/>
                            </p:stCondLst>
                            <p:childTnLst>
                              <p:par>
                                <p:cTn id="30" presetID="26" presetClass="entr" presetSubtype="0" fill="hold" nodeType="afterEffect">
                                  <p:stCondLst>
                                    <p:cond delay="1000"/>
                                  </p:stCondLst>
                                  <p:childTnLst>
                                    <p:set>
                                      <p:cBhvr>
                                        <p:cTn id="31" dur="1" fill="hold">
                                          <p:stCondLst>
                                            <p:cond delay="0"/>
                                          </p:stCondLst>
                                        </p:cTn>
                                        <p:tgtEl>
                                          <p:spTgt spid="2050"/>
                                        </p:tgtEl>
                                        <p:attrNameLst>
                                          <p:attrName>style.visibility</p:attrName>
                                        </p:attrNameLst>
                                      </p:cBhvr>
                                      <p:to>
                                        <p:strVal val="visible"/>
                                      </p:to>
                                    </p:set>
                                    <p:animEffect transition="in" filter="wipe(down)">
                                      <p:cBhvr>
                                        <p:cTn id="32" dur="580">
                                          <p:stCondLst>
                                            <p:cond delay="0"/>
                                          </p:stCondLst>
                                        </p:cTn>
                                        <p:tgtEl>
                                          <p:spTgt spid="2050"/>
                                        </p:tgtEl>
                                      </p:cBhvr>
                                    </p:animEffect>
                                    <p:anim calcmode="lin" valueType="num">
                                      <p:cBhvr>
                                        <p:cTn id="33"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8" dur="26">
                                          <p:stCondLst>
                                            <p:cond delay="650"/>
                                          </p:stCondLst>
                                        </p:cTn>
                                        <p:tgtEl>
                                          <p:spTgt spid="2050"/>
                                        </p:tgtEl>
                                      </p:cBhvr>
                                      <p:to x="100000" y="60000"/>
                                    </p:animScale>
                                    <p:animScale>
                                      <p:cBhvr>
                                        <p:cTn id="39" dur="166" decel="50000">
                                          <p:stCondLst>
                                            <p:cond delay="676"/>
                                          </p:stCondLst>
                                        </p:cTn>
                                        <p:tgtEl>
                                          <p:spTgt spid="2050"/>
                                        </p:tgtEl>
                                      </p:cBhvr>
                                      <p:to x="100000" y="100000"/>
                                    </p:animScale>
                                    <p:animScale>
                                      <p:cBhvr>
                                        <p:cTn id="40" dur="26">
                                          <p:stCondLst>
                                            <p:cond delay="1312"/>
                                          </p:stCondLst>
                                        </p:cTn>
                                        <p:tgtEl>
                                          <p:spTgt spid="2050"/>
                                        </p:tgtEl>
                                      </p:cBhvr>
                                      <p:to x="100000" y="80000"/>
                                    </p:animScale>
                                    <p:animScale>
                                      <p:cBhvr>
                                        <p:cTn id="41" dur="166" decel="50000">
                                          <p:stCondLst>
                                            <p:cond delay="1338"/>
                                          </p:stCondLst>
                                        </p:cTn>
                                        <p:tgtEl>
                                          <p:spTgt spid="2050"/>
                                        </p:tgtEl>
                                      </p:cBhvr>
                                      <p:to x="100000" y="100000"/>
                                    </p:animScale>
                                    <p:animScale>
                                      <p:cBhvr>
                                        <p:cTn id="42" dur="26">
                                          <p:stCondLst>
                                            <p:cond delay="1642"/>
                                          </p:stCondLst>
                                        </p:cTn>
                                        <p:tgtEl>
                                          <p:spTgt spid="2050"/>
                                        </p:tgtEl>
                                      </p:cBhvr>
                                      <p:to x="100000" y="90000"/>
                                    </p:animScale>
                                    <p:animScale>
                                      <p:cBhvr>
                                        <p:cTn id="43" dur="166" decel="50000">
                                          <p:stCondLst>
                                            <p:cond delay="1668"/>
                                          </p:stCondLst>
                                        </p:cTn>
                                        <p:tgtEl>
                                          <p:spTgt spid="2050"/>
                                        </p:tgtEl>
                                      </p:cBhvr>
                                      <p:to x="100000" y="100000"/>
                                    </p:animScale>
                                    <p:animScale>
                                      <p:cBhvr>
                                        <p:cTn id="44" dur="26">
                                          <p:stCondLst>
                                            <p:cond delay="1808"/>
                                          </p:stCondLst>
                                        </p:cTn>
                                        <p:tgtEl>
                                          <p:spTgt spid="2050"/>
                                        </p:tgtEl>
                                      </p:cBhvr>
                                      <p:to x="100000" y="95000"/>
                                    </p:animScale>
                                    <p:animScale>
                                      <p:cBhvr>
                                        <p:cTn id="45" dur="166" decel="50000">
                                          <p:stCondLst>
                                            <p:cond delay="1834"/>
                                          </p:stCondLst>
                                        </p:cTn>
                                        <p:tgtEl>
                                          <p:spTgt spid="20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56CE95B-CA98-4BD8-BB61-7CBE66492D7F}"/>
              </a:ext>
            </a:extLst>
          </p:cNvPr>
          <p:cNvSpPr>
            <a:spLocks noGrp="1"/>
          </p:cNvSpPr>
          <p:nvPr>
            <p:ph type="body" idx="1"/>
          </p:nvPr>
        </p:nvSpPr>
        <p:spPr>
          <a:xfrm>
            <a:off x="392595" y="5040143"/>
            <a:ext cx="7910513" cy="446256"/>
          </a:xfrm>
        </p:spPr>
        <p:txBody>
          <a:bodyPr>
            <a:normAutofit fontScale="92500" lnSpcReduction="10000"/>
          </a:bodyPr>
          <a:lstStyle/>
          <a:p>
            <a:r>
              <a:rPr lang="en-ZA" dirty="0">
                <a:solidFill>
                  <a:srgbClr val="8CE614"/>
                </a:solidFill>
              </a:rPr>
              <a:t>Module </a:t>
            </a:r>
            <a:r>
              <a:rPr lang="en-ZA" dirty="0" smtClean="0">
                <a:solidFill>
                  <a:srgbClr val="8CE614"/>
                </a:solidFill>
              </a:rPr>
              <a:t>6</a:t>
            </a:r>
            <a:endParaRPr lang="en-ZA" dirty="0">
              <a:solidFill>
                <a:srgbClr val="8CE614"/>
              </a:solidFill>
            </a:endParaRPr>
          </a:p>
        </p:txBody>
      </p:sp>
      <p:sp>
        <p:nvSpPr>
          <p:cNvPr id="3" name="Content Placeholder 2">
            <a:extLst>
              <a:ext uri="{FF2B5EF4-FFF2-40B4-BE49-F238E27FC236}">
                <a16:creationId xmlns:a16="http://schemas.microsoft.com/office/drawing/2014/main" xmlns="" id="{BA0276BC-BCB0-4B8A-893B-32EAC274AF00}"/>
              </a:ext>
            </a:extLst>
          </p:cNvPr>
          <p:cNvSpPr>
            <a:spLocks noGrp="1"/>
          </p:cNvSpPr>
          <p:nvPr>
            <p:ph sz="quarter" idx="10"/>
          </p:nvPr>
        </p:nvSpPr>
        <p:spPr>
          <a:xfrm>
            <a:off x="392595" y="4407073"/>
            <a:ext cx="8051800" cy="651744"/>
          </a:xfrm>
        </p:spPr>
        <p:txBody>
          <a:bodyPr>
            <a:normAutofit fontScale="92500" lnSpcReduction="10000"/>
          </a:bodyPr>
          <a:lstStyle/>
          <a:p>
            <a:pPr algn="ctr"/>
            <a:r>
              <a:rPr lang="en-ZA" dirty="0">
                <a:solidFill>
                  <a:srgbClr val="C082E6"/>
                </a:solidFill>
              </a:rPr>
              <a:t>Learning activity </a:t>
            </a:r>
            <a:r>
              <a:rPr lang="en-ZA" dirty="0" smtClean="0">
                <a:solidFill>
                  <a:srgbClr val="C082E6"/>
                </a:solidFill>
              </a:rPr>
              <a:t>6.1</a:t>
            </a:r>
            <a:endParaRPr lang="en-ZA" dirty="0">
              <a:solidFill>
                <a:srgbClr val="C082E6"/>
              </a:solidFill>
            </a:endParaRPr>
          </a:p>
        </p:txBody>
      </p:sp>
      <p:sp>
        <p:nvSpPr>
          <p:cNvPr id="5" name="TextBox 4">
            <a:extLst>
              <a:ext uri="{FF2B5EF4-FFF2-40B4-BE49-F238E27FC236}">
                <a16:creationId xmlns:a16="http://schemas.microsoft.com/office/drawing/2014/main" xmlns="" id="{305A835A-BBEF-4642-9E09-887CF14DA237}"/>
              </a:ext>
            </a:extLst>
          </p:cNvPr>
          <p:cNvSpPr txBox="1"/>
          <p:nvPr/>
        </p:nvSpPr>
        <p:spPr>
          <a:xfrm>
            <a:off x="392595" y="5405878"/>
            <a:ext cx="7599405" cy="646331"/>
          </a:xfrm>
          <a:prstGeom prst="rect">
            <a:avLst/>
          </a:prstGeom>
          <a:noFill/>
        </p:spPr>
        <p:txBody>
          <a:bodyPr wrap="square" rtlCol="0">
            <a:spAutoFit/>
          </a:bodyPr>
          <a:lstStyle/>
          <a:p>
            <a:pPr lvl="0">
              <a:defRPr/>
            </a:pPr>
            <a:r>
              <a:rPr lang="en-ZA" dirty="0"/>
              <a:t>Test your knowledge of this unit – and use mnemonic techniques – </a:t>
            </a:r>
            <a:endParaRPr lang="en-ZA" dirty="0" smtClean="0"/>
          </a:p>
          <a:p>
            <a:pPr lvl="0">
              <a:defRPr/>
            </a:pPr>
            <a:r>
              <a:rPr lang="en-ZA" dirty="0" smtClean="0"/>
              <a:t>by completing Learning </a:t>
            </a:r>
            <a:r>
              <a:rPr lang="en-ZA" dirty="0"/>
              <a:t>activity 6.1 in your </a:t>
            </a:r>
            <a:r>
              <a:rPr lang="en-ZA" i="1" dirty="0"/>
              <a:t>Student’s Book</a:t>
            </a:r>
            <a:r>
              <a:rPr lang="en-ZA" dirty="0"/>
              <a:t>.</a:t>
            </a:r>
          </a:p>
        </p:txBody>
      </p:sp>
    </p:spTree>
    <p:extLst>
      <p:ext uri="{BB962C8B-B14F-4D97-AF65-F5344CB8AC3E}">
        <p14:creationId xmlns:p14="http://schemas.microsoft.com/office/powerpoint/2010/main" val="8324175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39ECD-A8A6-4067-8DA8-E209A546658D}"/>
              </a:ext>
            </a:extLst>
          </p:cNvPr>
          <p:cNvSpPr>
            <a:spLocks noGrp="1"/>
          </p:cNvSpPr>
          <p:nvPr>
            <p:ph type="title"/>
          </p:nvPr>
        </p:nvSpPr>
        <p:spPr>
          <a:xfrm>
            <a:off x="-1" y="2792679"/>
            <a:ext cx="8404412" cy="1884244"/>
          </a:xfrm>
        </p:spPr>
        <p:txBody>
          <a:bodyPr>
            <a:noAutofit/>
          </a:bodyPr>
          <a:lstStyle/>
          <a:p>
            <a:pPr algn="ctr"/>
            <a:r>
              <a:rPr lang="en-ZA" dirty="0">
                <a:solidFill>
                  <a:srgbClr val="8CE614"/>
                </a:solidFill>
              </a:rPr>
              <a:t>Decision-making methods</a:t>
            </a:r>
          </a:p>
        </p:txBody>
      </p:sp>
      <p:sp>
        <p:nvSpPr>
          <p:cNvPr id="3" name="Text Placeholder 2">
            <a:extLst>
              <a:ext uri="{FF2B5EF4-FFF2-40B4-BE49-F238E27FC236}">
                <a16:creationId xmlns:a16="http://schemas.microsoft.com/office/drawing/2014/main" xmlns="" id="{1C362500-7ECC-42A0-97EA-2A94E9D5EA9F}"/>
              </a:ext>
            </a:extLst>
          </p:cNvPr>
          <p:cNvSpPr>
            <a:spLocks noGrp="1"/>
          </p:cNvSpPr>
          <p:nvPr>
            <p:ph type="body" idx="1"/>
          </p:nvPr>
        </p:nvSpPr>
        <p:spPr>
          <a:xfrm>
            <a:off x="246949" y="2065585"/>
            <a:ext cx="7910513" cy="727094"/>
          </a:xfrm>
        </p:spPr>
        <p:txBody>
          <a:bodyPr>
            <a:noAutofit/>
          </a:bodyPr>
          <a:lstStyle/>
          <a:p>
            <a:pPr algn="ctr"/>
            <a:r>
              <a:rPr lang="en-ZA" sz="6000" dirty="0">
                <a:solidFill>
                  <a:srgbClr val="C082E6"/>
                </a:solidFill>
              </a:rPr>
              <a:t>Unit 6</a:t>
            </a:r>
            <a:r>
              <a:rPr lang="en-ZA" sz="6000" dirty="0" smtClean="0">
                <a:solidFill>
                  <a:srgbClr val="C082E6"/>
                </a:solidFill>
              </a:rPr>
              <a:t>.2</a:t>
            </a:r>
            <a:endParaRPr lang="en-ZA" sz="6000" dirty="0">
              <a:solidFill>
                <a:srgbClr val="C082E6"/>
              </a:solidFill>
            </a:endParaRPr>
          </a:p>
        </p:txBody>
      </p:sp>
    </p:spTree>
    <p:extLst>
      <p:ext uri="{BB962C8B-B14F-4D97-AF65-F5344CB8AC3E}">
        <p14:creationId xmlns:p14="http://schemas.microsoft.com/office/powerpoint/2010/main" val="138312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Presentation2">
  <a:themeElements>
    <a:clrScheme name="Custom 3">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5210</TotalTime>
  <Words>844</Words>
  <Application>Microsoft Office PowerPoint</Application>
  <PresentationFormat>On-screen Show (4:3)</PresentationFormat>
  <Paragraphs>138</Paragraphs>
  <Slides>25</Slides>
  <Notes>4</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Arial</vt:lpstr>
      <vt:lpstr>Calibri</vt:lpstr>
      <vt:lpstr>Calibri Light</vt:lpstr>
      <vt:lpstr>Courier New</vt:lpstr>
      <vt:lpstr>Palatino Linotype</vt:lpstr>
      <vt:lpstr>Times New Roman</vt:lpstr>
      <vt:lpstr>Wingdings</vt:lpstr>
      <vt:lpstr>1_Presentation2</vt:lpstr>
      <vt:lpstr>Presentation2</vt:lpstr>
      <vt:lpstr>2_Presentation2</vt:lpstr>
      <vt:lpstr>Life Orientation: Life Skills</vt:lpstr>
      <vt:lpstr>Apply learning &amp; thinking skills &amp; strategies in various contexts </vt:lpstr>
      <vt:lpstr>Think about it…</vt:lpstr>
      <vt:lpstr>Mnemonic techniques</vt:lpstr>
      <vt:lpstr>What are mnemonic techniques?</vt:lpstr>
      <vt:lpstr>Mnemonic techniques  for memory skills</vt:lpstr>
      <vt:lpstr>Mnemonic techniques  for memory skills</vt:lpstr>
      <vt:lpstr>PowerPoint Presentation</vt:lpstr>
      <vt:lpstr>Decision-making methods</vt:lpstr>
      <vt:lpstr>Decision-making methods</vt:lpstr>
      <vt:lpstr>Decision-making methods</vt:lpstr>
      <vt:lpstr>Decision-making methods</vt:lpstr>
      <vt:lpstr>Decision-making methods</vt:lpstr>
      <vt:lpstr>PowerPoint Presentation</vt:lpstr>
      <vt:lpstr>PowerPoint Presentation</vt:lpstr>
      <vt:lpstr>Problem-solving methods &amp; creative thinking skills</vt:lpstr>
      <vt:lpstr>Conventional thinking  methods</vt:lpstr>
      <vt:lpstr>PowerPoint Presentation</vt:lpstr>
      <vt:lpstr>PowerPoint Presentation</vt:lpstr>
      <vt:lpstr>Unconventional thinking  methods</vt:lpstr>
      <vt:lpstr>Unconventional thinking  methods</vt:lpstr>
      <vt:lpstr>Unconventional thinking  methods</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Jyoti Singh</dc:creator>
  <cp:lastModifiedBy>Janet Bartlet</cp:lastModifiedBy>
  <cp:revision>253</cp:revision>
  <dcterms:created xsi:type="dcterms:W3CDTF">2017-08-15T07:49:10Z</dcterms:created>
  <dcterms:modified xsi:type="dcterms:W3CDTF">2018-02-06T13:39:06Z</dcterms:modified>
</cp:coreProperties>
</file>