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42"/>
  </p:notesMasterIdLst>
  <p:sldIdLst>
    <p:sldId id="330" r:id="rId4"/>
    <p:sldId id="331" r:id="rId5"/>
    <p:sldId id="332" r:id="rId6"/>
    <p:sldId id="333" r:id="rId7"/>
    <p:sldId id="295" r:id="rId8"/>
    <p:sldId id="362" r:id="rId9"/>
    <p:sldId id="363" r:id="rId10"/>
    <p:sldId id="391" r:id="rId11"/>
    <p:sldId id="364" r:id="rId12"/>
    <p:sldId id="392" r:id="rId13"/>
    <p:sldId id="410" r:id="rId14"/>
    <p:sldId id="334" r:id="rId15"/>
    <p:sldId id="365" r:id="rId16"/>
    <p:sldId id="393" r:id="rId17"/>
    <p:sldId id="394" r:id="rId18"/>
    <p:sldId id="395" r:id="rId19"/>
    <p:sldId id="368" r:id="rId20"/>
    <p:sldId id="409" r:id="rId21"/>
    <p:sldId id="342" r:id="rId22"/>
    <p:sldId id="396" r:id="rId23"/>
    <p:sldId id="397" r:id="rId24"/>
    <p:sldId id="398" r:id="rId25"/>
    <p:sldId id="408" r:id="rId26"/>
    <p:sldId id="399" r:id="rId27"/>
    <p:sldId id="370" r:id="rId28"/>
    <p:sldId id="400" r:id="rId29"/>
    <p:sldId id="401" r:id="rId30"/>
    <p:sldId id="402" r:id="rId31"/>
    <p:sldId id="361" r:id="rId32"/>
    <p:sldId id="403" r:id="rId33"/>
    <p:sldId id="407" r:id="rId34"/>
    <p:sldId id="404" r:id="rId35"/>
    <p:sldId id="343" r:id="rId36"/>
    <p:sldId id="405" r:id="rId37"/>
    <p:sldId id="406" r:id="rId38"/>
    <p:sldId id="381" r:id="rId39"/>
    <p:sldId id="340" r:id="rId40"/>
    <p:sldId id="28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52" clrIdx="0">
    <p:extLst/>
  </p:cmAuthor>
  <p:cmAuthor id="2" name="Intern" initials="I" lastIdx="5" clrIdx="1"/>
  <p:cmAuthor id="3" name="Janet Bartlet" initials="JB" lastIdx="8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123"/>
    <a:srgbClr val="D3E856"/>
    <a:srgbClr val="767DC0"/>
    <a:srgbClr val="8CE614"/>
    <a:srgbClr val="9EA2F4"/>
    <a:srgbClr val="9A73FD"/>
    <a:srgbClr val="4A3D9B"/>
    <a:srgbClr val="F2FAC2"/>
    <a:srgbClr val="9FBFF3"/>
    <a:srgbClr val="B7E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9" autoAdjust="0"/>
    <p:restoredTop sz="94434" autoAdjust="0"/>
  </p:normalViewPr>
  <p:slideViewPr>
    <p:cSldViewPr snapToGrid="0">
      <p:cViewPr varScale="1">
        <p:scale>
          <a:sx n="84" d="100"/>
          <a:sy n="84" d="100"/>
        </p:scale>
        <p:origin x="13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5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84400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835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29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6741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120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852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74335"/>
            <a:ext cx="3754328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87329"/>
            <a:ext cx="281989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81076"/>
            <a:ext cx="269097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84161"/>
            <a:ext cx="2326565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75490"/>
            <a:ext cx="720000" cy="64901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9312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</a:t>
            </a:r>
            <a:r>
              <a:rPr lang="en-GB" dirty="0" smtClean="0">
                <a:solidFill>
                  <a:srgbClr val="9A73FD"/>
                </a:solidFill>
              </a:rPr>
              <a:t>3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2011" y="1027547"/>
            <a:ext cx="802645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 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5.1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/>
              <a:t>Broad functions given to the left and right sides of </a:t>
            </a:r>
            <a:r>
              <a:rPr lang="en-US" i="1"/>
              <a:t>the </a:t>
            </a:r>
            <a:r>
              <a:rPr lang="en-US" i="1" smtClean="0"/>
              <a:t>brain (continued)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952209"/>
              </p:ext>
            </p:extLst>
          </p:nvPr>
        </p:nvGraphicFramePr>
        <p:xfrm>
          <a:off x="232012" y="1484586"/>
          <a:ext cx="8026453" cy="236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2605"/>
                <a:gridCol w="4153848"/>
              </a:tblGrid>
              <a:tr h="479508"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Left hemisphere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(logical, chronological, detailed)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Right hemisphere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(intuitive, unsystematic, holistic)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34128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Likes to plan logically &amp; in detail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Tends to be impulsive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409433">
                <a:tc>
                  <a:txBody>
                    <a:bodyPr/>
                    <a:lstStyle/>
                    <a:p>
                      <a:pPr marL="177800" indent="-177800"/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Finds it easy to arrange things in a certain order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Tends to link things together randomly</a:t>
                      </a:r>
                      <a:endParaRPr lang="en-ZA" sz="1800" i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341194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Good with numbers (maths), </a:t>
                      </a:r>
                    </a:p>
                    <a:p>
                      <a:pPr marL="177800" indent="0"/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facts &amp; science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Good at art, colours, music &amp; writing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376876"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Tends to be more careful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Inclined to be adventurous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15" y="215759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Left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right</a:t>
            </a:r>
            <a:r>
              <a:rPr lang="en-ZA" b="1" dirty="0">
                <a:latin typeface="+mn-lt"/>
              </a:rPr>
              <a:t> hemispheres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0468" y="3967755"/>
            <a:ext cx="3350243" cy="22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038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10 Left And Right Brain Dominanc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6856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61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5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5.1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ZA" dirty="0"/>
              <a:t>Test your knowledge of this section by </a:t>
            </a:r>
            <a:r>
              <a:rPr lang="en-ZA" dirty="0" smtClean="0"/>
              <a:t>completing Learning </a:t>
            </a:r>
            <a:r>
              <a:rPr lang="en-ZA" dirty="0"/>
              <a:t>activity 5</a:t>
            </a:r>
            <a:r>
              <a:rPr lang="en-ZA" dirty="0" smtClean="0"/>
              <a:t>.1 </a:t>
            </a:r>
            <a:r>
              <a:rPr lang="en-ZA" dirty="0"/>
              <a:t>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136327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Learning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styles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preferences</a:t>
            </a:r>
            <a:r>
              <a:rPr lang="en-ZA" b="1" dirty="0">
                <a:latin typeface="+mn-lt"/>
              </a:rPr>
              <a:t> 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035545"/>
            <a:ext cx="4190998" cy="4957962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 smtClean="0"/>
              <a:t>The way </a:t>
            </a:r>
            <a:r>
              <a:rPr lang="en-ZA" sz="3200" dirty="0"/>
              <a:t>you </a:t>
            </a:r>
            <a:r>
              <a:rPr lang="en-ZA" sz="3200" b="1" dirty="0">
                <a:solidFill>
                  <a:srgbClr val="767DC0"/>
                </a:solidFill>
              </a:rPr>
              <a:t>approach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best understand </a:t>
            </a:r>
            <a:r>
              <a:rPr lang="en-ZA" sz="3200" dirty="0" smtClean="0"/>
              <a:t>information</a:t>
            </a:r>
            <a:endParaRPr lang="en-ZA" sz="3200" dirty="0"/>
          </a:p>
          <a:p>
            <a:pPr lvl="0" fontAlgn="base"/>
            <a:r>
              <a:rPr lang="en-ZA" sz="3200" dirty="0"/>
              <a:t>May use many </a:t>
            </a:r>
            <a:r>
              <a:rPr lang="en-ZA" sz="3200" b="1" dirty="0">
                <a:solidFill>
                  <a:srgbClr val="767DC0"/>
                </a:solidFill>
              </a:rPr>
              <a:t>styles</a:t>
            </a:r>
            <a:r>
              <a:rPr lang="en-ZA" sz="3200" dirty="0"/>
              <a:t>, but </a:t>
            </a:r>
            <a:r>
              <a:rPr lang="en-ZA" sz="3200" dirty="0" smtClean="0"/>
              <a:t>some are </a:t>
            </a:r>
            <a:r>
              <a:rPr lang="en-ZA" sz="3200" b="1" dirty="0">
                <a:solidFill>
                  <a:srgbClr val="8CE614"/>
                </a:solidFill>
              </a:rPr>
              <a:t>easier</a:t>
            </a:r>
            <a:r>
              <a:rPr lang="en-ZA" sz="3200" dirty="0"/>
              <a:t> for </a:t>
            </a:r>
            <a:r>
              <a:rPr lang="en-ZA" sz="3200" dirty="0" smtClean="0"/>
              <a:t>you</a:t>
            </a:r>
            <a:endParaRPr lang="en-ZA" sz="3200" dirty="0"/>
          </a:p>
          <a:p>
            <a:pPr lvl="0" fontAlgn="base"/>
            <a:r>
              <a:rPr lang="en-ZA" sz="3200" dirty="0"/>
              <a:t>Depends on your </a:t>
            </a:r>
            <a:r>
              <a:rPr lang="en-ZA" sz="3200" b="1" dirty="0">
                <a:solidFill>
                  <a:srgbClr val="767DC0"/>
                </a:solidFill>
              </a:rPr>
              <a:t>personality</a:t>
            </a:r>
            <a:r>
              <a:rPr lang="en-ZA" sz="3200" dirty="0"/>
              <a:t>, </a:t>
            </a:r>
            <a:r>
              <a:rPr lang="en-ZA" sz="3200" b="1" dirty="0" smtClean="0">
                <a:solidFill>
                  <a:srgbClr val="8CE614"/>
                </a:solidFill>
              </a:rPr>
              <a:t>strengths</a:t>
            </a:r>
            <a:r>
              <a:rPr lang="en-ZA" sz="3200" dirty="0" smtClean="0"/>
              <a:t>, </a:t>
            </a:r>
            <a:r>
              <a:rPr lang="en-ZA" sz="3200" b="1" dirty="0" smtClean="0">
                <a:solidFill>
                  <a:srgbClr val="FF0000"/>
                </a:solidFill>
              </a:rPr>
              <a:t>weaknesses</a:t>
            </a:r>
            <a:r>
              <a:rPr lang="en-ZA" sz="3200" dirty="0" smtClean="0"/>
              <a:t> &amp; </a:t>
            </a:r>
            <a:r>
              <a:rPr lang="en-ZA" sz="3200" dirty="0"/>
              <a:t>the situation.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1507" y="1035545"/>
            <a:ext cx="3255726" cy="470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4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13632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Types </a:t>
            </a:r>
            <a:r>
              <a:rPr lang="en-ZA" b="1" dirty="0" smtClean="0">
                <a:latin typeface="+mn-lt"/>
              </a:rPr>
              <a:t>of</a:t>
            </a:r>
            <a:r>
              <a:rPr lang="en-ZA" b="1" dirty="0">
                <a:latin typeface="+mn-lt"/>
              </a:rPr>
              <a:t> l</a:t>
            </a:r>
            <a:r>
              <a:rPr lang="en-ZA" b="1" dirty="0" smtClean="0">
                <a:latin typeface="+mn-lt"/>
              </a:rPr>
              <a:t>earning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styles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95" y="1421307"/>
            <a:ext cx="4519612" cy="387935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Visual (</a:t>
            </a:r>
            <a:r>
              <a:rPr lang="en-ZA" sz="3600" b="1" dirty="0">
                <a:solidFill>
                  <a:srgbClr val="8CE614"/>
                </a:solidFill>
              </a:rPr>
              <a:t>seeing</a:t>
            </a:r>
            <a:r>
              <a:rPr lang="en-ZA" sz="3600" dirty="0" smtClean="0"/>
              <a:t>)</a:t>
            </a:r>
            <a:endParaRPr lang="en-ZA" sz="3600" dirty="0"/>
          </a:p>
          <a:p>
            <a:pPr lvl="0" fontAlgn="base"/>
            <a:r>
              <a:rPr lang="en-ZA" sz="3600" dirty="0"/>
              <a:t>Auditory (</a:t>
            </a:r>
            <a:r>
              <a:rPr lang="en-ZA" sz="3600" b="1" dirty="0">
                <a:solidFill>
                  <a:srgbClr val="767DC0"/>
                </a:solidFill>
              </a:rPr>
              <a:t>hearing</a:t>
            </a:r>
            <a:r>
              <a:rPr lang="en-ZA" sz="3600" dirty="0" smtClean="0"/>
              <a:t>)</a:t>
            </a:r>
            <a:endParaRPr lang="en-ZA" sz="3600" dirty="0"/>
          </a:p>
          <a:p>
            <a:pPr lvl="0" fontAlgn="base"/>
            <a:r>
              <a:rPr lang="en-ZA" sz="3600" dirty="0"/>
              <a:t>Tactile (</a:t>
            </a:r>
            <a:r>
              <a:rPr lang="en-ZA" sz="3600" b="1" dirty="0">
                <a:solidFill>
                  <a:srgbClr val="8CE614"/>
                </a:solidFill>
              </a:rPr>
              <a:t>feeling</a:t>
            </a:r>
            <a:r>
              <a:rPr lang="en-ZA" sz="3600" dirty="0" smtClean="0"/>
              <a:t>)</a:t>
            </a:r>
          </a:p>
          <a:p>
            <a:pPr lvl="0" fontAlgn="base"/>
            <a:r>
              <a:rPr lang="en-ZA" sz="3600" dirty="0"/>
              <a:t>Kinaesthetic (</a:t>
            </a:r>
            <a:r>
              <a:rPr lang="en-ZA" sz="3600" b="1" dirty="0">
                <a:solidFill>
                  <a:srgbClr val="767DC0"/>
                </a:solidFill>
              </a:rPr>
              <a:t>moving</a:t>
            </a:r>
            <a:r>
              <a:rPr lang="en-ZA" sz="3600" dirty="0" smtClean="0"/>
              <a:t>)</a:t>
            </a:r>
            <a:endParaRPr lang="en-ZA" sz="3600" dirty="0"/>
          </a:p>
          <a:p>
            <a:pPr lvl="0" fontAlgn="base"/>
            <a:r>
              <a:rPr lang="en-ZA" sz="3600" dirty="0"/>
              <a:t>Gustatory (</a:t>
            </a:r>
            <a:r>
              <a:rPr lang="en-ZA" sz="3600" b="1" dirty="0">
                <a:solidFill>
                  <a:srgbClr val="8CE614"/>
                </a:solidFill>
              </a:rPr>
              <a:t>tasting</a:t>
            </a:r>
            <a:r>
              <a:rPr lang="en-ZA" sz="3600" dirty="0" smtClean="0"/>
              <a:t>)</a:t>
            </a:r>
            <a:endParaRPr lang="en-ZA" sz="3600" dirty="0"/>
          </a:p>
          <a:p>
            <a:pPr lvl="0" fontAlgn="base"/>
            <a:r>
              <a:rPr lang="en-ZA" sz="3600" dirty="0"/>
              <a:t>Olfactory (</a:t>
            </a:r>
            <a:r>
              <a:rPr lang="en-ZA" sz="3600" b="1" dirty="0">
                <a:solidFill>
                  <a:srgbClr val="767DC0"/>
                </a:solidFill>
              </a:rPr>
              <a:t>smelling</a:t>
            </a:r>
            <a:r>
              <a:rPr lang="en-ZA" sz="3600" dirty="0" smtClean="0"/>
              <a:t>).</a:t>
            </a:r>
            <a:endParaRPr lang="en-ZA" sz="3600" dirty="0"/>
          </a:p>
          <a:p>
            <a:pPr lvl="0" fontAlgn="base"/>
            <a:endParaRPr lang="en-ZA" sz="3200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10" y="1319134"/>
            <a:ext cx="2646389" cy="38100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2332" y="52407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5.6: Auditory learners are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able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repeat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accurately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information they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heard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0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311" y="1035032"/>
            <a:ext cx="765753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 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5.2: </a:t>
            </a:r>
            <a:r>
              <a:rPr lang="en-US" i="1" dirty="0"/>
              <a:t>Preferred learning styles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705526"/>
              </p:ext>
            </p:extLst>
          </p:nvPr>
        </p:nvGraphicFramePr>
        <p:xfrm>
          <a:off x="311436" y="1445914"/>
          <a:ext cx="7905750" cy="3997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519"/>
                <a:gridCol w="3229662"/>
                <a:gridCol w="3241569"/>
              </a:tblGrid>
              <a:tr h="621908"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styles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Activities that enhance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learning the most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Type of tasks and tests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that are easiest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196916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Visual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Seeing; reading; drawing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diagrams &amp; pictures;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underlining or highlighting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words; writing outlines</a:t>
                      </a:r>
                      <a:r>
                        <a:rPr lang="en-ZA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lists; watching a demonstration or video; taking notes; studying in a quiet environment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Written answers; charts;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posters; comparisons; spelling;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memorisation; written reports;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written comprehension</a:t>
                      </a:r>
                      <a:r>
                        <a:rPr lang="en-ZA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140654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Auditory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Listening; speaking; reading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aloud; telling a story; talking to yourself; holding discussions; joining a study group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Verbal instructions; oral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answers, summaries and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explanations; debates; dictation; vocabulary; oral reports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 txBox="1">
            <a:spLocks/>
          </p:cNvSpPr>
          <p:nvPr/>
        </p:nvSpPr>
        <p:spPr>
          <a:xfrm>
            <a:off x="454311" y="183248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 smtClean="0">
                <a:latin typeface="+mn-lt"/>
              </a:rPr>
              <a:t>Types of learning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styles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3995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311" y="806432"/>
            <a:ext cx="7657532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 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5.2: </a:t>
            </a:r>
            <a:r>
              <a:rPr lang="en-US" i="1" dirty="0"/>
              <a:t>Preferred learning </a:t>
            </a:r>
            <a:r>
              <a:rPr lang="en-US" i="1" dirty="0" smtClean="0"/>
              <a:t>styles (continued)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695419"/>
              </p:ext>
            </p:extLst>
          </p:nvPr>
        </p:nvGraphicFramePr>
        <p:xfrm>
          <a:off x="185738" y="1217314"/>
          <a:ext cx="8060023" cy="2726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765"/>
                <a:gridCol w="3347330"/>
                <a:gridCol w="3273928"/>
              </a:tblGrid>
              <a:tr h="634022"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styles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Activities that enhance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learning the most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Type of tasks and tests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that are easiest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114715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Tactile-kinaesthetic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Feeling; touching; handling;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writing; doing; exploring; doing fieldwork; moving about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Physical activities; role-plays;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experiments; demonstrations;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building models; multiple-choice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questions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47242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Gustatory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Tasting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Identifying and describing tastes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47242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Olfactory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Smelling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Identifying and describing smells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 txBox="1">
            <a:spLocks/>
          </p:cNvSpPr>
          <p:nvPr/>
        </p:nvSpPr>
        <p:spPr>
          <a:xfrm>
            <a:off x="454311" y="183248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 smtClean="0">
                <a:latin typeface="+mn-lt"/>
              </a:rPr>
              <a:t>Types of learning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styles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124" y="4016504"/>
            <a:ext cx="3291922" cy="21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564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36326"/>
            <a:ext cx="8072438" cy="123527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Your own learning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767DC0"/>
                </a:solidFill>
                <a:latin typeface="+mn-lt"/>
              </a:rPr>
              <a:t>styles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preferences</a:t>
            </a:r>
            <a:r>
              <a:rPr lang="en-ZA" b="1" dirty="0" smtClean="0">
                <a:latin typeface="+mn-lt"/>
              </a:rPr>
              <a:t>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2" y="1371598"/>
            <a:ext cx="3926680" cy="482917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Affect </a:t>
            </a:r>
            <a:r>
              <a:rPr lang="en-ZA" sz="3600" b="1" dirty="0">
                <a:solidFill>
                  <a:srgbClr val="767DC0"/>
                </a:solidFill>
              </a:rPr>
              <a:t>how</a:t>
            </a:r>
            <a:r>
              <a:rPr lang="en-ZA" sz="3600" dirty="0"/>
              <a:t> you </a:t>
            </a:r>
            <a:r>
              <a:rPr lang="en-ZA" sz="3600" dirty="0" smtClean="0"/>
              <a:t>learn</a:t>
            </a:r>
            <a:endParaRPr lang="en-ZA" sz="3600" dirty="0"/>
          </a:p>
          <a:p>
            <a:pPr lvl="0" fontAlgn="base"/>
            <a:r>
              <a:rPr lang="en-ZA" sz="3600" dirty="0"/>
              <a:t>Depend on the </a:t>
            </a:r>
            <a:r>
              <a:rPr lang="en-ZA" sz="3600" b="1" dirty="0" smtClean="0">
                <a:solidFill>
                  <a:srgbClr val="8CE614"/>
                </a:solidFill>
              </a:rPr>
              <a:t>situation</a:t>
            </a:r>
            <a:endParaRPr lang="en-ZA" sz="3600" dirty="0"/>
          </a:p>
          <a:p>
            <a:pPr lvl="0" fontAlgn="base"/>
            <a:r>
              <a:rPr lang="en-ZA" sz="3600" dirty="0"/>
              <a:t>Practise different styles in </a:t>
            </a:r>
            <a:r>
              <a:rPr lang="en-ZA" sz="3600" b="1" dirty="0">
                <a:solidFill>
                  <a:srgbClr val="767DC0"/>
                </a:solidFill>
              </a:rPr>
              <a:t>risk-free </a:t>
            </a:r>
            <a:r>
              <a:rPr lang="en-ZA" sz="3600" b="1" dirty="0" smtClean="0">
                <a:solidFill>
                  <a:srgbClr val="767DC0"/>
                </a:solidFill>
              </a:rPr>
              <a:t>contexts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Use best style for the </a:t>
            </a:r>
            <a:r>
              <a:rPr lang="en-ZA" sz="3600" b="1" dirty="0">
                <a:solidFill>
                  <a:srgbClr val="8CE614"/>
                </a:solidFill>
              </a:rPr>
              <a:t>specific task</a:t>
            </a:r>
            <a:r>
              <a:rPr lang="en-ZA" sz="3600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6650" y="2434507"/>
            <a:ext cx="4043983" cy="27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6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11 Learning Styl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7287"/>
            <a:ext cx="9144001" cy="5143042"/>
          </a:xfrm>
        </p:spPr>
      </p:pic>
      <p:sp>
        <p:nvSpPr>
          <p:cNvPr id="5" name="TextBox 4"/>
          <p:cNvSpPr txBox="1"/>
          <p:nvPr/>
        </p:nvSpPr>
        <p:spPr>
          <a:xfrm>
            <a:off x="461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5</a:t>
            </a:r>
            <a:r>
              <a:rPr lang="en-ZA" dirty="0" smtClean="0">
                <a:solidFill>
                  <a:srgbClr val="C082E6"/>
                </a:solidFill>
              </a:rPr>
              <a:t>.2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ZA" dirty="0"/>
              <a:t>Test your knowledge of this section – and assess your own learning styles and preferences – by </a:t>
            </a:r>
            <a:r>
              <a:rPr lang="en-ZA" dirty="0" smtClean="0"/>
              <a:t>completing Learning </a:t>
            </a:r>
            <a:r>
              <a:rPr lang="en-ZA" dirty="0"/>
              <a:t>activity 5.2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02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253" y="2142698"/>
            <a:ext cx="4168592" cy="1656159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Develop a study method</a:t>
            </a:r>
            <a:endParaRPr lang="en-GB" dirty="0">
              <a:solidFill>
                <a:srgbClr val="8CE61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08" y="3798857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5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92679"/>
            <a:ext cx="8404412" cy="1884244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Personal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study </a:t>
            </a:r>
            <a:r>
              <a:rPr lang="en-ZA" dirty="0">
                <a:solidFill>
                  <a:srgbClr val="8CE614"/>
                </a:solidFill>
              </a:rPr>
              <a:t>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065585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5.2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36326"/>
            <a:ext cx="8072438" cy="123527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Different study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techniques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" y="1488288"/>
            <a:ext cx="4100513" cy="465533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Study </a:t>
            </a:r>
            <a:r>
              <a:rPr lang="en-ZA" sz="3600" b="1" dirty="0">
                <a:solidFill>
                  <a:srgbClr val="767DC0"/>
                </a:solidFill>
              </a:rPr>
              <a:t>technique</a:t>
            </a:r>
            <a:r>
              <a:rPr lang="en-ZA" sz="3600" dirty="0"/>
              <a:t> = way to </a:t>
            </a:r>
            <a:r>
              <a:rPr lang="en-ZA" sz="3600" b="1" dirty="0">
                <a:solidFill>
                  <a:srgbClr val="767DC0"/>
                </a:solidFill>
              </a:rPr>
              <a:t>approach</a:t>
            </a:r>
            <a:r>
              <a:rPr lang="en-ZA" sz="3600" dirty="0"/>
              <a:t> content </a:t>
            </a:r>
            <a:r>
              <a:rPr lang="en-ZA" sz="3600" dirty="0" smtClean="0"/>
              <a:t>in order to </a:t>
            </a:r>
            <a:r>
              <a:rPr lang="en-ZA" sz="3600" b="1" dirty="0">
                <a:solidFill>
                  <a:srgbClr val="8CE614"/>
                </a:solidFill>
              </a:rPr>
              <a:t>understand</a:t>
            </a:r>
            <a:r>
              <a:rPr lang="en-ZA" sz="3600" dirty="0" smtClean="0"/>
              <a:t> &amp; </a:t>
            </a:r>
            <a:r>
              <a:rPr lang="en-ZA" sz="3600" b="1" dirty="0" smtClean="0">
                <a:solidFill>
                  <a:srgbClr val="8CE614"/>
                </a:solidFill>
              </a:rPr>
              <a:t>remember</a:t>
            </a:r>
            <a:r>
              <a:rPr lang="en-ZA" sz="3600" dirty="0" smtClean="0"/>
              <a:t> it</a:t>
            </a:r>
            <a:endParaRPr lang="en-ZA" sz="3600" dirty="0"/>
          </a:p>
          <a:p>
            <a:pPr lvl="0" fontAlgn="base"/>
            <a:r>
              <a:rPr lang="en-ZA" sz="3600" dirty="0"/>
              <a:t>Can be </a:t>
            </a:r>
            <a:r>
              <a:rPr lang="en-ZA" sz="3600" b="1" dirty="0">
                <a:solidFill>
                  <a:srgbClr val="767DC0"/>
                </a:solidFill>
              </a:rPr>
              <a:t>structured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767DC0"/>
                </a:solidFill>
              </a:rPr>
              <a:t>simple things </a:t>
            </a:r>
            <a:r>
              <a:rPr lang="en-ZA" sz="3600" dirty="0"/>
              <a:t>you do while learning.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4713" y="1425768"/>
            <a:ext cx="3219450" cy="429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5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36326"/>
            <a:ext cx="8072438" cy="123527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+mn-lt"/>
              </a:rPr>
              <a:t>S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Q</a:t>
            </a:r>
            <a:r>
              <a:rPr lang="en-ZA" b="1" dirty="0">
                <a:solidFill>
                  <a:srgbClr val="FFC000"/>
                </a:solidFill>
                <a:latin typeface="+mn-lt"/>
              </a:rPr>
              <a:t>3R</a:t>
            </a:r>
            <a:r>
              <a:rPr lang="en-ZA" b="1" dirty="0">
                <a:latin typeface="+mn-lt"/>
              </a:rPr>
              <a:t> method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214437"/>
            <a:ext cx="8086726" cy="4243390"/>
          </a:xfrm>
        </p:spPr>
        <p:txBody>
          <a:bodyPr>
            <a:noAutofit/>
          </a:bodyPr>
          <a:lstStyle/>
          <a:p>
            <a:pPr lvl="0" fontAlgn="base"/>
            <a:r>
              <a:rPr lang="en-ZA" sz="3200" b="1" dirty="0">
                <a:solidFill>
                  <a:srgbClr val="767DC0"/>
                </a:solidFill>
              </a:rPr>
              <a:t>S</a:t>
            </a:r>
            <a:r>
              <a:rPr lang="en-ZA" sz="3200" dirty="0"/>
              <a:t>urvey = skim read for overview.</a:t>
            </a:r>
          </a:p>
          <a:p>
            <a:pPr lvl="0" fontAlgn="base"/>
            <a:r>
              <a:rPr lang="en-ZA" sz="3200" b="1" dirty="0">
                <a:solidFill>
                  <a:srgbClr val="8CE614"/>
                </a:solidFill>
              </a:rPr>
              <a:t>Q</a:t>
            </a:r>
            <a:r>
              <a:rPr lang="en-ZA" sz="3200" dirty="0"/>
              <a:t>uestion = form questions from </a:t>
            </a:r>
            <a:r>
              <a:rPr lang="en-ZA" sz="3200" dirty="0" smtClean="0"/>
              <a:t>the chapter </a:t>
            </a:r>
            <a:r>
              <a:rPr lang="en-ZA" sz="3200" dirty="0"/>
              <a:t>title </a:t>
            </a:r>
            <a:r>
              <a:rPr lang="en-ZA" sz="3200" dirty="0" smtClean="0"/>
              <a:t>&amp; </a:t>
            </a:r>
            <a:r>
              <a:rPr lang="en-ZA" sz="3200" dirty="0"/>
              <a:t>headings. </a:t>
            </a:r>
          </a:p>
          <a:p>
            <a:pPr lvl="0" fontAlgn="base"/>
            <a:r>
              <a:rPr lang="en-ZA" sz="3200" b="1" dirty="0">
                <a:solidFill>
                  <a:srgbClr val="FFC000"/>
                </a:solidFill>
              </a:rPr>
              <a:t>R</a:t>
            </a:r>
            <a:r>
              <a:rPr lang="en-ZA" sz="3200" dirty="0"/>
              <a:t>ead = read full text in sections.</a:t>
            </a:r>
          </a:p>
          <a:p>
            <a:pPr lvl="0" fontAlgn="base"/>
            <a:r>
              <a:rPr lang="en-ZA" sz="3200" b="1" dirty="0">
                <a:solidFill>
                  <a:srgbClr val="FFC000"/>
                </a:solidFill>
              </a:rPr>
              <a:t>R</a:t>
            </a:r>
            <a:r>
              <a:rPr lang="en-ZA" sz="3200" dirty="0"/>
              <a:t>ecite = after each section recall </a:t>
            </a:r>
            <a:r>
              <a:rPr lang="en-ZA" sz="3200" dirty="0" smtClean="0"/>
              <a:t>main points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b="1" dirty="0">
                <a:solidFill>
                  <a:srgbClr val="FFC000"/>
                </a:solidFill>
              </a:rPr>
              <a:t>R</a:t>
            </a:r>
            <a:r>
              <a:rPr lang="en-ZA" sz="3200" dirty="0"/>
              <a:t>eview = quick read of text and underline keywords.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4717" y="4490933"/>
            <a:ext cx="2584449" cy="17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12 The Sq3r Metho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526971"/>
            <a:ext cx="9137364" cy="5139309"/>
          </a:xfrm>
        </p:spPr>
      </p:pic>
      <p:sp>
        <p:nvSpPr>
          <p:cNvPr id="5" name="TextBox 4"/>
          <p:cNvSpPr txBox="1"/>
          <p:nvPr/>
        </p:nvSpPr>
        <p:spPr>
          <a:xfrm>
            <a:off x="461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7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36327"/>
            <a:ext cx="8072438" cy="735212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Summarise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871539"/>
            <a:ext cx="8086726" cy="4243390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Summary = </a:t>
            </a:r>
            <a:r>
              <a:rPr lang="en-ZA" sz="3200" b="1" dirty="0">
                <a:solidFill>
                  <a:srgbClr val="8CE614"/>
                </a:solidFill>
              </a:rPr>
              <a:t>most important </a:t>
            </a:r>
            <a:r>
              <a:rPr lang="en-ZA" sz="3200" dirty="0" smtClean="0"/>
              <a:t>facts</a:t>
            </a:r>
            <a:endParaRPr lang="en-ZA" sz="3200" dirty="0"/>
          </a:p>
          <a:p>
            <a:pPr lvl="0" fontAlgn="base"/>
            <a:r>
              <a:rPr lang="en-ZA" sz="3200" dirty="0"/>
              <a:t>No examples, stories or </a:t>
            </a:r>
            <a:r>
              <a:rPr lang="en-ZA" sz="3200" b="1" dirty="0">
                <a:solidFill>
                  <a:srgbClr val="767DC0"/>
                </a:solidFill>
              </a:rPr>
              <a:t>long </a:t>
            </a:r>
            <a:r>
              <a:rPr lang="en-ZA" sz="3200" b="1" dirty="0" smtClean="0">
                <a:solidFill>
                  <a:srgbClr val="767DC0"/>
                </a:solidFill>
              </a:rPr>
              <a:t>sentences</a:t>
            </a:r>
            <a:endParaRPr lang="en-ZA" sz="32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200" dirty="0"/>
              <a:t>Short </a:t>
            </a:r>
            <a:r>
              <a:rPr lang="en-ZA" sz="3200" b="1" dirty="0" smtClean="0">
                <a:solidFill>
                  <a:srgbClr val="8CE614"/>
                </a:solidFill>
              </a:rPr>
              <a:t>outline</a:t>
            </a:r>
            <a:endParaRPr lang="en-ZA" sz="32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200" dirty="0"/>
              <a:t>Underline </a:t>
            </a:r>
            <a:r>
              <a:rPr lang="en-ZA" sz="3200" b="1" dirty="0">
                <a:solidFill>
                  <a:srgbClr val="767DC0"/>
                </a:solidFill>
              </a:rPr>
              <a:t>keywords</a:t>
            </a:r>
            <a:r>
              <a:rPr lang="en-ZA" sz="3200" dirty="0"/>
              <a:t> to use in your own full </a:t>
            </a:r>
            <a:r>
              <a:rPr lang="en-ZA" sz="3200" dirty="0" smtClean="0"/>
              <a:t>sentences</a:t>
            </a:r>
            <a:endParaRPr lang="en-ZA" sz="3200" dirty="0"/>
          </a:p>
          <a:p>
            <a:pPr lvl="0" fontAlgn="base"/>
            <a:r>
              <a:rPr lang="en-ZA" sz="3200" dirty="0"/>
              <a:t>Use your </a:t>
            </a:r>
            <a:r>
              <a:rPr lang="en-ZA" sz="3200" b="1" dirty="0">
                <a:solidFill>
                  <a:srgbClr val="8CE614"/>
                </a:solidFill>
              </a:rPr>
              <a:t>own words</a:t>
            </a:r>
            <a:r>
              <a:rPr lang="en-ZA" sz="3200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9707" y="4096283"/>
            <a:ext cx="3055937" cy="20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1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6" y="340273"/>
            <a:ext cx="7905750" cy="720724"/>
          </a:xfrm>
        </p:spPr>
        <p:txBody>
          <a:bodyPr/>
          <a:lstStyle/>
          <a:p>
            <a:pPr algn="ctr"/>
            <a:r>
              <a:rPr lang="en-ZA" b="1" dirty="0" smtClean="0">
                <a:latin typeface="+mn-lt"/>
              </a:rPr>
              <a:t>Mind maps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171575"/>
            <a:ext cx="69580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Diagrams that </a:t>
            </a:r>
            <a:r>
              <a:rPr lang="en-ZA" sz="3600" b="1" dirty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outline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the topic</a:t>
            </a:r>
            <a:endParaRPr lang="en-ZA" sz="3600" dirty="0"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Keyword/phrase in 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the </a:t>
            </a:r>
            <a:r>
              <a:rPr lang="en-ZA" sz="3600" b="1" dirty="0" smtClean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middle</a:t>
            </a:r>
            <a:endParaRPr lang="en-ZA" sz="3600" dirty="0">
              <a:solidFill>
                <a:srgbClr val="767DC0"/>
              </a:solidFill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Other words/phrases </a:t>
            </a:r>
            <a:r>
              <a:rPr lang="en-ZA" sz="3600" b="1" dirty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radiate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from the </a:t>
            </a:r>
            <a:r>
              <a:rPr lang="en-ZA" sz="36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central point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. </a:t>
            </a:r>
            <a:endParaRPr lang="en-ZA" sz="3600" dirty="0">
              <a:effectLst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2" y="3303713"/>
            <a:ext cx="3328986" cy="27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732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7163" y="5494595"/>
            <a:ext cx="812958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ZA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5.11: A mind map showing the aim of mind maps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25961"/>
            <a:ext cx="7905750" cy="720724"/>
          </a:xfrm>
        </p:spPr>
        <p:txBody>
          <a:bodyPr/>
          <a:lstStyle/>
          <a:p>
            <a:pPr algn="ctr"/>
            <a:r>
              <a:rPr lang="en-ZA" b="1" dirty="0" smtClean="0">
                <a:latin typeface="+mn-lt"/>
              </a:rPr>
              <a:t>Mind maps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077169" y="2368819"/>
            <a:ext cx="2561631" cy="1268677"/>
          </a:xfrm>
          <a:prstGeom prst="roundRect">
            <a:avLst/>
          </a:prstGeom>
          <a:solidFill>
            <a:srgbClr val="C6E123"/>
          </a:solidFill>
          <a:ln>
            <a:solidFill>
              <a:srgbClr val="D3E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/>
              <a:t>Aim of</a:t>
            </a:r>
          </a:p>
          <a:p>
            <a:pPr algn="ctr"/>
            <a:r>
              <a:rPr lang="en-ZA" sz="2800" b="1" dirty="0"/>
              <a:t>mind maps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0999" y="1173868"/>
            <a:ext cx="2696170" cy="845667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/>
              <a:t>Represent ideas</a:t>
            </a:r>
          </a:p>
          <a:p>
            <a:pPr algn="ctr"/>
            <a:r>
              <a:rPr lang="en-ZA" sz="2000" dirty="0"/>
              <a:t>visually to recall</a:t>
            </a:r>
          </a:p>
          <a:p>
            <a:pPr algn="ctr"/>
            <a:r>
              <a:rPr lang="en-ZA" sz="2000" dirty="0"/>
              <a:t>them easily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86388" y="1195969"/>
            <a:ext cx="2889646" cy="823566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/>
              <a:t>Show links,</a:t>
            </a:r>
          </a:p>
          <a:p>
            <a:pPr algn="ctr"/>
            <a:r>
              <a:rPr lang="en-ZA" sz="2000" dirty="0"/>
              <a:t>associations </a:t>
            </a:r>
            <a:r>
              <a:rPr lang="en-ZA" sz="2000" dirty="0" smtClean="0"/>
              <a:t>and</a:t>
            </a:r>
            <a:endParaRPr lang="en-ZA" sz="2000" dirty="0"/>
          </a:p>
          <a:p>
            <a:pPr algn="ctr"/>
            <a:r>
              <a:rPr lang="en-ZA" sz="2000" dirty="0"/>
              <a:t>connections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1000" y="4098894"/>
            <a:ext cx="3090863" cy="873156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/>
              <a:t>Break down </a:t>
            </a:r>
            <a:endParaRPr lang="en-ZA" sz="2000" dirty="0" smtClean="0"/>
          </a:p>
          <a:p>
            <a:pPr algn="ctr"/>
            <a:r>
              <a:rPr lang="en-ZA" sz="2000" dirty="0"/>
              <a:t>a</a:t>
            </a:r>
            <a:r>
              <a:rPr lang="en-ZA" sz="2000" dirty="0" smtClean="0"/>
              <a:t>nd arrange information</a:t>
            </a:r>
            <a:endParaRPr lang="en-ZA" sz="2000" dirty="0"/>
          </a:p>
          <a:p>
            <a:pPr algn="ctr"/>
            <a:r>
              <a:rPr lang="en-ZA" sz="2000" dirty="0"/>
              <a:t>to make more </a:t>
            </a:r>
            <a:r>
              <a:rPr lang="en-ZA" sz="2000" dirty="0" smtClean="0"/>
              <a:t>sense to </a:t>
            </a:r>
            <a:r>
              <a:rPr lang="en-ZA" sz="2000" dirty="0"/>
              <a:t>you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29200" y="4114889"/>
            <a:ext cx="3151585" cy="857161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/>
              <a:t>See the overall</a:t>
            </a:r>
          </a:p>
          <a:p>
            <a:pPr algn="ctr"/>
            <a:r>
              <a:rPr lang="en-ZA" sz="2000" dirty="0"/>
              <a:t>structure of the </a:t>
            </a:r>
            <a:r>
              <a:rPr lang="en-ZA" sz="2000" dirty="0" smtClean="0"/>
              <a:t>way details </a:t>
            </a:r>
            <a:r>
              <a:rPr lang="en-ZA" sz="2000" dirty="0"/>
              <a:t>fit together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86000" y="2010719"/>
            <a:ext cx="791169" cy="470214"/>
          </a:xfrm>
          <a:prstGeom prst="line">
            <a:avLst/>
          </a:prstGeom>
          <a:ln>
            <a:solidFill>
              <a:srgbClr val="9EA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541765" y="1907421"/>
            <a:ext cx="485183" cy="512073"/>
          </a:xfrm>
          <a:prstGeom prst="line">
            <a:avLst/>
          </a:prstGeom>
          <a:ln>
            <a:solidFill>
              <a:srgbClr val="9EA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41765" y="3592344"/>
            <a:ext cx="970360" cy="530217"/>
          </a:xfrm>
          <a:prstGeom prst="line">
            <a:avLst/>
          </a:prstGeom>
          <a:ln>
            <a:solidFill>
              <a:srgbClr val="9EA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428877" y="3541669"/>
            <a:ext cx="648292" cy="557225"/>
          </a:xfrm>
          <a:prstGeom prst="line">
            <a:avLst/>
          </a:prstGeom>
          <a:ln>
            <a:solidFill>
              <a:srgbClr val="9EA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343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 animBg="1"/>
      <p:bldP spid="3" grpId="0" animBg="1"/>
      <p:bldP spid="10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Comparative tables 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9013" y="1085851"/>
            <a:ext cx="46148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en-ZA" sz="3200" dirty="0"/>
              <a:t>Compare </a:t>
            </a:r>
            <a:r>
              <a:rPr lang="en-ZA" sz="3200" b="1" dirty="0">
                <a:solidFill>
                  <a:srgbClr val="767DC0"/>
                </a:solidFill>
              </a:rPr>
              <a:t>similarities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 smtClean="0">
                <a:solidFill>
                  <a:srgbClr val="8CE614"/>
                </a:solidFill>
              </a:rPr>
              <a:t>differences</a:t>
            </a:r>
            <a:r>
              <a:rPr lang="en-ZA" sz="3200" dirty="0" smtClean="0"/>
              <a:t> </a:t>
            </a:r>
            <a:r>
              <a:rPr lang="en-ZA" sz="3200" dirty="0"/>
              <a:t>at a glance. 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en-ZA" sz="3200" dirty="0"/>
              <a:t>First column/row lists items being </a:t>
            </a:r>
            <a:r>
              <a:rPr lang="en-ZA" sz="3200" b="1" dirty="0">
                <a:solidFill>
                  <a:srgbClr val="8CE614"/>
                </a:solidFill>
              </a:rPr>
              <a:t>compared</a:t>
            </a:r>
            <a:r>
              <a:rPr lang="en-ZA" sz="3200" dirty="0"/>
              <a:t>.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en-ZA" sz="3200" dirty="0"/>
              <a:t>Other </a:t>
            </a:r>
            <a:r>
              <a:rPr lang="en-ZA" sz="3200" b="1" dirty="0">
                <a:solidFill>
                  <a:srgbClr val="767DC0"/>
                </a:solidFill>
              </a:rPr>
              <a:t>headings</a:t>
            </a:r>
            <a:r>
              <a:rPr lang="en-ZA" sz="3200" dirty="0"/>
              <a:t> indicate different </a:t>
            </a:r>
            <a:r>
              <a:rPr lang="en-ZA" sz="3200" b="1" dirty="0">
                <a:solidFill>
                  <a:srgbClr val="8CE614"/>
                </a:solidFill>
              </a:rPr>
              <a:t>features</a:t>
            </a:r>
            <a:r>
              <a:rPr lang="en-ZA" sz="3200" dirty="0"/>
              <a:t>.</a:t>
            </a:r>
          </a:p>
          <a:p>
            <a:pPr marL="457200" lvl="0" indent="-4572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ZA" sz="3200" dirty="0" smtClean="0">
                <a:solidFill>
                  <a:srgbClr val="000000"/>
                </a:solidFill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Refer to </a:t>
            </a:r>
            <a:r>
              <a:rPr lang="en-ZA" sz="3200" b="1" dirty="0" smtClean="0">
                <a:solidFill>
                  <a:srgbClr val="767DC0"/>
                </a:solidFill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Example 5.3 </a:t>
            </a:r>
            <a:r>
              <a:rPr lang="en-ZA" sz="3200" dirty="0" smtClean="0">
                <a:solidFill>
                  <a:srgbClr val="000000"/>
                </a:solidFill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in your </a:t>
            </a:r>
            <a:r>
              <a:rPr lang="en-ZA" sz="3200" i="1" dirty="0" smtClean="0">
                <a:solidFill>
                  <a:srgbClr val="000000"/>
                </a:solidFill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Student’s Book</a:t>
            </a:r>
            <a:r>
              <a:rPr lang="en-ZA" sz="3200" dirty="0" smtClean="0">
                <a:solidFill>
                  <a:srgbClr val="000000"/>
                </a:solidFill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.</a:t>
            </a:r>
            <a:endParaRPr lang="en-ZA" sz="3200" dirty="0"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91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4" y="383135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Flowcharts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5787" y="1218159"/>
            <a:ext cx="76723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ZA" sz="3600" dirty="0" smtClean="0"/>
              <a:t>A diagram </a:t>
            </a:r>
            <a:r>
              <a:rPr lang="en-ZA" sz="3600" dirty="0"/>
              <a:t>to show </a:t>
            </a:r>
            <a:r>
              <a:rPr lang="en-ZA" sz="3600" b="1" dirty="0">
                <a:solidFill>
                  <a:srgbClr val="767DC0"/>
                </a:solidFill>
              </a:rPr>
              <a:t>one</a:t>
            </a:r>
            <a:r>
              <a:rPr lang="en-ZA" sz="3600" dirty="0"/>
              <a:t> or</a:t>
            </a:r>
            <a:r>
              <a:rPr lang="en-ZA" sz="3600" b="1" dirty="0">
                <a:solidFill>
                  <a:srgbClr val="767DC0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more</a:t>
            </a:r>
            <a:r>
              <a:rPr lang="en-ZA" sz="3600" b="1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of the following: </a:t>
            </a:r>
          </a:p>
          <a:p>
            <a:pPr marL="442913" indent="-442913" fontAlgn="base">
              <a:buFont typeface="Arial" panose="020B0604020202020204" pitchFamily="34" charset="0"/>
              <a:buChar char="•"/>
              <a:tabLst>
                <a:tab pos="1171575" algn="l"/>
              </a:tabLst>
            </a:pPr>
            <a:r>
              <a:rPr lang="en-ZA" sz="3600" dirty="0" smtClean="0"/>
              <a:t>Functions</a:t>
            </a:r>
            <a:endParaRPr lang="en-ZA" sz="3600" dirty="0"/>
          </a:p>
          <a:p>
            <a:pPr marL="442913" indent="-442913" fontAlgn="base">
              <a:buFont typeface="Arial" panose="020B0604020202020204" pitchFamily="34" charset="0"/>
              <a:buChar char="•"/>
              <a:tabLst>
                <a:tab pos="1171575" algn="l"/>
              </a:tabLst>
            </a:pPr>
            <a:r>
              <a:rPr lang="en-ZA" sz="3600" dirty="0" smtClean="0"/>
              <a:t>Sequence</a:t>
            </a:r>
            <a:endParaRPr lang="en-ZA" sz="3600" dirty="0"/>
          </a:p>
          <a:p>
            <a:pPr marL="442913" indent="-442913" fontAlgn="base">
              <a:buFont typeface="Arial" panose="020B0604020202020204" pitchFamily="34" charset="0"/>
              <a:buChar char="•"/>
              <a:tabLst>
                <a:tab pos="1171575" algn="l"/>
              </a:tabLst>
            </a:pPr>
            <a:r>
              <a:rPr lang="en-ZA" sz="3600" dirty="0" smtClean="0"/>
              <a:t>Hierarchy</a:t>
            </a:r>
            <a:endParaRPr lang="en-ZA" sz="3600" dirty="0"/>
          </a:p>
          <a:p>
            <a:pPr marL="442913" indent="-442913" fontAlgn="base">
              <a:buFont typeface="Arial" panose="020B0604020202020204" pitchFamily="34" charset="0"/>
              <a:buChar char="•"/>
              <a:tabLst>
                <a:tab pos="1171575" algn="l"/>
              </a:tabLst>
            </a:pPr>
            <a:r>
              <a:rPr lang="en-ZA" sz="3600" dirty="0"/>
              <a:t>Causes &amp;</a:t>
            </a:r>
            <a:r>
              <a:rPr lang="en-ZA" sz="3600" dirty="0" smtClean="0"/>
              <a:t> effects</a:t>
            </a:r>
            <a:endParaRPr lang="en-ZA" sz="3600" dirty="0"/>
          </a:p>
          <a:p>
            <a:pPr marL="442913" indent="-442913" fontAlgn="base">
              <a:buFont typeface="Arial" panose="020B0604020202020204" pitchFamily="34" charset="0"/>
              <a:buChar char="•"/>
              <a:tabLst>
                <a:tab pos="1171575" algn="l"/>
              </a:tabLst>
            </a:pPr>
            <a:r>
              <a:rPr lang="en-ZA" sz="3600" dirty="0"/>
              <a:t>Questions </a:t>
            </a:r>
            <a:r>
              <a:rPr lang="en-ZA" sz="3600" dirty="0" smtClean="0"/>
              <a:t>&amp; answers</a:t>
            </a:r>
            <a:endParaRPr lang="en-ZA" sz="3600" dirty="0"/>
          </a:p>
          <a:p>
            <a:pPr marL="442913" indent="-442913" fontAlgn="base">
              <a:buFont typeface="Arial" panose="020B0604020202020204" pitchFamily="34" charset="0"/>
              <a:buChar char="•"/>
              <a:tabLst>
                <a:tab pos="1171575" algn="l"/>
              </a:tabLst>
            </a:pPr>
            <a:r>
              <a:rPr lang="en-ZA" sz="3600" dirty="0"/>
              <a:t>Stages of a process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025" y="2042391"/>
            <a:ext cx="3341687" cy="222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71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5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5.3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section </a:t>
            </a:r>
            <a:r>
              <a:rPr lang="en-US" dirty="0" smtClean="0"/>
              <a:t>by completing Learning </a:t>
            </a:r>
            <a:r>
              <a:rPr lang="en-US" dirty="0"/>
              <a:t>activity </a:t>
            </a:r>
            <a:r>
              <a:rPr lang="en-US" dirty="0" smtClean="0"/>
              <a:t>5.3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349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761836"/>
            <a:ext cx="8096919" cy="406746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Do people have </a:t>
            </a:r>
            <a:r>
              <a:rPr lang="en-ZA" sz="3600" b="1" dirty="0">
                <a:solidFill>
                  <a:srgbClr val="8CE614"/>
                </a:solidFill>
              </a:rPr>
              <a:t>different </a:t>
            </a:r>
            <a:r>
              <a:rPr lang="en-ZA" sz="3600" dirty="0"/>
              <a:t>ways in which they prefer to </a:t>
            </a:r>
            <a:r>
              <a:rPr lang="en-ZA" sz="3600" b="1" dirty="0">
                <a:solidFill>
                  <a:srgbClr val="767DC0"/>
                </a:solidFill>
              </a:rPr>
              <a:t>learn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Will some </a:t>
            </a:r>
            <a:r>
              <a:rPr lang="en-ZA" sz="3600" b="1" dirty="0">
                <a:solidFill>
                  <a:srgbClr val="8CE614"/>
                </a:solidFill>
              </a:rPr>
              <a:t>study techniques </a:t>
            </a:r>
            <a:r>
              <a:rPr lang="en-ZA" sz="3600" dirty="0"/>
              <a:t>work better for certain people than for others?</a:t>
            </a:r>
          </a:p>
          <a:p>
            <a:r>
              <a:rPr lang="en-ZA" sz="3600" dirty="0"/>
              <a:t>Can </a:t>
            </a:r>
            <a:r>
              <a:rPr lang="en-ZA" sz="3600" dirty="0" smtClean="0"/>
              <a:t>you draw </a:t>
            </a:r>
            <a:r>
              <a:rPr lang="en-ZA" sz="3600" dirty="0"/>
              <a:t>up a plan to improve your </a:t>
            </a:r>
            <a:r>
              <a:rPr lang="en-ZA" sz="3600" b="1" dirty="0">
                <a:solidFill>
                  <a:srgbClr val="767DC0"/>
                </a:solidFill>
              </a:rPr>
              <a:t>academic performance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43" y="228600"/>
            <a:ext cx="8286750" cy="1046709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Study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techniques</a:t>
            </a:r>
            <a:r>
              <a:rPr lang="en-ZA" b="1" dirty="0">
                <a:latin typeface="+mn-lt"/>
              </a:rPr>
              <a:t> involving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movement</a:t>
            </a:r>
            <a:r>
              <a:rPr lang="en-ZA" b="1" dirty="0">
                <a:latin typeface="+mn-lt"/>
              </a:rPr>
              <a:t> and/or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sound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955" y="1596151"/>
            <a:ext cx="43910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Move </a:t>
            </a:r>
            <a:r>
              <a:rPr lang="en-ZA" sz="3600" dirty="0"/>
              <a:t>around while </a:t>
            </a:r>
            <a:r>
              <a:rPr lang="en-ZA" sz="3600" b="1" dirty="0" smtClean="0">
                <a:solidFill>
                  <a:srgbClr val="8CE614"/>
                </a:solidFill>
              </a:rPr>
              <a:t>learning</a:t>
            </a:r>
            <a:endParaRPr lang="en-ZA" sz="3600" b="1" dirty="0">
              <a:solidFill>
                <a:srgbClr val="8CE61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Recite </a:t>
            </a:r>
            <a:r>
              <a:rPr lang="en-ZA" sz="3600" dirty="0"/>
              <a:t>information </a:t>
            </a:r>
            <a:r>
              <a:rPr lang="en-ZA" sz="3600" b="1" dirty="0" smtClean="0">
                <a:solidFill>
                  <a:srgbClr val="767DC0"/>
                </a:solidFill>
              </a:rPr>
              <a:t>aloud</a:t>
            </a:r>
            <a:endParaRPr lang="en-ZA" sz="3600" b="1" dirty="0">
              <a:solidFill>
                <a:srgbClr val="767DC0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Work </a:t>
            </a:r>
            <a:r>
              <a:rPr lang="en-ZA" sz="3600" dirty="0"/>
              <a:t>in </a:t>
            </a:r>
            <a:r>
              <a:rPr lang="en-ZA" sz="3600" b="1" dirty="0" smtClean="0">
                <a:solidFill>
                  <a:srgbClr val="8CE614"/>
                </a:solidFill>
              </a:rPr>
              <a:t>silence</a:t>
            </a:r>
            <a:endParaRPr lang="en-ZA" sz="3600" b="1" dirty="0">
              <a:solidFill>
                <a:srgbClr val="8CE61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Work </a:t>
            </a:r>
            <a:r>
              <a:rPr lang="en-ZA" sz="3600" dirty="0"/>
              <a:t>while </a:t>
            </a:r>
            <a:r>
              <a:rPr lang="en-ZA" sz="3600" b="1" dirty="0">
                <a:solidFill>
                  <a:srgbClr val="767DC0"/>
                </a:solidFill>
              </a:rPr>
              <a:t>listening to music</a:t>
            </a:r>
            <a:r>
              <a:rPr lang="en-ZA" sz="3600" dirty="0"/>
              <a:t>. 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29" y="1443038"/>
            <a:ext cx="2624934" cy="27955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7762" y="4353965"/>
            <a:ext cx="34631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5.17: Most people work and study best when the light is good, the temperature is not too cool or too warm, and there are few distractions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77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13 Drawing Mind Maps And Flow Chart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4155"/>
            <a:ext cx="9144000" cy="5143041"/>
          </a:xfrm>
        </p:spPr>
      </p:pic>
      <p:sp>
        <p:nvSpPr>
          <p:cNvPr id="5" name="TextBox 4"/>
          <p:cNvSpPr txBox="1"/>
          <p:nvPr/>
        </p:nvSpPr>
        <p:spPr>
          <a:xfrm>
            <a:off x="461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to </a:t>
            </a:r>
            <a:r>
              <a:rPr lang="en-US" b="1" dirty="0">
                <a:solidFill>
                  <a:prstClr val="black"/>
                </a:solidFill>
              </a:rPr>
              <a:t>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5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5.4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section – and </a:t>
            </a:r>
            <a:r>
              <a:rPr lang="en-US" dirty="0" err="1"/>
              <a:t>practise</a:t>
            </a:r>
            <a:r>
              <a:rPr lang="en-US" dirty="0"/>
              <a:t> different study techniques – by </a:t>
            </a:r>
            <a:r>
              <a:rPr lang="en-US" dirty="0" smtClean="0"/>
              <a:t>completing Learning </a:t>
            </a:r>
            <a:r>
              <a:rPr lang="en-US" dirty="0"/>
              <a:t>activity 5.4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7141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0181"/>
            <a:ext cx="8404412" cy="1769541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Academic progress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</a:t>
            </a:r>
            <a:r>
              <a:rPr lang="en-ZA" dirty="0">
                <a:solidFill>
                  <a:srgbClr val="8CE614"/>
                </a:solidFill>
              </a:rPr>
              <a:t>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108788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5.3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66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4" y="383135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Tracking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academic progress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499" y="1418183"/>
            <a:ext cx="78152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0" indent="-442913" fontAlgn="base">
              <a:buFont typeface="Arial" panose="020B0604020202020204" pitchFamily="34" charset="0"/>
              <a:buChar char="•"/>
            </a:pPr>
            <a:r>
              <a:rPr lang="en-ZA" sz="3600" dirty="0"/>
              <a:t>Record all marks </a:t>
            </a:r>
            <a:r>
              <a:rPr lang="en-ZA" sz="3600" dirty="0" smtClean="0"/>
              <a:t>&amp; </a:t>
            </a:r>
            <a:r>
              <a:rPr lang="en-ZA" sz="3600" dirty="0"/>
              <a:t>symbols in a </a:t>
            </a:r>
            <a:r>
              <a:rPr lang="en-ZA" sz="3600" b="1" dirty="0">
                <a:solidFill>
                  <a:srgbClr val="767DC0"/>
                </a:solidFill>
              </a:rPr>
              <a:t>table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767DC0"/>
                </a:solidFill>
              </a:rPr>
              <a:t>spreadsheet</a:t>
            </a:r>
            <a:endParaRPr lang="en-ZA" sz="3600" b="1" dirty="0">
              <a:solidFill>
                <a:srgbClr val="767DC0"/>
              </a:solidFill>
            </a:endParaRPr>
          </a:p>
          <a:p>
            <a:pPr marL="442913" lvl="0" indent="-442913" fontAlgn="base">
              <a:buFont typeface="Arial" panose="020B0604020202020204" pitchFamily="34" charset="0"/>
              <a:buChar char="•"/>
            </a:pPr>
            <a:r>
              <a:rPr lang="en-ZA" sz="3600" dirty="0"/>
              <a:t>You can </a:t>
            </a:r>
            <a:r>
              <a:rPr lang="en-ZA" sz="3600" b="1" dirty="0">
                <a:solidFill>
                  <a:srgbClr val="8CE614"/>
                </a:solidFill>
              </a:rPr>
              <a:t>compare</a:t>
            </a:r>
            <a:r>
              <a:rPr lang="en-ZA" sz="3600" dirty="0"/>
              <a:t> future </a:t>
            </a:r>
            <a:r>
              <a:rPr lang="en-ZA" sz="3600" dirty="0" smtClean="0"/>
              <a:t>results</a:t>
            </a:r>
            <a:endParaRPr lang="en-ZA" sz="3600" dirty="0"/>
          </a:p>
          <a:p>
            <a:pPr marL="442913" lvl="0" indent="-442913" fontAlgn="base">
              <a:buFont typeface="Arial" panose="020B0604020202020204" pitchFamily="34" charset="0"/>
              <a:buChar char="•"/>
            </a:pPr>
            <a:r>
              <a:rPr lang="en-ZA" sz="3600" dirty="0"/>
              <a:t>You can </a:t>
            </a:r>
            <a:r>
              <a:rPr lang="en-ZA" sz="3600" b="1" dirty="0">
                <a:solidFill>
                  <a:srgbClr val="767DC0"/>
                </a:solidFill>
              </a:rPr>
              <a:t>convert</a:t>
            </a:r>
            <a:r>
              <a:rPr lang="en-ZA" sz="3600" dirty="0"/>
              <a:t> all </a:t>
            </a:r>
            <a:r>
              <a:rPr lang="en-ZA" sz="3600" b="1" dirty="0">
                <a:solidFill>
                  <a:srgbClr val="767DC0"/>
                </a:solidFill>
              </a:rPr>
              <a:t>ratings</a:t>
            </a:r>
            <a:r>
              <a:rPr lang="en-ZA" sz="3600" dirty="0"/>
              <a:t> to </a:t>
            </a:r>
            <a:r>
              <a:rPr lang="en-ZA" sz="3600" b="1" dirty="0">
                <a:solidFill>
                  <a:srgbClr val="767DC0"/>
                </a:solidFill>
              </a:rPr>
              <a:t>percentages</a:t>
            </a:r>
            <a:r>
              <a:rPr lang="en-ZA" sz="3600" dirty="0" smtClean="0"/>
              <a:t>:</a:t>
            </a:r>
          </a:p>
          <a:p>
            <a:pPr marL="442913" lvl="0" indent="-442913" fontAlgn="base">
              <a:tabLst>
                <a:tab pos="357188" algn="l"/>
              </a:tabLst>
            </a:pPr>
            <a:endParaRPr lang="en-ZA" sz="3600" dirty="0"/>
          </a:p>
          <a:p>
            <a:pPr marL="442913" lvl="0" indent="-442913" fontAlgn="base">
              <a:buFont typeface="Arial" panose="020B0604020202020204" pitchFamily="34" charset="0"/>
              <a:buChar char="•"/>
            </a:pPr>
            <a:r>
              <a:rPr lang="en-ZA" sz="3600" dirty="0"/>
              <a:t>You can do more with </a:t>
            </a:r>
            <a:r>
              <a:rPr lang="en-ZA" sz="3600" b="1" dirty="0">
                <a:solidFill>
                  <a:srgbClr val="8CE614"/>
                </a:solidFill>
              </a:rPr>
              <a:t>spreadsheets</a:t>
            </a:r>
            <a:r>
              <a:rPr lang="en-ZA" sz="3600" dirty="0"/>
              <a:t>.</a:t>
            </a:r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895726" y="4048126"/>
            <a:ext cx="206692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42" y="214312"/>
            <a:ext cx="8286750" cy="1046709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An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action plan </a:t>
            </a:r>
            <a:r>
              <a:rPr lang="en-ZA" b="1" dirty="0">
                <a:latin typeface="+mn-lt"/>
              </a:rPr>
              <a:t>for your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767DC0"/>
                </a:solidFill>
                <a:latin typeface="+mn-lt"/>
              </a:rPr>
              <a:t>academic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performance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803" y="1554719"/>
            <a:ext cx="78200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Identify </a:t>
            </a:r>
            <a:r>
              <a:rPr lang="en-ZA" sz="3600" b="1" dirty="0" smtClean="0">
                <a:solidFill>
                  <a:srgbClr val="8CE614"/>
                </a:solidFill>
              </a:rPr>
              <a:t>steps</a:t>
            </a:r>
            <a:r>
              <a:rPr lang="en-ZA" sz="3600" dirty="0" smtClean="0"/>
              <a:t> </a:t>
            </a:r>
            <a:r>
              <a:rPr lang="en-ZA" sz="3600" dirty="0"/>
              <a:t>to reach your </a:t>
            </a:r>
            <a:r>
              <a:rPr lang="en-ZA" sz="3600" b="1" dirty="0">
                <a:solidFill>
                  <a:srgbClr val="8CE614"/>
                </a:solidFill>
              </a:rPr>
              <a:t>goal</a:t>
            </a:r>
            <a:endParaRPr lang="en-ZA" sz="3600" b="1" dirty="0">
              <a:solidFill>
                <a:srgbClr val="8CE614"/>
              </a:solidFill>
            </a:endParaRPr>
          </a:p>
          <a:p>
            <a:pPr marL="571500" lvl="0" indent="-571500" fontAlgn="base">
              <a:buFont typeface="Arial" panose="020B0604020202020204" pitchFamily="34" charset="0"/>
              <a:buChar char="•"/>
            </a:pPr>
            <a:r>
              <a:rPr lang="en-ZA" sz="3600" dirty="0"/>
              <a:t>Include </a:t>
            </a:r>
            <a:r>
              <a:rPr lang="en-ZA" sz="3600" dirty="0" smtClean="0"/>
              <a:t>final </a:t>
            </a:r>
            <a:r>
              <a:rPr lang="en-ZA" sz="3600" dirty="0"/>
              <a:t>date, as well as steps </a:t>
            </a:r>
            <a:r>
              <a:rPr lang="en-ZA" sz="3600" dirty="0" smtClean="0"/>
              <a:t>&amp; dates </a:t>
            </a:r>
            <a:r>
              <a:rPr lang="en-ZA" sz="3600" dirty="0"/>
              <a:t>for </a:t>
            </a:r>
            <a:r>
              <a:rPr lang="en-ZA" sz="3600" b="1" dirty="0">
                <a:solidFill>
                  <a:srgbClr val="767DC0"/>
                </a:solidFill>
              </a:rPr>
              <a:t>each </a:t>
            </a:r>
            <a:r>
              <a:rPr lang="en-ZA" sz="3600" b="1" dirty="0">
                <a:solidFill>
                  <a:srgbClr val="767DC0"/>
                </a:solidFill>
              </a:rPr>
              <a:t>goal </a:t>
            </a:r>
            <a:endParaRPr lang="en-ZA" sz="3600" b="1" dirty="0">
              <a:solidFill>
                <a:srgbClr val="767DC0"/>
              </a:solidFill>
            </a:endParaRPr>
          </a:p>
          <a:p>
            <a:pPr marL="571500" lvl="0" indent="-571500" fontAlgn="base">
              <a:buFont typeface="Arial" panose="020B0604020202020204" pitchFamily="34" charset="0"/>
              <a:buChar char="•"/>
            </a:pPr>
            <a:r>
              <a:rPr lang="en-ZA" sz="3600" dirty="0"/>
              <a:t>See </a:t>
            </a:r>
            <a:r>
              <a:rPr lang="en-ZA" sz="3600" b="1" dirty="0">
                <a:solidFill>
                  <a:srgbClr val="8CE614"/>
                </a:solidFill>
              </a:rPr>
              <a:t>Table 5.5 </a:t>
            </a:r>
            <a:r>
              <a:rPr lang="en-ZA" sz="3600" dirty="0"/>
              <a:t>in your </a:t>
            </a:r>
            <a:r>
              <a:rPr lang="en-ZA" sz="3600" i="1" dirty="0"/>
              <a:t>Student’s Book</a:t>
            </a:r>
            <a:r>
              <a:rPr lang="en-ZA" sz="3600" dirty="0"/>
              <a:t>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863" y="4073235"/>
            <a:ext cx="6787810" cy="20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09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5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5.5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start tracking your academic performance – by </a:t>
            </a:r>
            <a:r>
              <a:rPr lang="en-ZA" dirty="0" smtClean="0"/>
              <a:t>completing Learning </a:t>
            </a:r>
            <a:r>
              <a:rPr lang="en-ZA" dirty="0"/>
              <a:t>activity 5.5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3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5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module by completing the Summative assessment of </a:t>
            </a:r>
            <a:r>
              <a:rPr lang="en-US" dirty="0" smtClean="0">
                <a:solidFill>
                  <a:prstClr val="black"/>
                </a:solidFill>
              </a:rPr>
              <a:t>Module 5 in </a:t>
            </a:r>
            <a:r>
              <a:rPr lang="en-US" dirty="0">
                <a:solidFill>
                  <a:prstClr val="black"/>
                </a:solidFill>
              </a:rPr>
              <a:t>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92679"/>
            <a:ext cx="8404412" cy="1884244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Brain dominance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learning </a:t>
            </a:r>
            <a:r>
              <a:rPr lang="en-ZA" dirty="0">
                <a:solidFill>
                  <a:srgbClr val="8CE614"/>
                </a:solidFill>
              </a:rPr>
              <a:t>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065585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5</a:t>
            </a:r>
            <a:r>
              <a:rPr lang="en-ZA" sz="6000" dirty="0" smtClean="0">
                <a:solidFill>
                  <a:srgbClr val="C082E6"/>
                </a:solidFill>
              </a:rPr>
              <a:t>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The brain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hemispheres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60" y="1143918"/>
            <a:ext cx="7477125" cy="347542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 smtClean="0"/>
              <a:t>The </a:t>
            </a:r>
            <a:r>
              <a:rPr lang="en-ZA" sz="3600" dirty="0"/>
              <a:t>brain is a </a:t>
            </a:r>
            <a:r>
              <a:rPr lang="en-ZA" sz="3600" b="1" dirty="0">
                <a:solidFill>
                  <a:srgbClr val="8CE614"/>
                </a:solidFill>
              </a:rPr>
              <a:t>large organ </a:t>
            </a:r>
            <a:r>
              <a:rPr lang="en-ZA" sz="3600" dirty="0" smtClean="0"/>
              <a:t>in the </a:t>
            </a:r>
            <a:r>
              <a:rPr lang="en-ZA" sz="3600" dirty="0"/>
              <a:t>head that controls the </a:t>
            </a:r>
            <a:r>
              <a:rPr lang="en-ZA" sz="3600" b="1" dirty="0" smtClean="0">
                <a:solidFill>
                  <a:srgbClr val="767DC0"/>
                </a:solidFill>
              </a:rPr>
              <a:t>nervous system</a:t>
            </a:r>
            <a:r>
              <a:rPr lang="en-ZA" sz="3600" dirty="0" smtClean="0"/>
              <a:t>.</a:t>
            </a:r>
            <a:endParaRPr lang="en-ZA" sz="3600" dirty="0"/>
          </a:p>
          <a:p>
            <a:pPr lvl="0" fontAlgn="base"/>
            <a:r>
              <a:rPr lang="en-ZA" sz="3600" dirty="0"/>
              <a:t>Each </a:t>
            </a:r>
            <a:r>
              <a:rPr lang="en-ZA" sz="3600" b="1" dirty="0">
                <a:solidFill>
                  <a:srgbClr val="8CE614"/>
                </a:solidFill>
              </a:rPr>
              <a:t>part</a:t>
            </a:r>
            <a:r>
              <a:rPr lang="en-ZA" sz="3600" dirty="0"/>
              <a:t> of </a:t>
            </a:r>
            <a:r>
              <a:rPr lang="en-ZA" sz="3600" dirty="0" smtClean="0"/>
              <a:t>the brain </a:t>
            </a:r>
            <a:r>
              <a:rPr lang="en-ZA" sz="3600" dirty="0"/>
              <a:t>is responsible for </a:t>
            </a:r>
            <a:r>
              <a:rPr lang="en-ZA" sz="3600" b="1" dirty="0">
                <a:solidFill>
                  <a:srgbClr val="767DC0"/>
                </a:solidFill>
              </a:rPr>
              <a:t>different functions</a:t>
            </a:r>
            <a:r>
              <a:rPr lang="en-ZA" sz="36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2871" y="3372365"/>
            <a:ext cx="4197927" cy="29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54" y="88824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The brain is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made up of</a:t>
            </a:r>
            <a:r>
              <a:rPr lang="en-ZA" b="1" dirty="0">
                <a:latin typeface="+mn-lt"/>
              </a:rPr>
              <a:t>: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7" y="1068856"/>
            <a:ext cx="3982799" cy="4949808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Cerebral cortex (</a:t>
            </a:r>
            <a:r>
              <a:rPr lang="en-ZA" sz="3200" b="1" dirty="0">
                <a:solidFill>
                  <a:srgbClr val="767DC0"/>
                </a:solidFill>
              </a:rPr>
              <a:t>largest </a:t>
            </a:r>
            <a:r>
              <a:rPr lang="en-ZA" sz="3200" b="1" dirty="0" smtClean="0">
                <a:solidFill>
                  <a:srgbClr val="767DC0"/>
                </a:solidFill>
              </a:rPr>
              <a:t>part</a:t>
            </a:r>
            <a:r>
              <a:rPr lang="en-ZA" sz="3200" dirty="0" smtClean="0"/>
              <a:t>) </a:t>
            </a:r>
            <a:r>
              <a:rPr lang="en-ZA" sz="3200" dirty="0"/>
              <a:t>= parietal, frontal, occipital </a:t>
            </a:r>
            <a:r>
              <a:rPr lang="en-ZA" sz="3200" dirty="0" smtClean="0"/>
              <a:t>&amp; temporal lobes – has </a:t>
            </a:r>
            <a:r>
              <a:rPr lang="en-ZA" sz="3200" b="1" dirty="0">
                <a:solidFill>
                  <a:srgbClr val="8CE614"/>
                </a:solidFill>
              </a:rPr>
              <a:t>two </a:t>
            </a:r>
            <a:r>
              <a:rPr lang="en-ZA" sz="3200" dirty="0"/>
              <a:t>halves/hemispheres. </a:t>
            </a:r>
          </a:p>
          <a:p>
            <a:pPr lvl="0" fontAlgn="base"/>
            <a:r>
              <a:rPr lang="en-ZA" sz="3200" dirty="0"/>
              <a:t>Cerebellum (at </a:t>
            </a:r>
            <a:r>
              <a:rPr lang="en-ZA" sz="3200" b="1" dirty="0">
                <a:solidFill>
                  <a:srgbClr val="767DC0"/>
                </a:solidFill>
              </a:rPr>
              <a:t>base</a:t>
            </a:r>
            <a:r>
              <a:rPr lang="en-ZA" sz="3200" dirty="0"/>
              <a:t>). </a:t>
            </a:r>
          </a:p>
          <a:p>
            <a:pPr lvl="0" fontAlgn="base"/>
            <a:r>
              <a:rPr lang="en-ZA" sz="3200" dirty="0"/>
              <a:t>Brainstem </a:t>
            </a:r>
            <a:r>
              <a:rPr lang="en-ZA" sz="3200" dirty="0" smtClean="0"/>
              <a:t>(also forms </a:t>
            </a:r>
            <a:r>
              <a:rPr lang="en-ZA" sz="3200" b="1" dirty="0">
                <a:solidFill>
                  <a:srgbClr val="8CE614"/>
                </a:solidFill>
              </a:rPr>
              <a:t>spinal cord</a:t>
            </a:r>
            <a:r>
              <a:rPr lang="en-ZA" sz="3200" dirty="0"/>
              <a:t>). 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20" y="1068856"/>
            <a:ext cx="3659801" cy="3369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05821" y="44384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5.1: An illustration of the brain as seen from the side, using </a:t>
            </a:r>
            <a:r>
              <a:rPr lang="en-US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show the different parts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5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70271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Left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right</a:t>
            </a:r>
            <a:r>
              <a:rPr lang="en-ZA" b="1" dirty="0">
                <a:latin typeface="+mn-lt"/>
              </a:rPr>
              <a:t> hemispheres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3" y="1375929"/>
            <a:ext cx="7691437" cy="449260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Some scientists say each side of </a:t>
            </a:r>
            <a:r>
              <a:rPr lang="en-ZA" sz="3600" dirty="0" smtClean="0"/>
              <a:t>the brain </a:t>
            </a:r>
            <a:r>
              <a:rPr lang="en-ZA" sz="3600" dirty="0"/>
              <a:t>controls </a:t>
            </a:r>
            <a:r>
              <a:rPr lang="en-ZA" sz="3600" b="1" dirty="0">
                <a:solidFill>
                  <a:srgbClr val="8CE614"/>
                </a:solidFill>
              </a:rPr>
              <a:t>different functions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Brain dominance = </a:t>
            </a:r>
            <a:r>
              <a:rPr lang="en-ZA" sz="3600" dirty="0" smtClean="0"/>
              <a:t>idea </a:t>
            </a:r>
            <a:r>
              <a:rPr lang="en-ZA" sz="3600" dirty="0"/>
              <a:t>that </a:t>
            </a:r>
            <a:r>
              <a:rPr lang="en-ZA" sz="3600" dirty="0" smtClean="0"/>
              <a:t>the left </a:t>
            </a:r>
            <a:br>
              <a:rPr lang="en-ZA" sz="3600" dirty="0" smtClean="0"/>
            </a:br>
            <a:r>
              <a:rPr lang="en-ZA" sz="3600" dirty="0" smtClean="0"/>
              <a:t>or </a:t>
            </a:r>
            <a:r>
              <a:rPr lang="en-ZA" sz="3600" dirty="0"/>
              <a:t>right </a:t>
            </a:r>
            <a:r>
              <a:rPr lang="en-ZA" sz="3600" dirty="0" smtClean="0"/>
              <a:t>hemisphere is </a:t>
            </a:r>
            <a:r>
              <a:rPr lang="en-ZA" sz="3600" b="1" dirty="0">
                <a:solidFill>
                  <a:srgbClr val="767DC0"/>
                </a:solidFill>
              </a:rPr>
              <a:t>more important </a:t>
            </a:r>
            <a:r>
              <a:rPr lang="en-ZA" sz="3600" dirty="0"/>
              <a:t>in individuals and/or situations. </a:t>
            </a:r>
          </a:p>
          <a:p>
            <a:pPr lvl="0" fontAlgn="base"/>
            <a:r>
              <a:rPr lang="en-ZA" sz="3600" dirty="0"/>
              <a:t>In </a:t>
            </a:r>
            <a:r>
              <a:rPr lang="en-ZA" sz="3600" b="1" dirty="0">
                <a:solidFill>
                  <a:srgbClr val="8CE614"/>
                </a:solidFill>
              </a:rPr>
              <a:t>psychology</a:t>
            </a:r>
            <a:r>
              <a:rPr lang="en-ZA" sz="3600" dirty="0" smtClean="0"/>
              <a:t>, the terms ‘left-brain dominant’ </a:t>
            </a:r>
            <a:r>
              <a:rPr lang="en-ZA" sz="3600" dirty="0"/>
              <a:t>or </a:t>
            </a:r>
            <a:r>
              <a:rPr lang="en-ZA" sz="3600" dirty="0" smtClean="0"/>
              <a:t>‘right-brain dominant’ are often </a:t>
            </a:r>
            <a:r>
              <a:rPr lang="en-ZA" sz="3600" dirty="0"/>
              <a:t>used.</a:t>
            </a:r>
          </a:p>
        </p:txBody>
      </p:sp>
    </p:spTree>
    <p:extLst>
      <p:ext uri="{BB962C8B-B14F-4D97-AF65-F5344CB8AC3E}">
        <p14:creationId xmlns:p14="http://schemas.microsoft.com/office/powerpoint/2010/main" val="10057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73867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Left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right</a:t>
            </a:r>
            <a:r>
              <a:rPr lang="en-ZA" b="1" dirty="0">
                <a:latin typeface="+mn-lt"/>
              </a:rPr>
              <a:t> hemispheres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2" y="1257598"/>
            <a:ext cx="3476625" cy="3476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0808" y="4897230"/>
            <a:ext cx="6381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i="1" dirty="0"/>
              <a:t>Figure 5.2: Illustration of the brain showing the cerebral cortex from above (the left and right hemispheres of the brain are joined on the inside by the corpus callosum, which is a bundle of neural fibres that enables communication between the two hemispheres)</a:t>
            </a:r>
          </a:p>
        </p:txBody>
      </p:sp>
    </p:spTree>
    <p:extLst>
      <p:ext uri="{BB962C8B-B14F-4D97-AF65-F5344CB8AC3E}">
        <p14:creationId xmlns:p14="http://schemas.microsoft.com/office/powerpoint/2010/main" val="301029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311" y="1333209"/>
            <a:ext cx="7804154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 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5.1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/>
              <a:t>Broad functions given to the left and right sides of the brain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6748593"/>
              </p:ext>
            </p:extLst>
          </p:nvPr>
        </p:nvGraphicFramePr>
        <p:xfrm>
          <a:off x="454311" y="1866921"/>
          <a:ext cx="7657532" cy="3446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5714"/>
                <a:gridCol w="4191818"/>
              </a:tblGrid>
              <a:tr h="479508"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Left hemisphere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(logical, chronological, detailed)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Right hemisphere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(intuitive, unsystematic, holistic)</a:t>
                      </a:r>
                      <a:endParaRPr lang="en-ZA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34128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Strong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verbal skills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 at non-verbal expressions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4094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Good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 language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Not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strong in grammar or vocabulary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341194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Thinks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words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Has a strong imagination; daydreams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582962"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Thinks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analytically, </a:t>
                      </a: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systematically &amp; realistically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Thinks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more in terms of </a:t>
                      </a: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feelings &amp; impressions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399677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Thinks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rationally (logically)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Thinks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intuitively (instinctively)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582962"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Very aware of detail when </a:t>
                      </a: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looking at things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Not 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 concerned with details, but</a:t>
                      </a:r>
                    </a:p>
                    <a:p>
                      <a:pPr marL="17780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 at forming mental </a:t>
                      </a:r>
                      <a:r>
                        <a:rPr lang="en-ZA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images &amp;</a:t>
                      </a:r>
                      <a:endParaRPr lang="en-ZA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more aware of the bigger picture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15" y="47093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Left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right</a:t>
            </a:r>
            <a:r>
              <a:rPr lang="en-ZA" b="1" dirty="0">
                <a:latin typeface="+mn-lt"/>
              </a:rPr>
              <a:t> hemispheres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935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5033</TotalTime>
  <Words>1231</Words>
  <Application>Microsoft Office PowerPoint</Application>
  <PresentationFormat>On-screen Show (4:3)</PresentationFormat>
  <Paragraphs>216</Paragraphs>
  <Slides>38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MS PGothic</vt:lpstr>
      <vt:lpstr>Arial</vt:lpstr>
      <vt:lpstr>Calibri</vt:lpstr>
      <vt:lpstr>Calibri Light</vt:lpstr>
      <vt:lpstr>Courier New</vt:lpstr>
      <vt:lpstr>Palatino Linotype</vt:lpstr>
      <vt:lpstr>Times New Roman</vt:lpstr>
      <vt:lpstr>1_Presentation2</vt:lpstr>
      <vt:lpstr>Presentation2</vt:lpstr>
      <vt:lpstr>2_Presentation2</vt:lpstr>
      <vt:lpstr>Life Orientation: Life Skills</vt:lpstr>
      <vt:lpstr>Develop a study method</vt:lpstr>
      <vt:lpstr>Think about it…</vt:lpstr>
      <vt:lpstr>Brain dominance  &amp; learning styles</vt:lpstr>
      <vt:lpstr>The brain hemispheres</vt:lpstr>
      <vt:lpstr>The brain is made up of: </vt:lpstr>
      <vt:lpstr>Left &amp; right hemispheres</vt:lpstr>
      <vt:lpstr>Left &amp; right hemispheres</vt:lpstr>
      <vt:lpstr>Left &amp; right hemispheres</vt:lpstr>
      <vt:lpstr>Left &amp; right hemispheres</vt:lpstr>
      <vt:lpstr>PowerPoint Presentation</vt:lpstr>
      <vt:lpstr>PowerPoint Presentation</vt:lpstr>
      <vt:lpstr>Learning styles &amp; preferences </vt:lpstr>
      <vt:lpstr>Types of learning styles</vt:lpstr>
      <vt:lpstr>PowerPoint Presentation</vt:lpstr>
      <vt:lpstr>PowerPoint Presentation</vt:lpstr>
      <vt:lpstr>Your own learning  styles &amp; preferences </vt:lpstr>
      <vt:lpstr>PowerPoint Presentation</vt:lpstr>
      <vt:lpstr>PowerPoint Presentation</vt:lpstr>
      <vt:lpstr>Personal  study techniques</vt:lpstr>
      <vt:lpstr>Different study techniques </vt:lpstr>
      <vt:lpstr>SQ3R method </vt:lpstr>
      <vt:lpstr>PowerPoint Presentation</vt:lpstr>
      <vt:lpstr>Summarise</vt:lpstr>
      <vt:lpstr>Mind maps</vt:lpstr>
      <vt:lpstr>Mind maps</vt:lpstr>
      <vt:lpstr>Comparative tables </vt:lpstr>
      <vt:lpstr>Flowcharts</vt:lpstr>
      <vt:lpstr>PowerPoint Presentation</vt:lpstr>
      <vt:lpstr>Study techniques involving movement and/or sound</vt:lpstr>
      <vt:lpstr>PowerPoint Presentation</vt:lpstr>
      <vt:lpstr>PowerPoint Presentation</vt:lpstr>
      <vt:lpstr>Academic progress  &amp; performance</vt:lpstr>
      <vt:lpstr>Tracking academic progress</vt:lpstr>
      <vt:lpstr>An action plan for your  academic performance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241</cp:revision>
  <dcterms:created xsi:type="dcterms:W3CDTF">2017-08-15T07:49:10Z</dcterms:created>
  <dcterms:modified xsi:type="dcterms:W3CDTF">2018-02-06T13:24:24Z</dcterms:modified>
</cp:coreProperties>
</file>