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82" r:id="rId2"/>
    <p:sldMasterId id="2147483690" r:id="rId3"/>
  </p:sldMasterIdLst>
  <p:notesMasterIdLst>
    <p:notesMasterId r:id="rId21"/>
  </p:notesMasterIdLst>
  <p:sldIdLst>
    <p:sldId id="330" r:id="rId4"/>
    <p:sldId id="331" r:id="rId5"/>
    <p:sldId id="332" r:id="rId6"/>
    <p:sldId id="333" r:id="rId7"/>
    <p:sldId id="295" r:id="rId8"/>
    <p:sldId id="334" r:id="rId9"/>
    <p:sldId id="296" r:id="rId10"/>
    <p:sldId id="352" r:id="rId11"/>
    <p:sldId id="342" r:id="rId12"/>
    <p:sldId id="343" r:id="rId13"/>
    <p:sldId id="353" r:id="rId14"/>
    <p:sldId id="354" r:id="rId15"/>
    <p:sldId id="355" r:id="rId16"/>
    <p:sldId id="360" r:id="rId17"/>
    <p:sldId id="361" r:id="rId18"/>
    <p:sldId id="340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yoti Singh" initials="JS" lastIdx="32" clrIdx="0">
    <p:extLst/>
  </p:cmAuthor>
  <p:cmAuthor id="2" name="Janet Bartlet" initials="J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E614"/>
    <a:srgbClr val="767DC0"/>
    <a:srgbClr val="D3E856"/>
    <a:srgbClr val="9A73FD"/>
    <a:srgbClr val="4A3D9B"/>
    <a:srgbClr val="F2FAC2"/>
    <a:srgbClr val="9EA2F4"/>
    <a:srgbClr val="9FBFF3"/>
    <a:srgbClr val="B7E37D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9" autoAdjust="0"/>
    <p:restoredTop sz="94434" autoAdjust="0"/>
  </p:normalViewPr>
  <p:slideViewPr>
    <p:cSldViewPr snapToGrid="0">
      <p:cViewPr varScale="1">
        <p:scale>
          <a:sx n="84" d="100"/>
          <a:sy n="84" d="100"/>
        </p:scale>
        <p:origin x="821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Relationship Id="rId48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D15C1-6C30-42F8-B52C-DF90764BC816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FF47-8810-4EDB-A7B4-DB23811AE84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547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FF47-8810-4EDB-A7B4-DB23811AE848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996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FF47-8810-4EDB-A7B4-DB23811AE848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202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01" y="574335"/>
            <a:ext cx="3754328" cy="5259642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59551" y="6405524"/>
            <a:ext cx="2655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" action="ppaction://hlinkshowjump?jump=lastslide"/>
              </a:rPr>
              <a:t>*see</a:t>
            </a:r>
            <a:r>
              <a:rPr lang="en-US" baseline="0" dirty="0">
                <a:solidFill>
                  <a:schemeClr val="bg1"/>
                </a:solidFill>
                <a:hlinkClick r:id="" action="ppaction://hlinkshowjump?jump=lastslide"/>
              </a:rPr>
              <a:t> terms and conditions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655976" y="374260"/>
            <a:ext cx="3640299" cy="4869544"/>
          </a:xfrm>
        </p:spPr>
        <p:txBody>
          <a:bodyPr anchor="b">
            <a:normAutofit/>
          </a:bodyPr>
          <a:lstStyle>
            <a:lvl1pPr algn="l">
              <a:defRPr sz="5400" b="1">
                <a:latin typeface="+mn-lt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65306" y="5397069"/>
            <a:ext cx="3638938" cy="531878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Topic number</a:t>
            </a:r>
          </a:p>
        </p:txBody>
      </p:sp>
    </p:spTree>
    <p:extLst>
      <p:ext uri="{BB962C8B-B14F-4D97-AF65-F5344CB8AC3E}">
        <p14:creationId xmlns:p14="http://schemas.microsoft.com/office/powerpoint/2010/main" val="503271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arning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09728" y="6373105"/>
            <a:ext cx="618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schemeClr val="bg1"/>
                </a:solidFill>
              </a:rPr>
              <a:t>Life Orientation (Life Skills) NQF Level 2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60616" y="3701874"/>
            <a:ext cx="7551702" cy="716776"/>
          </a:xfrm>
        </p:spPr>
        <p:txBody>
          <a:bodyPr anchor="b">
            <a:normAutofit/>
          </a:bodyPr>
          <a:lstStyle>
            <a:lvl1pPr>
              <a:defRPr sz="4000" b="1" baseline="0">
                <a:latin typeface="+mn-lt"/>
              </a:defRPr>
            </a:lvl1pPr>
          </a:lstStyle>
          <a:p>
            <a:r>
              <a:rPr lang="en-ZA" dirty="0"/>
              <a:t>Learning activity number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0615" y="4430822"/>
            <a:ext cx="7560755" cy="550427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ZA" dirty="0"/>
              <a:t>Module number</a:t>
            </a:r>
            <a:endParaRPr lang="en-GB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0145" y="4991774"/>
            <a:ext cx="7561226" cy="110307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" y="589167"/>
            <a:ext cx="2127244" cy="298017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6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tive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1" y="4461310"/>
            <a:ext cx="7910513" cy="632369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Module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761" y="2064547"/>
            <a:ext cx="78928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sz="5000" dirty="0">
              <a:solidFill>
                <a:prstClr val="black"/>
              </a:solidFill>
            </a:endParaRPr>
          </a:p>
          <a:p>
            <a:pPr defTabSz="457200"/>
            <a:endParaRPr lang="en-US" sz="5000" dirty="0">
              <a:solidFill>
                <a:prstClr val="black"/>
              </a:solidFill>
            </a:endParaRPr>
          </a:p>
          <a:p>
            <a:pPr defTabSz="457200"/>
            <a:r>
              <a:rPr lang="en-US" sz="4800" b="1" dirty="0">
                <a:solidFill>
                  <a:prstClr val="black"/>
                </a:solidFill>
              </a:rPr>
              <a:t>Summative assessment</a:t>
            </a:r>
            <a:endParaRPr lang="en-GB" sz="4800" b="1"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" y="589167"/>
            <a:ext cx="2127244" cy="298017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09728" y="6373105"/>
            <a:ext cx="618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schemeClr val="bg1"/>
                </a:solidFill>
              </a:rPr>
              <a:t>Life Orientation (Life Skills) NQF Level 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5763" y="5087938"/>
            <a:ext cx="7910512" cy="7699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8122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rms and cond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553" y="4609450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Mathematics NQF Level 2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92" y="480765"/>
            <a:ext cx="3635892" cy="1033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990" y="2065530"/>
            <a:ext cx="7913294" cy="7864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59674" y="2839069"/>
            <a:ext cx="6639119" cy="26824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81990" y="5618365"/>
            <a:ext cx="7815749" cy="6767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9728" y="6373105"/>
            <a:ext cx="618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schemeClr val="bg1"/>
                </a:solidFill>
              </a:rPr>
              <a:t>Life Orientation (Life Skills) NQF Level </a:t>
            </a:r>
            <a:r>
              <a:rPr lang="en-ZA" sz="2400" b="1" dirty="0" smtClean="0">
                <a:solidFill>
                  <a:schemeClr val="bg1"/>
                </a:solidFill>
              </a:rPr>
              <a:t>3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896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oo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1676398"/>
            <a:ext cx="7915274" cy="2114552"/>
          </a:xfrm>
        </p:spPr>
        <p:txBody>
          <a:bodyPr anchor="b">
            <a:normAutofit/>
          </a:bodyPr>
          <a:lstStyle>
            <a:lvl1pPr algn="ctr">
              <a:defRPr sz="7200" b="1">
                <a:latin typeface="+mn-lt"/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1" y="3952877"/>
            <a:ext cx="7915274" cy="1495425"/>
          </a:xfrm>
        </p:spPr>
        <p:txBody>
          <a:bodyPr>
            <a:normAutofit/>
          </a:bodyPr>
          <a:lstStyle>
            <a:lvl1pPr marL="0" indent="0" algn="ctr">
              <a:buNone/>
              <a:defRPr sz="4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Level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92" y="480765"/>
            <a:ext cx="3635892" cy="10337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92" y="480765"/>
            <a:ext cx="3635892" cy="103370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54553" y="6371015"/>
            <a:ext cx="381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Life Orientation NQF Level </a:t>
            </a:r>
            <a:r>
              <a:rPr lang="en-ZA" sz="2400" b="1" dirty="0" smtClean="0">
                <a:solidFill>
                  <a:prstClr val="white"/>
                </a:solidFill>
              </a:rPr>
              <a:t>3</a:t>
            </a:r>
            <a:endParaRPr lang="en-ZA" sz="2400" b="1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4964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ic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85763" y="1143002"/>
            <a:ext cx="7910513" cy="2636839"/>
          </a:xfrm>
        </p:spPr>
        <p:txBody>
          <a:bodyPr anchor="b">
            <a:normAutofit/>
          </a:bodyPr>
          <a:lstStyle>
            <a:lvl1pPr algn="l">
              <a:defRPr sz="6600" b="1">
                <a:latin typeface="+mn-lt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3" y="3960816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4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Topic number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4553" y="6371015"/>
            <a:ext cx="383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Life Orientation NQF Level </a:t>
            </a:r>
            <a:r>
              <a:rPr lang="en-ZA" sz="2400" b="1" dirty="0" smtClean="0">
                <a:solidFill>
                  <a:prstClr val="white"/>
                </a:solidFill>
              </a:rPr>
              <a:t>3</a:t>
            </a:r>
            <a:endParaRPr lang="en-ZA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0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odu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5763" y="1143002"/>
            <a:ext cx="7910513" cy="2636839"/>
          </a:xfrm>
        </p:spPr>
        <p:txBody>
          <a:bodyPr anchor="b">
            <a:normAutofit/>
          </a:bodyPr>
          <a:lstStyle>
            <a:lvl1pPr algn="l">
              <a:defRPr sz="5400" b="1">
                <a:latin typeface="+mn-lt"/>
              </a:defRPr>
            </a:lvl1pPr>
          </a:lstStyle>
          <a:p>
            <a:r>
              <a:rPr lang="en-US" dirty="0"/>
              <a:t>Module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3" y="3960816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Module number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54553" y="6371015"/>
            <a:ext cx="3850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Life Orientation NQF Level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8314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tive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3" y="3960816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Module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411" y="1405577"/>
            <a:ext cx="78928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sz="5000" dirty="0">
              <a:solidFill>
                <a:prstClr val="black"/>
              </a:solidFill>
            </a:endParaRPr>
          </a:p>
          <a:p>
            <a:pPr defTabSz="457200"/>
            <a:endParaRPr lang="en-US" sz="5000" dirty="0">
              <a:solidFill>
                <a:prstClr val="black"/>
              </a:solidFill>
            </a:endParaRPr>
          </a:p>
          <a:p>
            <a:pPr defTabSz="457200"/>
            <a:r>
              <a:rPr lang="en-US" sz="4800" b="1" dirty="0">
                <a:solidFill>
                  <a:prstClr val="black"/>
                </a:solidFill>
              </a:rPr>
              <a:t>Summative assessment</a:t>
            </a:r>
            <a:endParaRPr lang="en-GB" sz="48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4553" y="6371015"/>
            <a:ext cx="39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Life Orientation NQF Level </a:t>
            </a:r>
            <a:r>
              <a:rPr lang="en-ZA" sz="2400" b="1" dirty="0" smtClean="0">
                <a:solidFill>
                  <a:prstClr val="white"/>
                </a:solidFill>
              </a:rPr>
              <a:t>3</a:t>
            </a:r>
            <a:endParaRPr lang="en-ZA" sz="2400" b="1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5654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3" y="3960816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3000" b="1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Module number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553" y="6371015"/>
            <a:ext cx="383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Life Orientation NQF Level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92595" y="2997200"/>
            <a:ext cx="8051800" cy="1187450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buNone/>
              <a:defRPr lang="en-US" sz="4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Learning activity number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29E130B-3808-42C5-A711-1E484DF1348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679" y="231893"/>
            <a:ext cx="1926933" cy="26995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6417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553" y="4609450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Mathematics NQF Level 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3947" y="6396038"/>
            <a:ext cx="3433763" cy="461962"/>
          </a:xfrm>
        </p:spPr>
        <p:txBody>
          <a:bodyPr/>
          <a:lstStyle>
            <a:lvl1pPr marL="0" indent="0"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algn="l" defTabSz="457200" rtl="0" eaLnBrk="1" latinLnBrk="0" hangingPunct="1"/>
            <a:r>
              <a:rPr lang="en-US" dirty="0"/>
              <a:t>Footer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744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695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Boo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2497069"/>
            <a:ext cx="7915274" cy="2114552"/>
          </a:xfrm>
        </p:spPr>
        <p:txBody>
          <a:bodyPr anchor="b">
            <a:normAutofit/>
          </a:bodyPr>
          <a:lstStyle>
            <a:lvl1pPr algn="ctr">
              <a:defRPr sz="7200" b="1">
                <a:latin typeface="+mn-lt"/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1" y="4689678"/>
            <a:ext cx="7915274" cy="1495425"/>
          </a:xfrm>
        </p:spPr>
        <p:txBody>
          <a:bodyPr>
            <a:normAutofit/>
          </a:bodyPr>
          <a:lstStyle>
            <a:lvl1pPr marL="0" indent="0" algn="ctr">
              <a:buNone/>
              <a:defRPr sz="4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92" y="480765"/>
            <a:ext cx="3635892" cy="1033709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503583" y="5844209"/>
            <a:ext cx="2655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" action="ppaction://hlinkshowjump?jump=lastslide"/>
              </a:rPr>
              <a:t>*see</a:t>
            </a:r>
            <a:r>
              <a:rPr lang="en-US" baseline="0" dirty="0">
                <a:hlinkClick r:id="" action="ppaction://hlinkshowjump?jump=lastslide"/>
              </a:rPr>
              <a:t> terms and conditions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28" y="6373105"/>
            <a:ext cx="618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schemeClr val="bg1"/>
                </a:solidFill>
              </a:rPr>
              <a:t>Life Orientation (Life Skills) NQF Level </a:t>
            </a:r>
            <a:r>
              <a:rPr lang="en-ZA" sz="2400" b="1" dirty="0" smtClean="0">
                <a:solidFill>
                  <a:schemeClr val="bg1"/>
                </a:solidFill>
              </a:rPr>
              <a:t>3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19985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oo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1676398"/>
            <a:ext cx="7915274" cy="2114552"/>
          </a:xfrm>
        </p:spPr>
        <p:txBody>
          <a:bodyPr anchor="b">
            <a:normAutofit/>
          </a:bodyPr>
          <a:lstStyle>
            <a:lvl1pPr algn="ctr">
              <a:defRPr sz="7200" b="1">
                <a:latin typeface="+mn-lt"/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1" y="3952877"/>
            <a:ext cx="7915274" cy="1495425"/>
          </a:xfrm>
        </p:spPr>
        <p:txBody>
          <a:bodyPr>
            <a:normAutofit/>
          </a:bodyPr>
          <a:lstStyle>
            <a:lvl1pPr marL="0" indent="0" algn="ctr">
              <a:buNone/>
              <a:defRPr sz="4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Level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92" y="480765"/>
            <a:ext cx="3635892" cy="10337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92" y="480765"/>
            <a:ext cx="3635892" cy="103370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54553" y="6371015"/>
            <a:ext cx="3813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Life Orientation NQF Level </a:t>
            </a:r>
            <a:r>
              <a:rPr lang="en-ZA" sz="2400" b="1" dirty="0" smtClean="0">
                <a:solidFill>
                  <a:prstClr val="white"/>
                </a:solidFill>
              </a:rPr>
              <a:t>3</a:t>
            </a:r>
            <a:endParaRPr lang="en-ZA" sz="2400" b="1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886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ic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85763" y="1143002"/>
            <a:ext cx="7910513" cy="2636839"/>
          </a:xfrm>
        </p:spPr>
        <p:txBody>
          <a:bodyPr anchor="b">
            <a:normAutofit/>
          </a:bodyPr>
          <a:lstStyle>
            <a:lvl1pPr algn="l">
              <a:defRPr sz="6600" b="1">
                <a:latin typeface="+mn-lt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3" y="3960816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4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Topic number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4553" y="6371015"/>
            <a:ext cx="383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Life Orientation NQF Level </a:t>
            </a:r>
            <a:r>
              <a:rPr lang="en-ZA" sz="2400" b="1" dirty="0" smtClean="0">
                <a:solidFill>
                  <a:prstClr val="white"/>
                </a:solidFill>
              </a:rPr>
              <a:t>3</a:t>
            </a:r>
            <a:endParaRPr lang="en-ZA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57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odu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5763" y="1143002"/>
            <a:ext cx="7910513" cy="2636839"/>
          </a:xfrm>
        </p:spPr>
        <p:txBody>
          <a:bodyPr anchor="b">
            <a:normAutofit/>
          </a:bodyPr>
          <a:lstStyle>
            <a:lvl1pPr algn="l">
              <a:defRPr sz="5400" b="1">
                <a:latin typeface="+mn-lt"/>
              </a:defRPr>
            </a:lvl1pPr>
          </a:lstStyle>
          <a:p>
            <a:r>
              <a:rPr lang="en-US" dirty="0"/>
              <a:t>Module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3" y="3960816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Module number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54553" y="6371015"/>
            <a:ext cx="3850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Life Orientation NQF Level </a:t>
            </a:r>
            <a:r>
              <a:rPr lang="en-ZA" sz="2400" b="1" dirty="0" smtClean="0">
                <a:solidFill>
                  <a:prstClr val="white"/>
                </a:solidFill>
              </a:rPr>
              <a:t>3</a:t>
            </a:r>
            <a:endParaRPr lang="en-ZA" sz="2400" b="1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1671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tive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3411" y="4949358"/>
            <a:ext cx="7910513" cy="512330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Module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3411" y="2548701"/>
            <a:ext cx="78928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sz="5000" dirty="0">
              <a:solidFill>
                <a:prstClr val="black"/>
              </a:solidFill>
            </a:endParaRPr>
          </a:p>
          <a:p>
            <a:pPr defTabSz="457200"/>
            <a:endParaRPr lang="en-US" sz="5000" dirty="0">
              <a:solidFill>
                <a:prstClr val="black"/>
              </a:solidFill>
            </a:endParaRPr>
          </a:p>
          <a:p>
            <a:pPr defTabSz="457200"/>
            <a:r>
              <a:rPr lang="en-US" sz="4800" b="1" dirty="0">
                <a:solidFill>
                  <a:prstClr val="black"/>
                </a:solidFill>
              </a:rPr>
              <a:t>Summative assessment</a:t>
            </a:r>
            <a:endParaRPr lang="en-GB" sz="48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4553" y="6371015"/>
            <a:ext cx="391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Life Orientation NQF Level </a:t>
            </a:r>
            <a:r>
              <a:rPr lang="en-ZA" sz="2400" b="1" dirty="0" smtClean="0">
                <a:solidFill>
                  <a:prstClr val="white"/>
                </a:solidFill>
              </a:rPr>
              <a:t>3</a:t>
            </a:r>
            <a:endParaRPr lang="en-ZA" sz="2400" b="1" dirty="0">
              <a:solidFill>
                <a:prstClr val="white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DAF75D6-A52B-4502-9440-7524898409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332" y="187329"/>
            <a:ext cx="2819896" cy="39505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3032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2" y="4860795"/>
            <a:ext cx="7910513" cy="417037"/>
          </a:xfrm>
        </p:spPr>
        <p:txBody>
          <a:bodyPr>
            <a:normAutofit/>
          </a:bodyPr>
          <a:lstStyle>
            <a:lvl1pPr marL="0" indent="0" algn="l">
              <a:buNone/>
              <a:defRPr sz="3000" b="1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Module number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553" y="6371015"/>
            <a:ext cx="383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Life Orientation NQF Level </a:t>
            </a:r>
            <a:r>
              <a:rPr lang="en-ZA" sz="2400" b="1" dirty="0" smtClean="0">
                <a:solidFill>
                  <a:prstClr val="white"/>
                </a:solidFill>
              </a:rPr>
              <a:t>3</a:t>
            </a:r>
            <a:endParaRPr lang="en-ZA" sz="2400" b="1" dirty="0">
              <a:solidFill>
                <a:prstClr val="whit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92595" y="4049910"/>
            <a:ext cx="8051800" cy="651744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buNone/>
              <a:defRPr lang="en-US" sz="4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Learning activity number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3DB4316-2DD9-4B4C-AC49-EB53A16FF6E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480" y="181076"/>
            <a:ext cx="2690973" cy="37699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7991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553" y="4609450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Mathematics NQF Level 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3947" y="6396038"/>
            <a:ext cx="3433763" cy="461962"/>
          </a:xfrm>
        </p:spPr>
        <p:txBody>
          <a:bodyPr/>
          <a:lstStyle>
            <a:lvl1pPr marL="0" indent="0"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algn="l" defTabSz="457200" rtl="0" eaLnBrk="1" latinLnBrk="0" hangingPunct="1"/>
            <a:r>
              <a:rPr lang="en-US" dirty="0"/>
              <a:t>Footer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177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5217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pic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85762" y="1540567"/>
            <a:ext cx="7910513" cy="2636839"/>
          </a:xfrm>
        </p:spPr>
        <p:txBody>
          <a:bodyPr anchor="b">
            <a:normAutofit/>
          </a:bodyPr>
          <a:lstStyle>
            <a:lvl1pPr algn="l">
              <a:defRPr sz="6600" b="1">
                <a:latin typeface="+mn-lt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3" y="4323750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4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Topic number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9728" y="6373105"/>
            <a:ext cx="618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schemeClr val="bg1"/>
                </a:solidFill>
              </a:rPr>
              <a:t>Life Orientation (Life Skills) NQF Level </a:t>
            </a:r>
            <a:r>
              <a:rPr lang="en-ZA" sz="2400" b="1" dirty="0" smtClean="0">
                <a:solidFill>
                  <a:schemeClr val="bg1"/>
                </a:solidFill>
              </a:rPr>
              <a:t>3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47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odule / Uni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2449" y="1524000"/>
            <a:ext cx="7910513" cy="2636839"/>
          </a:xfrm>
        </p:spPr>
        <p:txBody>
          <a:bodyPr anchor="b">
            <a:normAutofit/>
          </a:bodyPr>
          <a:lstStyle>
            <a:lvl1pPr algn="l">
              <a:defRPr sz="5400" b="1">
                <a:latin typeface="+mn-lt"/>
              </a:defRPr>
            </a:lvl1pPr>
          </a:lstStyle>
          <a:p>
            <a:r>
              <a:rPr lang="en-US" dirty="0"/>
              <a:t>Module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2449" y="4336998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Module number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7"/>
            <a:ext cx="2232284" cy="63465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09728" y="6373105"/>
            <a:ext cx="618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schemeClr val="bg1"/>
                </a:solidFill>
              </a:rPr>
              <a:t>Life Orientation (Life Skills) NQF Level </a:t>
            </a:r>
            <a:r>
              <a:rPr lang="en-ZA" sz="2400" b="1" dirty="0" smtClean="0">
                <a:solidFill>
                  <a:schemeClr val="bg1"/>
                </a:solidFill>
              </a:rPr>
              <a:t>3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42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1" y="365127"/>
            <a:ext cx="7905750" cy="72072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1" y="1285875"/>
            <a:ext cx="7905751" cy="4891088"/>
          </a:xfrm>
        </p:spPr>
        <p:txBody>
          <a:bodyPr/>
          <a:lstStyle>
            <a:lvl1pPr marL="363538" indent="-363538">
              <a:spcBef>
                <a:spcPts val="1800"/>
              </a:spcBef>
              <a:defRPr/>
            </a:lvl1pPr>
            <a:lvl2pPr marL="801688" indent="-344488">
              <a:spcBef>
                <a:spcPts val="1800"/>
              </a:spcBef>
              <a:buSzPct val="80000"/>
              <a:buFont typeface="Courier New" panose="02070309020205020404" pitchFamily="49" charset="0"/>
              <a:buChar char="o"/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9728" y="6373105"/>
            <a:ext cx="618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schemeClr val="bg1"/>
                </a:solidFill>
              </a:rPr>
              <a:t>Life Orientation (Life Skills) NQF Level </a:t>
            </a:r>
            <a:r>
              <a:rPr lang="en-ZA" sz="2400" b="1" dirty="0" smtClean="0">
                <a:solidFill>
                  <a:schemeClr val="bg1"/>
                </a:solidFill>
              </a:rPr>
              <a:t>3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1" y="365127"/>
            <a:ext cx="7905750" cy="72072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1" y="1285875"/>
            <a:ext cx="3421453" cy="489108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  <a:lvl2pPr marL="685800" indent="-228600">
              <a:spcBef>
                <a:spcPts val="1800"/>
              </a:spcBef>
              <a:buSzPct val="80000"/>
              <a:buFont typeface="Courier New" panose="02070309020205020404" pitchFamily="49" charset="0"/>
              <a:buChar char="o"/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9728" y="6373105"/>
            <a:ext cx="618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schemeClr val="bg1"/>
                </a:solidFill>
              </a:rPr>
              <a:t>Life Orientation (Life Skills) NQF Level 2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028792" y="1284367"/>
            <a:ext cx="4190246" cy="4891088"/>
          </a:xfrm>
        </p:spPr>
        <p:txBody>
          <a:bodyPr/>
          <a:lstStyle>
            <a:lvl1pPr>
              <a:spcBef>
                <a:spcPts val="1800"/>
              </a:spcBef>
              <a:defRPr/>
            </a:lvl1pPr>
            <a:lvl2pPr marL="685800" indent="-228600">
              <a:spcBef>
                <a:spcPts val="1800"/>
              </a:spcBef>
              <a:buSzPct val="80000"/>
              <a:buFont typeface="Courier New" panose="02070309020205020404" pitchFamily="49" charset="0"/>
              <a:buChar char="o"/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114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267983"/>
            <a:ext cx="7658100" cy="298267"/>
          </a:xfrm>
        </p:spPr>
        <p:txBody>
          <a:bodyPr>
            <a:noAutofit/>
          </a:bodyPr>
          <a:lstStyle>
            <a:lvl1pPr marL="0" indent="0">
              <a:buNone/>
              <a:defRPr sz="1800" i="1" baseline="0"/>
            </a:lvl1pPr>
          </a:lstStyle>
          <a:p>
            <a:pPr lvl="0"/>
            <a:r>
              <a:rPr lang="en-ZA" i="1" dirty="0"/>
              <a:t>Table caption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17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552" y="4609448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Mathematics NQF Level</a:t>
            </a:r>
            <a:r>
              <a:rPr lang="en-ZA" sz="2400" b="1" baseline="0" dirty="0">
                <a:solidFill>
                  <a:schemeClr val="bg1"/>
                </a:solidFill>
              </a:rPr>
              <a:t> 2</a:t>
            </a:r>
            <a:endParaRPr lang="en-ZA" sz="24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3946" y="6396038"/>
            <a:ext cx="3433763" cy="461962"/>
          </a:xfrm>
        </p:spPr>
        <p:txBody>
          <a:bodyPr/>
          <a:lstStyle>
            <a:lvl1pPr marL="0" indent="0"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algn="l" defTabSz="457200" rtl="0" eaLnBrk="1" latinLnBrk="0" hangingPunct="1"/>
            <a:r>
              <a:rPr lang="en-US" dirty="0"/>
              <a:t>Footer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933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or example 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81001" y="365127"/>
            <a:ext cx="7905750" cy="72072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Heading</a:t>
            </a: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A1C1C1D-5690-4A72-8EAD-31DA2CF04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685" y="2366779"/>
            <a:ext cx="4407478" cy="1803314"/>
          </a:xfrm>
        </p:spPr>
        <p:txBody>
          <a:bodyPr/>
          <a:lstStyle/>
          <a:p>
            <a:pPr marL="0" indent="0">
              <a:buNone/>
            </a:pPr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86" y="1584161"/>
            <a:ext cx="2326565" cy="325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5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6324794"/>
            <a:ext cx="9144000" cy="540000"/>
          </a:xfrm>
          <a:prstGeom prst="rect">
            <a:avLst/>
          </a:prstGeom>
          <a:solidFill>
            <a:srgbClr val="4A3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365127"/>
            <a:ext cx="7905750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85875"/>
            <a:ext cx="7905751" cy="489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24000" y="0"/>
            <a:ext cx="720000" cy="68518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ectangle 14"/>
          <p:cNvSpPr/>
          <p:nvPr/>
        </p:nvSpPr>
        <p:spPr>
          <a:xfrm>
            <a:off x="6373906" y="6324600"/>
            <a:ext cx="2770094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30" y="6407026"/>
            <a:ext cx="2547117" cy="41924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000" y="5668793"/>
            <a:ext cx="720000" cy="649013"/>
          </a:xfrm>
          <a:prstGeom prst="rect">
            <a:avLst/>
          </a:prstGeom>
        </p:spPr>
      </p:pic>
    </p:spTree>
    <p:custDataLst>
      <p:tags r:id="rId14"/>
    </p:custDataLst>
    <p:extLst>
      <p:ext uri="{BB962C8B-B14F-4D97-AF65-F5344CB8AC3E}">
        <p14:creationId xmlns:p14="http://schemas.microsoft.com/office/powerpoint/2010/main" val="8970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4488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365127"/>
            <a:ext cx="7905750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285875"/>
            <a:ext cx="7905751" cy="489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24000" y="-12355"/>
            <a:ext cx="720000" cy="68518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24794"/>
            <a:ext cx="9144000" cy="540000"/>
          </a:xfrm>
          <a:prstGeom prst="rect">
            <a:avLst/>
          </a:prstGeom>
          <a:solidFill>
            <a:srgbClr val="4D4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73906" y="6324600"/>
            <a:ext cx="2770094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30" y="6407026"/>
            <a:ext cx="2547117" cy="4192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000" y="5657325"/>
            <a:ext cx="720000" cy="649013"/>
          </a:xfrm>
          <a:prstGeom prst="rect">
            <a:avLst/>
          </a:prstGeom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331991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365127"/>
            <a:ext cx="7905750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285875"/>
            <a:ext cx="7905751" cy="489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24000" y="2"/>
            <a:ext cx="720000" cy="68518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37150"/>
            <a:ext cx="9144000" cy="540000"/>
          </a:xfrm>
          <a:prstGeom prst="rect">
            <a:avLst/>
          </a:prstGeom>
          <a:solidFill>
            <a:srgbClr val="4141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73906" y="6324600"/>
            <a:ext cx="2770094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30" y="6407026"/>
            <a:ext cx="2547117" cy="4192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000" y="5668987"/>
            <a:ext cx="720000" cy="649013"/>
          </a:xfrm>
          <a:prstGeom prst="rect">
            <a:avLst/>
          </a:prstGeom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33824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1" y="2095902"/>
            <a:ext cx="7915274" cy="2114552"/>
          </a:xfrm>
        </p:spPr>
        <p:txBody>
          <a:bodyPr/>
          <a:lstStyle/>
          <a:p>
            <a:r>
              <a:rPr lang="en-GB" dirty="0">
                <a:solidFill>
                  <a:srgbClr val="9A73FD"/>
                </a:solidFill>
              </a:rPr>
              <a:t>Life Orientation: </a:t>
            </a:r>
            <a:r>
              <a:rPr lang="en-GB" dirty="0">
                <a:solidFill>
                  <a:srgbClr val="8CE614"/>
                </a:solidFill>
              </a:rPr>
              <a:t>Life Skills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81001" y="4210454"/>
            <a:ext cx="7915274" cy="644881"/>
          </a:xfrm>
        </p:spPr>
        <p:txBody>
          <a:bodyPr/>
          <a:lstStyle/>
          <a:p>
            <a:r>
              <a:rPr lang="en-GB" dirty="0">
                <a:solidFill>
                  <a:srgbClr val="9A73FD"/>
                </a:solidFill>
              </a:rPr>
              <a:t>NQF </a:t>
            </a:r>
            <a:r>
              <a:rPr lang="en-GB" dirty="0" smtClean="0">
                <a:solidFill>
                  <a:srgbClr val="9A73FD"/>
                </a:solidFill>
              </a:rPr>
              <a:t>3</a:t>
            </a:r>
            <a:endParaRPr lang="en-GB" dirty="0">
              <a:solidFill>
                <a:srgbClr val="9A73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0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939ECD-A8A6-4067-8DA8-E209A546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0" y="2353151"/>
            <a:ext cx="8404412" cy="2976800"/>
          </a:xfrm>
        </p:spPr>
        <p:txBody>
          <a:bodyPr>
            <a:noAutofit/>
          </a:bodyPr>
          <a:lstStyle/>
          <a:p>
            <a:pPr algn="ctr"/>
            <a:r>
              <a:rPr lang="en-ZA" dirty="0">
                <a:solidFill>
                  <a:srgbClr val="8CE614"/>
                </a:solidFill>
              </a:rPr>
              <a:t>A personal code </a:t>
            </a:r>
            <a:r>
              <a:rPr lang="en-ZA" dirty="0" smtClean="0">
                <a:solidFill>
                  <a:srgbClr val="8CE614"/>
                </a:solidFill>
              </a:rPr>
              <a:t/>
            </a:r>
            <a:br>
              <a:rPr lang="en-ZA" dirty="0" smtClean="0">
                <a:solidFill>
                  <a:srgbClr val="8CE614"/>
                </a:solidFill>
              </a:rPr>
            </a:br>
            <a:r>
              <a:rPr lang="en-ZA" dirty="0" smtClean="0">
                <a:solidFill>
                  <a:srgbClr val="8CE614"/>
                </a:solidFill>
              </a:rPr>
              <a:t>for </a:t>
            </a:r>
            <a:r>
              <a:rPr lang="en-ZA" dirty="0">
                <a:solidFill>
                  <a:srgbClr val="8CE614"/>
                </a:solidFill>
              </a:rPr>
              <a:t>work ethics </a:t>
            </a:r>
            <a:r>
              <a:rPr lang="en-ZA" dirty="0" smtClean="0">
                <a:solidFill>
                  <a:srgbClr val="8CE614"/>
                </a:solidFill>
              </a:rPr>
              <a:t>&amp; </a:t>
            </a:r>
            <a:r>
              <a:rPr lang="en-ZA" dirty="0">
                <a:solidFill>
                  <a:srgbClr val="8CE614"/>
                </a:solidFill>
              </a:rPr>
              <a:t>productivity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C362500-7ECC-42A0-97EA-2A94E9D5E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970" y="1626057"/>
            <a:ext cx="7910513" cy="727094"/>
          </a:xfrm>
        </p:spPr>
        <p:txBody>
          <a:bodyPr>
            <a:noAutofit/>
          </a:bodyPr>
          <a:lstStyle/>
          <a:p>
            <a:pPr algn="ctr"/>
            <a:r>
              <a:rPr lang="en-ZA" sz="6000" dirty="0">
                <a:solidFill>
                  <a:srgbClr val="C082E6"/>
                </a:solidFill>
              </a:rPr>
              <a:t>Unit </a:t>
            </a:r>
            <a:r>
              <a:rPr lang="en-ZA" sz="6000" dirty="0" smtClean="0">
                <a:solidFill>
                  <a:srgbClr val="C082E6"/>
                </a:solidFill>
              </a:rPr>
              <a:t>3.2</a:t>
            </a:r>
            <a:endParaRPr lang="en-ZA" sz="6000" dirty="0">
              <a:solidFill>
                <a:srgbClr val="C082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66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99345-E421-4667-BA1D-85A21D6E8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69" y="305917"/>
            <a:ext cx="8152279" cy="1151407"/>
          </a:xfrm>
        </p:spPr>
        <p:txBody>
          <a:bodyPr>
            <a:noAutofit/>
          </a:bodyPr>
          <a:lstStyle/>
          <a:p>
            <a:pPr algn="ctr"/>
            <a:r>
              <a:rPr lang="en-ZA" b="1" dirty="0">
                <a:latin typeface="+mn-lt"/>
              </a:rPr>
              <a:t>What is a </a:t>
            </a:r>
            <a:r>
              <a:rPr lang="en-ZA" b="1" dirty="0" smtClean="0">
                <a:solidFill>
                  <a:srgbClr val="767DC0"/>
                </a:solidFill>
                <a:latin typeface="+mn-lt"/>
              </a:rPr>
              <a:t>code</a:t>
            </a:r>
            <a:r>
              <a:rPr lang="en-ZA" b="1" dirty="0" smtClean="0">
                <a:latin typeface="+mn-lt"/>
              </a:rPr>
              <a:t>?</a:t>
            </a:r>
            <a:endParaRPr lang="en-ZA" b="1" dirty="0">
              <a:solidFill>
                <a:srgbClr val="767DC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B962F2-7735-46B6-92B8-C70EDB309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457324"/>
            <a:ext cx="7786685" cy="1859218"/>
          </a:xfrm>
        </p:spPr>
        <p:txBody>
          <a:bodyPr>
            <a:normAutofit/>
          </a:bodyPr>
          <a:lstStyle/>
          <a:p>
            <a:pPr lvl="0" fontAlgn="base"/>
            <a:r>
              <a:rPr lang="en-ZA" sz="3600" dirty="0"/>
              <a:t>Set of </a:t>
            </a:r>
            <a:r>
              <a:rPr lang="en-ZA" sz="3600" b="1" dirty="0" smtClean="0">
                <a:solidFill>
                  <a:srgbClr val="8CE614"/>
                </a:solidFill>
              </a:rPr>
              <a:t>rules</a:t>
            </a:r>
            <a:endParaRPr lang="en-ZA" sz="3600" dirty="0">
              <a:solidFill>
                <a:srgbClr val="8CE614"/>
              </a:solidFill>
            </a:endParaRPr>
          </a:p>
          <a:p>
            <a:pPr lvl="0" fontAlgn="base"/>
            <a:r>
              <a:rPr lang="en-ZA" sz="3600" dirty="0"/>
              <a:t>General </a:t>
            </a:r>
            <a:r>
              <a:rPr lang="en-ZA" sz="3600" b="1" dirty="0">
                <a:solidFill>
                  <a:srgbClr val="767DC0"/>
                </a:solidFill>
              </a:rPr>
              <a:t>principles</a:t>
            </a:r>
            <a:r>
              <a:rPr lang="en-ZA" sz="3600" dirty="0"/>
              <a:t> for behaviour. </a:t>
            </a:r>
            <a:endParaRPr lang="en-ZA" sz="3600" dirty="0" smtClean="0"/>
          </a:p>
          <a:p>
            <a:pPr lvl="0" fontAlgn="base"/>
            <a:r>
              <a:rPr lang="en-ZA" sz="3600" dirty="0" smtClean="0"/>
              <a:t>Code of ethics = set of </a:t>
            </a:r>
            <a:r>
              <a:rPr lang="en-ZA" sz="3600" b="1" dirty="0" smtClean="0">
                <a:solidFill>
                  <a:srgbClr val="8CE614"/>
                </a:solidFill>
              </a:rPr>
              <a:t>moral principles</a:t>
            </a:r>
          </a:p>
          <a:p>
            <a:pPr lvl="0" fontAlgn="base"/>
            <a:endParaRPr lang="en-ZA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199" y="3316542"/>
            <a:ext cx="3581558" cy="22563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07099" y="5778260"/>
            <a:ext cx="4086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i="1" dirty="0"/>
              <a:t>Figure 3.6: Ethics refer to moral principles</a:t>
            </a:r>
          </a:p>
        </p:txBody>
      </p:sp>
    </p:spTree>
    <p:extLst>
      <p:ext uri="{BB962C8B-B14F-4D97-AF65-F5344CB8AC3E}">
        <p14:creationId xmlns:p14="http://schemas.microsoft.com/office/powerpoint/2010/main" val="21374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D4DDA-0C3B-4B34-B958-E13C6756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279202"/>
            <a:ext cx="7905750" cy="720724"/>
          </a:xfrm>
        </p:spPr>
        <p:txBody>
          <a:bodyPr/>
          <a:lstStyle/>
          <a:p>
            <a:pPr algn="ctr"/>
            <a:r>
              <a:rPr lang="en-ZA" b="1" dirty="0">
                <a:latin typeface="+mn-lt"/>
              </a:rPr>
              <a:t>A </a:t>
            </a:r>
            <a:r>
              <a:rPr lang="en-ZA" b="1" dirty="0">
                <a:solidFill>
                  <a:srgbClr val="8CE614"/>
                </a:solidFill>
                <a:latin typeface="+mn-lt"/>
              </a:rPr>
              <a:t>personal </a:t>
            </a:r>
            <a:r>
              <a:rPr lang="en-ZA" b="1" dirty="0">
                <a:latin typeface="+mn-lt"/>
              </a:rPr>
              <a:t>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DC930C-6C1D-4479-BCB5-4FB653FB5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114226"/>
            <a:ext cx="7905750" cy="3372050"/>
          </a:xfrm>
        </p:spPr>
        <p:txBody>
          <a:bodyPr>
            <a:noAutofit/>
          </a:bodyPr>
          <a:lstStyle/>
          <a:p>
            <a:pPr lvl="0" fontAlgn="base"/>
            <a:r>
              <a:rPr lang="en-ZA" sz="3600" dirty="0"/>
              <a:t>Live by ethical principles </a:t>
            </a:r>
            <a:r>
              <a:rPr lang="en-ZA" sz="3600" b="1" dirty="0">
                <a:solidFill>
                  <a:srgbClr val="767DC0"/>
                </a:solidFill>
              </a:rPr>
              <a:t>all</a:t>
            </a:r>
            <a:r>
              <a:rPr lang="en-ZA" sz="3600" dirty="0"/>
              <a:t> the </a:t>
            </a:r>
            <a:r>
              <a:rPr lang="en-ZA" sz="3600" dirty="0" smtClean="0"/>
              <a:t>time</a:t>
            </a:r>
            <a:endParaRPr lang="en-ZA" sz="3600" dirty="0"/>
          </a:p>
          <a:p>
            <a:pPr lvl="0" fontAlgn="base"/>
            <a:r>
              <a:rPr lang="en-ZA" sz="3600" dirty="0"/>
              <a:t>Treat others with </a:t>
            </a:r>
            <a:r>
              <a:rPr lang="en-ZA" sz="3600" b="1" dirty="0" smtClean="0">
                <a:solidFill>
                  <a:srgbClr val="8CE614"/>
                </a:solidFill>
              </a:rPr>
              <a:t>respect</a:t>
            </a:r>
            <a:endParaRPr lang="en-ZA" sz="3600" dirty="0"/>
          </a:p>
          <a:p>
            <a:pPr lvl="0" fontAlgn="base"/>
            <a:r>
              <a:rPr lang="en-ZA" sz="3600" dirty="0"/>
              <a:t>Don’t lie, </a:t>
            </a:r>
            <a:r>
              <a:rPr lang="en-ZA" sz="3600" dirty="0" smtClean="0"/>
              <a:t>take/offer </a:t>
            </a:r>
            <a:r>
              <a:rPr lang="en-ZA" sz="3600" dirty="0"/>
              <a:t>bribes, </a:t>
            </a:r>
            <a:r>
              <a:rPr lang="en-ZA" sz="3600" dirty="0" smtClean="0"/>
              <a:t>cheat/steal </a:t>
            </a:r>
            <a:endParaRPr lang="en-ZA" sz="3600" dirty="0"/>
          </a:p>
          <a:p>
            <a:pPr lvl="0" fontAlgn="base"/>
            <a:r>
              <a:rPr lang="en-ZA" sz="3600" dirty="0"/>
              <a:t>Have </a:t>
            </a:r>
            <a:r>
              <a:rPr lang="en-ZA" sz="3600" b="1" dirty="0">
                <a:solidFill>
                  <a:srgbClr val="8CE614"/>
                </a:solidFill>
              </a:rPr>
              <a:t>good</a:t>
            </a:r>
            <a:r>
              <a:rPr lang="en-ZA" sz="3600" dirty="0"/>
              <a:t> </a:t>
            </a:r>
            <a:r>
              <a:rPr lang="en-ZA" sz="3600" b="1" dirty="0">
                <a:solidFill>
                  <a:srgbClr val="767DC0"/>
                </a:solidFill>
              </a:rPr>
              <a:t>role models</a:t>
            </a:r>
            <a:r>
              <a:rPr lang="en-ZA" sz="3600" dirty="0"/>
              <a:t>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5999" y="3513779"/>
            <a:ext cx="3976255" cy="2818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81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D4DDA-0C3B-4B34-B958-E13C6756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14301"/>
            <a:ext cx="7905750" cy="1128712"/>
          </a:xfrm>
        </p:spPr>
        <p:txBody>
          <a:bodyPr>
            <a:noAutofit/>
          </a:bodyPr>
          <a:lstStyle/>
          <a:p>
            <a:pPr algn="ctr"/>
            <a:r>
              <a:rPr lang="en-ZA" b="1" dirty="0">
                <a:latin typeface="+mn-lt"/>
              </a:rPr>
              <a:t>A</a:t>
            </a:r>
            <a:r>
              <a:rPr lang="en-ZA" b="1" dirty="0">
                <a:solidFill>
                  <a:srgbClr val="8CE614"/>
                </a:solidFill>
                <a:latin typeface="+mn-lt"/>
              </a:rPr>
              <a:t> personal code </a:t>
            </a:r>
            <a:r>
              <a:rPr lang="en-ZA" b="1" dirty="0">
                <a:latin typeface="+mn-lt"/>
              </a:rPr>
              <a:t>for </a:t>
            </a:r>
            <a:r>
              <a:rPr lang="en-ZA" b="1" dirty="0" smtClean="0">
                <a:latin typeface="+mn-lt"/>
              </a:rPr>
              <a:t/>
            </a:r>
            <a:br>
              <a:rPr lang="en-ZA" b="1" dirty="0" smtClean="0">
                <a:latin typeface="+mn-lt"/>
              </a:rPr>
            </a:br>
            <a:r>
              <a:rPr lang="en-ZA" b="1" dirty="0" smtClean="0">
                <a:solidFill>
                  <a:srgbClr val="767DC0"/>
                </a:solidFill>
                <a:latin typeface="+mn-lt"/>
              </a:rPr>
              <a:t>work </a:t>
            </a:r>
            <a:r>
              <a:rPr lang="en-ZA" b="1" dirty="0">
                <a:solidFill>
                  <a:srgbClr val="767DC0"/>
                </a:solidFill>
                <a:latin typeface="+mn-lt"/>
              </a:rPr>
              <a:t>ethics </a:t>
            </a:r>
            <a:r>
              <a:rPr lang="en-ZA" b="1" dirty="0" smtClean="0">
                <a:latin typeface="+mn-lt"/>
              </a:rPr>
              <a:t>&amp;</a:t>
            </a:r>
            <a:r>
              <a:rPr lang="en-ZA" b="1" dirty="0" smtClean="0">
                <a:solidFill>
                  <a:srgbClr val="8CE614"/>
                </a:solidFill>
                <a:latin typeface="+mn-lt"/>
              </a:rPr>
              <a:t> </a:t>
            </a:r>
            <a:r>
              <a:rPr lang="en-ZA" b="1" dirty="0">
                <a:solidFill>
                  <a:srgbClr val="767DC0"/>
                </a:solidFill>
                <a:latin typeface="+mn-lt"/>
              </a:rPr>
              <a:t>productivity</a:t>
            </a:r>
            <a:endParaRPr lang="en-ZA" b="1" dirty="0">
              <a:solidFill>
                <a:srgbClr val="767DC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DC930C-6C1D-4479-BCB5-4FB653FB5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528763"/>
            <a:ext cx="7905750" cy="2571750"/>
          </a:xfrm>
        </p:spPr>
        <p:txBody>
          <a:bodyPr>
            <a:noAutofit/>
          </a:bodyPr>
          <a:lstStyle/>
          <a:p>
            <a:pPr lvl="0" fontAlgn="base"/>
            <a:r>
              <a:rPr lang="en-ZA" sz="3600" dirty="0"/>
              <a:t>Gives your employer </a:t>
            </a:r>
            <a:r>
              <a:rPr lang="en-ZA" sz="3600" b="1" dirty="0" smtClean="0">
                <a:solidFill>
                  <a:srgbClr val="767DC0"/>
                </a:solidFill>
              </a:rPr>
              <a:t>value</a:t>
            </a:r>
            <a:endParaRPr lang="en-ZA" sz="3600" dirty="0"/>
          </a:p>
          <a:p>
            <a:pPr lvl="0" fontAlgn="base"/>
            <a:r>
              <a:rPr lang="en-ZA" sz="3600" dirty="0"/>
              <a:t>Helps </a:t>
            </a:r>
            <a:r>
              <a:rPr lang="en-ZA" sz="3600" dirty="0" smtClean="0"/>
              <a:t>the company </a:t>
            </a:r>
            <a:r>
              <a:rPr lang="en-ZA" sz="3600" dirty="0"/>
              <a:t>to </a:t>
            </a:r>
            <a:r>
              <a:rPr lang="en-ZA" sz="3600" b="1" dirty="0">
                <a:solidFill>
                  <a:srgbClr val="8CE614"/>
                </a:solidFill>
              </a:rPr>
              <a:t>meet </a:t>
            </a:r>
            <a:r>
              <a:rPr lang="en-ZA" sz="3600" b="1" dirty="0" smtClean="0">
                <a:solidFill>
                  <a:srgbClr val="8CE614"/>
                </a:solidFill>
              </a:rPr>
              <a:t>goals</a:t>
            </a:r>
            <a:endParaRPr lang="en-ZA" sz="3600" b="1" dirty="0">
              <a:solidFill>
                <a:srgbClr val="8CE614"/>
              </a:solidFill>
            </a:endParaRPr>
          </a:p>
          <a:p>
            <a:pPr lvl="0" fontAlgn="base"/>
            <a:r>
              <a:rPr lang="en-ZA" sz="3600" dirty="0"/>
              <a:t>Sets an </a:t>
            </a:r>
            <a:r>
              <a:rPr lang="en-ZA" sz="3600" b="1" dirty="0">
                <a:solidFill>
                  <a:srgbClr val="767DC0"/>
                </a:solidFill>
              </a:rPr>
              <a:t>example</a:t>
            </a:r>
            <a:r>
              <a:rPr lang="en-ZA" sz="3600" dirty="0"/>
              <a:t> for </a:t>
            </a:r>
            <a:r>
              <a:rPr lang="en-ZA" sz="3600" dirty="0" smtClean="0"/>
              <a:t>others</a:t>
            </a:r>
            <a:endParaRPr lang="en-ZA" sz="3600" dirty="0"/>
          </a:p>
          <a:p>
            <a:pPr lvl="0" fontAlgn="base"/>
            <a:r>
              <a:rPr lang="en-ZA" sz="3600" dirty="0"/>
              <a:t>Gives you </a:t>
            </a:r>
            <a:r>
              <a:rPr lang="en-ZA" sz="3600" b="1" dirty="0">
                <a:solidFill>
                  <a:srgbClr val="8CE614"/>
                </a:solidFill>
              </a:rPr>
              <a:t>self-respect</a:t>
            </a:r>
            <a:r>
              <a:rPr lang="en-ZA" sz="3600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64343" y="4026174"/>
            <a:ext cx="3290092" cy="219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7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D4DDA-0C3B-4B34-B958-E13C6756B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b="1" dirty="0">
                <a:latin typeface="+mn-lt"/>
              </a:rPr>
              <a:t>A</a:t>
            </a:r>
            <a:r>
              <a:rPr lang="en-ZA" b="1" dirty="0">
                <a:solidFill>
                  <a:srgbClr val="8CE614"/>
                </a:solidFill>
                <a:latin typeface="+mn-lt"/>
              </a:rPr>
              <a:t> personal code </a:t>
            </a:r>
            <a:r>
              <a:rPr lang="en-ZA" b="1" dirty="0">
                <a:latin typeface="+mn-lt"/>
              </a:rPr>
              <a:t>for </a:t>
            </a:r>
            <a:r>
              <a:rPr lang="en-ZA" b="1" dirty="0" smtClean="0">
                <a:latin typeface="+mn-lt"/>
              </a:rPr>
              <a:t/>
            </a:r>
            <a:br>
              <a:rPr lang="en-ZA" b="1" dirty="0" smtClean="0">
                <a:latin typeface="+mn-lt"/>
              </a:rPr>
            </a:br>
            <a:r>
              <a:rPr lang="en-ZA" b="1" dirty="0" smtClean="0">
                <a:solidFill>
                  <a:srgbClr val="767DC0"/>
                </a:solidFill>
                <a:latin typeface="+mn-lt"/>
              </a:rPr>
              <a:t>work </a:t>
            </a:r>
            <a:r>
              <a:rPr lang="en-ZA" b="1" dirty="0">
                <a:solidFill>
                  <a:srgbClr val="767DC0"/>
                </a:solidFill>
                <a:latin typeface="+mn-lt"/>
              </a:rPr>
              <a:t>ethics </a:t>
            </a:r>
            <a:r>
              <a:rPr lang="en-ZA" b="1" dirty="0" smtClean="0">
                <a:latin typeface="+mn-lt"/>
              </a:rPr>
              <a:t>&amp;</a:t>
            </a:r>
            <a:r>
              <a:rPr lang="en-ZA" b="1" dirty="0" smtClean="0">
                <a:solidFill>
                  <a:srgbClr val="8CE614"/>
                </a:solidFill>
                <a:latin typeface="+mn-lt"/>
              </a:rPr>
              <a:t> </a:t>
            </a:r>
            <a:r>
              <a:rPr lang="en-ZA" dirty="0">
                <a:solidFill>
                  <a:srgbClr val="767DC0"/>
                </a:solidFill>
                <a:latin typeface="+mn-lt"/>
              </a:rPr>
              <a:t>productivity</a:t>
            </a:r>
            <a:endParaRPr lang="en-ZA" dirty="0">
              <a:solidFill>
                <a:srgbClr val="767DC0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14713" y="2014539"/>
            <a:ext cx="4872038" cy="2414588"/>
          </a:xfrm>
        </p:spPr>
        <p:txBody>
          <a:bodyPr>
            <a:normAutofit lnSpcReduction="10000"/>
          </a:bodyPr>
          <a:lstStyle/>
          <a:p>
            <a:r>
              <a:rPr lang="en-ZA" sz="3600" dirty="0"/>
              <a:t>Refer to </a:t>
            </a:r>
            <a:r>
              <a:rPr lang="en-ZA" sz="3600" b="1" dirty="0" smtClean="0">
                <a:solidFill>
                  <a:srgbClr val="767DC0"/>
                </a:solidFill>
              </a:rPr>
              <a:t>Table 3.2</a:t>
            </a:r>
            <a:r>
              <a:rPr lang="en-ZA" sz="3600" dirty="0" smtClean="0"/>
              <a:t> </a:t>
            </a:r>
            <a:r>
              <a:rPr lang="en-ZA" sz="3600" dirty="0"/>
              <a:t>in your </a:t>
            </a:r>
            <a:r>
              <a:rPr lang="en-ZA" sz="3600" i="1" dirty="0"/>
              <a:t>Student’s </a:t>
            </a:r>
            <a:r>
              <a:rPr lang="en-ZA" sz="3600" i="1" dirty="0" smtClean="0"/>
              <a:t>Book </a:t>
            </a:r>
            <a:br>
              <a:rPr lang="en-ZA" sz="3600" i="1" dirty="0" smtClean="0"/>
            </a:br>
            <a:r>
              <a:rPr lang="en-ZA" sz="3600" dirty="0" smtClean="0"/>
              <a:t>for a questionnaire </a:t>
            </a:r>
            <a:br>
              <a:rPr lang="en-ZA" sz="3600" dirty="0" smtClean="0"/>
            </a:br>
            <a:r>
              <a:rPr lang="en-ZA" sz="3600" dirty="0" smtClean="0"/>
              <a:t>on work ethics &amp; productivity. 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797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E56CE95B-CA98-4BD8-BB61-7CBE6649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2595" y="5040143"/>
            <a:ext cx="7910513" cy="446256"/>
          </a:xfrm>
        </p:spPr>
        <p:txBody>
          <a:bodyPr>
            <a:normAutofit fontScale="92500" lnSpcReduction="10000"/>
          </a:bodyPr>
          <a:lstStyle/>
          <a:p>
            <a:r>
              <a:rPr lang="en-ZA" dirty="0">
                <a:solidFill>
                  <a:srgbClr val="8CE614"/>
                </a:solidFill>
              </a:rPr>
              <a:t>Module </a:t>
            </a:r>
            <a:r>
              <a:rPr lang="en-ZA" dirty="0" smtClean="0">
                <a:solidFill>
                  <a:srgbClr val="8CE614"/>
                </a:solidFill>
              </a:rPr>
              <a:t>3</a:t>
            </a:r>
            <a:endParaRPr lang="en-ZA" dirty="0">
              <a:solidFill>
                <a:srgbClr val="8CE61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0276BC-BCB0-4B8A-893B-32EAC274AF0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92595" y="4407073"/>
            <a:ext cx="8051800" cy="6517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ZA" dirty="0">
                <a:solidFill>
                  <a:srgbClr val="C082E6"/>
                </a:solidFill>
              </a:rPr>
              <a:t>Learning activity </a:t>
            </a:r>
            <a:r>
              <a:rPr lang="en-ZA" dirty="0" smtClean="0">
                <a:solidFill>
                  <a:srgbClr val="C082E6"/>
                </a:solidFill>
              </a:rPr>
              <a:t>3.3</a:t>
            </a:r>
            <a:endParaRPr lang="en-ZA" dirty="0">
              <a:solidFill>
                <a:srgbClr val="C082E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05A835A-BBEF-4642-9E09-887CF14DA237}"/>
              </a:ext>
            </a:extLst>
          </p:cNvPr>
          <p:cNvSpPr txBox="1"/>
          <p:nvPr/>
        </p:nvSpPr>
        <p:spPr>
          <a:xfrm>
            <a:off x="392595" y="5405878"/>
            <a:ext cx="759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ZA" dirty="0"/>
              <a:t>Test your knowledge of this section by </a:t>
            </a:r>
            <a:r>
              <a:rPr lang="en-ZA" dirty="0" smtClean="0"/>
              <a:t>completing Learning </a:t>
            </a:r>
            <a:r>
              <a:rPr lang="en-ZA" dirty="0"/>
              <a:t>activity </a:t>
            </a:r>
            <a:r>
              <a:rPr lang="en-ZA" dirty="0" smtClean="0"/>
              <a:t>3.3 </a:t>
            </a:r>
            <a:r>
              <a:rPr lang="en-ZA" dirty="0"/>
              <a:t>in your </a:t>
            </a:r>
            <a:r>
              <a:rPr lang="en-ZA" i="1" dirty="0"/>
              <a:t>Student’s Book</a:t>
            </a:r>
            <a:r>
              <a:rPr lang="en-Z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497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35B2DD1-76A8-4516-AE98-B5866C908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5763" y="4899929"/>
            <a:ext cx="7910513" cy="499973"/>
          </a:xfrm>
        </p:spPr>
        <p:txBody>
          <a:bodyPr>
            <a:normAutofit lnSpcReduction="10000"/>
          </a:bodyPr>
          <a:lstStyle/>
          <a:p>
            <a:r>
              <a:rPr lang="en-ZA" dirty="0">
                <a:solidFill>
                  <a:srgbClr val="8CE614"/>
                </a:solidFill>
              </a:rPr>
              <a:t>Module </a:t>
            </a:r>
            <a:r>
              <a:rPr lang="en-ZA" dirty="0" smtClean="0">
                <a:solidFill>
                  <a:srgbClr val="8CE614"/>
                </a:solidFill>
              </a:rPr>
              <a:t>3</a:t>
            </a:r>
            <a:endParaRPr lang="en-ZA" dirty="0">
              <a:solidFill>
                <a:srgbClr val="8CE61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458409-ED5D-43B5-A861-E3633539FA5D}"/>
              </a:ext>
            </a:extLst>
          </p:cNvPr>
          <p:cNvSpPr txBox="1"/>
          <p:nvPr/>
        </p:nvSpPr>
        <p:spPr>
          <a:xfrm>
            <a:off x="385763" y="5399902"/>
            <a:ext cx="774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Test your knowledge of this module by completing the Summative assessment of </a:t>
            </a:r>
            <a:r>
              <a:rPr lang="en-US" dirty="0" smtClean="0">
                <a:solidFill>
                  <a:prstClr val="black"/>
                </a:solidFill>
              </a:rPr>
              <a:t>Module 3 in </a:t>
            </a:r>
            <a:r>
              <a:rPr lang="en-US" dirty="0">
                <a:solidFill>
                  <a:prstClr val="black"/>
                </a:solidFill>
              </a:rPr>
              <a:t>your </a:t>
            </a:r>
            <a:r>
              <a:rPr lang="en-US" i="1" dirty="0">
                <a:solidFill>
                  <a:prstClr val="black"/>
                </a:solidFill>
              </a:rPr>
              <a:t>Student’s Book</a:t>
            </a:r>
            <a:r>
              <a:rPr lang="en-US" dirty="0">
                <a:solidFill>
                  <a:prstClr val="black"/>
                </a:solidFill>
              </a:rPr>
              <a:t>.</a:t>
            </a:r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3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19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0254" y="1600200"/>
            <a:ext cx="4168592" cy="3032877"/>
          </a:xfrm>
        </p:spPr>
        <p:txBody>
          <a:bodyPr>
            <a:noAutofit/>
          </a:bodyPr>
          <a:lstStyle/>
          <a:p>
            <a:pPr algn="ctr"/>
            <a:r>
              <a:rPr lang="en-ZA" dirty="0">
                <a:solidFill>
                  <a:srgbClr val="8CE614"/>
                </a:solidFill>
              </a:rPr>
              <a:t>Investigate the principles of work productivity</a:t>
            </a:r>
            <a:endParaRPr lang="en-GB" dirty="0">
              <a:solidFill>
                <a:srgbClr val="8CE614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3009" y="4633077"/>
            <a:ext cx="3843081" cy="58287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9A73FD"/>
                </a:solidFill>
              </a:rPr>
              <a:t>Module </a:t>
            </a:r>
            <a:r>
              <a:rPr lang="en-GB" dirty="0" smtClean="0">
                <a:solidFill>
                  <a:srgbClr val="9A73FD"/>
                </a:solidFill>
              </a:rPr>
              <a:t>3</a:t>
            </a:r>
            <a:endParaRPr lang="en-GB" dirty="0">
              <a:solidFill>
                <a:srgbClr val="9A73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2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E0E845-C2E6-4E8B-B558-09C7DD107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44" y="514657"/>
            <a:ext cx="7905750" cy="720724"/>
          </a:xfrm>
        </p:spPr>
        <p:txBody>
          <a:bodyPr>
            <a:normAutofit/>
          </a:bodyPr>
          <a:lstStyle/>
          <a:p>
            <a:pPr algn="ctr"/>
            <a:r>
              <a:rPr lang="en-ZA" b="1" dirty="0">
                <a:latin typeface="+mn-lt"/>
              </a:rPr>
              <a:t>Think about </a:t>
            </a:r>
            <a:r>
              <a:rPr lang="en-ZA" b="1" dirty="0" smtClean="0">
                <a:latin typeface="+mn-lt"/>
              </a:rPr>
              <a:t>it…</a:t>
            </a:r>
            <a:endParaRPr lang="en-ZA" b="1" dirty="0">
              <a:latin typeface="+mn-lt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4B573C04-D446-4472-B8E6-C64F86741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844" y="1761836"/>
            <a:ext cx="7905751" cy="3595977"/>
          </a:xfrm>
        </p:spPr>
        <p:txBody>
          <a:bodyPr>
            <a:noAutofit/>
          </a:bodyPr>
          <a:lstStyle/>
          <a:p>
            <a:pPr lvl="0" fontAlgn="base"/>
            <a:r>
              <a:rPr lang="en-ZA" sz="3600" dirty="0"/>
              <a:t>Is it possible to be busy without being </a:t>
            </a:r>
            <a:r>
              <a:rPr lang="en-ZA" sz="3600" b="1" dirty="0">
                <a:solidFill>
                  <a:srgbClr val="767DC0"/>
                </a:solidFill>
              </a:rPr>
              <a:t>productive</a:t>
            </a:r>
            <a:r>
              <a:rPr lang="en-ZA" sz="3600" dirty="0"/>
              <a:t>?</a:t>
            </a:r>
          </a:p>
          <a:p>
            <a:pPr lvl="0" fontAlgn="base"/>
            <a:r>
              <a:rPr lang="en-ZA" sz="3600" dirty="0"/>
              <a:t>Why is </a:t>
            </a:r>
            <a:r>
              <a:rPr lang="en-ZA" sz="3600" b="1" dirty="0">
                <a:solidFill>
                  <a:srgbClr val="FF0000"/>
                </a:solidFill>
              </a:rPr>
              <a:t>unproductive</a:t>
            </a:r>
            <a:r>
              <a:rPr lang="en-ZA" sz="3600" dirty="0"/>
              <a:t> behaviour at work </a:t>
            </a:r>
            <a:r>
              <a:rPr lang="en-ZA" sz="3600" b="1" dirty="0">
                <a:solidFill>
                  <a:srgbClr val="FF0000"/>
                </a:solidFill>
              </a:rPr>
              <a:t>unacceptable</a:t>
            </a:r>
            <a:r>
              <a:rPr lang="en-ZA" sz="3600" dirty="0"/>
              <a:t>?</a:t>
            </a:r>
          </a:p>
          <a:p>
            <a:r>
              <a:rPr lang="en-ZA" sz="3600" dirty="0"/>
              <a:t>Are </a:t>
            </a:r>
            <a:r>
              <a:rPr lang="en-ZA" sz="3600" b="1" dirty="0">
                <a:solidFill>
                  <a:srgbClr val="8CE614"/>
                </a:solidFill>
              </a:rPr>
              <a:t>ethics</a:t>
            </a:r>
            <a:r>
              <a:rPr lang="en-ZA" sz="3600" dirty="0"/>
              <a:t> </a:t>
            </a:r>
            <a:r>
              <a:rPr lang="en-ZA" sz="3600" dirty="0" smtClean="0"/>
              <a:t>&amp; </a:t>
            </a:r>
            <a:r>
              <a:rPr lang="en-ZA" sz="3600" b="1" dirty="0">
                <a:solidFill>
                  <a:srgbClr val="8CE614"/>
                </a:solidFill>
              </a:rPr>
              <a:t>morals</a:t>
            </a:r>
            <a:r>
              <a:rPr lang="en-ZA" sz="3600" dirty="0"/>
              <a:t> relative, or are there some </a:t>
            </a:r>
            <a:r>
              <a:rPr lang="en-ZA" sz="3600" b="1" dirty="0">
                <a:solidFill>
                  <a:srgbClr val="8CE614"/>
                </a:solidFill>
              </a:rPr>
              <a:t>absolutes</a:t>
            </a:r>
            <a:r>
              <a:rPr lang="en-ZA" sz="3600" dirty="0"/>
              <a:t>?</a:t>
            </a:r>
          </a:p>
        </p:txBody>
      </p:sp>
      <p:pic>
        <p:nvPicPr>
          <p:cNvPr id="5" name="Picture 2" descr="C:\Users\Jyoti\AppData\Local\Microsoft\Windows\INetCache\IE\I4YKZYED\lightbulb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708" y="245377"/>
            <a:ext cx="850403" cy="100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Jyoti\AppData\Local\Microsoft\Windows\INetCache\IE\I4YKZYED\lightbulb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693" y="229836"/>
            <a:ext cx="850403" cy="100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15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939ECD-A8A6-4067-8DA8-E209A546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98876"/>
            <a:ext cx="8404412" cy="1888761"/>
          </a:xfrm>
        </p:spPr>
        <p:txBody>
          <a:bodyPr>
            <a:noAutofit/>
          </a:bodyPr>
          <a:lstStyle/>
          <a:p>
            <a:pPr algn="ctr"/>
            <a:r>
              <a:rPr lang="en-ZA" dirty="0">
                <a:solidFill>
                  <a:srgbClr val="8CE614"/>
                </a:solidFill>
              </a:rPr>
              <a:t>Productive behaviour in the workplace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C362500-7ECC-42A0-97EA-2A94E9D5E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949" y="2171782"/>
            <a:ext cx="7910513" cy="727094"/>
          </a:xfrm>
        </p:spPr>
        <p:txBody>
          <a:bodyPr>
            <a:noAutofit/>
          </a:bodyPr>
          <a:lstStyle/>
          <a:p>
            <a:pPr algn="ctr"/>
            <a:r>
              <a:rPr lang="en-ZA" sz="6000" dirty="0">
                <a:solidFill>
                  <a:srgbClr val="C082E6"/>
                </a:solidFill>
              </a:rPr>
              <a:t>Unit </a:t>
            </a:r>
            <a:r>
              <a:rPr lang="en-ZA" sz="6000" dirty="0" smtClean="0">
                <a:solidFill>
                  <a:srgbClr val="C082E6"/>
                </a:solidFill>
              </a:rPr>
              <a:t>3.1</a:t>
            </a:r>
            <a:endParaRPr lang="en-ZA" sz="6000" dirty="0">
              <a:solidFill>
                <a:srgbClr val="C082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410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2D4DDA-0C3B-4B34-B958-E13C6756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279202"/>
            <a:ext cx="7905750" cy="720724"/>
          </a:xfrm>
        </p:spPr>
        <p:txBody>
          <a:bodyPr/>
          <a:lstStyle/>
          <a:p>
            <a:pPr algn="ctr"/>
            <a:r>
              <a:rPr lang="en-ZA" b="1" dirty="0">
                <a:solidFill>
                  <a:srgbClr val="767DC0"/>
                </a:solidFill>
                <a:latin typeface="+mn-lt"/>
              </a:rPr>
              <a:t>Productive</a:t>
            </a:r>
            <a:r>
              <a:rPr lang="en-ZA" b="1" dirty="0">
                <a:latin typeface="+mn-lt"/>
              </a:rPr>
              <a:t> employees: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DC930C-6C1D-4479-BCB5-4FB653FB5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444105"/>
            <a:ext cx="4076700" cy="4028007"/>
          </a:xfrm>
        </p:spPr>
        <p:txBody>
          <a:bodyPr>
            <a:noAutofit/>
          </a:bodyPr>
          <a:lstStyle/>
          <a:p>
            <a:pPr lvl="0" fontAlgn="base"/>
            <a:r>
              <a:rPr lang="en-ZA" sz="3600" dirty="0"/>
              <a:t>Perform duties </a:t>
            </a:r>
            <a:r>
              <a:rPr lang="en-ZA" sz="3600" b="1" dirty="0" smtClean="0">
                <a:solidFill>
                  <a:srgbClr val="8CE614"/>
                </a:solidFill>
              </a:rPr>
              <a:t>well</a:t>
            </a:r>
            <a:endParaRPr lang="en-ZA" sz="3600" b="1" dirty="0">
              <a:solidFill>
                <a:srgbClr val="8CE614"/>
              </a:solidFill>
            </a:endParaRPr>
          </a:p>
          <a:p>
            <a:pPr lvl="0" fontAlgn="base"/>
            <a:r>
              <a:rPr lang="en-ZA" sz="3600" dirty="0"/>
              <a:t>Work within </a:t>
            </a:r>
            <a:r>
              <a:rPr lang="en-ZA" sz="3600" b="1" dirty="0" smtClean="0">
                <a:solidFill>
                  <a:srgbClr val="767DC0"/>
                </a:solidFill>
              </a:rPr>
              <a:t>timelines</a:t>
            </a:r>
            <a:endParaRPr lang="en-ZA" sz="3600" b="1" dirty="0">
              <a:solidFill>
                <a:srgbClr val="767DC0"/>
              </a:solidFill>
            </a:endParaRPr>
          </a:p>
          <a:p>
            <a:pPr lvl="0" fontAlgn="base"/>
            <a:r>
              <a:rPr lang="en-ZA" sz="3600" dirty="0"/>
              <a:t>Contribute </a:t>
            </a:r>
            <a:r>
              <a:rPr lang="en-ZA" sz="3600" b="1" dirty="0" smtClean="0">
                <a:solidFill>
                  <a:srgbClr val="8CE614"/>
                </a:solidFill>
              </a:rPr>
              <a:t>positively</a:t>
            </a:r>
          </a:p>
          <a:p>
            <a:pPr lvl="0" fontAlgn="base"/>
            <a:r>
              <a:rPr lang="en-ZA" sz="3600" dirty="0" smtClean="0"/>
              <a:t>Are </a:t>
            </a:r>
            <a:r>
              <a:rPr lang="en-ZA" sz="3600" b="1" dirty="0" smtClean="0">
                <a:solidFill>
                  <a:srgbClr val="767DC0"/>
                </a:solidFill>
              </a:rPr>
              <a:t>responsible</a:t>
            </a:r>
            <a:r>
              <a:rPr lang="en-ZA" sz="3600" dirty="0" smtClean="0"/>
              <a:t>     &amp; </a:t>
            </a:r>
            <a:r>
              <a:rPr lang="en-ZA" sz="3600" b="1" dirty="0" smtClean="0">
                <a:solidFill>
                  <a:srgbClr val="8CE614"/>
                </a:solidFill>
              </a:rPr>
              <a:t>reliable</a:t>
            </a:r>
            <a:r>
              <a:rPr lang="en-ZA" sz="3600" dirty="0" smtClean="0"/>
              <a:t>.</a:t>
            </a:r>
            <a:endParaRPr lang="en-ZA" sz="36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51" y="1453610"/>
            <a:ext cx="2604654" cy="30575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57701" y="4543062"/>
            <a:ext cx="395763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3.1: Employers appreciate employees who are focused and take their work seriously</a:t>
            </a:r>
            <a:endParaRPr lang="en-ZA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7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E56CE95B-CA98-4BD8-BB61-7CBE6649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2595" y="5040143"/>
            <a:ext cx="7910513" cy="446256"/>
          </a:xfrm>
        </p:spPr>
        <p:txBody>
          <a:bodyPr>
            <a:normAutofit fontScale="92500" lnSpcReduction="10000"/>
          </a:bodyPr>
          <a:lstStyle/>
          <a:p>
            <a:r>
              <a:rPr lang="en-ZA" dirty="0">
                <a:solidFill>
                  <a:srgbClr val="8CE614"/>
                </a:solidFill>
              </a:rPr>
              <a:t>Module </a:t>
            </a:r>
            <a:r>
              <a:rPr lang="en-ZA" dirty="0" smtClean="0">
                <a:solidFill>
                  <a:srgbClr val="8CE614"/>
                </a:solidFill>
              </a:rPr>
              <a:t>3</a:t>
            </a:r>
            <a:endParaRPr lang="en-ZA" dirty="0">
              <a:solidFill>
                <a:srgbClr val="8CE61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0276BC-BCB0-4B8A-893B-32EAC274AF0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92595" y="4407073"/>
            <a:ext cx="8051800" cy="6517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ZA" dirty="0">
                <a:solidFill>
                  <a:srgbClr val="C082E6"/>
                </a:solidFill>
              </a:rPr>
              <a:t>Learning activity </a:t>
            </a:r>
            <a:r>
              <a:rPr lang="en-ZA" dirty="0" smtClean="0">
                <a:solidFill>
                  <a:srgbClr val="C082E6"/>
                </a:solidFill>
              </a:rPr>
              <a:t>3.1</a:t>
            </a:r>
            <a:endParaRPr lang="en-ZA" dirty="0">
              <a:solidFill>
                <a:srgbClr val="C082E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05A835A-BBEF-4642-9E09-887CF14DA237}"/>
              </a:ext>
            </a:extLst>
          </p:cNvPr>
          <p:cNvSpPr txBox="1"/>
          <p:nvPr/>
        </p:nvSpPr>
        <p:spPr>
          <a:xfrm>
            <a:off x="392595" y="5405878"/>
            <a:ext cx="759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ZA" dirty="0"/>
              <a:t>Test your knowledge of this section by </a:t>
            </a:r>
            <a:r>
              <a:rPr lang="en-ZA" dirty="0" smtClean="0"/>
              <a:t>completing Learning </a:t>
            </a:r>
            <a:r>
              <a:rPr lang="en-ZA" dirty="0"/>
              <a:t>activity 3.1 in your </a:t>
            </a:r>
            <a:r>
              <a:rPr lang="en-ZA" i="1" dirty="0"/>
              <a:t>Student’s Book</a:t>
            </a:r>
            <a:r>
              <a:rPr lang="en-Z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241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99345-E421-4667-BA1D-85A21D6E8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b="1" dirty="0">
                <a:solidFill>
                  <a:srgbClr val="8CE614"/>
                </a:solidFill>
                <a:latin typeface="+mn-lt"/>
              </a:rPr>
              <a:t>Productive</a:t>
            </a:r>
            <a:r>
              <a:rPr lang="en-ZA" b="1" dirty="0">
                <a:latin typeface="+mn-lt"/>
              </a:rPr>
              <a:t> vs </a:t>
            </a:r>
            <a:r>
              <a:rPr lang="en-ZA" b="1" dirty="0">
                <a:solidFill>
                  <a:srgbClr val="FF0000"/>
                </a:solidFill>
                <a:latin typeface="+mn-lt"/>
              </a:rPr>
              <a:t>unproductive</a:t>
            </a:r>
            <a:r>
              <a:rPr lang="en-ZA" b="1" dirty="0">
                <a:latin typeface="+mn-lt"/>
              </a:rPr>
              <a:t> behaviour</a:t>
            </a:r>
            <a:endParaRPr lang="en-ZA" b="1" dirty="0">
              <a:solidFill>
                <a:srgbClr val="767DC0"/>
              </a:solidFill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00439" y="1523815"/>
            <a:ext cx="4786312" cy="3433948"/>
          </a:xfrm>
        </p:spPr>
        <p:txBody>
          <a:bodyPr>
            <a:noAutofit/>
          </a:bodyPr>
          <a:lstStyle/>
          <a:p>
            <a:r>
              <a:rPr lang="en-ZA" sz="3600" dirty="0" smtClean="0"/>
              <a:t>Refer to </a:t>
            </a:r>
            <a:r>
              <a:rPr lang="en-ZA" sz="3600" b="1" dirty="0" smtClean="0">
                <a:solidFill>
                  <a:srgbClr val="767DC0"/>
                </a:solidFill>
              </a:rPr>
              <a:t>Table 3.1 </a:t>
            </a:r>
            <a:r>
              <a:rPr lang="en-ZA" sz="3600" dirty="0" smtClean="0"/>
              <a:t>in </a:t>
            </a:r>
            <a:r>
              <a:rPr lang="en-ZA" sz="3600" dirty="0"/>
              <a:t>your </a:t>
            </a:r>
            <a:r>
              <a:rPr lang="en-ZA" sz="3600" i="1" dirty="0"/>
              <a:t>Student’s Book </a:t>
            </a:r>
            <a:r>
              <a:rPr lang="en-ZA" sz="3600" dirty="0"/>
              <a:t>for </a:t>
            </a:r>
            <a:r>
              <a:rPr lang="en-ZA" sz="3600" dirty="0" smtClean="0"/>
              <a:t>examples </a:t>
            </a:r>
            <a:r>
              <a:rPr lang="en-ZA" sz="3600" dirty="0"/>
              <a:t>of productive </a:t>
            </a:r>
            <a:r>
              <a:rPr lang="en-ZA" sz="3600" dirty="0" smtClean="0"/>
              <a:t>&amp; unproductive </a:t>
            </a:r>
            <a:r>
              <a:rPr lang="en-ZA" sz="3600" dirty="0"/>
              <a:t>behaviour in the </a:t>
            </a:r>
            <a:r>
              <a:rPr lang="en-ZA" sz="3600" dirty="0" smtClean="0"/>
              <a:t>workplace. 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914459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99345-E421-4667-BA1D-85A21D6E8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69" y="163042"/>
            <a:ext cx="8152279" cy="1151407"/>
          </a:xfrm>
        </p:spPr>
        <p:txBody>
          <a:bodyPr>
            <a:noAutofit/>
          </a:bodyPr>
          <a:lstStyle/>
          <a:p>
            <a:pPr algn="ctr"/>
            <a:r>
              <a:rPr lang="en-ZA" b="1" dirty="0" smtClean="0">
                <a:latin typeface="+mn-lt"/>
              </a:rPr>
              <a:t>Why being </a:t>
            </a:r>
            <a:r>
              <a:rPr lang="en-ZA" b="1" dirty="0">
                <a:solidFill>
                  <a:srgbClr val="FF0000"/>
                </a:solidFill>
                <a:latin typeface="+mn-lt"/>
              </a:rPr>
              <a:t>unproductive</a:t>
            </a:r>
            <a:r>
              <a:rPr lang="en-ZA" b="1" dirty="0">
                <a:latin typeface="+mn-lt"/>
              </a:rPr>
              <a:t> </a:t>
            </a:r>
            <a:r>
              <a:rPr lang="en-ZA" b="1" dirty="0" smtClean="0">
                <a:latin typeface="+mn-lt"/>
              </a:rPr>
              <a:t>is </a:t>
            </a:r>
            <a:r>
              <a:rPr lang="en-ZA" b="1" dirty="0">
                <a:solidFill>
                  <a:srgbClr val="FF0000"/>
                </a:solidFill>
                <a:latin typeface="+mn-lt"/>
              </a:rPr>
              <a:t>wrong</a:t>
            </a:r>
            <a:endParaRPr lang="en-ZA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B962F2-7735-46B6-92B8-C70EDB309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447" y="1126307"/>
            <a:ext cx="7954301" cy="3945756"/>
          </a:xfrm>
        </p:spPr>
        <p:txBody>
          <a:bodyPr>
            <a:normAutofit/>
          </a:bodyPr>
          <a:lstStyle/>
          <a:p>
            <a:pPr lvl="0" fontAlgn="base"/>
            <a:r>
              <a:rPr lang="en-ZA" sz="3600" dirty="0"/>
              <a:t>Costs companies </a:t>
            </a:r>
            <a:r>
              <a:rPr lang="en-ZA" sz="3600" b="1" dirty="0">
                <a:solidFill>
                  <a:srgbClr val="767DC0"/>
                </a:solidFill>
              </a:rPr>
              <a:t>time</a:t>
            </a:r>
            <a:r>
              <a:rPr lang="en-ZA" sz="3600" dirty="0"/>
              <a:t> </a:t>
            </a:r>
            <a:r>
              <a:rPr lang="en-ZA" sz="3600" dirty="0" smtClean="0"/>
              <a:t>&amp; </a:t>
            </a:r>
            <a:r>
              <a:rPr lang="en-ZA" sz="3600" b="1" dirty="0">
                <a:solidFill>
                  <a:srgbClr val="767DC0"/>
                </a:solidFill>
              </a:rPr>
              <a:t>money</a:t>
            </a:r>
            <a:endParaRPr lang="en-ZA" sz="3600" b="1" dirty="0">
              <a:solidFill>
                <a:srgbClr val="767DC0"/>
              </a:solidFill>
            </a:endParaRPr>
          </a:p>
          <a:p>
            <a:pPr lvl="0" fontAlgn="base"/>
            <a:r>
              <a:rPr lang="en-ZA" sz="3600" dirty="0" smtClean="0"/>
              <a:t>Unethical</a:t>
            </a:r>
            <a:endParaRPr lang="en-ZA" sz="3600" dirty="0"/>
          </a:p>
          <a:p>
            <a:pPr lvl="0" fontAlgn="base"/>
            <a:r>
              <a:rPr lang="en-ZA" sz="3600" dirty="0"/>
              <a:t>Delays </a:t>
            </a:r>
            <a:r>
              <a:rPr lang="en-ZA" sz="3600" b="1" dirty="0" smtClean="0">
                <a:solidFill>
                  <a:srgbClr val="8CE614"/>
                </a:solidFill>
              </a:rPr>
              <a:t>projects</a:t>
            </a:r>
            <a:endParaRPr lang="en-ZA" sz="3600" dirty="0"/>
          </a:p>
          <a:p>
            <a:pPr lvl="0" fontAlgn="base"/>
            <a:r>
              <a:rPr lang="en-ZA" sz="3600" dirty="0"/>
              <a:t>Produces </a:t>
            </a:r>
            <a:r>
              <a:rPr lang="en-ZA" sz="3600" b="1" dirty="0" smtClean="0">
                <a:solidFill>
                  <a:srgbClr val="767DC0"/>
                </a:solidFill>
              </a:rPr>
              <a:t>low-quality </a:t>
            </a:r>
            <a:r>
              <a:rPr lang="en-ZA" sz="3600" dirty="0" smtClean="0"/>
              <a:t>products</a:t>
            </a:r>
            <a:endParaRPr lang="en-ZA" sz="3600" dirty="0"/>
          </a:p>
          <a:p>
            <a:pPr lvl="0" fontAlgn="base"/>
            <a:r>
              <a:rPr lang="en-ZA" sz="3600" dirty="0"/>
              <a:t>Creates </a:t>
            </a:r>
            <a:r>
              <a:rPr lang="en-ZA" sz="3600" b="1" dirty="0">
                <a:solidFill>
                  <a:srgbClr val="FF0000"/>
                </a:solidFill>
              </a:rPr>
              <a:t>negative</a:t>
            </a:r>
            <a:r>
              <a:rPr lang="en-ZA" sz="3600" dirty="0"/>
              <a:t> emotions </a:t>
            </a:r>
            <a:r>
              <a:rPr lang="en-ZA" sz="3600" dirty="0" smtClean="0"/>
              <a:t>&amp; </a:t>
            </a:r>
            <a:r>
              <a:rPr lang="en-ZA" sz="3600" dirty="0"/>
              <a:t>company culture.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7513" y="4238284"/>
            <a:ext cx="2913855" cy="193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3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E56CE95B-CA98-4BD8-BB61-7CBE6649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2595" y="5040143"/>
            <a:ext cx="7910513" cy="446256"/>
          </a:xfrm>
        </p:spPr>
        <p:txBody>
          <a:bodyPr>
            <a:normAutofit fontScale="92500" lnSpcReduction="10000"/>
          </a:bodyPr>
          <a:lstStyle/>
          <a:p>
            <a:r>
              <a:rPr lang="en-ZA" dirty="0">
                <a:solidFill>
                  <a:srgbClr val="8CE614"/>
                </a:solidFill>
              </a:rPr>
              <a:t>Module </a:t>
            </a:r>
            <a:r>
              <a:rPr lang="en-ZA" dirty="0" smtClean="0">
                <a:solidFill>
                  <a:srgbClr val="8CE614"/>
                </a:solidFill>
              </a:rPr>
              <a:t>3</a:t>
            </a:r>
            <a:endParaRPr lang="en-ZA" dirty="0">
              <a:solidFill>
                <a:srgbClr val="8CE61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0276BC-BCB0-4B8A-893B-32EAC274AF0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92595" y="4407073"/>
            <a:ext cx="8051800" cy="65174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ZA" dirty="0">
                <a:solidFill>
                  <a:srgbClr val="C082E6"/>
                </a:solidFill>
              </a:rPr>
              <a:t>Learning activity </a:t>
            </a:r>
            <a:r>
              <a:rPr lang="en-ZA" dirty="0" smtClean="0">
                <a:solidFill>
                  <a:srgbClr val="C082E6"/>
                </a:solidFill>
              </a:rPr>
              <a:t>3.2</a:t>
            </a:r>
            <a:endParaRPr lang="en-ZA" dirty="0">
              <a:solidFill>
                <a:srgbClr val="C082E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05A835A-BBEF-4642-9E09-887CF14DA237}"/>
              </a:ext>
            </a:extLst>
          </p:cNvPr>
          <p:cNvSpPr txBox="1"/>
          <p:nvPr/>
        </p:nvSpPr>
        <p:spPr>
          <a:xfrm>
            <a:off x="392595" y="5405878"/>
            <a:ext cx="759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ZA" dirty="0"/>
              <a:t>Test your knowledge of this section by </a:t>
            </a:r>
            <a:r>
              <a:rPr lang="en-ZA" dirty="0" smtClean="0"/>
              <a:t>completing Learning </a:t>
            </a:r>
            <a:r>
              <a:rPr lang="en-ZA" dirty="0"/>
              <a:t>activity 3.2 in your </a:t>
            </a:r>
            <a:r>
              <a:rPr lang="en-ZA" i="1" dirty="0"/>
              <a:t>Student’s Book</a:t>
            </a:r>
            <a:r>
              <a:rPr lang="en-Z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02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Presentation2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ation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Presentation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3485</TotalTime>
  <Words>313</Words>
  <Application>Microsoft Office PowerPoint</Application>
  <PresentationFormat>On-screen Show (4:3)</PresentationFormat>
  <Paragraphs>56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Times New Roman</vt:lpstr>
      <vt:lpstr>1_Presentation2</vt:lpstr>
      <vt:lpstr>Presentation2</vt:lpstr>
      <vt:lpstr>2_Presentation2</vt:lpstr>
      <vt:lpstr>Life Orientation: Life Skills</vt:lpstr>
      <vt:lpstr>Investigate the principles of work productivity</vt:lpstr>
      <vt:lpstr>Think about it…</vt:lpstr>
      <vt:lpstr>Productive behaviour in the workplace</vt:lpstr>
      <vt:lpstr>Productive employees:</vt:lpstr>
      <vt:lpstr>PowerPoint Presentation</vt:lpstr>
      <vt:lpstr>Productive vs unproductive behaviour</vt:lpstr>
      <vt:lpstr>Why being unproductive is wrong</vt:lpstr>
      <vt:lpstr>PowerPoint Presentation</vt:lpstr>
      <vt:lpstr>A personal code  for work ethics &amp; productivity</vt:lpstr>
      <vt:lpstr>What is a code?</vt:lpstr>
      <vt:lpstr>A personal code</vt:lpstr>
      <vt:lpstr>A personal code for  work ethics &amp; productivity</vt:lpstr>
      <vt:lpstr>A personal code for  work ethics &amp; productivity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Jyoti Singh</dc:creator>
  <cp:lastModifiedBy>Janet Bartlet</cp:lastModifiedBy>
  <cp:revision>161</cp:revision>
  <dcterms:created xsi:type="dcterms:W3CDTF">2017-08-15T07:49:10Z</dcterms:created>
  <dcterms:modified xsi:type="dcterms:W3CDTF">2018-02-06T12:31:54Z</dcterms:modified>
</cp:coreProperties>
</file>