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</p:sldMasterIdLst>
  <p:notesMasterIdLst>
    <p:notesMasterId r:id="rId38"/>
  </p:notesMasterIdLst>
  <p:sldIdLst>
    <p:sldId id="330" r:id="rId4"/>
    <p:sldId id="331" r:id="rId5"/>
    <p:sldId id="332" r:id="rId6"/>
    <p:sldId id="333" r:id="rId7"/>
    <p:sldId id="295" r:id="rId8"/>
    <p:sldId id="411" r:id="rId9"/>
    <p:sldId id="464" r:id="rId10"/>
    <p:sldId id="465" r:id="rId11"/>
    <p:sldId id="334" r:id="rId12"/>
    <p:sldId id="396" r:id="rId13"/>
    <p:sldId id="466" r:id="rId14"/>
    <p:sldId id="467" r:id="rId15"/>
    <p:sldId id="445" r:id="rId16"/>
    <p:sldId id="468" r:id="rId17"/>
    <p:sldId id="469" r:id="rId18"/>
    <p:sldId id="446" r:id="rId19"/>
    <p:sldId id="470" r:id="rId20"/>
    <p:sldId id="471" r:id="rId21"/>
    <p:sldId id="423" r:id="rId22"/>
    <p:sldId id="472" r:id="rId23"/>
    <p:sldId id="473" r:id="rId24"/>
    <p:sldId id="474" r:id="rId25"/>
    <p:sldId id="410" r:id="rId26"/>
    <p:sldId id="424" r:id="rId27"/>
    <p:sldId id="417" r:id="rId28"/>
    <p:sldId id="475" r:id="rId29"/>
    <p:sldId id="476" r:id="rId30"/>
    <p:sldId id="477" r:id="rId31"/>
    <p:sldId id="478" r:id="rId32"/>
    <p:sldId id="479" r:id="rId33"/>
    <p:sldId id="458" r:id="rId34"/>
    <p:sldId id="480" r:id="rId35"/>
    <p:sldId id="340" r:id="rId36"/>
    <p:sldId id="28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57" clrIdx="0">
    <p:extLst/>
  </p:cmAuthor>
  <p:cmAuthor id="2" name="Intern" initials="I" lastIdx="4" clrIdx="1"/>
  <p:cmAuthor id="3" name="Janet Bartlet" initials="JB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E614"/>
    <a:srgbClr val="767DC0"/>
    <a:srgbClr val="9A73FD"/>
    <a:srgbClr val="D3E856"/>
    <a:srgbClr val="9EA2F4"/>
    <a:srgbClr val="4A3D9B"/>
    <a:srgbClr val="F2FAC2"/>
    <a:srgbClr val="9FBFF3"/>
    <a:srgbClr val="B7E37D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9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-13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55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2018-01-15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96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202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19212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8986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1394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0324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14241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74335"/>
            <a:ext cx="3754328" cy="5259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767D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rgbClr val="8CE614"/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89167"/>
            <a:ext cx="2127244" cy="2980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89167"/>
            <a:ext cx="2127244" cy="29801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6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31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65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705"/>
          <a:stretch/>
        </p:blipFill>
        <p:spPr>
          <a:xfrm>
            <a:off x="3053679" y="204960"/>
            <a:ext cx="1926933" cy="2753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41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4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95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861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57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67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87329"/>
            <a:ext cx="2819896" cy="3950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3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81076"/>
            <a:ext cx="2690973" cy="376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91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17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1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1584161"/>
            <a:ext cx="2326565" cy="32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8793"/>
            <a:ext cx="720000" cy="649013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8793"/>
            <a:ext cx="720000" cy="64901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199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8987"/>
            <a:ext cx="720000" cy="64901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824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</a:t>
            </a:r>
            <a:r>
              <a:rPr lang="en-GB" dirty="0" smtClean="0">
                <a:solidFill>
                  <a:srgbClr val="9A73FD"/>
                </a:solidFill>
              </a:rPr>
              <a:t>3</a:t>
            </a:r>
            <a:endParaRPr lang="en-GB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3213"/>
            <a:ext cx="8404412" cy="1862284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Corruption </a:t>
            </a:r>
            <a:r>
              <a:rPr lang="en-ZA" dirty="0" smtClean="0">
                <a:solidFill>
                  <a:srgbClr val="8CE614"/>
                </a:solidFill>
              </a:rPr>
              <a:t>&amp; </a:t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economic </a:t>
            </a:r>
            <a:r>
              <a:rPr lang="en-ZA" dirty="0">
                <a:solidFill>
                  <a:srgbClr val="8CE614"/>
                </a:solidFill>
              </a:rPr>
              <a:t>crimes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116119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12.2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271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corruption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7087"/>
            <a:ext cx="3216638" cy="4224382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Dishonest, </a:t>
            </a:r>
            <a:r>
              <a:rPr lang="en-ZA" sz="3600" b="1" dirty="0">
                <a:solidFill>
                  <a:srgbClr val="FF0000"/>
                </a:solidFill>
              </a:rPr>
              <a:t>lawbreaking </a:t>
            </a:r>
            <a:r>
              <a:rPr lang="en-ZA" sz="3600" b="1" dirty="0" smtClean="0">
                <a:solidFill>
                  <a:srgbClr val="FF0000"/>
                </a:solidFill>
              </a:rPr>
              <a:t>behaviour</a:t>
            </a:r>
            <a:endParaRPr lang="en-ZA" sz="3600" dirty="0"/>
          </a:p>
          <a:p>
            <a:pPr lvl="0" fontAlgn="base"/>
            <a:r>
              <a:rPr lang="en-ZA" sz="3600" dirty="0"/>
              <a:t>Morally </a:t>
            </a:r>
            <a:r>
              <a:rPr lang="en-ZA" sz="3600" b="1" dirty="0" smtClean="0">
                <a:solidFill>
                  <a:srgbClr val="767DC0"/>
                </a:solidFill>
              </a:rPr>
              <a:t>unacceptable</a:t>
            </a:r>
            <a:r>
              <a:rPr lang="en-ZA" sz="3600" dirty="0" smtClean="0"/>
              <a:t> </a:t>
            </a:r>
            <a:endParaRPr lang="en-ZA" sz="3600" dirty="0"/>
          </a:p>
          <a:p>
            <a:pPr lvl="0" fontAlgn="base"/>
            <a:r>
              <a:rPr lang="en-ZA" sz="3600" dirty="0"/>
              <a:t>Usually for </a:t>
            </a:r>
            <a:r>
              <a:rPr lang="en-ZA" sz="3600" b="1" dirty="0">
                <a:solidFill>
                  <a:srgbClr val="8CE614"/>
                </a:solidFill>
              </a:rPr>
              <a:t>personal gain</a:t>
            </a:r>
            <a:r>
              <a:rPr lang="en-ZA" sz="3600" dirty="0"/>
              <a:t>. 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9" y="1452790"/>
            <a:ext cx="4355090" cy="33452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4764" y="502060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ea typeface="Times New Roman" panose="02020603050405020304" pitchFamily="18" charset="0"/>
              </a:rPr>
              <a:t>Figure 12.4: The underlying motive for the majority of corrupt activities is greed – for more money, power or recognition</a:t>
            </a:r>
            <a:endParaRPr lang="en-ZA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949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corruption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7087"/>
            <a:ext cx="7905750" cy="488394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Examples of corruption include:</a:t>
            </a:r>
          </a:p>
          <a:p>
            <a:pPr lvl="1" indent="-506413" fontAlgn="base">
              <a:buFont typeface="Wingdings" panose="05000000000000000000" pitchFamily="2" charset="2"/>
              <a:buChar char="v"/>
            </a:pPr>
            <a:r>
              <a:rPr lang="en-ZA" sz="3200" dirty="0"/>
              <a:t>Offering or accepting </a:t>
            </a:r>
            <a:r>
              <a:rPr lang="en-ZA" sz="3200" b="1" dirty="0">
                <a:solidFill>
                  <a:srgbClr val="8CE614"/>
                </a:solidFill>
              </a:rPr>
              <a:t>a </a:t>
            </a:r>
            <a:r>
              <a:rPr lang="en-ZA" sz="3200" b="1" dirty="0" smtClean="0">
                <a:solidFill>
                  <a:srgbClr val="8CE614"/>
                </a:solidFill>
              </a:rPr>
              <a:t>bribe</a:t>
            </a:r>
            <a:endParaRPr lang="en-ZA" sz="3200" b="1" dirty="0">
              <a:solidFill>
                <a:srgbClr val="8CE614"/>
              </a:solidFill>
            </a:endParaRPr>
          </a:p>
          <a:p>
            <a:pPr lvl="1" indent="-506413" fontAlgn="base">
              <a:buFont typeface="Wingdings" panose="05000000000000000000" pitchFamily="2" charset="2"/>
              <a:buChar char="v"/>
            </a:pPr>
            <a:r>
              <a:rPr lang="en-ZA" sz="3200" dirty="0"/>
              <a:t>Using your position to </a:t>
            </a:r>
            <a:r>
              <a:rPr lang="en-ZA" sz="3200" b="1" dirty="0">
                <a:solidFill>
                  <a:srgbClr val="FF0000"/>
                </a:solidFill>
              </a:rPr>
              <a:t>influence people </a:t>
            </a:r>
            <a:r>
              <a:rPr lang="en-ZA" sz="3200" b="1" dirty="0" smtClean="0">
                <a:solidFill>
                  <a:srgbClr val="FF0000"/>
                </a:solidFill>
              </a:rPr>
              <a:t/>
            </a:r>
            <a:br>
              <a:rPr lang="en-ZA" sz="3200" b="1" dirty="0" smtClean="0">
                <a:solidFill>
                  <a:srgbClr val="FF0000"/>
                </a:solidFill>
              </a:rPr>
            </a:br>
            <a:r>
              <a:rPr lang="en-ZA" sz="3200" dirty="0" smtClean="0"/>
              <a:t>to </a:t>
            </a:r>
            <a:r>
              <a:rPr lang="en-ZA" sz="3200" b="1" dirty="0" smtClean="0">
                <a:solidFill>
                  <a:srgbClr val="FF0000"/>
                </a:solidFill>
              </a:rPr>
              <a:t>behave immorally</a:t>
            </a:r>
            <a:endParaRPr lang="en-ZA" sz="3200" b="1" dirty="0">
              <a:solidFill>
                <a:srgbClr val="FF0000"/>
              </a:solidFill>
            </a:endParaRPr>
          </a:p>
          <a:p>
            <a:pPr lvl="1" indent="-506413" fontAlgn="base">
              <a:buFont typeface="Wingdings" panose="05000000000000000000" pitchFamily="2" charset="2"/>
              <a:buChar char="v"/>
            </a:pPr>
            <a:r>
              <a:rPr lang="en-ZA" sz="3200" dirty="0"/>
              <a:t>Using work supplies for </a:t>
            </a:r>
            <a:r>
              <a:rPr lang="en-ZA" sz="3200" b="1" dirty="0" smtClean="0">
                <a:solidFill>
                  <a:srgbClr val="767DC0"/>
                </a:solidFill>
              </a:rPr>
              <a:t>personal needs</a:t>
            </a:r>
            <a:endParaRPr lang="en-ZA" sz="3200" b="1" dirty="0">
              <a:solidFill>
                <a:srgbClr val="767DC0"/>
              </a:solidFill>
            </a:endParaRPr>
          </a:p>
          <a:p>
            <a:pPr lvl="1" indent="-506413" fontAlgn="base">
              <a:buFont typeface="Wingdings" panose="05000000000000000000" pitchFamily="2" charset="2"/>
              <a:buChar char="v"/>
            </a:pPr>
            <a:r>
              <a:rPr lang="en-ZA" sz="3200" dirty="0"/>
              <a:t>Charging more than an </a:t>
            </a:r>
            <a:r>
              <a:rPr lang="en-ZA" sz="3200" dirty="0" smtClean="0"/>
              <a:t>item or service </a:t>
            </a:r>
            <a:r>
              <a:rPr lang="en-ZA" sz="3200" dirty="0"/>
              <a:t>is </a:t>
            </a:r>
            <a:r>
              <a:rPr lang="en-ZA" sz="3200" b="1" dirty="0" smtClean="0">
                <a:solidFill>
                  <a:srgbClr val="8CE614"/>
                </a:solidFill>
              </a:rPr>
              <a:t>actually worth</a:t>
            </a:r>
            <a:endParaRPr lang="en-ZA" sz="3200" b="1" dirty="0">
              <a:solidFill>
                <a:srgbClr val="8CE614"/>
              </a:solidFill>
            </a:endParaRPr>
          </a:p>
          <a:p>
            <a:pPr lvl="1" indent="-506413" fontAlgn="base">
              <a:buFont typeface="Wingdings" panose="05000000000000000000" pitchFamily="2" charset="2"/>
              <a:buChar char="v"/>
            </a:pPr>
            <a:r>
              <a:rPr lang="en-ZA" sz="3200" dirty="0"/>
              <a:t>Claiming </a:t>
            </a:r>
            <a:r>
              <a:rPr lang="en-ZA" sz="3200" b="1" dirty="0">
                <a:solidFill>
                  <a:srgbClr val="767DC0"/>
                </a:solidFill>
              </a:rPr>
              <a:t>more overtime </a:t>
            </a:r>
            <a:r>
              <a:rPr lang="en-ZA" sz="3200" dirty="0"/>
              <a:t>than you </a:t>
            </a:r>
            <a:r>
              <a:rPr lang="en-ZA" sz="3200" dirty="0" smtClean="0"/>
              <a:t>worked</a:t>
            </a:r>
            <a:endParaRPr lang="en-ZA" sz="3200" dirty="0"/>
          </a:p>
          <a:p>
            <a:pPr lvl="1" indent="-506413" fontAlgn="base">
              <a:buFont typeface="Wingdings" panose="05000000000000000000" pitchFamily="2" charset="2"/>
              <a:buChar char="v"/>
            </a:pPr>
            <a:r>
              <a:rPr lang="en-ZA" sz="3200" dirty="0"/>
              <a:t>Pretending to be </a:t>
            </a:r>
            <a:r>
              <a:rPr lang="en-ZA" sz="3200" b="1" dirty="0">
                <a:solidFill>
                  <a:srgbClr val="8CE614"/>
                </a:solidFill>
              </a:rPr>
              <a:t>someone else </a:t>
            </a:r>
            <a:r>
              <a:rPr lang="en-ZA" sz="3200" dirty="0"/>
              <a:t>(identity theft/fraud). </a:t>
            </a:r>
          </a:p>
        </p:txBody>
      </p:sp>
    </p:spTree>
    <p:extLst>
      <p:ext uri="{BB962C8B-B14F-4D97-AF65-F5344CB8AC3E}">
        <p14:creationId xmlns:p14="http://schemas.microsoft.com/office/powerpoint/2010/main" val="12778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/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12.2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– and assess your experience of corruption – by </a:t>
            </a:r>
            <a:r>
              <a:rPr lang="en-ZA" dirty="0" smtClean="0"/>
              <a:t>completing Learning </a:t>
            </a:r>
            <a:r>
              <a:rPr lang="en-ZA" dirty="0"/>
              <a:t>activity 12.2 in your </a:t>
            </a:r>
            <a:r>
              <a:rPr lang="en-ZA" i="1" dirty="0" smtClean="0"/>
              <a:t>Student’s Book</a:t>
            </a:r>
            <a:r>
              <a:rPr lang="en-ZA" dirty="0" smtClean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593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Economic crimes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12" y="1480939"/>
            <a:ext cx="3992564" cy="3186313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Type of </a:t>
            </a:r>
            <a:r>
              <a:rPr lang="en-ZA" sz="3600" b="1" dirty="0" smtClean="0">
                <a:solidFill>
                  <a:srgbClr val="FF0000"/>
                </a:solidFill>
              </a:rPr>
              <a:t>corruption</a:t>
            </a:r>
            <a:endParaRPr lang="en-ZA" sz="3600" b="1" dirty="0">
              <a:solidFill>
                <a:srgbClr val="FF0000"/>
              </a:solidFill>
            </a:endParaRPr>
          </a:p>
          <a:p>
            <a:pPr lvl="0" fontAlgn="base"/>
            <a:r>
              <a:rPr lang="en-ZA" sz="3600" dirty="0"/>
              <a:t>All about </a:t>
            </a:r>
            <a:r>
              <a:rPr lang="en-ZA" sz="3600" b="1" dirty="0">
                <a:solidFill>
                  <a:srgbClr val="FF0000"/>
                </a:solidFill>
              </a:rPr>
              <a:t>stealing money </a:t>
            </a:r>
            <a:r>
              <a:rPr lang="en-ZA" sz="3600" dirty="0"/>
              <a:t>in different </a:t>
            </a:r>
            <a:r>
              <a:rPr lang="en-ZA" sz="3600" dirty="0" smtClean="0"/>
              <a:t>ways, </a:t>
            </a:r>
            <a:r>
              <a:rPr lang="en-ZA" sz="3600" dirty="0"/>
              <a:t>such as through scams, fraud </a:t>
            </a:r>
            <a:r>
              <a:rPr lang="en-ZA" sz="3600" dirty="0" smtClean="0"/>
              <a:t>&amp; </a:t>
            </a:r>
            <a:r>
              <a:rPr lang="en-ZA" sz="3600" dirty="0"/>
              <a:t>rip-offs.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564" y="1965326"/>
            <a:ext cx="3913187" cy="26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99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Economic crimes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32" y="1152325"/>
            <a:ext cx="8116888" cy="4576961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Examples of economic crimes include:</a:t>
            </a: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Using someone else’s </a:t>
            </a:r>
            <a:r>
              <a:rPr lang="en-ZA" sz="3200" b="1" dirty="0">
                <a:solidFill>
                  <a:srgbClr val="8CE614"/>
                </a:solidFill>
              </a:rPr>
              <a:t>ID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8CE614"/>
                </a:solidFill>
              </a:rPr>
              <a:t>credit card </a:t>
            </a:r>
            <a:r>
              <a:rPr lang="en-ZA" sz="3200" dirty="0"/>
              <a:t>or </a:t>
            </a:r>
            <a:r>
              <a:rPr lang="en-ZA" sz="3200" b="1" dirty="0">
                <a:solidFill>
                  <a:srgbClr val="8CE614"/>
                </a:solidFill>
              </a:rPr>
              <a:t>banking </a:t>
            </a:r>
            <a:r>
              <a:rPr lang="en-ZA" sz="3200" b="1" dirty="0" smtClean="0">
                <a:solidFill>
                  <a:srgbClr val="8CE614"/>
                </a:solidFill>
              </a:rPr>
              <a:t>details</a:t>
            </a:r>
            <a:endParaRPr lang="en-ZA" sz="3200" b="1" dirty="0">
              <a:solidFill>
                <a:srgbClr val="8CE614"/>
              </a:solidFill>
            </a:endParaRP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Not paying back </a:t>
            </a:r>
            <a:r>
              <a:rPr lang="en-ZA" sz="3200" b="1" dirty="0" smtClean="0">
                <a:solidFill>
                  <a:srgbClr val="FF0000"/>
                </a:solidFill>
              </a:rPr>
              <a:t>debt</a:t>
            </a:r>
            <a:endParaRPr lang="en-ZA" sz="3200" b="1" dirty="0">
              <a:solidFill>
                <a:srgbClr val="FF0000"/>
              </a:solidFill>
            </a:endParaRP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Claiming expenses that </a:t>
            </a:r>
            <a:r>
              <a:rPr lang="en-ZA" sz="3200" b="1" dirty="0">
                <a:solidFill>
                  <a:srgbClr val="767DC0"/>
                </a:solidFill>
              </a:rPr>
              <a:t>you didn’t </a:t>
            </a:r>
            <a:r>
              <a:rPr lang="en-ZA" sz="3200" b="1" dirty="0" smtClean="0">
                <a:solidFill>
                  <a:srgbClr val="767DC0"/>
                </a:solidFill>
              </a:rPr>
              <a:t>have</a:t>
            </a:r>
            <a:endParaRPr lang="en-ZA" sz="3200" b="1" dirty="0">
              <a:solidFill>
                <a:srgbClr val="767DC0"/>
              </a:solidFill>
            </a:endParaRP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Making </a:t>
            </a:r>
            <a:r>
              <a:rPr lang="en-ZA" sz="3200" b="1" dirty="0">
                <a:solidFill>
                  <a:srgbClr val="FF0000"/>
                </a:solidFill>
              </a:rPr>
              <a:t>false</a:t>
            </a:r>
            <a:r>
              <a:rPr lang="en-ZA" sz="3200" dirty="0"/>
              <a:t> insurance </a:t>
            </a:r>
            <a:r>
              <a:rPr lang="en-ZA" sz="3200" dirty="0" smtClean="0"/>
              <a:t>claims</a:t>
            </a:r>
            <a:endParaRPr lang="en-ZA" sz="3200" dirty="0"/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Passing on </a:t>
            </a:r>
            <a:r>
              <a:rPr lang="en-ZA" sz="3200" b="1" dirty="0">
                <a:solidFill>
                  <a:srgbClr val="8CE614"/>
                </a:solidFill>
              </a:rPr>
              <a:t>other people’s personal </a:t>
            </a:r>
            <a:r>
              <a:rPr lang="en-ZA" sz="3200" b="1" dirty="0" smtClean="0">
                <a:solidFill>
                  <a:srgbClr val="8CE614"/>
                </a:solidFill>
              </a:rPr>
              <a:t>info</a:t>
            </a:r>
            <a:endParaRPr lang="en-ZA" sz="3200" b="1" dirty="0">
              <a:solidFill>
                <a:srgbClr val="8CE614"/>
              </a:solidFill>
            </a:endParaRP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Not paying </a:t>
            </a:r>
            <a:r>
              <a:rPr lang="en-ZA" sz="3200" b="1" dirty="0">
                <a:solidFill>
                  <a:srgbClr val="767DC0"/>
                </a:solidFill>
              </a:rPr>
              <a:t>tax</a:t>
            </a:r>
            <a:r>
              <a:rPr lang="en-ZA" sz="3200" dirty="0"/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6102" y="4666267"/>
            <a:ext cx="2330649" cy="155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87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/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12.3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– and assess your experience of economic crimes – by </a:t>
            </a:r>
            <a:r>
              <a:rPr lang="en-ZA" dirty="0" smtClean="0"/>
              <a:t>completing Learning </a:t>
            </a:r>
            <a:r>
              <a:rPr lang="en-ZA" dirty="0"/>
              <a:t>activity 12.3 in your </a:t>
            </a:r>
            <a:r>
              <a:rPr lang="en-ZA" i="1" dirty="0" smtClean="0"/>
              <a:t>Student’s Book</a:t>
            </a:r>
            <a:r>
              <a:rPr lang="en-ZA" dirty="0" smtClean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744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31" y="214313"/>
            <a:ext cx="8011320" cy="10144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Corruption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latin typeface="+mn-lt"/>
              </a:rPr>
              <a:t>economic crimes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>
                <a:latin typeface="+mn-lt"/>
              </a:rPr>
              <a:t>in South </a:t>
            </a:r>
            <a:r>
              <a:rPr lang="en-ZA" b="1" dirty="0" smtClean="0">
                <a:latin typeface="+mn-lt"/>
              </a:rPr>
              <a:t>Africa </a:t>
            </a:r>
            <a:r>
              <a:rPr lang="en-ZA" b="1" dirty="0">
                <a:latin typeface="+mn-lt"/>
              </a:rPr>
              <a:t>&amp;</a:t>
            </a:r>
            <a:r>
              <a:rPr lang="en-ZA" b="1" dirty="0" smtClean="0">
                <a:latin typeface="+mn-lt"/>
              </a:rPr>
              <a:t> the world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31" y="1543049"/>
            <a:ext cx="8139907" cy="3509963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Controlling </a:t>
            </a:r>
            <a:r>
              <a:rPr lang="en-ZA" sz="3200" b="1" dirty="0">
                <a:solidFill>
                  <a:srgbClr val="767DC0"/>
                </a:solidFill>
              </a:rPr>
              <a:t>prices of a </a:t>
            </a:r>
            <a:r>
              <a:rPr lang="en-ZA" sz="3200" b="1" dirty="0" smtClean="0">
                <a:solidFill>
                  <a:srgbClr val="767DC0"/>
                </a:solidFill>
              </a:rPr>
              <a:t>product</a:t>
            </a:r>
            <a:endParaRPr lang="en-ZA" sz="32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200" dirty="0"/>
              <a:t>Insider trading (sharing </a:t>
            </a:r>
            <a:r>
              <a:rPr lang="en-ZA" sz="3200" b="1" dirty="0">
                <a:solidFill>
                  <a:srgbClr val="8CE614"/>
                </a:solidFill>
              </a:rPr>
              <a:t>confidential information </a:t>
            </a:r>
            <a:r>
              <a:rPr lang="en-ZA" sz="3200" dirty="0"/>
              <a:t>about stock markets</a:t>
            </a:r>
            <a:r>
              <a:rPr lang="en-ZA" sz="3200" dirty="0" smtClean="0"/>
              <a:t>)</a:t>
            </a:r>
            <a:endParaRPr lang="en-ZA" sz="3200" dirty="0"/>
          </a:p>
          <a:p>
            <a:pPr lvl="0" fontAlgn="base"/>
            <a:r>
              <a:rPr lang="en-ZA" sz="3200" dirty="0"/>
              <a:t>Giving loans to people who </a:t>
            </a:r>
            <a:r>
              <a:rPr lang="en-ZA" sz="3200" b="1" dirty="0">
                <a:solidFill>
                  <a:srgbClr val="FF0000"/>
                </a:solidFill>
              </a:rPr>
              <a:t>can’t repay </a:t>
            </a:r>
            <a:r>
              <a:rPr lang="en-ZA" sz="3200" b="1" dirty="0" smtClean="0">
                <a:solidFill>
                  <a:srgbClr val="FF0000"/>
                </a:solidFill>
              </a:rPr>
              <a:t>them</a:t>
            </a:r>
            <a:endParaRPr lang="en-ZA" sz="3200" b="1" dirty="0">
              <a:solidFill>
                <a:srgbClr val="FF0000"/>
              </a:solidFill>
            </a:endParaRPr>
          </a:p>
          <a:p>
            <a:pPr lvl="0" fontAlgn="base"/>
            <a:r>
              <a:rPr lang="en-ZA" sz="3200" dirty="0"/>
              <a:t>Misspending  clients’ </a:t>
            </a:r>
            <a:r>
              <a:rPr lang="en-ZA" sz="3200" b="1" dirty="0" smtClean="0">
                <a:solidFill>
                  <a:srgbClr val="8CE614"/>
                </a:solidFill>
              </a:rPr>
              <a:t>invested money</a:t>
            </a:r>
            <a:endParaRPr lang="en-ZA" sz="32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200" dirty="0"/>
              <a:t>Nepotism: </a:t>
            </a:r>
            <a:r>
              <a:rPr lang="en-ZA" sz="3200" b="1" dirty="0">
                <a:solidFill>
                  <a:srgbClr val="767DC0"/>
                </a:solidFill>
              </a:rPr>
              <a:t>favouring friends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b="1" dirty="0">
                <a:solidFill>
                  <a:srgbClr val="767DC0"/>
                </a:solidFill>
              </a:rPr>
              <a:t>family </a:t>
            </a:r>
            <a:r>
              <a:rPr lang="en-ZA" sz="3200" dirty="0"/>
              <a:t>for jobs.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0289" y="4749451"/>
            <a:ext cx="2230189" cy="148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31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Corruption exists at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all levels 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571625"/>
            <a:ext cx="7905751" cy="338613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 smtClean="0"/>
              <a:t>At </a:t>
            </a:r>
            <a:r>
              <a:rPr lang="en-ZA" sz="3600" b="1" dirty="0" smtClean="0">
                <a:solidFill>
                  <a:srgbClr val="767DC0"/>
                </a:solidFill>
              </a:rPr>
              <a:t>governmental</a:t>
            </a:r>
            <a:r>
              <a:rPr lang="en-ZA" sz="3600" dirty="0" smtClean="0"/>
              <a:t> level</a:t>
            </a:r>
            <a:endParaRPr lang="en-ZA" sz="3600" dirty="0"/>
          </a:p>
          <a:p>
            <a:pPr lvl="0" fontAlgn="base"/>
            <a:r>
              <a:rPr lang="en-ZA" sz="3600" dirty="0" smtClean="0"/>
              <a:t>At </a:t>
            </a:r>
            <a:r>
              <a:rPr lang="en-ZA" sz="3600" b="1" dirty="0" smtClean="0">
                <a:solidFill>
                  <a:srgbClr val="8CE614"/>
                </a:solidFill>
              </a:rPr>
              <a:t>company</a:t>
            </a:r>
            <a:r>
              <a:rPr lang="en-ZA" sz="3600" dirty="0" smtClean="0"/>
              <a:t> level </a:t>
            </a:r>
            <a:endParaRPr lang="en-ZA" sz="3600" dirty="0"/>
          </a:p>
          <a:p>
            <a:pPr lvl="0" fontAlgn="base"/>
            <a:r>
              <a:rPr lang="en-ZA" sz="3600" dirty="0" smtClean="0"/>
              <a:t>All types of </a:t>
            </a:r>
            <a:r>
              <a:rPr lang="en-ZA" sz="3600" b="1" dirty="0" smtClean="0">
                <a:solidFill>
                  <a:srgbClr val="767DC0"/>
                </a:solidFill>
              </a:rPr>
              <a:t>officials </a:t>
            </a:r>
            <a:r>
              <a:rPr lang="en-ZA" sz="3600" dirty="0" smtClean="0"/>
              <a:t>can be involved</a:t>
            </a:r>
          </a:p>
          <a:p>
            <a:pPr lvl="0" fontAlgn="base"/>
            <a:r>
              <a:rPr lang="en-ZA" sz="3600" dirty="0" smtClean="0"/>
              <a:t>Refer to </a:t>
            </a:r>
            <a:r>
              <a:rPr lang="en-ZA" sz="3600" b="1" dirty="0" smtClean="0">
                <a:solidFill>
                  <a:srgbClr val="8CE614"/>
                </a:solidFill>
              </a:rPr>
              <a:t>Table 12.2 </a:t>
            </a:r>
            <a:r>
              <a:rPr lang="en-ZA" sz="3600" dirty="0" smtClean="0"/>
              <a:t>in your </a:t>
            </a:r>
            <a:r>
              <a:rPr lang="en-ZA" sz="3600" i="1" dirty="0" smtClean="0"/>
              <a:t>Student’s Book </a:t>
            </a:r>
            <a:r>
              <a:rPr lang="en-ZA" sz="3600" dirty="0" smtClean="0"/>
              <a:t>for more information. 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19164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/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12.4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– and think of ways to deal with corruption – by </a:t>
            </a:r>
            <a:r>
              <a:rPr lang="en-ZA" dirty="0" smtClean="0"/>
              <a:t>completing Learning </a:t>
            </a:r>
            <a:r>
              <a:rPr lang="en-ZA" dirty="0"/>
              <a:t>activity 12.4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57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3006" y="557213"/>
            <a:ext cx="3843081" cy="4570380"/>
          </a:xfrm>
        </p:spPr>
        <p:txBody>
          <a:bodyPr>
            <a:noAutofit/>
          </a:bodyPr>
          <a:lstStyle/>
          <a:p>
            <a:pPr algn="ctr" fontAlgn="base"/>
            <a:r>
              <a:rPr lang="en-ZA" dirty="0">
                <a:solidFill>
                  <a:srgbClr val="8CE614"/>
                </a:solidFill>
              </a:rPr>
              <a:t>Explain measures </a:t>
            </a:r>
            <a:r>
              <a:rPr lang="en-ZA" dirty="0" smtClean="0">
                <a:solidFill>
                  <a:srgbClr val="8CE614"/>
                </a:solidFill>
              </a:rPr>
              <a:t/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to </a:t>
            </a:r>
            <a:r>
              <a:rPr lang="en-ZA" dirty="0">
                <a:solidFill>
                  <a:srgbClr val="8CE614"/>
                </a:solidFill>
              </a:rPr>
              <a:t>report corruption in the workplace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3006" y="5127593"/>
            <a:ext cx="3843081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</a:t>
            </a:r>
            <a:r>
              <a:rPr lang="en-GB" dirty="0" smtClean="0">
                <a:solidFill>
                  <a:srgbClr val="9A73FD"/>
                </a:solidFill>
              </a:rPr>
              <a:t>12</a:t>
            </a:r>
            <a:endParaRPr lang="en-GB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31" y="214313"/>
            <a:ext cx="8011320" cy="10144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Effects of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corruption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economic crimes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31" y="1543049"/>
            <a:ext cx="8139907" cy="3157539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Effects on the </a:t>
            </a:r>
            <a:r>
              <a:rPr lang="en-ZA" sz="3600" b="1" dirty="0">
                <a:solidFill>
                  <a:srgbClr val="767DC0"/>
                </a:solidFill>
              </a:rPr>
              <a:t>individual</a:t>
            </a:r>
            <a:r>
              <a:rPr lang="en-ZA" sz="3600" dirty="0"/>
              <a:t> include:</a:t>
            </a:r>
          </a:p>
          <a:p>
            <a:pPr marL="357188" lvl="2" indent="-357188" fontAlgn="base"/>
            <a:r>
              <a:rPr lang="en-ZA" sz="3200" dirty="0"/>
              <a:t>Loss of </a:t>
            </a:r>
            <a:r>
              <a:rPr lang="en-ZA" sz="3200" b="1" dirty="0" smtClean="0">
                <a:solidFill>
                  <a:srgbClr val="8CE614"/>
                </a:solidFill>
              </a:rPr>
              <a:t>savings</a:t>
            </a:r>
            <a:endParaRPr lang="en-ZA" sz="3200" b="1" dirty="0">
              <a:solidFill>
                <a:srgbClr val="8CE614"/>
              </a:solidFill>
            </a:endParaRPr>
          </a:p>
          <a:p>
            <a:pPr marL="357188" lvl="2" indent="-357188" fontAlgn="base"/>
            <a:r>
              <a:rPr lang="en-ZA" sz="3200" dirty="0"/>
              <a:t>Higher </a:t>
            </a:r>
            <a:r>
              <a:rPr lang="en-ZA" sz="3200" b="1" dirty="0">
                <a:solidFill>
                  <a:srgbClr val="767DC0"/>
                </a:solidFill>
              </a:rPr>
              <a:t>prices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767DC0"/>
                </a:solidFill>
              </a:rPr>
              <a:t>premiums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b="1" dirty="0" smtClean="0">
                <a:solidFill>
                  <a:srgbClr val="767DC0"/>
                </a:solidFill>
              </a:rPr>
              <a:t>taxes</a:t>
            </a:r>
            <a:endParaRPr lang="en-ZA" sz="3200" b="1" dirty="0">
              <a:solidFill>
                <a:srgbClr val="767DC0"/>
              </a:solidFill>
            </a:endParaRPr>
          </a:p>
          <a:p>
            <a:pPr marL="357188" lvl="2" indent="-357188" fontAlgn="base"/>
            <a:r>
              <a:rPr lang="en-ZA" sz="3200" dirty="0"/>
              <a:t>Loss of </a:t>
            </a:r>
            <a:r>
              <a:rPr lang="en-ZA" sz="3200" b="1" dirty="0">
                <a:solidFill>
                  <a:srgbClr val="8CE614"/>
                </a:solidFill>
              </a:rPr>
              <a:t>income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b="1" dirty="0" smtClean="0">
                <a:solidFill>
                  <a:srgbClr val="8CE614"/>
                </a:solidFill>
              </a:rPr>
              <a:t>time</a:t>
            </a:r>
            <a:endParaRPr lang="en-ZA" sz="3200" b="1" dirty="0">
              <a:solidFill>
                <a:srgbClr val="8CE614"/>
              </a:solidFill>
            </a:endParaRPr>
          </a:p>
          <a:p>
            <a:pPr marL="357188" lvl="2" indent="-357188" fontAlgn="base"/>
            <a:r>
              <a:rPr lang="en-ZA" sz="3200" dirty="0"/>
              <a:t>Greater </a:t>
            </a:r>
            <a:r>
              <a:rPr lang="en-ZA" sz="3200" b="1" dirty="0" smtClean="0">
                <a:solidFill>
                  <a:srgbClr val="FF0000"/>
                </a:solidFill>
              </a:rPr>
              <a:t>danger</a:t>
            </a:r>
            <a:endParaRPr lang="en-ZA" sz="3200" b="1" dirty="0">
              <a:solidFill>
                <a:srgbClr val="FF0000"/>
              </a:solidFill>
            </a:endParaRPr>
          </a:p>
          <a:p>
            <a:pPr marL="357188" lvl="2" indent="-357188" fontAlgn="base"/>
            <a:r>
              <a:rPr lang="en-ZA" sz="3200" dirty="0"/>
              <a:t>Emotional </a:t>
            </a:r>
            <a:r>
              <a:rPr lang="en-ZA" sz="3200" b="1" dirty="0">
                <a:solidFill>
                  <a:srgbClr val="FF0000"/>
                </a:solidFill>
              </a:rPr>
              <a:t>suffering</a:t>
            </a:r>
            <a:r>
              <a:rPr lang="en-ZA" sz="3200" dirty="0"/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6965" y="3643746"/>
            <a:ext cx="3853641" cy="256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67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31" y="214313"/>
            <a:ext cx="8011320" cy="10144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Effects of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corruption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economic crimes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31" y="1543049"/>
            <a:ext cx="8139907" cy="4200526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Effects on </a:t>
            </a:r>
            <a:r>
              <a:rPr lang="en-ZA" sz="3600" b="1" dirty="0">
                <a:solidFill>
                  <a:srgbClr val="8CE614"/>
                </a:solidFill>
              </a:rPr>
              <a:t>society</a:t>
            </a:r>
            <a:r>
              <a:rPr lang="en-ZA" sz="3600" dirty="0"/>
              <a:t> include:</a:t>
            </a:r>
          </a:p>
          <a:p>
            <a:pPr marL="357188" lvl="1" indent="-357188" fontAlgn="base"/>
            <a:r>
              <a:rPr lang="en-ZA" sz="3200" dirty="0"/>
              <a:t>Resources going to </a:t>
            </a:r>
            <a:r>
              <a:rPr lang="en-ZA" sz="3200" b="1" dirty="0" smtClean="0">
                <a:solidFill>
                  <a:srgbClr val="FF0000"/>
                </a:solidFill>
              </a:rPr>
              <a:t>criminals</a:t>
            </a:r>
            <a:endParaRPr lang="en-ZA" sz="3200" b="1" dirty="0">
              <a:solidFill>
                <a:srgbClr val="FF0000"/>
              </a:solidFill>
            </a:endParaRPr>
          </a:p>
          <a:p>
            <a:pPr marL="357188" lvl="1" indent="-357188" fontAlgn="base"/>
            <a:r>
              <a:rPr lang="en-ZA" sz="3200" dirty="0" smtClean="0"/>
              <a:t>Damage </a:t>
            </a:r>
            <a:r>
              <a:rPr lang="en-ZA" sz="3200" dirty="0"/>
              <a:t>to </a:t>
            </a:r>
            <a:r>
              <a:rPr lang="en-ZA" sz="3200" b="1" dirty="0" smtClean="0">
                <a:solidFill>
                  <a:srgbClr val="8CE614"/>
                </a:solidFill>
              </a:rPr>
              <a:t>reputation</a:t>
            </a:r>
            <a:endParaRPr lang="en-ZA" sz="3200" b="1" dirty="0">
              <a:solidFill>
                <a:srgbClr val="8CE614"/>
              </a:solidFill>
            </a:endParaRPr>
          </a:p>
          <a:p>
            <a:pPr marL="357188" lvl="1" indent="-357188" fontAlgn="base"/>
            <a:r>
              <a:rPr lang="en-ZA" sz="3200" dirty="0" smtClean="0"/>
              <a:t>Loss of </a:t>
            </a:r>
            <a:r>
              <a:rPr lang="en-ZA" sz="3200" b="1" dirty="0" smtClean="0">
                <a:solidFill>
                  <a:srgbClr val="767DC0"/>
                </a:solidFill>
              </a:rPr>
              <a:t>income </a:t>
            </a:r>
            <a:r>
              <a:rPr lang="en-ZA" sz="3200" dirty="0"/>
              <a:t>&amp;</a:t>
            </a:r>
            <a:r>
              <a:rPr lang="en-ZA" sz="3200" dirty="0" smtClean="0"/>
              <a:t> </a:t>
            </a:r>
            <a:r>
              <a:rPr lang="en-ZA" sz="3200" b="1" dirty="0" smtClean="0">
                <a:solidFill>
                  <a:srgbClr val="767DC0"/>
                </a:solidFill>
              </a:rPr>
              <a:t>jobs</a:t>
            </a:r>
            <a:endParaRPr lang="en-ZA" sz="3200" b="1" dirty="0">
              <a:solidFill>
                <a:srgbClr val="767DC0"/>
              </a:solidFill>
            </a:endParaRPr>
          </a:p>
          <a:p>
            <a:pPr marL="357188" lvl="1" indent="-357188" fontAlgn="base"/>
            <a:r>
              <a:rPr lang="en-ZA" sz="3200" dirty="0" smtClean="0"/>
              <a:t>Loss </a:t>
            </a:r>
            <a:r>
              <a:rPr lang="en-ZA" sz="3200" dirty="0"/>
              <a:t>of </a:t>
            </a:r>
            <a:r>
              <a:rPr lang="en-ZA" sz="3200" b="1" dirty="0" smtClean="0">
                <a:solidFill>
                  <a:srgbClr val="8CE614"/>
                </a:solidFill>
              </a:rPr>
              <a:t>morals</a:t>
            </a:r>
          </a:p>
          <a:p>
            <a:pPr marL="357188" lvl="1" indent="-357188" fontAlgn="base"/>
            <a:r>
              <a:rPr lang="en-ZA" sz="3200" dirty="0"/>
              <a:t>Increase in </a:t>
            </a:r>
            <a:r>
              <a:rPr lang="en-ZA" sz="3200" b="1" dirty="0">
                <a:solidFill>
                  <a:srgbClr val="FF0000"/>
                </a:solidFill>
              </a:rPr>
              <a:t>crime</a:t>
            </a:r>
            <a:r>
              <a:rPr lang="en-ZA" sz="3200" dirty="0"/>
              <a:t> &amp; </a:t>
            </a:r>
            <a:r>
              <a:rPr lang="en-ZA" sz="3200" b="1" dirty="0" smtClean="0">
                <a:solidFill>
                  <a:srgbClr val="FF0000"/>
                </a:solidFill>
              </a:rPr>
              <a:t>violence</a:t>
            </a:r>
          </a:p>
          <a:p>
            <a:pPr marL="357188" lvl="1" indent="-357188" fontAlgn="base"/>
            <a:r>
              <a:rPr lang="en-ZA" sz="3200" dirty="0"/>
              <a:t>Social </a:t>
            </a:r>
            <a:r>
              <a:rPr lang="en-ZA" sz="3200" b="1" dirty="0">
                <a:solidFill>
                  <a:srgbClr val="767DC0"/>
                </a:solidFill>
              </a:rPr>
              <a:t>development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767DC0"/>
                </a:solidFill>
              </a:rPr>
              <a:t>progress</a:t>
            </a:r>
            <a:r>
              <a:rPr lang="en-ZA" sz="3200" dirty="0"/>
              <a:t> being </a:t>
            </a:r>
            <a:r>
              <a:rPr lang="en-ZA" sz="3200" dirty="0" smtClean="0"/>
              <a:t>blocked.</a:t>
            </a:r>
            <a:endParaRPr lang="en-ZA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850" y="2438251"/>
            <a:ext cx="2757488" cy="183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08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31" y="214313"/>
            <a:ext cx="8011320" cy="10144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Effects of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corruption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economic crimes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31" y="1371598"/>
            <a:ext cx="8139907" cy="464343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Effects </a:t>
            </a:r>
            <a:r>
              <a:rPr lang="en-ZA" sz="3600" dirty="0" smtClean="0"/>
              <a:t>on the </a:t>
            </a:r>
            <a:r>
              <a:rPr lang="en-ZA" sz="3600" b="1" dirty="0">
                <a:solidFill>
                  <a:srgbClr val="767DC0"/>
                </a:solidFill>
              </a:rPr>
              <a:t>country </a:t>
            </a:r>
            <a:r>
              <a:rPr lang="en-ZA" sz="3600" dirty="0"/>
              <a:t>include: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Reduced </a:t>
            </a:r>
            <a:r>
              <a:rPr lang="en-ZA" sz="3200" b="1" dirty="0">
                <a:solidFill>
                  <a:srgbClr val="8CE614"/>
                </a:solidFill>
              </a:rPr>
              <a:t>economic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8CE614"/>
                </a:solidFill>
              </a:rPr>
              <a:t>industria</a:t>
            </a:r>
            <a:r>
              <a:rPr lang="en-ZA" sz="3200" dirty="0">
                <a:solidFill>
                  <a:srgbClr val="8CE614"/>
                </a:solidFill>
              </a:rPr>
              <a:t>l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b="1" dirty="0">
                <a:solidFill>
                  <a:srgbClr val="8CE614"/>
                </a:solidFill>
              </a:rPr>
              <a:t>democratic </a:t>
            </a:r>
            <a:r>
              <a:rPr lang="en-ZA" sz="3200" b="1" dirty="0" smtClean="0">
                <a:solidFill>
                  <a:srgbClr val="8CE614"/>
                </a:solidFill>
              </a:rPr>
              <a:t>development</a:t>
            </a:r>
            <a:endParaRPr lang="en-ZA" sz="3200" b="1" dirty="0">
              <a:solidFill>
                <a:srgbClr val="8CE614"/>
              </a:solidFill>
            </a:endParaRP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Government less </a:t>
            </a:r>
            <a:r>
              <a:rPr lang="en-ZA" sz="3200" b="1" dirty="0" smtClean="0">
                <a:solidFill>
                  <a:srgbClr val="767DC0"/>
                </a:solidFill>
              </a:rPr>
              <a:t>effective </a:t>
            </a:r>
            <a:endParaRPr lang="en-ZA" sz="3200" b="1" dirty="0">
              <a:solidFill>
                <a:srgbClr val="767DC0"/>
              </a:solidFill>
            </a:endParaRP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Affects </a:t>
            </a:r>
            <a:r>
              <a:rPr lang="en-ZA" sz="3200" b="1" dirty="0">
                <a:solidFill>
                  <a:srgbClr val="8CE614"/>
                </a:solidFill>
              </a:rPr>
              <a:t>provision of </a:t>
            </a:r>
            <a:r>
              <a:rPr lang="en-ZA" sz="3200" b="1" dirty="0" smtClean="0">
                <a:solidFill>
                  <a:srgbClr val="8CE614"/>
                </a:solidFill>
              </a:rPr>
              <a:t>services</a:t>
            </a:r>
            <a:endParaRPr lang="en-ZA" sz="3200" b="1" dirty="0">
              <a:solidFill>
                <a:srgbClr val="8CE614"/>
              </a:solidFill>
            </a:endParaRP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Loss of tax income for government means less funding for </a:t>
            </a:r>
            <a:r>
              <a:rPr lang="en-ZA" sz="3200" b="1" dirty="0">
                <a:solidFill>
                  <a:srgbClr val="767DC0"/>
                </a:solidFill>
              </a:rPr>
              <a:t>national </a:t>
            </a:r>
            <a:r>
              <a:rPr lang="en-ZA" sz="3200" b="1" dirty="0" smtClean="0">
                <a:solidFill>
                  <a:srgbClr val="767DC0"/>
                </a:solidFill>
              </a:rPr>
              <a:t>budget</a:t>
            </a:r>
            <a:endParaRPr lang="en-ZA" sz="3200" b="1" dirty="0">
              <a:solidFill>
                <a:srgbClr val="767DC0"/>
              </a:solidFill>
            </a:endParaRP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More crime, </a:t>
            </a:r>
            <a:r>
              <a:rPr lang="en-ZA" sz="3200" dirty="0" smtClean="0"/>
              <a:t>which means </a:t>
            </a:r>
            <a:r>
              <a:rPr lang="en-ZA" sz="3200" b="1" dirty="0" smtClean="0">
                <a:solidFill>
                  <a:srgbClr val="8CE614"/>
                </a:solidFill>
              </a:rPr>
              <a:t>more </a:t>
            </a:r>
            <a:r>
              <a:rPr lang="en-ZA" sz="3200" b="1" dirty="0">
                <a:solidFill>
                  <a:srgbClr val="8CE614"/>
                </a:solidFill>
              </a:rPr>
              <a:t>money </a:t>
            </a:r>
            <a:r>
              <a:rPr lang="en-ZA" sz="3200" b="1" dirty="0" smtClean="0">
                <a:solidFill>
                  <a:srgbClr val="8CE614"/>
                </a:solidFill>
              </a:rPr>
              <a:t>is needed</a:t>
            </a:r>
            <a:r>
              <a:rPr lang="en-ZA" sz="3200" b="1" dirty="0" smtClean="0"/>
              <a:t> </a:t>
            </a:r>
            <a:r>
              <a:rPr lang="en-ZA" sz="3200" dirty="0" smtClean="0"/>
              <a:t>trying </a:t>
            </a:r>
            <a:r>
              <a:rPr lang="en-ZA" sz="3200" dirty="0"/>
              <a:t>to stop crime. </a:t>
            </a:r>
          </a:p>
        </p:txBody>
      </p:sp>
    </p:spTree>
    <p:extLst>
      <p:ext uri="{BB962C8B-B14F-4D97-AF65-F5344CB8AC3E}">
        <p14:creationId xmlns:p14="http://schemas.microsoft.com/office/powerpoint/2010/main" val="18847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29 Effects Of Corruption And Economic Crim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10598"/>
            <a:ext cx="9142250" cy="5142057"/>
          </a:xfrm>
        </p:spPr>
      </p:pic>
      <p:sp>
        <p:nvSpPr>
          <p:cNvPr id="5" name="TextBox 4"/>
          <p:cNvSpPr txBox="1"/>
          <p:nvPr/>
        </p:nvSpPr>
        <p:spPr>
          <a:xfrm>
            <a:off x="45686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6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4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/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12.5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– and think of ways to fight corruption – by </a:t>
            </a:r>
            <a:r>
              <a:rPr lang="en-ZA" dirty="0" smtClean="0"/>
              <a:t>completing Learning </a:t>
            </a:r>
            <a:r>
              <a:rPr lang="en-ZA" dirty="0"/>
              <a:t>activity 12.5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2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9671"/>
            <a:ext cx="8404412" cy="1899486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Reporting corruption </a:t>
            </a:r>
            <a:r>
              <a:rPr lang="en-ZA" dirty="0" smtClean="0">
                <a:solidFill>
                  <a:srgbClr val="8CE614"/>
                </a:solidFill>
              </a:rPr>
              <a:t/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&amp; </a:t>
            </a:r>
            <a:r>
              <a:rPr lang="en-ZA" dirty="0">
                <a:solidFill>
                  <a:srgbClr val="8CE614"/>
                </a:solidFill>
              </a:rPr>
              <a:t>economic crimes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8" y="2062577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12.3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722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31" y="214313"/>
            <a:ext cx="8011320" cy="1014412"/>
          </a:xfrm>
        </p:spPr>
        <p:txBody>
          <a:bodyPr>
            <a:noAutofit/>
          </a:bodyPr>
          <a:lstStyle/>
          <a:p>
            <a:pPr algn="ctr"/>
            <a:r>
              <a:rPr lang="en-ZA" b="1" dirty="0" smtClean="0">
                <a:latin typeface="+mn-lt"/>
              </a:rPr>
              <a:t>Process </a:t>
            </a:r>
            <a:r>
              <a:rPr lang="en-ZA" b="1" dirty="0">
                <a:latin typeface="+mn-lt"/>
              </a:rPr>
              <a:t>of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latin typeface="+mn-lt"/>
              </a:rPr>
              <a:t>reporting </a:t>
            </a:r>
            <a:r>
              <a:rPr lang="en-ZA" b="1" dirty="0">
                <a:latin typeface="+mn-lt"/>
              </a:rPr>
              <a:t>corruption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31" y="1543049"/>
            <a:ext cx="8139907" cy="420052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Anti-Corruption Task Team (</a:t>
            </a:r>
            <a:r>
              <a:rPr lang="en-ZA" sz="3600" b="1" dirty="0">
                <a:solidFill>
                  <a:srgbClr val="8CE614"/>
                </a:solidFill>
              </a:rPr>
              <a:t>ACTT</a:t>
            </a:r>
            <a:r>
              <a:rPr lang="en-ZA" sz="3600" dirty="0"/>
              <a:t>) = </a:t>
            </a:r>
            <a:r>
              <a:rPr lang="en-ZA" sz="3600" b="1" dirty="0">
                <a:solidFill>
                  <a:srgbClr val="8CE614"/>
                </a:solidFill>
              </a:rPr>
              <a:t>interdepartmental team </a:t>
            </a:r>
            <a:r>
              <a:rPr lang="en-ZA" sz="3600" dirty="0"/>
              <a:t>working on big corruption cases with the: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National Prosecuting Authority (</a:t>
            </a:r>
            <a:r>
              <a:rPr lang="en-ZA" sz="3200" b="1" dirty="0">
                <a:solidFill>
                  <a:srgbClr val="767DC0"/>
                </a:solidFill>
              </a:rPr>
              <a:t>NPA</a:t>
            </a:r>
            <a:r>
              <a:rPr lang="en-ZA" sz="3200" dirty="0" smtClean="0"/>
              <a:t>)</a:t>
            </a:r>
            <a:endParaRPr lang="en-ZA" sz="3200" dirty="0"/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Special Investigating Unit (</a:t>
            </a:r>
            <a:r>
              <a:rPr lang="en-ZA" sz="3200" b="1" dirty="0">
                <a:solidFill>
                  <a:srgbClr val="8CE614"/>
                </a:solidFill>
              </a:rPr>
              <a:t>SIU</a:t>
            </a:r>
            <a:r>
              <a:rPr lang="en-ZA" sz="3200" dirty="0" smtClean="0"/>
              <a:t>)</a:t>
            </a:r>
            <a:endParaRPr lang="en-ZA" sz="3200" dirty="0"/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Hawks (</a:t>
            </a:r>
            <a:r>
              <a:rPr lang="en-ZA" sz="3200" b="1" dirty="0">
                <a:solidFill>
                  <a:srgbClr val="767DC0"/>
                </a:solidFill>
              </a:rPr>
              <a:t>Directorate for Priority Crime Investigation</a:t>
            </a:r>
            <a:r>
              <a:rPr lang="en-ZA" sz="3200" dirty="0"/>
              <a:t>).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2150" y="4582160"/>
            <a:ext cx="251460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5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31" y="214313"/>
            <a:ext cx="8011320" cy="1014412"/>
          </a:xfrm>
        </p:spPr>
        <p:txBody>
          <a:bodyPr>
            <a:noAutofit/>
          </a:bodyPr>
          <a:lstStyle/>
          <a:p>
            <a:pPr algn="ctr"/>
            <a:r>
              <a:rPr lang="en-ZA" b="1" dirty="0" smtClean="0">
                <a:latin typeface="+mn-lt"/>
              </a:rPr>
              <a:t>Process </a:t>
            </a:r>
            <a:r>
              <a:rPr lang="en-ZA" b="1" dirty="0">
                <a:latin typeface="+mn-lt"/>
              </a:rPr>
              <a:t>of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latin typeface="+mn-lt"/>
              </a:rPr>
              <a:t>reporting </a:t>
            </a:r>
            <a:r>
              <a:rPr lang="en-ZA" b="1" dirty="0">
                <a:latin typeface="+mn-lt"/>
              </a:rPr>
              <a:t>corruption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31" y="1543049"/>
            <a:ext cx="8139907" cy="4314826"/>
          </a:xfrm>
        </p:spPr>
        <p:txBody>
          <a:bodyPr>
            <a:noAutofit/>
          </a:bodyPr>
          <a:lstStyle/>
          <a:p>
            <a:pPr lvl="0" fontAlgn="base"/>
            <a:r>
              <a:rPr lang="en-ZA" sz="3600" b="1" dirty="0" smtClean="0">
                <a:solidFill>
                  <a:srgbClr val="767DC0"/>
                </a:solidFill>
              </a:rPr>
              <a:t>Special</a:t>
            </a:r>
            <a:r>
              <a:rPr lang="en-ZA" sz="3600" dirty="0" smtClean="0"/>
              <a:t> </a:t>
            </a:r>
            <a:r>
              <a:rPr lang="en-ZA" sz="3600" b="1" dirty="0">
                <a:solidFill>
                  <a:srgbClr val="767DC0"/>
                </a:solidFill>
              </a:rPr>
              <a:t>Anti-Corruption </a:t>
            </a:r>
            <a:r>
              <a:rPr lang="en-ZA" sz="3600" b="1" dirty="0" smtClean="0">
                <a:solidFill>
                  <a:srgbClr val="767DC0"/>
                </a:solidFill>
              </a:rPr>
              <a:t>Unit</a:t>
            </a:r>
            <a:r>
              <a:rPr lang="en-ZA" sz="3600" dirty="0" smtClean="0"/>
              <a:t> </a:t>
            </a:r>
            <a:r>
              <a:rPr lang="en-ZA" sz="3600" dirty="0"/>
              <a:t>investigates cases against </a:t>
            </a:r>
            <a:r>
              <a:rPr lang="en-ZA" sz="3600" b="1" dirty="0">
                <a:solidFill>
                  <a:srgbClr val="767DC0"/>
                </a:solidFill>
              </a:rPr>
              <a:t>senior </a:t>
            </a:r>
            <a:r>
              <a:rPr lang="en-ZA" sz="3600" b="1" dirty="0" smtClean="0">
                <a:solidFill>
                  <a:srgbClr val="767DC0"/>
                </a:solidFill>
              </a:rPr>
              <a:t>public servants </a:t>
            </a:r>
            <a:endParaRPr lang="en-ZA" sz="36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600" b="1" dirty="0" smtClean="0">
                <a:solidFill>
                  <a:srgbClr val="8CE614"/>
                </a:solidFill>
              </a:rPr>
              <a:t>Public Protector</a:t>
            </a:r>
            <a:r>
              <a:rPr lang="en-ZA" sz="3600" dirty="0" smtClean="0"/>
              <a:t> </a:t>
            </a:r>
            <a:r>
              <a:rPr lang="en-ZA" sz="3600" dirty="0"/>
              <a:t>handles cases (</a:t>
            </a:r>
            <a:r>
              <a:rPr lang="en-ZA" sz="3600" b="1" dirty="0">
                <a:solidFill>
                  <a:srgbClr val="8CE614"/>
                </a:solidFill>
              </a:rPr>
              <a:t>not criminal</a:t>
            </a:r>
            <a:r>
              <a:rPr lang="en-ZA" sz="3600" dirty="0"/>
              <a:t>) against </a:t>
            </a:r>
            <a:r>
              <a:rPr lang="en-ZA" sz="3600" b="1" dirty="0">
                <a:solidFill>
                  <a:srgbClr val="8CE614"/>
                </a:solidFill>
              </a:rPr>
              <a:t>government </a:t>
            </a:r>
            <a:r>
              <a:rPr lang="en-ZA" sz="3600" dirty="0"/>
              <a:t>departments or </a:t>
            </a:r>
            <a:r>
              <a:rPr lang="en-ZA" sz="3600" dirty="0" smtClean="0"/>
              <a:t>officials</a:t>
            </a:r>
            <a:endParaRPr lang="en-ZA" sz="3600" dirty="0"/>
          </a:p>
          <a:p>
            <a:pPr lvl="0" fontAlgn="base"/>
            <a:r>
              <a:rPr lang="en-ZA" sz="3600" dirty="0" smtClean="0"/>
              <a:t>South </a:t>
            </a:r>
            <a:r>
              <a:rPr lang="en-ZA" sz="3600" dirty="0"/>
              <a:t>African Police Service (</a:t>
            </a:r>
            <a:r>
              <a:rPr lang="en-ZA" sz="3600" b="1" dirty="0">
                <a:solidFill>
                  <a:srgbClr val="767DC0"/>
                </a:solidFill>
              </a:rPr>
              <a:t>SAPS</a:t>
            </a:r>
            <a:r>
              <a:rPr lang="en-ZA" sz="3600" dirty="0" smtClean="0"/>
              <a:t>) </a:t>
            </a:r>
            <a:r>
              <a:rPr lang="en-ZA" sz="3600" dirty="0"/>
              <a:t>handles </a:t>
            </a:r>
            <a:r>
              <a:rPr lang="en-ZA" sz="3600" b="1" dirty="0">
                <a:solidFill>
                  <a:srgbClr val="767DC0"/>
                </a:solidFill>
              </a:rPr>
              <a:t>criminal cases </a:t>
            </a:r>
            <a:r>
              <a:rPr lang="en-ZA" sz="3600" dirty="0"/>
              <a:t>of corruption. </a:t>
            </a:r>
          </a:p>
        </p:txBody>
      </p:sp>
    </p:spTree>
    <p:extLst>
      <p:ext uri="{BB962C8B-B14F-4D97-AF65-F5344CB8AC3E}">
        <p14:creationId xmlns:p14="http://schemas.microsoft.com/office/powerpoint/2010/main" val="21086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31" y="214313"/>
            <a:ext cx="8011320" cy="1014412"/>
          </a:xfrm>
        </p:spPr>
        <p:txBody>
          <a:bodyPr>
            <a:noAutofit/>
          </a:bodyPr>
          <a:lstStyle/>
          <a:p>
            <a:pPr algn="ctr"/>
            <a:r>
              <a:rPr lang="en-ZA" b="1" dirty="0" smtClean="0">
                <a:latin typeface="+mn-lt"/>
              </a:rPr>
              <a:t>Process </a:t>
            </a:r>
            <a:r>
              <a:rPr lang="en-ZA" b="1" dirty="0">
                <a:latin typeface="+mn-lt"/>
              </a:rPr>
              <a:t>of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latin typeface="+mn-lt"/>
              </a:rPr>
              <a:t>reporting </a:t>
            </a:r>
            <a:r>
              <a:rPr lang="en-ZA" b="1" dirty="0">
                <a:latin typeface="+mn-lt"/>
              </a:rPr>
              <a:t>corruption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31" y="1543049"/>
            <a:ext cx="8139907" cy="4200526"/>
          </a:xfrm>
        </p:spPr>
        <p:txBody>
          <a:bodyPr>
            <a:noAutofit/>
          </a:bodyPr>
          <a:lstStyle/>
          <a:p>
            <a:pPr lvl="0" fontAlgn="base"/>
            <a:r>
              <a:rPr lang="en-ZA" sz="3600" b="1" dirty="0" smtClean="0">
                <a:solidFill>
                  <a:srgbClr val="8CE614"/>
                </a:solidFill>
              </a:rPr>
              <a:t>Independent </a:t>
            </a:r>
            <a:r>
              <a:rPr lang="en-ZA" sz="3600" b="1" dirty="0">
                <a:solidFill>
                  <a:srgbClr val="8CE614"/>
                </a:solidFill>
              </a:rPr>
              <a:t>Police Investigations </a:t>
            </a:r>
            <a:r>
              <a:rPr lang="en-ZA" sz="3600" b="1" dirty="0" smtClean="0">
                <a:solidFill>
                  <a:srgbClr val="8CE614"/>
                </a:solidFill>
              </a:rPr>
              <a:t>Directorate</a:t>
            </a:r>
            <a:r>
              <a:rPr lang="en-ZA" sz="3600" dirty="0" smtClean="0"/>
              <a:t>: report </a:t>
            </a:r>
            <a:r>
              <a:rPr lang="en-ZA" sz="3600" dirty="0"/>
              <a:t>misconduct by </a:t>
            </a:r>
            <a:r>
              <a:rPr lang="en-ZA" sz="3600" dirty="0" smtClean="0"/>
              <a:t>police </a:t>
            </a:r>
            <a:endParaRPr lang="en-ZA" sz="3600" dirty="0"/>
          </a:p>
          <a:p>
            <a:pPr lvl="0" fontAlgn="base"/>
            <a:r>
              <a:rPr lang="en-ZA" sz="3600" dirty="0"/>
              <a:t>Government department </a:t>
            </a:r>
            <a:r>
              <a:rPr lang="en-ZA" sz="3600" dirty="0" smtClean="0"/>
              <a:t>hotlines: report </a:t>
            </a:r>
            <a:r>
              <a:rPr lang="en-ZA" sz="3600" b="1" dirty="0">
                <a:solidFill>
                  <a:srgbClr val="FF0000"/>
                </a:solidFill>
              </a:rPr>
              <a:t>corrupt </a:t>
            </a:r>
            <a:r>
              <a:rPr lang="en-ZA" sz="3600" b="1" dirty="0" smtClean="0">
                <a:solidFill>
                  <a:srgbClr val="FF0000"/>
                </a:solidFill>
              </a:rPr>
              <a:t>officials</a:t>
            </a:r>
            <a:endParaRPr lang="en-ZA" sz="3600" b="1" dirty="0">
              <a:solidFill>
                <a:srgbClr val="FF0000"/>
              </a:solidFill>
            </a:endParaRPr>
          </a:p>
          <a:p>
            <a:pPr lvl="0" fontAlgn="base"/>
            <a:r>
              <a:rPr lang="en-ZA" sz="3600" dirty="0"/>
              <a:t>South African Revenue Service (</a:t>
            </a:r>
            <a:r>
              <a:rPr lang="en-ZA" sz="3600" b="1" dirty="0">
                <a:solidFill>
                  <a:srgbClr val="767DC0"/>
                </a:solidFill>
              </a:rPr>
              <a:t>SARS</a:t>
            </a:r>
            <a:r>
              <a:rPr lang="en-ZA" sz="3600" dirty="0" smtClean="0"/>
              <a:t>): </a:t>
            </a:r>
            <a:r>
              <a:rPr lang="en-ZA" sz="3600" dirty="0"/>
              <a:t>report </a:t>
            </a:r>
            <a:r>
              <a:rPr lang="en-ZA" sz="3600" b="1" dirty="0">
                <a:solidFill>
                  <a:srgbClr val="767DC0"/>
                </a:solidFill>
              </a:rPr>
              <a:t>tax evasion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767DC0"/>
                </a:solidFill>
              </a:rPr>
              <a:t>ID theft</a:t>
            </a:r>
            <a:endParaRPr lang="en-ZA" sz="36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600" dirty="0"/>
              <a:t>Corruption Watch: report </a:t>
            </a:r>
            <a:r>
              <a:rPr lang="en-ZA" sz="3600" b="1" dirty="0">
                <a:solidFill>
                  <a:srgbClr val="FF0000"/>
                </a:solidFill>
              </a:rPr>
              <a:t>any corruption</a:t>
            </a:r>
            <a:r>
              <a:rPr lang="en-ZA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978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31" y="214313"/>
            <a:ext cx="8011320" cy="10144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767DC0"/>
                </a:solidFill>
                <a:latin typeface="+mn-lt"/>
              </a:rPr>
              <a:t>Pros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 smtClean="0">
                <a:solidFill>
                  <a:srgbClr val="767DC0"/>
                </a:solidFill>
                <a:latin typeface="+mn-lt"/>
              </a:rPr>
              <a:t>cons</a:t>
            </a:r>
            <a:r>
              <a:rPr lang="en-ZA" b="1" dirty="0" smtClean="0">
                <a:latin typeface="+mn-lt"/>
              </a:rPr>
              <a:t> </a:t>
            </a:r>
            <a:r>
              <a:rPr lang="en-ZA" b="1" dirty="0">
                <a:latin typeface="+mn-lt"/>
              </a:rPr>
              <a:t>of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latin typeface="+mn-lt"/>
              </a:rPr>
              <a:t>reporting </a:t>
            </a:r>
            <a:r>
              <a:rPr lang="en-ZA" b="1" dirty="0">
                <a:latin typeface="+mn-lt"/>
              </a:rPr>
              <a:t>corruption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31" y="1357310"/>
            <a:ext cx="3982244" cy="4872039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 smtClean="0"/>
              <a:t>Pros:</a:t>
            </a:r>
            <a:endParaRPr lang="en-ZA" sz="3600" dirty="0"/>
          </a:p>
          <a:p>
            <a:pPr marL="298450" lvl="1" indent="-298450" fontAlgn="base"/>
            <a:r>
              <a:rPr lang="en-ZA" sz="3200" dirty="0"/>
              <a:t>Exposes </a:t>
            </a:r>
            <a:r>
              <a:rPr lang="en-ZA" sz="3200" b="1" dirty="0" smtClean="0">
                <a:solidFill>
                  <a:srgbClr val="8CE614"/>
                </a:solidFill>
              </a:rPr>
              <a:t>information</a:t>
            </a:r>
            <a:endParaRPr lang="en-ZA" sz="3200" b="1" dirty="0">
              <a:solidFill>
                <a:srgbClr val="8CE614"/>
              </a:solidFill>
            </a:endParaRPr>
          </a:p>
          <a:p>
            <a:pPr marL="298450" lvl="1" indent="-298450" fontAlgn="base"/>
            <a:r>
              <a:rPr lang="en-ZA" sz="3200" dirty="0"/>
              <a:t>Gets </a:t>
            </a:r>
            <a:r>
              <a:rPr lang="en-ZA" sz="3200" b="1" dirty="0" smtClean="0">
                <a:solidFill>
                  <a:srgbClr val="767DC0"/>
                </a:solidFill>
              </a:rPr>
              <a:t>results</a:t>
            </a:r>
            <a:endParaRPr lang="en-ZA" sz="3200" b="1" dirty="0">
              <a:solidFill>
                <a:srgbClr val="767DC0"/>
              </a:solidFill>
            </a:endParaRPr>
          </a:p>
          <a:p>
            <a:pPr marL="298450" lvl="1" indent="-298450" fontAlgn="base"/>
            <a:r>
              <a:rPr lang="en-ZA" sz="3200" dirty="0"/>
              <a:t>Promotes a </a:t>
            </a:r>
            <a:r>
              <a:rPr lang="en-ZA" sz="3200" b="1" dirty="0">
                <a:solidFill>
                  <a:srgbClr val="8CE614"/>
                </a:solidFill>
              </a:rPr>
              <a:t>united </a:t>
            </a:r>
            <a:r>
              <a:rPr lang="en-ZA" sz="3200" b="1" dirty="0" smtClean="0">
                <a:solidFill>
                  <a:srgbClr val="8CE614"/>
                </a:solidFill>
              </a:rPr>
              <a:t>attempt</a:t>
            </a:r>
            <a:endParaRPr lang="en-ZA" sz="3200" b="1" dirty="0">
              <a:solidFill>
                <a:srgbClr val="8CE614"/>
              </a:solidFill>
            </a:endParaRPr>
          </a:p>
          <a:p>
            <a:pPr marL="298450" lvl="1" indent="-298450" fontAlgn="base"/>
            <a:r>
              <a:rPr lang="en-ZA" sz="3200" dirty="0"/>
              <a:t>Allows money to be </a:t>
            </a:r>
            <a:r>
              <a:rPr lang="en-ZA" sz="3200" b="1" dirty="0">
                <a:solidFill>
                  <a:srgbClr val="767DC0"/>
                </a:solidFill>
              </a:rPr>
              <a:t>used </a:t>
            </a:r>
            <a:r>
              <a:rPr lang="en-ZA" sz="3200" b="1" dirty="0" smtClean="0">
                <a:solidFill>
                  <a:srgbClr val="767DC0"/>
                </a:solidFill>
              </a:rPr>
              <a:t>effectively</a:t>
            </a:r>
            <a:endParaRPr lang="en-ZA" sz="3200" b="1" dirty="0">
              <a:solidFill>
                <a:srgbClr val="767DC0"/>
              </a:solidFill>
            </a:endParaRPr>
          </a:p>
          <a:p>
            <a:pPr marL="298450" lvl="1" indent="-298450" fontAlgn="base"/>
            <a:r>
              <a:rPr lang="en-ZA" sz="3200" dirty="0"/>
              <a:t>Sets a </a:t>
            </a:r>
            <a:r>
              <a:rPr lang="en-ZA" sz="3200" b="1" dirty="0">
                <a:solidFill>
                  <a:srgbClr val="8CE614"/>
                </a:solidFill>
              </a:rPr>
              <a:t>good </a:t>
            </a:r>
            <a:r>
              <a:rPr lang="en-ZA" sz="3200" b="1" dirty="0" smtClean="0">
                <a:solidFill>
                  <a:srgbClr val="8CE614"/>
                </a:solidFill>
              </a:rPr>
              <a:t>example</a:t>
            </a:r>
            <a:endParaRPr lang="en-ZA" sz="3200" b="1" dirty="0">
              <a:solidFill>
                <a:srgbClr val="8CE614"/>
              </a:solidFill>
            </a:endParaRPr>
          </a:p>
          <a:p>
            <a:pPr marL="298450" lvl="1" indent="-298450" fontAlgn="base"/>
            <a:r>
              <a:rPr lang="en-ZA" sz="3200" dirty="0"/>
              <a:t>Improves </a:t>
            </a:r>
            <a:r>
              <a:rPr lang="en-ZA" sz="3200" b="1" dirty="0">
                <a:solidFill>
                  <a:srgbClr val="767DC0"/>
                </a:solidFill>
              </a:rPr>
              <a:t>rules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b="1" dirty="0">
                <a:solidFill>
                  <a:srgbClr val="767DC0"/>
                </a:solidFill>
              </a:rPr>
              <a:t>legislation</a:t>
            </a:r>
            <a:r>
              <a:rPr lang="en-ZA" sz="3200" dirty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4135" y="2065707"/>
            <a:ext cx="3812338" cy="328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43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</a:t>
            </a:r>
            <a:r>
              <a:rPr lang="en-ZA" b="1" dirty="0" smtClean="0">
                <a:latin typeface="+mn-lt"/>
              </a:rPr>
              <a:t>it…</a:t>
            </a:r>
            <a:endParaRPr lang="en-ZA" b="1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44" y="1850067"/>
            <a:ext cx="8096919" cy="316484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Are </a:t>
            </a:r>
            <a:r>
              <a:rPr lang="en-ZA" sz="3600" b="1" dirty="0">
                <a:solidFill>
                  <a:srgbClr val="767DC0"/>
                </a:solidFill>
              </a:rPr>
              <a:t>all</a:t>
            </a:r>
            <a:r>
              <a:rPr lang="en-ZA" sz="3600" dirty="0"/>
              <a:t> </a:t>
            </a:r>
            <a:r>
              <a:rPr lang="en-ZA" sz="3600" b="1" dirty="0">
                <a:solidFill>
                  <a:srgbClr val="767DC0"/>
                </a:solidFill>
              </a:rPr>
              <a:t>institutions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organisations </a:t>
            </a:r>
            <a:r>
              <a:rPr lang="en-ZA" sz="3600" dirty="0"/>
              <a:t>vulnerable to </a:t>
            </a:r>
            <a:r>
              <a:rPr lang="en-ZA" sz="3600" dirty="0" smtClean="0"/>
              <a:t>corruption? </a:t>
            </a:r>
            <a:r>
              <a:rPr lang="en-ZA" sz="3600" dirty="0"/>
              <a:t>W</a:t>
            </a:r>
            <a:r>
              <a:rPr lang="en-ZA" sz="3600" dirty="0" smtClean="0"/>
              <a:t>hy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Why are </a:t>
            </a:r>
            <a:r>
              <a:rPr lang="en-ZA" sz="3600" b="1" dirty="0">
                <a:solidFill>
                  <a:srgbClr val="8CE614"/>
                </a:solidFill>
              </a:rPr>
              <a:t>some people </a:t>
            </a:r>
            <a:r>
              <a:rPr lang="en-ZA" sz="3600" dirty="0"/>
              <a:t>open to corruption, while others </a:t>
            </a:r>
            <a:r>
              <a:rPr lang="en-ZA" sz="3600" b="1" dirty="0">
                <a:solidFill>
                  <a:srgbClr val="8CE614"/>
                </a:solidFill>
              </a:rPr>
              <a:t>resist</a:t>
            </a:r>
            <a:r>
              <a:rPr lang="en-ZA" sz="3600" dirty="0"/>
              <a:t> it?</a:t>
            </a:r>
          </a:p>
          <a:p>
            <a:r>
              <a:rPr lang="en-ZA" sz="3600" dirty="0"/>
              <a:t>Does crime ever </a:t>
            </a:r>
            <a:r>
              <a:rPr lang="en-ZA" sz="3600" b="1" dirty="0">
                <a:solidFill>
                  <a:srgbClr val="767DC0"/>
                </a:solidFill>
              </a:rPr>
              <a:t>pay</a:t>
            </a:r>
            <a:r>
              <a:rPr lang="en-ZA" sz="3600" dirty="0"/>
              <a:t>?</a:t>
            </a: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29835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93" y="229836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31" y="214313"/>
            <a:ext cx="8011320" cy="10144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767DC0"/>
                </a:solidFill>
                <a:latin typeface="+mn-lt"/>
              </a:rPr>
              <a:t>Pros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 smtClean="0">
                <a:solidFill>
                  <a:srgbClr val="767DC0"/>
                </a:solidFill>
                <a:latin typeface="+mn-lt"/>
              </a:rPr>
              <a:t>cons</a:t>
            </a:r>
            <a:r>
              <a:rPr lang="en-ZA" b="1" dirty="0" smtClean="0">
                <a:latin typeface="+mn-lt"/>
              </a:rPr>
              <a:t> </a:t>
            </a:r>
            <a:r>
              <a:rPr lang="en-ZA" b="1" dirty="0">
                <a:latin typeface="+mn-lt"/>
              </a:rPr>
              <a:t>of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latin typeface="+mn-lt"/>
              </a:rPr>
              <a:t>reporting </a:t>
            </a:r>
            <a:r>
              <a:rPr lang="en-ZA" b="1" dirty="0">
                <a:latin typeface="+mn-lt"/>
              </a:rPr>
              <a:t>corruption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30" y="1357311"/>
            <a:ext cx="4425157" cy="4814890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 smtClean="0"/>
              <a:t>Cons:</a:t>
            </a:r>
            <a:endParaRPr lang="en-ZA" sz="3600" dirty="0"/>
          </a:p>
          <a:p>
            <a:pPr marL="357188" lvl="2" indent="-357188" fontAlgn="base"/>
            <a:r>
              <a:rPr lang="en-ZA" sz="3200" dirty="0"/>
              <a:t>Some people fear </a:t>
            </a:r>
            <a:r>
              <a:rPr lang="en-ZA" sz="3200" b="1" dirty="0">
                <a:solidFill>
                  <a:srgbClr val="8CE614"/>
                </a:solidFill>
              </a:rPr>
              <a:t>losing their </a:t>
            </a:r>
            <a:r>
              <a:rPr lang="en-ZA" sz="3200" b="1" dirty="0" smtClean="0">
                <a:solidFill>
                  <a:srgbClr val="8CE614"/>
                </a:solidFill>
              </a:rPr>
              <a:t>jobs</a:t>
            </a:r>
            <a:endParaRPr lang="en-ZA" sz="3200" dirty="0"/>
          </a:p>
          <a:p>
            <a:pPr marL="357188" lvl="2" indent="-357188" fontAlgn="base"/>
            <a:r>
              <a:rPr lang="en-ZA" sz="3200" dirty="0"/>
              <a:t>Some </a:t>
            </a:r>
            <a:r>
              <a:rPr lang="en-ZA" sz="3200" b="1" dirty="0">
                <a:solidFill>
                  <a:srgbClr val="767DC0"/>
                </a:solidFill>
              </a:rPr>
              <a:t>don’t feel brave enough </a:t>
            </a:r>
            <a:r>
              <a:rPr lang="en-ZA" sz="3200" dirty="0"/>
              <a:t>or think they won’t be </a:t>
            </a:r>
            <a:r>
              <a:rPr lang="en-ZA" sz="3200" dirty="0" smtClean="0"/>
              <a:t>believed</a:t>
            </a:r>
            <a:endParaRPr lang="en-ZA" sz="3200" dirty="0"/>
          </a:p>
          <a:p>
            <a:pPr marL="357188" lvl="2" indent="-357188" fontAlgn="base"/>
            <a:r>
              <a:rPr lang="en-ZA" sz="3200" dirty="0"/>
              <a:t>Some </a:t>
            </a:r>
            <a:r>
              <a:rPr lang="en-ZA" sz="3200" b="1" dirty="0">
                <a:solidFill>
                  <a:srgbClr val="8CE614"/>
                </a:solidFill>
              </a:rPr>
              <a:t>fear </a:t>
            </a:r>
            <a:r>
              <a:rPr lang="en-ZA" sz="3200" b="1" dirty="0" smtClean="0">
                <a:solidFill>
                  <a:srgbClr val="8CE614"/>
                </a:solidFill>
              </a:rPr>
              <a:t>revenge</a:t>
            </a:r>
            <a:endParaRPr lang="en-ZA" sz="3200" dirty="0"/>
          </a:p>
          <a:p>
            <a:pPr marL="357188" lvl="2" indent="-357188" fontAlgn="base"/>
            <a:r>
              <a:rPr lang="en-ZA" sz="3200" dirty="0"/>
              <a:t>Some people think they </a:t>
            </a:r>
            <a:r>
              <a:rPr lang="en-ZA" sz="3200" b="1" dirty="0">
                <a:solidFill>
                  <a:srgbClr val="767DC0"/>
                </a:solidFill>
              </a:rPr>
              <a:t>don’t have enough evidence</a:t>
            </a:r>
            <a:r>
              <a:rPr lang="en-ZA" sz="3200" dirty="0"/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728" y="2289628"/>
            <a:ext cx="3763601" cy="2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35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30 Pros And Cons Of Reporting Corrup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6739"/>
            <a:ext cx="9142260" cy="5142063"/>
          </a:xfrm>
        </p:spPr>
      </p:pic>
      <p:sp>
        <p:nvSpPr>
          <p:cNvPr id="5" name="TextBox 4"/>
          <p:cNvSpPr txBox="1"/>
          <p:nvPr/>
        </p:nvSpPr>
        <p:spPr>
          <a:xfrm>
            <a:off x="45686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6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3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/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12.6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</a:t>
            </a:r>
            <a:r>
              <a:rPr lang="en-GB" smtClean="0"/>
              <a:t>section </a:t>
            </a:r>
            <a:r>
              <a:rPr lang="en-ZA" smtClean="0"/>
              <a:t>by </a:t>
            </a:r>
            <a:r>
              <a:rPr lang="en-ZA" dirty="0" smtClean="0"/>
              <a:t>completing Learning </a:t>
            </a:r>
            <a:r>
              <a:rPr lang="en-ZA" dirty="0"/>
              <a:t>activity </a:t>
            </a:r>
            <a:r>
              <a:rPr lang="en-ZA" dirty="0" smtClean="0"/>
              <a:t>12.6 </a:t>
            </a:r>
            <a:r>
              <a:rPr lang="en-ZA" dirty="0"/>
              <a:t>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56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 smtClean="0">
                <a:solidFill>
                  <a:srgbClr val="8CE614"/>
                </a:solidFill>
              </a:rPr>
              <a:t>Module 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module by </a:t>
            </a:r>
            <a:r>
              <a:rPr lang="en-US" dirty="0" smtClean="0"/>
              <a:t>completing the Summative </a:t>
            </a:r>
            <a:r>
              <a:rPr lang="en-US" dirty="0"/>
              <a:t>assessment of Module </a:t>
            </a:r>
            <a:r>
              <a:rPr lang="en-US" dirty="0" smtClean="0"/>
              <a:t>12 </a:t>
            </a:r>
            <a:r>
              <a:rPr lang="en-US" dirty="0"/>
              <a:t>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78830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71775"/>
            <a:ext cx="8404412" cy="1919435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Morally acceptable behaviour at work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044681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12.1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410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moral behaviour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89" y="1002638"/>
            <a:ext cx="4704599" cy="510083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Based on </a:t>
            </a:r>
            <a:r>
              <a:rPr lang="en-ZA" sz="3600" b="1" dirty="0">
                <a:solidFill>
                  <a:srgbClr val="767DC0"/>
                </a:solidFill>
              </a:rPr>
              <a:t>moral </a:t>
            </a:r>
            <a:r>
              <a:rPr lang="en-ZA" sz="3600" b="1" dirty="0" smtClean="0">
                <a:solidFill>
                  <a:srgbClr val="767DC0"/>
                </a:solidFill>
              </a:rPr>
              <a:t>principles</a:t>
            </a:r>
            <a:endParaRPr lang="en-ZA" sz="36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600" dirty="0"/>
              <a:t>Morals are </a:t>
            </a:r>
            <a:r>
              <a:rPr lang="en-ZA" sz="3600" b="1" dirty="0">
                <a:solidFill>
                  <a:srgbClr val="8CE614"/>
                </a:solidFill>
              </a:rPr>
              <a:t>standards</a:t>
            </a:r>
            <a:r>
              <a:rPr lang="en-ZA" sz="3600" dirty="0"/>
              <a:t> of good </a:t>
            </a:r>
            <a:r>
              <a:rPr lang="en-ZA" sz="3600" dirty="0" smtClean="0"/>
              <a:t>&amp; </a:t>
            </a:r>
            <a:r>
              <a:rPr lang="en-ZA" sz="3600" dirty="0"/>
              <a:t>bad </a:t>
            </a:r>
            <a:r>
              <a:rPr lang="en-ZA" sz="3600" b="1" dirty="0" smtClean="0">
                <a:solidFill>
                  <a:srgbClr val="8CE614"/>
                </a:solidFill>
              </a:rPr>
              <a:t>behaviour</a:t>
            </a:r>
            <a:endParaRPr lang="en-ZA" sz="36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/>
              <a:t>Not </a:t>
            </a:r>
            <a:r>
              <a:rPr lang="en-ZA" sz="3600" dirty="0" smtClean="0"/>
              <a:t>always law</a:t>
            </a:r>
            <a:r>
              <a:rPr lang="en-ZA" sz="3600" dirty="0"/>
              <a:t>, but followed by employers </a:t>
            </a:r>
            <a:r>
              <a:rPr lang="en-ZA" sz="3600" dirty="0" smtClean="0"/>
              <a:t>&amp; </a:t>
            </a:r>
            <a:r>
              <a:rPr lang="en-ZA" sz="3600" dirty="0"/>
              <a:t>employees for </a:t>
            </a:r>
            <a:r>
              <a:rPr lang="en-ZA" sz="3600" b="1" dirty="0">
                <a:solidFill>
                  <a:srgbClr val="767DC0"/>
                </a:solidFill>
              </a:rPr>
              <a:t>acceptable business practices</a:t>
            </a:r>
            <a:r>
              <a:rPr lang="en-ZA" sz="36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1341" y="2228848"/>
            <a:ext cx="3433258" cy="264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1233627"/>
          </a:xfrm>
        </p:spPr>
        <p:txBody>
          <a:bodyPr>
            <a:noAutofit/>
          </a:bodyPr>
          <a:lstStyle/>
          <a:p>
            <a:pPr algn="ctr"/>
            <a:r>
              <a:rPr lang="en-ZA" sz="3600" b="1" dirty="0">
                <a:latin typeface="+mn-lt"/>
              </a:rPr>
              <a:t>Morally </a:t>
            </a:r>
            <a:r>
              <a:rPr lang="en-ZA" sz="3600" b="1" dirty="0">
                <a:solidFill>
                  <a:srgbClr val="767DC0"/>
                </a:solidFill>
                <a:latin typeface="+mn-lt"/>
              </a:rPr>
              <a:t>acceptable</a:t>
            </a:r>
            <a:r>
              <a:rPr lang="en-ZA" sz="3600" b="1" dirty="0">
                <a:latin typeface="+mn-lt"/>
              </a:rPr>
              <a:t> </a:t>
            </a:r>
            <a:r>
              <a:rPr lang="en-ZA" sz="3600" b="1" dirty="0" smtClean="0">
                <a:latin typeface="+mn-lt"/>
              </a:rPr>
              <a:t>&amp; </a:t>
            </a:r>
            <a:r>
              <a:rPr lang="en-ZA" sz="3600" b="1" dirty="0" smtClean="0">
                <a:solidFill>
                  <a:srgbClr val="767DC0"/>
                </a:solidFill>
                <a:latin typeface="+mn-lt"/>
              </a:rPr>
              <a:t>unacceptable </a:t>
            </a:r>
            <a:r>
              <a:rPr lang="en-ZA" sz="3600" b="1" dirty="0">
                <a:latin typeface="+mn-lt"/>
              </a:rPr>
              <a:t>behaviour </a:t>
            </a:r>
            <a:r>
              <a:rPr lang="en-ZA" sz="3600" b="1" dirty="0" smtClean="0">
                <a:latin typeface="+mn-lt"/>
              </a:rPr>
              <a:t>in </a:t>
            </a:r>
            <a:r>
              <a:rPr lang="en-ZA" sz="3600" b="1" dirty="0">
                <a:latin typeface="+mn-lt"/>
              </a:rPr>
              <a:t>the workplace</a:t>
            </a:r>
            <a:endParaRPr lang="en-ZA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4" y="1481207"/>
            <a:ext cx="8186737" cy="1800225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Usually, all involved </a:t>
            </a:r>
            <a:r>
              <a:rPr lang="en-ZA" sz="3600" b="1" dirty="0">
                <a:solidFill>
                  <a:srgbClr val="8CE614"/>
                </a:solidFill>
              </a:rPr>
              <a:t>agree</a:t>
            </a:r>
            <a:r>
              <a:rPr lang="en-ZA" sz="3600" dirty="0"/>
              <a:t> on </a:t>
            </a:r>
            <a:r>
              <a:rPr lang="en-ZA" sz="3600" dirty="0" smtClean="0"/>
              <a:t>what is </a:t>
            </a:r>
            <a:r>
              <a:rPr lang="en-ZA" sz="3600" b="1" dirty="0" smtClean="0">
                <a:solidFill>
                  <a:srgbClr val="8CE614"/>
                </a:solidFill>
              </a:rPr>
              <a:t>ethical</a:t>
            </a:r>
            <a:endParaRPr lang="en-ZA" sz="3600" dirty="0"/>
          </a:p>
          <a:p>
            <a:pPr lvl="0" fontAlgn="base"/>
            <a:r>
              <a:rPr lang="en-ZA" sz="3600" dirty="0"/>
              <a:t>Moral principles </a:t>
            </a:r>
            <a:r>
              <a:rPr lang="en-ZA" sz="3600" b="1" dirty="0">
                <a:solidFill>
                  <a:srgbClr val="767DC0"/>
                </a:solidFill>
              </a:rPr>
              <a:t>apply to all</a:t>
            </a:r>
            <a:r>
              <a:rPr lang="en-ZA" sz="36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28726" y="5187581"/>
            <a:ext cx="57150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Figure 12.1: Morally acceptable or unacceptable </a:t>
            </a:r>
            <a:r>
              <a:rPr lang="en-US" i="1" dirty="0" err="1"/>
              <a:t>behaviour</a:t>
            </a:r>
            <a:r>
              <a:rPr lang="en-US" i="1" dirty="0"/>
              <a:t> in a situation rests on a choice guided by your conscience, morals and values, and always </a:t>
            </a:r>
            <a:r>
              <a:rPr lang="en-US" i="1" dirty="0" smtClean="0"/>
              <a:t>has consequences</a:t>
            </a:r>
            <a:endParaRPr lang="en-ZA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246154" y="3318160"/>
            <a:ext cx="4080192" cy="17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47457" y="1466667"/>
            <a:ext cx="4996456" cy="36911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3600" dirty="0"/>
              <a:t>Refer to </a:t>
            </a:r>
            <a:r>
              <a:rPr lang="en-ZA" sz="3600" b="1" dirty="0">
                <a:solidFill>
                  <a:srgbClr val="8CE614"/>
                </a:solidFill>
              </a:rPr>
              <a:t>Table 12.1 </a:t>
            </a:r>
            <a:r>
              <a:rPr lang="en-ZA" sz="3600" dirty="0"/>
              <a:t>in your </a:t>
            </a:r>
            <a:r>
              <a:rPr lang="en-ZA" sz="3600" i="1" dirty="0"/>
              <a:t>Student’s Book </a:t>
            </a:r>
            <a:r>
              <a:rPr lang="en-ZA" sz="3600" dirty="0"/>
              <a:t>to see examples of moral principles &amp;</a:t>
            </a:r>
            <a:r>
              <a:rPr lang="en-ZA" sz="3600" dirty="0" smtClean="0"/>
              <a:t> morally unacceptable behaviours</a:t>
            </a:r>
            <a:r>
              <a:rPr lang="en-ZA" sz="3600" dirty="0"/>
              <a:t>, as well as work-related examples.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1233627"/>
          </a:xfrm>
        </p:spPr>
        <p:txBody>
          <a:bodyPr>
            <a:noAutofit/>
          </a:bodyPr>
          <a:lstStyle/>
          <a:p>
            <a:pPr algn="ctr"/>
            <a:r>
              <a:rPr lang="en-ZA" sz="3600" b="1" dirty="0">
                <a:latin typeface="+mn-lt"/>
              </a:rPr>
              <a:t>Morally </a:t>
            </a:r>
            <a:r>
              <a:rPr lang="en-ZA" sz="3600" b="1" dirty="0">
                <a:solidFill>
                  <a:srgbClr val="767DC0"/>
                </a:solidFill>
                <a:latin typeface="+mn-lt"/>
              </a:rPr>
              <a:t>acceptable</a:t>
            </a:r>
            <a:r>
              <a:rPr lang="en-ZA" sz="3600" b="1" dirty="0">
                <a:latin typeface="+mn-lt"/>
              </a:rPr>
              <a:t> </a:t>
            </a:r>
            <a:r>
              <a:rPr lang="en-ZA" sz="3600" b="1" dirty="0" smtClean="0">
                <a:latin typeface="+mn-lt"/>
              </a:rPr>
              <a:t>&amp; </a:t>
            </a:r>
            <a:r>
              <a:rPr lang="en-ZA" sz="3600" b="1" dirty="0" smtClean="0">
                <a:solidFill>
                  <a:srgbClr val="767DC0"/>
                </a:solidFill>
                <a:latin typeface="+mn-lt"/>
              </a:rPr>
              <a:t>unacceptable </a:t>
            </a:r>
            <a:r>
              <a:rPr lang="en-ZA" sz="3600" b="1" dirty="0">
                <a:latin typeface="+mn-lt"/>
              </a:rPr>
              <a:t>behaviour </a:t>
            </a:r>
            <a:r>
              <a:rPr lang="en-ZA" sz="3600" b="1" dirty="0" smtClean="0">
                <a:latin typeface="+mn-lt"/>
              </a:rPr>
              <a:t>in </a:t>
            </a:r>
            <a:r>
              <a:rPr lang="en-ZA" sz="3600" b="1" dirty="0">
                <a:latin typeface="+mn-lt"/>
              </a:rPr>
              <a:t>the workplace</a:t>
            </a:r>
            <a:endParaRPr lang="en-ZA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51526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Dealing with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negative emotions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57088"/>
            <a:ext cx="4619625" cy="4900812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Make a decision not to do anything </a:t>
            </a:r>
            <a:r>
              <a:rPr lang="en-ZA" sz="3200" b="1" dirty="0" smtClean="0">
                <a:solidFill>
                  <a:srgbClr val="FF0000"/>
                </a:solidFill>
              </a:rPr>
              <a:t>unethical</a:t>
            </a:r>
            <a:r>
              <a:rPr lang="en-ZA" sz="3200" dirty="0" smtClean="0"/>
              <a:t> </a:t>
            </a:r>
            <a:endParaRPr lang="en-ZA" sz="3200" dirty="0"/>
          </a:p>
          <a:p>
            <a:pPr lvl="0" fontAlgn="base"/>
            <a:r>
              <a:rPr lang="en-ZA" sz="3200" dirty="0"/>
              <a:t>Take a </a:t>
            </a:r>
            <a:r>
              <a:rPr lang="en-ZA" sz="3200" b="1" dirty="0">
                <a:solidFill>
                  <a:srgbClr val="767DC0"/>
                </a:solidFill>
              </a:rPr>
              <a:t>deep breath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767DC0"/>
                </a:solidFill>
              </a:rPr>
              <a:t>count to 10 </a:t>
            </a:r>
            <a:r>
              <a:rPr lang="en-ZA" sz="3200" dirty="0" smtClean="0"/>
              <a:t>&amp;, </a:t>
            </a:r>
            <a:r>
              <a:rPr lang="en-ZA" sz="3200" dirty="0"/>
              <a:t>if necessary, </a:t>
            </a:r>
            <a:r>
              <a:rPr lang="en-ZA" sz="3200" b="1" dirty="0">
                <a:solidFill>
                  <a:srgbClr val="767DC0"/>
                </a:solidFill>
              </a:rPr>
              <a:t>give </a:t>
            </a:r>
            <a:r>
              <a:rPr lang="en-ZA" sz="3200" b="1" dirty="0" smtClean="0">
                <a:solidFill>
                  <a:srgbClr val="767DC0"/>
                </a:solidFill>
              </a:rPr>
              <a:t>yourself  </a:t>
            </a:r>
            <a:r>
              <a:rPr lang="en-ZA" sz="3200" b="1" dirty="0">
                <a:solidFill>
                  <a:srgbClr val="767DC0"/>
                </a:solidFill>
              </a:rPr>
              <a:t>a day</a:t>
            </a:r>
            <a:r>
              <a:rPr lang="en-ZA" sz="3200" dirty="0"/>
              <a:t> to </a:t>
            </a:r>
            <a:r>
              <a:rPr lang="en-ZA" sz="3200" dirty="0" smtClean="0"/>
              <a:t>respond</a:t>
            </a:r>
            <a:endParaRPr lang="en-ZA" sz="3200" dirty="0"/>
          </a:p>
          <a:p>
            <a:pPr lvl="0" fontAlgn="base"/>
            <a:r>
              <a:rPr lang="en-ZA" sz="3200" dirty="0"/>
              <a:t>Practise </a:t>
            </a:r>
            <a:r>
              <a:rPr lang="en-ZA" sz="3200" b="1" dirty="0">
                <a:solidFill>
                  <a:srgbClr val="8CE614"/>
                </a:solidFill>
              </a:rPr>
              <a:t>positive choices </a:t>
            </a:r>
            <a:r>
              <a:rPr lang="en-ZA" sz="3200" dirty="0" smtClean="0"/>
              <a:t>&amp; </a:t>
            </a:r>
            <a:r>
              <a:rPr lang="en-ZA" sz="3200" b="1" dirty="0" smtClean="0">
                <a:solidFill>
                  <a:srgbClr val="8CE614"/>
                </a:solidFill>
              </a:rPr>
              <a:t>behaviour</a:t>
            </a:r>
            <a:r>
              <a:rPr lang="en-ZA" sz="3200" dirty="0" smtClean="0"/>
              <a:t> </a:t>
            </a:r>
            <a:endParaRPr lang="en-ZA" sz="3200" dirty="0"/>
          </a:p>
          <a:p>
            <a:pPr lvl="0" fontAlgn="base"/>
            <a:r>
              <a:rPr lang="en-ZA" sz="3200" dirty="0"/>
              <a:t>Use your </a:t>
            </a:r>
            <a:r>
              <a:rPr lang="en-ZA" sz="3200" b="1" dirty="0">
                <a:solidFill>
                  <a:srgbClr val="767DC0"/>
                </a:solidFill>
              </a:rPr>
              <a:t>actions</a:t>
            </a:r>
            <a:r>
              <a:rPr lang="en-ZA" sz="3200" dirty="0"/>
              <a:t> to </a:t>
            </a:r>
            <a:r>
              <a:rPr lang="en-ZA" sz="3200" b="1" dirty="0">
                <a:solidFill>
                  <a:srgbClr val="767DC0"/>
                </a:solidFill>
              </a:rPr>
              <a:t>show</a:t>
            </a:r>
            <a:r>
              <a:rPr lang="en-ZA" sz="3200" dirty="0"/>
              <a:t> that you are </a:t>
            </a:r>
            <a:r>
              <a:rPr lang="en-ZA" sz="3200" b="1" dirty="0">
                <a:solidFill>
                  <a:srgbClr val="767DC0"/>
                </a:solidFill>
              </a:rPr>
              <a:t>moral</a:t>
            </a:r>
            <a:r>
              <a:rPr lang="en-ZA" sz="3200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0624" y="2387961"/>
            <a:ext cx="3326183" cy="222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26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/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12.1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unit – and assess your moral principles – by </a:t>
            </a:r>
            <a:r>
              <a:rPr lang="en-ZA" dirty="0" smtClean="0"/>
              <a:t>completing Learning </a:t>
            </a:r>
            <a:r>
              <a:rPr lang="en-ZA" dirty="0"/>
              <a:t>activity 12.1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2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6894</TotalTime>
  <Words>907</Words>
  <Application>Microsoft Office PowerPoint</Application>
  <PresentationFormat>On-screen Show (4:3)</PresentationFormat>
  <Paragraphs>143</Paragraphs>
  <Slides>34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1_Presentation2</vt:lpstr>
      <vt:lpstr>Presentation2</vt:lpstr>
      <vt:lpstr>2_Presentation2</vt:lpstr>
      <vt:lpstr>Life Orientation: Life Skills</vt:lpstr>
      <vt:lpstr>Explain measures  to report corruption in the workplace</vt:lpstr>
      <vt:lpstr>Think about it…</vt:lpstr>
      <vt:lpstr>Morally acceptable behaviour at work </vt:lpstr>
      <vt:lpstr>What is moral behaviour?</vt:lpstr>
      <vt:lpstr>Morally acceptable &amp; unacceptable behaviour in the workplace</vt:lpstr>
      <vt:lpstr>Morally acceptable &amp; unacceptable behaviour in the workplace</vt:lpstr>
      <vt:lpstr>Dealing with negative emotions</vt:lpstr>
      <vt:lpstr>PowerPoint Presentation</vt:lpstr>
      <vt:lpstr>Corruption &amp;  economic crimes</vt:lpstr>
      <vt:lpstr>What is corruption?</vt:lpstr>
      <vt:lpstr>What is corruption?</vt:lpstr>
      <vt:lpstr>PowerPoint Presentation</vt:lpstr>
      <vt:lpstr>Economic crimes</vt:lpstr>
      <vt:lpstr>Economic crimes</vt:lpstr>
      <vt:lpstr>PowerPoint Presentation</vt:lpstr>
      <vt:lpstr>Corruption &amp; economic crimes  in South Africa &amp; the world</vt:lpstr>
      <vt:lpstr>Corruption exists at all levels </vt:lpstr>
      <vt:lpstr>PowerPoint Presentation</vt:lpstr>
      <vt:lpstr>Effects of corruption  &amp; economic crimes</vt:lpstr>
      <vt:lpstr>Effects of corruption  &amp; economic crimes</vt:lpstr>
      <vt:lpstr>Effects of corruption  &amp; economic crimes</vt:lpstr>
      <vt:lpstr>PowerPoint Presentation</vt:lpstr>
      <vt:lpstr>PowerPoint Presentation</vt:lpstr>
      <vt:lpstr>Reporting corruption  &amp; economic crimes </vt:lpstr>
      <vt:lpstr>Process of  reporting corruption</vt:lpstr>
      <vt:lpstr>Process of  reporting corruption</vt:lpstr>
      <vt:lpstr>Process of  reporting corruption</vt:lpstr>
      <vt:lpstr>Pros &amp; cons of  reporting corruption</vt:lpstr>
      <vt:lpstr>Pros &amp; cons of  reporting corruption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Intern</cp:lastModifiedBy>
  <cp:revision>367</cp:revision>
  <dcterms:created xsi:type="dcterms:W3CDTF">2017-08-15T07:49:10Z</dcterms:created>
  <dcterms:modified xsi:type="dcterms:W3CDTF">2018-01-15T13:36:19Z</dcterms:modified>
</cp:coreProperties>
</file>