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48"/>
  </p:notesMasterIdLst>
  <p:sldIdLst>
    <p:sldId id="330" r:id="rId4"/>
    <p:sldId id="331" r:id="rId5"/>
    <p:sldId id="332" r:id="rId6"/>
    <p:sldId id="333" r:id="rId7"/>
    <p:sldId id="295" r:id="rId8"/>
    <p:sldId id="411" r:id="rId9"/>
    <p:sldId id="459" r:id="rId10"/>
    <p:sldId id="425" r:id="rId11"/>
    <p:sldId id="436" r:id="rId12"/>
    <p:sldId id="437" r:id="rId13"/>
    <p:sldId id="460" r:id="rId14"/>
    <p:sldId id="334" r:id="rId15"/>
    <p:sldId id="438" r:id="rId16"/>
    <p:sldId id="461" r:id="rId17"/>
    <p:sldId id="462" r:id="rId18"/>
    <p:sldId id="439" r:id="rId19"/>
    <p:sldId id="464" r:id="rId20"/>
    <p:sldId id="410" r:id="rId21"/>
    <p:sldId id="445" r:id="rId22"/>
    <p:sldId id="396" r:id="rId23"/>
    <p:sldId id="463" r:id="rId24"/>
    <p:sldId id="465" r:id="rId25"/>
    <p:sldId id="466" r:id="rId26"/>
    <p:sldId id="467" r:id="rId27"/>
    <p:sldId id="432" r:id="rId28"/>
    <p:sldId id="446" r:id="rId29"/>
    <p:sldId id="41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23" r:id="rId38"/>
    <p:sldId id="475" r:id="rId39"/>
    <p:sldId id="476" r:id="rId40"/>
    <p:sldId id="477" r:id="rId41"/>
    <p:sldId id="478" r:id="rId42"/>
    <p:sldId id="479" r:id="rId43"/>
    <p:sldId id="458" r:id="rId44"/>
    <p:sldId id="424" r:id="rId45"/>
    <p:sldId id="340" r:id="rId46"/>
    <p:sldId id="289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63" clrIdx="0">
    <p:extLst/>
  </p:cmAuthor>
  <p:cmAuthor id="2" name="Intern" initials="I" lastIdx="11" clrIdx="1"/>
  <p:cmAuthor id="3" name="Janet Bartlet" initials="JB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9A73FD"/>
    <a:srgbClr val="D3E856"/>
    <a:srgbClr val="9EA2F4"/>
    <a:srgbClr val="4A3D9B"/>
    <a:srgbClr val="F2FAC2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131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3721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032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21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898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139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3867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967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3026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495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74335"/>
            <a:ext cx="3754328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3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89167"/>
            <a:ext cx="2127244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87329"/>
            <a:ext cx="281989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81076"/>
            <a:ext cx="269097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3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3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84161"/>
            <a:ext cx="2326565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793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68987"/>
            <a:ext cx="720000" cy="64901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3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7143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Examples of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diversity </a:t>
            </a:r>
            <a:r>
              <a:rPr lang="en-ZA" b="1" dirty="0">
                <a:latin typeface="+mn-lt"/>
              </a:rPr>
              <a:t>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culture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171576"/>
            <a:ext cx="8158163" cy="328612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Section 9 of Constitution deals with </a:t>
            </a:r>
            <a:r>
              <a:rPr lang="en-ZA" sz="3600" b="1" dirty="0">
                <a:solidFill>
                  <a:srgbClr val="8CE614"/>
                </a:solidFill>
              </a:rPr>
              <a:t>equality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8CE614"/>
                </a:solidFill>
              </a:rPr>
              <a:t>forbids</a:t>
            </a:r>
            <a:r>
              <a:rPr lang="en-ZA" sz="3600" dirty="0"/>
              <a:t> unfair discrimination.</a:t>
            </a:r>
          </a:p>
          <a:p>
            <a:pPr lvl="0" fontAlgn="base"/>
            <a:r>
              <a:rPr lang="en-ZA" sz="3600" dirty="0"/>
              <a:t>An example of diversity includes </a:t>
            </a:r>
            <a:r>
              <a:rPr lang="en-ZA" sz="3600" b="1" dirty="0">
                <a:solidFill>
                  <a:srgbClr val="767DC0"/>
                </a:solidFill>
              </a:rPr>
              <a:t>linguistic diversity </a:t>
            </a:r>
            <a:r>
              <a:rPr lang="en-ZA" sz="3600" dirty="0"/>
              <a:t>(11 official languages).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501" y="3434620"/>
            <a:ext cx="2795154" cy="27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71437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Examples of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diversity</a:t>
            </a:r>
            <a:r>
              <a:rPr lang="en-ZA" b="1" dirty="0">
                <a:latin typeface="+mn-lt"/>
              </a:rPr>
              <a:t> 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culture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814388"/>
            <a:ext cx="8386763" cy="4843462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Other examples of </a:t>
            </a:r>
            <a:r>
              <a:rPr lang="en-ZA" sz="3600" b="1" dirty="0">
                <a:solidFill>
                  <a:srgbClr val="8CE614"/>
                </a:solidFill>
              </a:rPr>
              <a:t>diversity </a:t>
            </a:r>
            <a:r>
              <a:rPr lang="en-ZA" sz="3600" dirty="0"/>
              <a:t>include: </a:t>
            </a:r>
          </a:p>
          <a:p>
            <a:pPr marL="361950" indent="-361950" fontAlgn="base"/>
            <a:r>
              <a:rPr lang="en-ZA" sz="3200" dirty="0"/>
              <a:t>Occupational diversity (</a:t>
            </a:r>
            <a:r>
              <a:rPr lang="en-ZA" sz="3200" b="1" dirty="0">
                <a:solidFill>
                  <a:srgbClr val="767DC0"/>
                </a:solidFill>
              </a:rPr>
              <a:t>free to choose career</a:t>
            </a:r>
            <a:r>
              <a:rPr lang="en-ZA" sz="3200" dirty="0"/>
              <a:t>)</a:t>
            </a:r>
          </a:p>
          <a:p>
            <a:pPr marL="361950" indent="-361950" fontAlgn="base"/>
            <a:r>
              <a:rPr lang="en-ZA" sz="3200" dirty="0"/>
              <a:t>Political diversity (</a:t>
            </a:r>
            <a:r>
              <a:rPr lang="en-ZA" sz="3200" b="1" dirty="0">
                <a:solidFill>
                  <a:srgbClr val="8CE614"/>
                </a:solidFill>
              </a:rPr>
              <a:t>free to choose political </a:t>
            </a:r>
            <a:r>
              <a:rPr lang="en-ZA" sz="3200" b="1" dirty="0" smtClean="0">
                <a:solidFill>
                  <a:srgbClr val="8CE614"/>
                </a:solidFill>
              </a:rPr>
              <a:t/>
            </a:r>
            <a:br>
              <a:rPr lang="en-ZA" sz="3200" b="1" dirty="0" smtClean="0">
                <a:solidFill>
                  <a:srgbClr val="8CE614"/>
                </a:solidFill>
              </a:rPr>
            </a:br>
            <a:r>
              <a:rPr lang="en-ZA" sz="3200" b="1" dirty="0" smtClean="0">
                <a:solidFill>
                  <a:srgbClr val="8CE614"/>
                </a:solidFill>
              </a:rPr>
              <a:t>party</a:t>
            </a:r>
            <a:r>
              <a:rPr lang="en-ZA" sz="3200" b="1" dirty="0" smtClean="0"/>
              <a:t> </a:t>
            </a:r>
            <a:r>
              <a:rPr lang="en-ZA" sz="3200" dirty="0"/>
              <a:t>&amp; vote in secret)</a:t>
            </a:r>
          </a:p>
          <a:p>
            <a:pPr marL="361950" indent="-361950" fontAlgn="base"/>
            <a:r>
              <a:rPr lang="en-ZA" sz="3200" dirty="0"/>
              <a:t>Religious &amp; </a:t>
            </a:r>
            <a:r>
              <a:rPr lang="en-ZA" sz="3200" b="1" dirty="0">
                <a:solidFill>
                  <a:srgbClr val="767DC0"/>
                </a:solidFill>
              </a:rPr>
              <a:t>cultural diversity </a:t>
            </a:r>
          </a:p>
          <a:p>
            <a:pPr marL="361950" indent="-361950" fontAlgn="base"/>
            <a:r>
              <a:rPr lang="en-ZA" sz="3200" dirty="0"/>
              <a:t>Natural diversity (Constitution protects the </a:t>
            </a:r>
            <a:r>
              <a:rPr lang="en-ZA" sz="3200" b="1" dirty="0">
                <a:solidFill>
                  <a:srgbClr val="8CE614"/>
                </a:solidFill>
              </a:rPr>
              <a:t>environment</a:t>
            </a:r>
            <a:r>
              <a:rPr lang="en-ZA" sz="3200" dirty="0"/>
              <a:t>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4476" y="4162916"/>
            <a:ext cx="3072777" cy="20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5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by completing Learning activity 11.1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767DC0"/>
                </a:solidFill>
                <a:latin typeface="+mn-lt"/>
              </a:rPr>
              <a:t>Diversity</a:t>
            </a:r>
            <a:r>
              <a:rPr lang="en-ZA" b="1" dirty="0">
                <a:latin typeface="+mn-lt"/>
              </a:rPr>
              <a:t> in the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workplace</a:t>
            </a:r>
            <a:r>
              <a:rPr lang="en-ZA" b="1" dirty="0">
                <a:latin typeface="+mn-lt"/>
              </a:rPr>
              <a:t> 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29643"/>
            <a:ext cx="8143876" cy="260469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Workplace made up of people from </a:t>
            </a:r>
            <a:r>
              <a:rPr lang="en-ZA" sz="3600" b="1" dirty="0">
                <a:solidFill>
                  <a:srgbClr val="8CE614"/>
                </a:solidFill>
              </a:rPr>
              <a:t>different backgrounds</a:t>
            </a:r>
          </a:p>
          <a:p>
            <a:pPr lvl="0" fontAlgn="base"/>
            <a:r>
              <a:rPr lang="en-ZA" sz="3600" dirty="0"/>
              <a:t>People bring </a:t>
            </a:r>
            <a:r>
              <a:rPr lang="en-ZA" sz="3600" b="1" dirty="0">
                <a:solidFill>
                  <a:srgbClr val="767DC0"/>
                </a:solidFill>
              </a:rPr>
              <a:t>different experiences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approaches</a:t>
            </a:r>
            <a:r>
              <a:rPr lang="en-ZA" sz="36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769" y="3374010"/>
            <a:ext cx="5091838" cy="270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Benefits of respecting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br>
              <a:rPr lang="en-ZA" b="1" dirty="0">
                <a:solidFill>
                  <a:srgbClr val="8CE614"/>
                </a:solidFill>
                <a:latin typeface="+mn-lt"/>
              </a:rPr>
            </a:br>
            <a:r>
              <a:rPr lang="en-ZA" b="1" dirty="0">
                <a:solidFill>
                  <a:srgbClr val="767DC0"/>
                </a:solidFill>
                <a:latin typeface="+mn-lt"/>
              </a:rPr>
              <a:t>diversity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b="1" dirty="0">
                <a:latin typeface="+mn-lt"/>
              </a:rPr>
              <a:t>at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work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358230"/>
            <a:ext cx="5286375" cy="4256758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Each person brings    </a:t>
            </a:r>
            <a:r>
              <a:rPr lang="en-ZA" sz="3200" b="1" dirty="0">
                <a:solidFill>
                  <a:srgbClr val="8CE614"/>
                </a:solidFill>
              </a:rPr>
              <a:t>different qualities</a:t>
            </a:r>
            <a:endParaRPr lang="en-ZA" sz="3200" dirty="0">
              <a:solidFill>
                <a:srgbClr val="8CE614"/>
              </a:solidFill>
            </a:endParaRPr>
          </a:p>
          <a:p>
            <a:pPr lvl="0" fontAlgn="base"/>
            <a:r>
              <a:rPr lang="en-ZA" sz="3200" dirty="0"/>
              <a:t>Different </a:t>
            </a:r>
            <a:r>
              <a:rPr lang="en-ZA" sz="3200" b="1" dirty="0">
                <a:solidFill>
                  <a:srgbClr val="767DC0"/>
                </a:solidFill>
              </a:rPr>
              <a:t>personalities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         &amp; </a:t>
            </a:r>
            <a:r>
              <a:rPr lang="en-ZA" sz="3200" b="1" dirty="0">
                <a:solidFill>
                  <a:srgbClr val="767DC0"/>
                </a:solidFill>
              </a:rPr>
              <a:t>outlooks</a:t>
            </a:r>
            <a:r>
              <a:rPr lang="en-ZA" sz="3200" dirty="0"/>
              <a:t> make teams     </a:t>
            </a:r>
            <a:r>
              <a:rPr lang="en-ZA" sz="3200" b="1" dirty="0">
                <a:solidFill>
                  <a:srgbClr val="767DC0"/>
                </a:solidFill>
              </a:rPr>
              <a:t>more balanced</a:t>
            </a:r>
          </a:p>
          <a:p>
            <a:pPr lvl="0" fontAlgn="base"/>
            <a:r>
              <a:rPr lang="en-ZA" sz="3200" dirty="0"/>
              <a:t>Different </a:t>
            </a:r>
            <a:r>
              <a:rPr lang="en-ZA" sz="3200" b="1" dirty="0">
                <a:solidFill>
                  <a:srgbClr val="8CE614"/>
                </a:solidFill>
              </a:rPr>
              <a:t>opinions</a:t>
            </a:r>
            <a:r>
              <a:rPr lang="en-ZA" sz="3200" dirty="0"/>
              <a:t> allow for </a:t>
            </a:r>
            <a:r>
              <a:rPr lang="en-ZA" sz="3200" b="1" dirty="0">
                <a:solidFill>
                  <a:srgbClr val="8CE614"/>
                </a:solidFill>
              </a:rPr>
              <a:t>careful decision-making </a:t>
            </a:r>
          </a:p>
          <a:p>
            <a:pPr lvl="0" fontAlgn="base"/>
            <a:r>
              <a:rPr lang="en-ZA" sz="3200" dirty="0"/>
              <a:t>Policies allow for differences.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6690" y="1419476"/>
            <a:ext cx="3590494" cy="23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85738"/>
            <a:ext cx="8186738" cy="1043905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Benefits of respecting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br>
              <a:rPr lang="en-ZA" b="1" dirty="0">
                <a:solidFill>
                  <a:srgbClr val="8CE614"/>
                </a:solidFill>
                <a:latin typeface="+mn-lt"/>
              </a:rPr>
            </a:br>
            <a:r>
              <a:rPr lang="en-ZA" b="1" dirty="0">
                <a:solidFill>
                  <a:srgbClr val="767DC0"/>
                </a:solidFill>
                <a:latin typeface="+mn-lt"/>
              </a:rPr>
              <a:t>diversity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b="1" dirty="0">
                <a:latin typeface="+mn-lt"/>
              </a:rPr>
              <a:t>at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work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7" y="1386804"/>
            <a:ext cx="4186236" cy="4842546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Different </a:t>
            </a:r>
            <a:r>
              <a:rPr lang="en-ZA" sz="3200" b="1" dirty="0">
                <a:solidFill>
                  <a:srgbClr val="8CE614"/>
                </a:solidFill>
              </a:rPr>
              <a:t>problem-solving methods </a:t>
            </a:r>
          </a:p>
          <a:p>
            <a:pPr lvl="0" fontAlgn="base"/>
            <a:r>
              <a:rPr lang="en-ZA" sz="3200" dirty="0"/>
              <a:t>Awareness of </a:t>
            </a:r>
            <a:r>
              <a:rPr lang="en-ZA" sz="3200" b="1" dirty="0">
                <a:solidFill>
                  <a:srgbClr val="767DC0"/>
                </a:solidFill>
              </a:rPr>
              <a:t>different values</a:t>
            </a:r>
          </a:p>
          <a:p>
            <a:pPr lvl="0" fontAlgn="base"/>
            <a:r>
              <a:rPr lang="en-ZA" sz="3200" dirty="0"/>
              <a:t>Need to accept </a:t>
            </a:r>
            <a:r>
              <a:rPr lang="en-ZA" sz="3200" b="1" dirty="0">
                <a:solidFill>
                  <a:srgbClr val="8CE614"/>
                </a:solidFill>
              </a:rPr>
              <a:t>different cultures </a:t>
            </a:r>
            <a:r>
              <a:rPr lang="en-ZA" sz="3200" dirty="0"/>
              <a:t>in global environment</a:t>
            </a:r>
          </a:p>
          <a:p>
            <a:pPr lvl="0" fontAlgn="base"/>
            <a:r>
              <a:rPr lang="en-ZA" sz="3200" dirty="0"/>
              <a:t>Language skills increased by      </a:t>
            </a:r>
            <a:r>
              <a:rPr lang="en-ZA" sz="3200" b="1" dirty="0">
                <a:solidFill>
                  <a:srgbClr val="767DC0"/>
                </a:solidFill>
              </a:rPr>
              <a:t>diverse staff</a:t>
            </a:r>
            <a:r>
              <a:rPr lang="en-ZA" sz="3200" dirty="0"/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217" y="1785776"/>
            <a:ext cx="4017818" cy="3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200026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Showing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respect</a:t>
            </a:r>
            <a:r>
              <a:rPr lang="en-ZA" b="1" dirty="0">
                <a:latin typeface="+mn-lt"/>
              </a:rPr>
              <a:t> in the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workplace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28712"/>
            <a:ext cx="8143876" cy="5000625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Show </a:t>
            </a:r>
            <a:r>
              <a:rPr lang="en-ZA" sz="3600" b="1" dirty="0">
                <a:solidFill>
                  <a:srgbClr val="8CE614"/>
                </a:solidFill>
              </a:rPr>
              <a:t>respect for others’</a:t>
            </a:r>
            <a:r>
              <a:rPr lang="en-ZA" sz="3600" dirty="0"/>
              <a:t>: </a:t>
            </a:r>
          </a:p>
          <a:p>
            <a:pPr fontAlgn="base"/>
            <a:r>
              <a:rPr lang="en-ZA" sz="3200" dirty="0"/>
              <a:t>Health &amp; wellbeing</a:t>
            </a:r>
          </a:p>
          <a:p>
            <a:pPr fontAlgn="base"/>
            <a:r>
              <a:rPr lang="en-ZA" sz="3200" dirty="0"/>
              <a:t>Way of life</a:t>
            </a:r>
          </a:p>
          <a:p>
            <a:pPr fontAlgn="base"/>
            <a:r>
              <a:rPr lang="en-ZA" sz="3200" dirty="0"/>
              <a:t>Possessions</a:t>
            </a:r>
          </a:p>
          <a:p>
            <a:pPr fontAlgn="base"/>
            <a:r>
              <a:rPr lang="en-ZA" sz="3200" dirty="0"/>
              <a:t>Reputation</a:t>
            </a:r>
          </a:p>
          <a:p>
            <a:pPr fontAlgn="base"/>
            <a:r>
              <a:rPr lang="en-ZA" sz="3200" dirty="0"/>
              <a:t>Personal style</a:t>
            </a:r>
          </a:p>
          <a:p>
            <a:pPr fontAlgn="base"/>
            <a:r>
              <a:rPr lang="en-ZA" sz="3200" dirty="0"/>
              <a:t>Values</a:t>
            </a:r>
          </a:p>
          <a:p>
            <a:pPr fontAlgn="base"/>
            <a:r>
              <a:rPr lang="en-ZA" sz="3200" dirty="0"/>
              <a:t>Time</a:t>
            </a:r>
          </a:p>
          <a:p>
            <a:pPr fontAlgn="base"/>
            <a:r>
              <a:rPr lang="en-ZA" sz="3200" dirty="0"/>
              <a:t>Family life &amp; personal relationships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075" y="1659718"/>
            <a:ext cx="3964173" cy="39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57575" y="2109604"/>
            <a:ext cx="4867869" cy="2090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Table 11.1 </a:t>
            </a:r>
            <a:r>
              <a:rPr lang="en-ZA" sz="3600" dirty="0"/>
              <a:t>in your </a:t>
            </a:r>
            <a:r>
              <a:rPr lang="en-ZA" sz="3600" i="1" dirty="0"/>
              <a:t>Student’s Book     </a:t>
            </a:r>
            <a:r>
              <a:rPr lang="en-ZA" sz="3600" dirty="0"/>
              <a:t>for more on showing respect in the workplace.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504" y="229673"/>
            <a:ext cx="80689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400" b="1" dirty="0"/>
              <a:t>Showing </a:t>
            </a:r>
            <a:r>
              <a:rPr lang="en-ZA" sz="4400" b="1" dirty="0">
                <a:solidFill>
                  <a:srgbClr val="8CE614"/>
                </a:solidFill>
              </a:rPr>
              <a:t>respect</a:t>
            </a:r>
            <a:r>
              <a:rPr lang="en-ZA" sz="4400" b="1" dirty="0"/>
              <a:t> in the </a:t>
            </a:r>
            <a:r>
              <a:rPr lang="en-ZA" sz="4400" b="1" dirty="0">
                <a:solidFill>
                  <a:srgbClr val="767DC0"/>
                </a:solidFill>
              </a:rPr>
              <a:t>workplace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1235152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6 Diversity And Cultur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0597"/>
            <a:ext cx="9142262" cy="5142064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relook at your code of work ethics and productivity – by completing Learning activity 11.2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006" y="200025"/>
            <a:ext cx="3843081" cy="5070443"/>
          </a:xfrm>
        </p:spPr>
        <p:txBody>
          <a:bodyPr>
            <a:noAutofit/>
          </a:bodyPr>
          <a:lstStyle/>
          <a:p>
            <a:pPr algn="ctr" fontAlgn="base"/>
            <a:r>
              <a:rPr lang="en-US" sz="4400" dirty="0">
                <a:solidFill>
                  <a:srgbClr val="8CE614"/>
                </a:solidFill>
              </a:rPr>
              <a:t>Identify ways to oppose human </a:t>
            </a:r>
            <a:r>
              <a:rPr lang="en-US" sz="4400">
                <a:solidFill>
                  <a:srgbClr val="8CE614"/>
                </a:solidFill>
              </a:rPr>
              <a:t>rights violations </a:t>
            </a:r>
            <a:r>
              <a:rPr lang="en-US" sz="4400" dirty="0">
                <a:solidFill>
                  <a:srgbClr val="8CE614"/>
                </a:solidFill>
              </a:rPr>
              <a:t>&amp; abuse in terms of the Constitution &amp; Bill of Rights</a:t>
            </a:r>
            <a:endParaRPr lang="en-ZA" sz="4400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06" y="5427632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11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28901"/>
            <a:ext cx="8404412" cy="1862284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Negative </a:t>
            </a:r>
            <a:br>
              <a:rPr lang="en-ZA" dirty="0">
                <a:solidFill>
                  <a:srgbClr val="8CE614"/>
                </a:solidFill>
              </a:rPr>
            </a:br>
            <a:r>
              <a:rPr lang="en-ZA" dirty="0">
                <a:solidFill>
                  <a:srgbClr val="8CE614"/>
                </a:solidFill>
              </a:rPr>
              <a:t>cultural concepts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8" y="190180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11.2</a:t>
            </a: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Discrimination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1300162"/>
            <a:ext cx="3486150" cy="4829176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Discrimination = </a:t>
            </a:r>
            <a:r>
              <a:rPr lang="en-ZA" sz="3200" b="1" dirty="0">
                <a:solidFill>
                  <a:srgbClr val="767DC0"/>
                </a:solidFill>
              </a:rPr>
              <a:t>treating different groups </a:t>
            </a:r>
            <a:r>
              <a:rPr lang="en-ZA" sz="3200" dirty="0"/>
              <a:t>of people </a:t>
            </a:r>
            <a:r>
              <a:rPr lang="en-ZA" sz="3200" b="1" dirty="0">
                <a:solidFill>
                  <a:srgbClr val="8CE614"/>
                </a:solidFill>
              </a:rPr>
              <a:t>differently </a:t>
            </a:r>
            <a:r>
              <a:rPr lang="en-ZA" sz="3200" dirty="0"/>
              <a:t>(usually </a:t>
            </a:r>
            <a:r>
              <a:rPr lang="en-ZA" sz="3200" b="1" dirty="0">
                <a:solidFill>
                  <a:srgbClr val="FF0000"/>
                </a:solidFill>
              </a:rPr>
              <a:t>badly</a:t>
            </a:r>
            <a:r>
              <a:rPr lang="en-ZA" sz="3200" dirty="0"/>
              <a:t>)</a:t>
            </a:r>
          </a:p>
          <a:p>
            <a:pPr lvl="0" fontAlgn="base"/>
            <a:r>
              <a:rPr lang="en-ZA" sz="3200" dirty="0"/>
              <a:t>Section 9 of the Constitution</a:t>
            </a:r>
            <a:r>
              <a:rPr lang="en-ZA" sz="3200" b="1" dirty="0">
                <a:solidFill>
                  <a:srgbClr val="FF0000"/>
                </a:solidFill>
              </a:rPr>
              <a:t> forbids </a:t>
            </a:r>
            <a:r>
              <a:rPr lang="en-ZA" sz="3200" dirty="0"/>
              <a:t>unfair discrimination.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9824" y="1748194"/>
            <a:ext cx="4615502" cy="346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5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Racism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5" y="1202214"/>
            <a:ext cx="7758111" cy="227472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Racism = discrimination based on    </a:t>
            </a:r>
            <a:r>
              <a:rPr lang="en-ZA" sz="3600" b="1" dirty="0">
                <a:solidFill>
                  <a:srgbClr val="8CE614"/>
                </a:solidFill>
              </a:rPr>
              <a:t>race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8CE614"/>
                </a:solidFill>
              </a:rPr>
              <a:t>ethnicity</a:t>
            </a:r>
          </a:p>
          <a:p>
            <a:pPr lvl="0" fontAlgn="base"/>
            <a:r>
              <a:rPr lang="en-ZA" sz="3600" dirty="0"/>
              <a:t>Shows </a:t>
            </a:r>
            <a:r>
              <a:rPr lang="en-ZA" sz="3600" b="1" dirty="0">
                <a:solidFill>
                  <a:srgbClr val="FF0000"/>
                </a:solidFill>
              </a:rPr>
              <a:t>disrespect</a:t>
            </a:r>
            <a:r>
              <a:rPr lang="en-ZA" sz="3600" dirty="0"/>
              <a:t> for others’ </a:t>
            </a:r>
            <a:r>
              <a:rPr lang="en-ZA" sz="3600" b="1" dirty="0">
                <a:solidFill>
                  <a:srgbClr val="9A73FD"/>
                </a:solidFill>
              </a:rPr>
              <a:t>looks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traditions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practices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beliefs</a:t>
            </a:r>
            <a:r>
              <a:rPr lang="en-ZA" sz="3600" dirty="0"/>
              <a:t>, etc.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4437" y="3485427"/>
            <a:ext cx="4141170" cy="276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4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Prejudice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5" y="1263492"/>
            <a:ext cx="7758111" cy="1026636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Prejudice = </a:t>
            </a:r>
            <a:r>
              <a:rPr lang="en-ZA" sz="3600" b="1" dirty="0">
                <a:solidFill>
                  <a:srgbClr val="8CE614"/>
                </a:solidFill>
              </a:rPr>
              <a:t>preconceived opinion </a:t>
            </a:r>
            <a:r>
              <a:rPr lang="en-ZA" sz="3600" dirty="0"/>
              <a:t>not based on fact or actual experience. 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575" y="2535381"/>
            <a:ext cx="7068610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8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Stereotyping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04266"/>
            <a:ext cx="8115299" cy="315134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Stereotyping = </a:t>
            </a:r>
            <a:r>
              <a:rPr lang="en-ZA" sz="3600" b="1" dirty="0">
                <a:solidFill>
                  <a:srgbClr val="FF0000"/>
                </a:solidFill>
              </a:rPr>
              <a:t>negative preconception </a:t>
            </a:r>
            <a:r>
              <a:rPr lang="en-ZA" sz="3600" dirty="0"/>
              <a:t>about a group</a:t>
            </a:r>
          </a:p>
          <a:p>
            <a:pPr lvl="0" fontAlgn="base"/>
            <a:r>
              <a:rPr lang="en-ZA" sz="3600" dirty="0"/>
              <a:t>Can cause </a:t>
            </a:r>
            <a:r>
              <a:rPr lang="en-ZA" sz="3600" b="1" dirty="0">
                <a:solidFill>
                  <a:srgbClr val="FF0000"/>
                </a:solidFill>
              </a:rPr>
              <a:t>xenophobia</a:t>
            </a:r>
            <a:r>
              <a:rPr lang="en-ZA" sz="3600" dirty="0"/>
              <a:t> (fear or hatred   of foreigners)</a:t>
            </a:r>
          </a:p>
          <a:p>
            <a:pPr lvl="0" fontAlgn="base"/>
            <a:r>
              <a:rPr lang="en-ZA" sz="3600" dirty="0"/>
              <a:t>Need to </a:t>
            </a:r>
            <a:r>
              <a:rPr lang="en-ZA" sz="3600" b="1" dirty="0">
                <a:solidFill>
                  <a:srgbClr val="8CE614"/>
                </a:solidFill>
              </a:rPr>
              <a:t>challenge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9A73FD"/>
                </a:solidFill>
              </a:rPr>
              <a:t>dismiss </a:t>
            </a:r>
            <a:r>
              <a:rPr lang="en-ZA" sz="3600" dirty="0"/>
              <a:t>stereotypes. 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1763" y="3987592"/>
            <a:ext cx="3149599" cy="22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4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7 Negative Cultural Concep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4459"/>
            <a:ext cx="9142248" cy="5142056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1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think about how you can avoid negative cultural concepts – by completing Learning activity 11.3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9671"/>
            <a:ext cx="8404412" cy="1899486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Human rights violations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8" y="206257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11.3</a:t>
            </a:r>
          </a:p>
        </p:txBody>
      </p:sp>
    </p:spTree>
    <p:extLst>
      <p:ext uri="{BB962C8B-B14F-4D97-AF65-F5344CB8AC3E}">
        <p14:creationId xmlns:p14="http://schemas.microsoft.com/office/powerpoint/2010/main" val="183467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are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human rights </a:t>
            </a:r>
            <a:r>
              <a:rPr lang="en-ZA" b="1" dirty="0">
                <a:solidFill>
                  <a:srgbClr val="FF0000"/>
                </a:solidFill>
                <a:latin typeface="+mn-lt"/>
              </a:rPr>
              <a:t>violations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04266"/>
            <a:ext cx="8115299" cy="449643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Violate = break or harm</a:t>
            </a:r>
          </a:p>
          <a:p>
            <a:pPr lvl="0" fontAlgn="base"/>
            <a:r>
              <a:rPr lang="en-ZA" sz="3600" dirty="0"/>
              <a:t>Usually involves </a:t>
            </a:r>
            <a:r>
              <a:rPr lang="en-ZA" sz="3600" b="1" dirty="0">
                <a:solidFill>
                  <a:srgbClr val="FF0000"/>
                </a:solidFill>
              </a:rPr>
              <a:t>disrespect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FF0000"/>
                </a:solidFill>
              </a:rPr>
              <a:t>disobedience</a:t>
            </a:r>
            <a:r>
              <a:rPr lang="en-ZA" sz="3600" dirty="0"/>
              <a:t> and/or </a:t>
            </a:r>
            <a:r>
              <a:rPr lang="en-ZA" sz="3600" b="1" dirty="0">
                <a:solidFill>
                  <a:srgbClr val="FF0000"/>
                </a:solidFill>
              </a:rPr>
              <a:t>force</a:t>
            </a:r>
          </a:p>
          <a:p>
            <a:pPr lvl="0" fontAlgn="base"/>
            <a:r>
              <a:rPr lang="en-ZA" sz="3600" dirty="0"/>
              <a:t>Can happen when:</a:t>
            </a:r>
          </a:p>
          <a:p>
            <a:pPr marL="628650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People are prevented from doing what they are </a:t>
            </a:r>
            <a:r>
              <a:rPr lang="en-ZA" sz="3200" b="1" dirty="0">
                <a:solidFill>
                  <a:srgbClr val="8CE614"/>
                </a:solidFill>
              </a:rPr>
              <a:t>legally entitled to</a:t>
            </a:r>
          </a:p>
          <a:p>
            <a:pPr marL="628650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Breaking agreements to </a:t>
            </a:r>
            <a:r>
              <a:rPr lang="en-ZA" sz="3200" b="1" dirty="0">
                <a:solidFill>
                  <a:srgbClr val="9A73FD"/>
                </a:solidFill>
              </a:rPr>
              <a:t>protect rights </a:t>
            </a:r>
          </a:p>
          <a:p>
            <a:pPr marL="628650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Abusing rights (abuse = </a:t>
            </a:r>
            <a:r>
              <a:rPr lang="en-ZA" sz="3200" b="1" dirty="0">
                <a:solidFill>
                  <a:srgbClr val="FF0000"/>
                </a:solidFill>
              </a:rPr>
              <a:t>cruel treatment</a:t>
            </a:r>
            <a:r>
              <a:rPr lang="en-ZA" sz="3200" dirty="0"/>
              <a:t>). 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403" y="1828910"/>
            <a:ext cx="2390923" cy="159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Violation: Gender abuse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7" y="1104266"/>
            <a:ext cx="8115299" cy="4953634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Mistreatment or violence against someone who:</a:t>
            </a:r>
          </a:p>
          <a:p>
            <a:pPr marL="757238" lvl="1" indent="-571500" fontAlgn="base">
              <a:buFont typeface="Wingdings" panose="05000000000000000000" pitchFamily="2" charset="2"/>
              <a:buChar char="v"/>
            </a:pPr>
            <a:r>
              <a:rPr lang="en-ZA" sz="3200" dirty="0"/>
              <a:t>Is </a:t>
            </a:r>
            <a:r>
              <a:rPr lang="en-ZA" sz="3200" b="1" dirty="0">
                <a:solidFill>
                  <a:srgbClr val="8CE614"/>
                </a:solidFill>
              </a:rPr>
              <a:t>male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8CE614"/>
                </a:solidFill>
              </a:rPr>
              <a:t>female</a:t>
            </a:r>
          </a:p>
          <a:p>
            <a:pPr marL="757238" lvl="1" indent="-571500" fontAlgn="base">
              <a:buFont typeface="Wingdings" panose="05000000000000000000" pitchFamily="2" charset="2"/>
              <a:buChar char="v"/>
            </a:pPr>
            <a:r>
              <a:rPr lang="en-ZA" sz="3200" dirty="0"/>
              <a:t>Identifies as being </a:t>
            </a:r>
            <a:r>
              <a:rPr lang="en-ZA" sz="3200" b="1" dirty="0">
                <a:solidFill>
                  <a:srgbClr val="767DC0"/>
                </a:solidFill>
              </a:rPr>
              <a:t>male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767DC0"/>
                </a:solidFill>
              </a:rPr>
              <a:t>female</a:t>
            </a:r>
          </a:p>
          <a:p>
            <a:pPr lvl="0" fontAlgn="base"/>
            <a:r>
              <a:rPr lang="en-ZA" sz="3200" dirty="0"/>
              <a:t>Prohibited by section 9 of Constitution</a:t>
            </a:r>
          </a:p>
          <a:p>
            <a:pPr lvl="0" fontAlgn="base"/>
            <a:r>
              <a:rPr lang="en-ZA" sz="3200" dirty="0"/>
              <a:t>Gender-based violence = </a:t>
            </a:r>
            <a:r>
              <a:rPr lang="en-ZA" sz="3200" b="1" dirty="0">
                <a:solidFill>
                  <a:srgbClr val="8CE614"/>
                </a:solidFill>
              </a:rPr>
              <a:t>physical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sexual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dirty="0"/>
              <a:t>and/or </a:t>
            </a:r>
            <a:r>
              <a:rPr lang="en-ZA" sz="3200" b="1" dirty="0">
                <a:solidFill>
                  <a:srgbClr val="8CE614"/>
                </a:solidFill>
              </a:rPr>
              <a:t>psychological</a:t>
            </a:r>
            <a:r>
              <a:rPr lang="en-ZA" sz="3200" dirty="0"/>
              <a:t> harm</a:t>
            </a:r>
          </a:p>
          <a:p>
            <a:pPr lvl="0" fontAlgn="base">
              <a:lnSpc>
                <a:spcPct val="100000"/>
              </a:lnSpc>
            </a:pPr>
            <a:r>
              <a:rPr lang="en-ZA" sz="3200" dirty="0"/>
              <a:t>See </a:t>
            </a:r>
            <a:r>
              <a:rPr lang="en-ZA" sz="3200" b="1" dirty="0">
                <a:solidFill>
                  <a:srgbClr val="767DC0"/>
                </a:solidFill>
              </a:rPr>
              <a:t>Table 11.2 </a:t>
            </a:r>
            <a:r>
              <a:rPr lang="en-ZA" sz="3200" dirty="0"/>
              <a:t>in your                            </a:t>
            </a:r>
            <a:r>
              <a:rPr lang="en-ZA" sz="3200" i="1" dirty="0"/>
              <a:t>Student’s Book </a:t>
            </a:r>
            <a:r>
              <a:rPr lang="en-ZA" sz="3200" dirty="0"/>
              <a:t>for more information. 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9074" y="4138862"/>
            <a:ext cx="1777691" cy="20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7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950080"/>
            <a:ext cx="8096919" cy="3722058"/>
          </a:xfrm>
        </p:spPr>
        <p:txBody>
          <a:bodyPr>
            <a:noAutofit/>
          </a:bodyPr>
          <a:lstStyle/>
          <a:p>
            <a:pPr marL="361950" lvl="0" indent="-361950" fontAlgn="base"/>
            <a:r>
              <a:rPr lang="en-ZA" sz="3600" dirty="0"/>
              <a:t>Where do </a:t>
            </a:r>
            <a:r>
              <a:rPr lang="en-ZA" sz="3600" b="1" dirty="0">
                <a:solidFill>
                  <a:srgbClr val="767DC0"/>
                </a:solidFill>
              </a:rPr>
              <a:t>children</a:t>
            </a:r>
            <a:r>
              <a:rPr lang="en-ZA" sz="3600" dirty="0"/>
              <a:t> first learn </a:t>
            </a:r>
            <a:r>
              <a:rPr lang="en-ZA" sz="3600" b="1" dirty="0">
                <a:solidFill>
                  <a:srgbClr val="767DC0"/>
                </a:solidFill>
              </a:rPr>
              <a:t>tolerance</a:t>
            </a:r>
            <a:r>
              <a:rPr lang="en-ZA" sz="3600" dirty="0"/>
              <a:t> </a:t>
            </a:r>
            <a:r>
              <a:rPr lang="en-ZA" sz="3600" dirty="0" smtClean="0"/>
              <a:t/>
            </a:r>
            <a:br>
              <a:rPr lang="en-ZA" sz="3600" dirty="0" smtClean="0"/>
            </a:br>
            <a:r>
              <a:rPr lang="en-ZA" sz="3600" dirty="0" smtClean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respect</a:t>
            </a:r>
            <a:r>
              <a:rPr lang="en-ZA" sz="3600" dirty="0"/>
              <a:t> for </a:t>
            </a:r>
            <a:r>
              <a:rPr lang="en-ZA" sz="3600" b="1" dirty="0">
                <a:solidFill>
                  <a:srgbClr val="767DC0"/>
                </a:solidFill>
              </a:rPr>
              <a:t>other cultures</a:t>
            </a:r>
            <a:r>
              <a:rPr lang="en-ZA" sz="3600" dirty="0"/>
              <a:t>?</a:t>
            </a:r>
          </a:p>
          <a:p>
            <a:pPr marL="361950" lvl="0" indent="-361950" fontAlgn="base"/>
            <a:r>
              <a:rPr lang="en-ZA" sz="3600" dirty="0"/>
              <a:t>What are the </a:t>
            </a:r>
            <a:r>
              <a:rPr lang="en-ZA" sz="3600" b="1" dirty="0">
                <a:solidFill>
                  <a:srgbClr val="FF0000"/>
                </a:solidFill>
              </a:rPr>
              <a:t>dangers</a:t>
            </a:r>
            <a:r>
              <a:rPr lang="en-ZA" sz="3600" dirty="0"/>
              <a:t> of </a:t>
            </a:r>
            <a:r>
              <a:rPr lang="en-ZA" sz="3600" b="1" dirty="0">
                <a:solidFill>
                  <a:srgbClr val="FF0000"/>
                </a:solidFill>
              </a:rPr>
              <a:t>persistent negativity </a:t>
            </a:r>
            <a:r>
              <a:rPr lang="en-ZA" sz="3600" dirty="0"/>
              <a:t>to people’s </a:t>
            </a:r>
            <a:r>
              <a:rPr lang="en-ZA" sz="3600" b="1" dirty="0">
                <a:solidFill>
                  <a:srgbClr val="8CE614"/>
                </a:solidFill>
              </a:rPr>
              <a:t>human rights</a:t>
            </a:r>
            <a:r>
              <a:rPr lang="en-ZA" sz="3600" dirty="0"/>
              <a:t>?</a:t>
            </a:r>
          </a:p>
          <a:p>
            <a:pPr marL="361950" indent="-361950"/>
            <a:r>
              <a:rPr lang="en-ZA" sz="3600" dirty="0"/>
              <a:t>What can be done against </a:t>
            </a:r>
            <a:r>
              <a:rPr lang="en-ZA" sz="3600" b="1" dirty="0">
                <a:solidFill>
                  <a:srgbClr val="FF0000"/>
                </a:solidFill>
              </a:rPr>
              <a:t>human rights violations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Violation: Child abuse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7" y="1104266"/>
            <a:ext cx="8115299" cy="5182234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Child abuse is </a:t>
            </a:r>
            <a:r>
              <a:rPr lang="en-ZA" sz="3200" b="1" dirty="0">
                <a:solidFill>
                  <a:srgbClr val="767DC0"/>
                </a:solidFill>
              </a:rPr>
              <a:t>against the law</a:t>
            </a:r>
            <a:r>
              <a:rPr lang="en-ZA" sz="3200" dirty="0"/>
              <a:t>. </a:t>
            </a:r>
          </a:p>
          <a:p>
            <a:pPr lvl="0" fontAlgn="base"/>
            <a:r>
              <a:rPr lang="en-ZA" sz="3200" dirty="0"/>
              <a:t>Section 28 of the Constitution </a:t>
            </a:r>
            <a:r>
              <a:rPr lang="en-ZA" sz="3200" b="1" dirty="0">
                <a:solidFill>
                  <a:srgbClr val="FF0000"/>
                </a:solidFill>
              </a:rPr>
              <a:t>prohibits</a:t>
            </a:r>
            <a:r>
              <a:rPr lang="en-ZA" sz="32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Neglect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Bad treatment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Humiliation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Child labour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Physical &amp; sexual abuse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Denial of food, shelter &amp; family care.</a:t>
            </a:r>
          </a:p>
          <a:p>
            <a:pPr marL="271463" lvl="1" indent="-271463" fontAlgn="base"/>
            <a:r>
              <a:rPr lang="en-ZA" sz="3200" dirty="0"/>
              <a:t>See </a:t>
            </a:r>
            <a:r>
              <a:rPr lang="en-ZA" sz="3200" b="1" dirty="0">
                <a:solidFill>
                  <a:srgbClr val="8CE614"/>
                </a:solidFill>
              </a:rPr>
              <a:t>Table 11.3 </a:t>
            </a:r>
            <a:r>
              <a:rPr lang="en-ZA" sz="3200" dirty="0"/>
              <a:t>in your </a:t>
            </a:r>
            <a:r>
              <a:rPr lang="en-ZA" sz="3200" i="1" dirty="0"/>
              <a:t>Student’s Book </a:t>
            </a:r>
            <a:r>
              <a:rPr lang="en-ZA" sz="3200" dirty="0"/>
              <a:t>for more information. 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9213" y="2382679"/>
            <a:ext cx="2541587" cy="211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Violation: Human trafficking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40" y="1218566"/>
            <a:ext cx="8115299" cy="2896234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Human trafficking = victims </a:t>
            </a:r>
            <a:r>
              <a:rPr lang="en-ZA" sz="3200" b="1" dirty="0">
                <a:solidFill>
                  <a:srgbClr val="767DC0"/>
                </a:solidFill>
              </a:rPr>
              <a:t>captured</a:t>
            </a:r>
            <a:r>
              <a:rPr lang="en-ZA" sz="3200" dirty="0"/>
              <a:t> &amp; taken to a place where they are </a:t>
            </a:r>
            <a:r>
              <a:rPr lang="en-ZA" sz="3200" b="1" dirty="0">
                <a:solidFill>
                  <a:srgbClr val="767DC0"/>
                </a:solidFill>
              </a:rPr>
              <a:t>kept </a:t>
            </a:r>
          </a:p>
          <a:p>
            <a:pPr lvl="0" fontAlgn="base"/>
            <a:r>
              <a:rPr lang="en-ZA" sz="3200" dirty="0"/>
              <a:t>Victims forced into </a:t>
            </a:r>
            <a:r>
              <a:rPr lang="en-ZA" sz="3200" b="1" dirty="0">
                <a:solidFill>
                  <a:srgbClr val="FF0000"/>
                </a:solidFill>
              </a:rPr>
              <a:t>slavery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FF0000"/>
                </a:solidFill>
              </a:rPr>
              <a:t>prostitution</a:t>
            </a:r>
            <a:r>
              <a:rPr lang="en-ZA" sz="3200" dirty="0"/>
              <a:t>         or </a:t>
            </a:r>
            <a:r>
              <a:rPr lang="en-ZA" sz="3200" b="1" dirty="0">
                <a:solidFill>
                  <a:srgbClr val="FF0000"/>
                </a:solidFill>
              </a:rPr>
              <a:t>hard</a:t>
            </a:r>
            <a:r>
              <a:rPr lang="en-ZA" sz="3200" dirty="0"/>
              <a:t> </a:t>
            </a:r>
            <a:r>
              <a:rPr lang="en-ZA" sz="3200" b="1" dirty="0">
                <a:solidFill>
                  <a:srgbClr val="FF0000"/>
                </a:solidFill>
              </a:rPr>
              <a:t>labour</a:t>
            </a:r>
          </a:p>
          <a:p>
            <a:pPr lvl="0" fontAlgn="base"/>
            <a:r>
              <a:rPr lang="en-ZA" sz="3200" dirty="0"/>
              <a:t>Section 13 of the</a:t>
            </a:r>
            <a:r>
              <a:rPr lang="en-ZA" sz="3200" b="1" dirty="0">
                <a:solidFill>
                  <a:srgbClr val="8CE614"/>
                </a:solidFill>
              </a:rPr>
              <a:t> Constitution outlaws </a:t>
            </a:r>
            <a:r>
              <a:rPr lang="en-ZA" sz="3200" dirty="0"/>
              <a:t>slavery, servitude &amp; forced labour. </a:t>
            </a:r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5394" y="4292949"/>
            <a:ext cx="2873125" cy="19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Violation: Genocide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5" y="1290004"/>
            <a:ext cx="8115299" cy="309626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Genocide = </a:t>
            </a:r>
            <a:r>
              <a:rPr lang="en-ZA" sz="3600" b="1" dirty="0">
                <a:solidFill>
                  <a:srgbClr val="FF0000"/>
                </a:solidFill>
              </a:rPr>
              <a:t>deliberate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FF0000"/>
                </a:solidFill>
              </a:rPr>
              <a:t>cruel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FF0000"/>
                </a:solidFill>
              </a:rPr>
              <a:t>killing</a:t>
            </a:r>
            <a:r>
              <a:rPr lang="en-ZA" sz="3600" dirty="0"/>
              <a:t> of a </a:t>
            </a:r>
            <a:r>
              <a:rPr lang="en-ZA" sz="3600" b="1" dirty="0">
                <a:solidFill>
                  <a:srgbClr val="8CE614"/>
                </a:solidFill>
              </a:rPr>
              <a:t>group of people </a:t>
            </a:r>
            <a:r>
              <a:rPr lang="en-ZA" sz="3600" dirty="0"/>
              <a:t>(e.g. ethnic or political) </a:t>
            </a:r>
          </a:p>
          <a:p>
            <a:pPr lvl="0" fontAlgn="base"/>
            <a:r>
              <a:rPr lang="en-ZA" sz="3600" dirty="0"/>
              <a:t>Aim is to </a:t>
            </a:r>
            <a:r>
              <a:rPr lang="en-ZA" sz="3600" b="1" dirty="0">
                <a:solidFill>
                  <a:srgbClr val="FF0000"/>
                </a:solidFill>
              </a:rPr>
              <a:t>destroy</a:t>
            </a:r>
            <a:r>
              <a:rPr lang="en-ZA" sz="3600" dirty="0"/>
              <a:t> the group </a:t>
            </a:r>
          </a:p>
          <a:p>
            <a:pPr lvl="0" fontAlgn="base"/>
            <a:r>
              <a:rPr lang="en-ZA" sz="3600" dirty="0"/>
              <a:t>Motive is intense </a:t>
            </a:r>
            <a:r>
              <a:rPr lang="en-ZA" sz="3600" b="1" dirty="0">
                <a:solidFill>
                  <a:srgbClr val="FF0000"/>
                </a:solidFill>
              </a:rPr>
              <a:t>hatred</a:t>
            </a:r>
            <a:endParaRPr lang="en-ZA" sz="3600" dirty="0"/>
          </a:p>
          <a:p>
            <a:pPr lvl="0" fontAlgn="base"/>
            <a:r>
              <a:rPr lang="en-ZA" sz="3600" dirty="0"/>
              <a:t>Fuelled by propaganda &amp; accusations. </a:t>
            </a:r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6331" y="4273178"/>
            <a:ext cx="1983531" cy="198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56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Violation: Genocide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7" y="1104266"/>
            <a:ext cx="8115299" cy="368204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Global </a:t>
            </a:r>
            <a:r>
              <a:rPr lang="en-ZA" sz="3600" b="1" dirty="0">
                <a:solidFill>
                  <a:srgbClr val="8CE614"/>
                </a:solidFill>
              </a:rPr>
              <a:t>examples</a:t>
            </a:r>
            <a:r>
              <a:rPr lang="en-ZA" sz="3600" dirty="0"/>
              <a:t>: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Rwandan genocide of 1994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Holocaust in Nazi Germany &amp; Europe (1933–1945)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Khmer Rouge in Cambodia (1975–1979)</a:t>
            </a:r>
          </a:p>
          <a:p>
            <a:pPr fontAlgn="base"/>
            <a:r>
              <a:rPr lang="en-ZA" sz="3600" dirty="0"/>
              <a:t>Forbidden by </a:t>
            </a:r>
            <a:r>
              <a:rPr lang="en-ZA" sz="3600" b="1" dirty="0">
                <a:solidFill>
                  <a:srgbClr val="767DC0"/>
                </a:solidFill>
              </a:rPr>
              <a:t>section 16 </a:t>
            </a:r>
            <a:r>
              <a:rPr lang="en-ZA" sz="3600" dirty="0"/>
              <a:t>of the </a:t>
            </a:r>
            <a:r>
              <a:rPr lang="en-ZA" sz="3600" b="1" dirty="0">
                <a:solidFill>
                  <a:srgbClr val="767DC0"/>
                </a:solidFill>
              </a:rPr>
              <a:t>Constitution</a:t>
            </a:r>
            <a:r>
              <a:rPr lang="en-ZA" sz="3600" dirty="0"/>
              <a:t>. </a:t>
            </a:r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2560" y="4316849"/>
            <a:ext cx="2952766" cy="19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318454"/>
            <a:ext cx="8186738" cy="785812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Violation: Xenophobia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7" y="1218566"/>
            <a:ext cx="8115299" cy="368204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Xenophobia = </a:t>
            </a:r>
            <a:r>
              <a:rPr lang="en-ZA" sz="3600" b="1" dirty="0">
                <a:solidFill>
                  <a:srgbClr val="767DC0"/>
                </a:solidFill>
              </a:rPr>
              <a:t>dislike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fear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hatred</a:t>
            </a:r>
            <a:r>
              <a:rPr lang="en-ZA" sz="3600" b="1" dirty="0">
                <a:solidFill>
                  <a:srgbClr val="FF0000"/>
                </a:solidFill>
              </a:rPr>
              <a:t> </a:t>
            </a:r>
            <a:r>
              <a:rPr lang="en-ZA" sz="3600" dirty="0"/>
              <a:t>of foreigners</a:t>
            </a:r>
          </a:p>
          <a:p>
            <a:pPr lvl="0" fontAlgn="base"/>
            <a:r>
              <a:rPr lang="en-ZA" sz="3600" dirty="0"/>
              <a:t>Foreigners </a:t>
            </a:r>
            <a:r>
              <a:rPr lang="en-ZA" sz="3600" b="1" dirty="0">
                <a:solidFill>
                  <a:srgbClr val="8CE614"/>
                </a:solidFill>
              </a:rPr>
              <a:t>falsely accused </a:t>
            </a:r>
            <a:r>
              <a:rPr lang="en-ZA" sz="3600" dirty="0"/>
              <a:t>by those who are xenophobic</a:t>
            </a:r>
          </a:p>
          <a:p>
            <a:pPr lvl="0" fontAlgn="base"/>
            <a:r>
              <a:rPr lang="en-ZA" sz="3600" dirty="0"/>
              <a:t>People &amp; their property harmed &amp; even </a:t>
            </a:r>
            <a:r>
              <a:rPr lang="en-ZA" sz="3600" b="1" dirty="0">
                <a:solidFill>
                  <a:srgbClr val="FF0000"/>
                </a:solidFill>
              </a:rPr>
              <a:t>killed</a:t>
            </a:r>
            <a:r>
              <a:rPr lang="en-ZA" sz="3600" dirty="0"/>
              <a:t> in attacks.</a:t>
            </a:r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8373" y="4291014"/>
            <a:ext cx="2786062" cy="18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6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think of ways you can prevent human rights violations – by completing Learning activity 11.4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57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14313"/>
            <a:ext cx="8186738" cy="100425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Dealing with human rights violations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40" y="1418592"/>
            <a:ext cx="8115299" cy="4682172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Oppose </a:t>
            </a:r>
            <a:r>
              <a:rPr lang="en-ZA" sz="3200" b="1" dirty="0">
                <a:solidFill>
                  <a:srgbClr val="FF0000"/>
                </a:solidFill>
              </a:rPr>
              <a:t>human rights violations </a:t>
            </a:r>
            <a:r>
              <a:rPr lang="en-ZA" sz="3200" dirty="0"/>
              <a:t>by: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Observing </a:t>
            </a:r>
            <a:r>
              <a:rPr lang="en-ZA" sz="3200" b="1" dirty="0">
                <a:solidFill>
                  <a:srgbClr val="767DC0"/>
                </a:solidFill>
              </a:rPr>
              <a:t>national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international</a:t>
            </a:r>
            <a:r>
              <a:rPr lang="en-ZA" sz="3200" dirty="0"/>
              <a:t> days (21 March = SA Human Rights Day)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Participating in </a:t>
            </a:r>
            <a:r>
              <a:rPr lang="en-ZA" sz="3200" b="1" dirty="0">
                <a:solidFill>
                  <a:srgbClr val="8CE614"/>
                </a:solidFill>
              </a:rPr>
              <a:t>campaigns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Reporting violations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Volunteering.</a:t>
            </a:r>
          </a:p>
          <a:p>
            <a:pPr lvl="0" fontAlgn="base"/>
            <a:r>
              <a:rPr lang="en-ZA" sz="3200" dirty="0"/>
              <a:t>Report </a:t>
            </a:r>
            <a:r>
              <a:rPr lang="en-ZA" sz="3200" b="1" dirty="0">
                <a:solidFill>
                  <a:srgbClr val="FF0000"/>
                </a:solidFill>
              </a:rPr>
              <a:t>human rights violations</a:t>
            </a:r>
            <a:r>
              <a:rPr lang="en-ZA" sz="3200" dirty="0"/>
              <a:t>: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To </a:t>
            </a:r>
            <a:r>
              <a:rPr lang="en-ZA" sz="3200" b="1" dirty="0">
                <a:solidFill>
                  <a:srgbClr val="767DC0"/>
                </a:solidFill>
              </a:rPr>
              <a:t>social workers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police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To </a:t>
            </a:r>
            <a:r>
              <a:rPr lang="en-ZA" sz="3200" b="1" dirty="0">
                <a:solidFill>
                  <a:srgbClr val="8CE614"/>
                </a:solidFill>
              </a:rPr>
              <a:t>organisations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departments</a:t>
            </a:r>
            <a:r>
              <a:rPr lang="en-ZA" sz="3200" dirty="0"/>
              <a:t>. </a:t>
            </a:r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9323" y="3008944"/>
            <a:ext cx="2185990" cy="218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14313"/>
            <a:ext cx="8186738" cy="100425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Finding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help</a:t>
            </a:r>
            <a:r>
              <a:rPr lang="en-ZA" b="1" dirty="0">
                <a:latin typeface="+mn-lt"/>
              </a:rPr>
              <a:t> 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support</a:t>
            </a:r>
            <a:r>
              <a:rPr lang="en-ZA" b="1" dirty="0">
                <a:latin typeface="+mn-lt"/>
              </a:rPr>
              <a:t> against human rights violations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7" y="1532891"/>
            <a:ext cx="8270205" cy="3424871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International </a:t>
            </a:r>
            <a:r>
              <a:rPr lang="en-ZA" sz="3200" b="1" dirty="0">
                <a:solidFill>
                  <a:srgbClr val="767DC0"/>
                </a:solidFill>
              </a:rPr>
              <a:t>bodies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courts</a:t>
            </a:r>
            <a:r>
              <a:rPr lang="en-ZA" sz="3200" dirty="0"/>
              <a:t> include: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UNICEF (</a:t>
            </a:r>
            <a:r>
              <a:rPr lang="en-ZA" sz="3200" b="1" dirty="0">
                <a:solidFill>
                  <a:srgbClr val="8CE614"/>
                </a:solidFill>
              </a:rPr>
              <a:t>United Nations Children’s Fund</a:t>
            </a:r>
            <a:r>
              <a:rPr lang="en-ZA" sz="3200" dirty="0"/>
              <a:t>)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UNHCR (</a:t>
            </a:r>
            <a:r>
              <a:rPr lang="en-ZA" sz="3200" b="1" dirty="0">
                <a:solidFill>
                  <a:srgbClr val="767DC0"/>
                </a:solidFill>
              </a:rPr>
              <a:t>United Nations High Commissioner for Refugees</a:t>
            </a:r>
            <a:r>
              <a:rPr lang="en-ZA" sz="3200" dirty="0"/>
              <a:t>)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ICC (</a:t>
            </a:r>
            <a:r>
              <a:rPr lang="en-ZA" sz="3200" b="1" dirty="0">
                <a:solidFill>
                  <a:srgbClr val="8CE614"/>
                </a:solidFill>
              </a:rPr>
              <a:t>International Criminal Court</a:t>
            </a:r>
            <a:r>
              <a:rPr lang="en-ZA" sz="3200" dirty="0"/>
              <a:t>)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ACHPR (</a:t>
            </a:r>
            <a:r>
              <a:rPr lang="en-ZA" sz="3200" b="1" dirty="0">
                <a:solidFill>
                  <a:srgbClr val="767DC0"/>
                </a:solidFill>
              </a:rPr>
              <a:t>African Commission on </a:t>
            </a:r>
            <a:r>
              <a:rPr lang="en-ZA" sz="3200" b="1" dirty="0" smtClean="0">
                <a:solidFill>
                  <a:srgbClr val="767DC0"/>
                </a:solidFill>
              </a:rPr>
              <a:t/>
            </a:r>
            <a:br>
              <a:rPr lang="en-ZA" sz="3200" b="1" dirty="0" smtClean="0">
                <a:solidFill>
                  <a:srgbClr val="767DC0"/>
                </a:solidFill>
              </a:rPr>
            </a:br>
            <a:r>
              <a:rPr lang="en-ZA" sz="3200" b="1" dirty="0" smtClean="0">
                <a:solidFill>
                  <a:srgbClr val="767DC0"/>
                </a:solidFill>
              </a:rPr>
              <a:t>Human </a:t>
            </a:r>
            <a:r>
              <a:rPr lang="en-ZA" sz="3200" b="1" dirty="0">
                <a:solidFill>
                  <a:srgbClr val="767DC0"/>
                </a:solidFill>
              </a:rPr>
              <a:t>&amp; People’s Rights</a:t>
            </a:r>
            <a:r>
              <a:rPr lang="en-ZA" sz="3200" dirty="0"/>
              <a:t>).</a:t>
            </a:r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7286" y="4133850"/>
            <a:ext cx="2098040" cy="20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14313"/>
            <a:ext cx="8186738" cy="100425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Finding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help</a:t>
            </a:r>
            <a:r>
              <a:rPr lang="en-ZA" b="1" dirty="0">
                <a:latin typeface="+mn-lt"/>
              </a:rPr>
              <a:t> 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support</a:t>
            </a:r>
            <a:r>
              <a:rPr lang="en-ZA" b="1" dirty="0">
                <a:latin typeface="+mn-lt"/>
              </a:rPr>
              <a:t> against human rights violations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7" y="1447167"/>
            <a:ext cx="8115299" cy="2924809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International organisations include: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Amnesty International, which </a:t>
            </a:r>
            <a:r>
              <a:rPr lang="en-ZA" sz="3200" b="1" dirty="0">
                <a:solidFill>
                  <a:srgbClr val="767DC0"/>
                </a:solidFill>
              </a:rPr>
              <a:t>campaigns to end human rights abuses</a:t>
            </a:r>
          </a:p>
          <a:p>
            <a:pPr marL="642938" lvl="2" indent="-457200" fontAlgn="base">
              <a:buFont typeface="Wingdings" panose="05000000000000000000" pitchFamily="2" charset="2"/>
              <a:buChar char="v"/>
            </a:pPr>
            <a:r>
              <a:rPr lang="en-ZA" sz="3200" dirty="0"/>
              <a:t>Human Rights Watch – an independent organisation that </a:t>
            </a:r>
            <a:r>
              <a:rPr lang="en-ZA" sz="3200" b="1" dirty="0">
                <a:solidFill>
                  <a:srgbClr val="8CE614"/>
                </a:solidFill>
              </a:rPr>
              <a:t>aims to protect human rights</a:t>
            </a:r>
            <a:r>
              <a:rPr lang="en-ZA" sz="3200" dirty="0"/>
              <a:t>. </a:t>
            </a:r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1862" y="3870954"/>
            <a:ext cx="1741488" cy="23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2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14313"/>
            <a:ext cx="8186738" cy="100425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Finding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help</a:t>
            </a:r>
            <a:r>
              <a:rPr lang="en-ZA" b="1" dirty="0">
                <a:latin typeface="+mn-lt"/>
              </a:rPr>
              <a:t> 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support</a:t>
            </a:r>
            <a:r>
              <a:rPr lang="en-ZA" b="1" dirty="0">
                <a:latin typeface="+mn-lt"/>
              </a:rPr>
              <a:t> against human rights violations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7" y="1447167"/>
            <a:ext cx="8115299" cy="3510596"/>
          </a:xfrm>
        </p:spPr>
        <p:txBody>
          <a:bodyPr>
            <a:noAutofit/>
          </a:bodyPr>
          <a:lstStyle/>
          <a:p>
            <a:pPr lvl="0" fontAlgn="base"/>
            <a:r>
              <a:rPr lang="en-ZA" sz="3200" dirty="0"/>
              <a:t>National </a:t>
            </a:r>
            <a:r>
              <a:rPr lang="en-ZA" sz="3200" b="1" dirty="0">
                <a:solidFill>
                  <a:srgbClr val="767DC0"/>
                </a:solidFill>
              </a:rPr>
              <a:t>courts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commissions</a:t>
            </a:r>
            <a:r>
              <a:rPr lang="en-ZA" sz="3200" dirty="0"/>
              <a:t> include: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Constitutional Court – </a:t>
            </a:r>
            <a:r>
              <a:rPr lang="en-ZA" sz="3200" b="1" dirty="0">
                <a:solidFill>
                  <a:srgbClr val="8CE614"/>
                </a:solidFill>
              </a:rPr>
              <a:t>highest court in SA</a:t>
            </a:r>
            <a:endParaRPr lang="en-ZA" sz="3200" dirty="0"/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South African Human Rights Commission (SAHRC) </a:t>
            </a:r>
            <a:r>
              <a:rPr lang="en-ZA" sz="3200" b="1" dirty="0">
                <a:solidFill>
                  <a:srgbClr val="767DC0"/>
                </a:solidFill>
              </a:rPr>
              <a:t>supports democracy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protection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767DC0"/>
                </a:solidFill>
              </a:rPr>
              <a:t>of human rights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Commission for Gender Equality (CGE) deals with </a:t>
            </a:r>
            <a:r>
              <a:rPr lang="en-ZA" sz="3200" b="1" dirty="0">
                <a:solidFill>
                  <a:srgbClr val="8CE614"/>
                </a:solidFill>
              </a:rPr>
              <a:t>gender-related</a:t>
            </a:r>
            <a:r>
              <a:rPr lang="en-ZA" sz="3200" b="1" dirty="0">
                <a:solidFill>
                  <a:srgbClr val="767DC0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issues</a:t>
            </a:r>
            <a:r>
              <a:rPr lang="en-ZA" sz="3200" dirty="0"/>
              <a:t>. </a:t>
            </a:r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326" y="4830459"/>
            <a:ext cx="1987824" cy="14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5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71775"/>
            <a:ext cx="8404412" cy="1919435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Diversity, culture </a:t>
            </a:r>
            <a:br>
              <a:rPr lang="en-ZA" dirty="0">
                <a:solidFill>
                  <a:srgbClr val="8CE614"/>
                </a:solidFill>
              </a:rPr>
            </a:br>
            <a:r>
              <a:rPr lang="en-ZA" dirty="0">
                <a:solidFill>
                  <a:srgbClr val="8CE614"/>
                </a:solidFill>
              </a:rPr>
              <a:t>&amp; the workplace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44681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11.1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14313"/>
            <a:ext cx="8186738" cy="100425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Finding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help</a:t>
            </a:r>
            <a:r>
              <a:rPr lang="en-ZA" b="1" dirty="0">
                <a:latin typeface="+mn-lt"/>
              </a:rPr>
              <a:t> 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support</a:t>
            </a:r>
            <a:r>
              <a:rPr lang="en-ZA" b="1" dirty="0">
                <a:latin typeface="+mn-lt"/>
              </a:rPr>
              <a:t> against human rights violations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7" y="1447166"/>
            <a:ext cx="8115299" cy="400925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National &amp; regional organisations:</a:t>
            </a: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There are </a:t>
            </a:r>
            <a:r>
              <a:rPr lang="en-ZA" sz="3200" b="1" dirty="0">
                <a:solidFill>
                  <a:srgbClr val="8CE614"/>
                </a:solidFill>
              </a:rPr>
              <a:t>many examples </a:t>
            </a:r>
            <a:r>
              <a:rPr lang="en-ZA" sz="3200" dirty="0"/>
              <a:t>throughout SA</a:t>
            </a: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 err="1"/>
              <a:t>Sonke</a:t>
            </a:r>
            <a:r>
              <a:rPr lang="en-ZA" sz="3200" dirty="0"/>
              <a:t> Gender Justice Network &amp; People Opposing Women Abuse (POWA) </a:t>
            </a:r>
            <a:r>
              <a:rPr lang="en-ZA" sz="3200" b="1" dirty="0">
                <a:solidFill>
                  <a:srgbClr val="767DC0"/>
                </a:solidFill>
              </a:rPr>
              <a:t>promote gender equality</a:t>
            </a:r>
            <a:r>
              <a:rPr lang="en-ZA" sz="3200" dirty="0"/>
              <a:t> &amp; oppose gender-based violence</a:t>
            </a:r>
          </a:p>
          <a:p>
            <a:pPr lvl="1" indent="-506413" fontAlgn="base">
              <a:buFont typeface="Wingdings" panose="05000000000000000000" pitchFamily="2" charset="2"/>
              <a:buChar char="v"/>
            </a:pPr>
            <a:r>
              <a:rPr lang="en-ZA" sz="3200" dirty="0"/>
              <a:t>Helplines &amp; helpdesks (refer to </a:t>
            </a:r>
            <a:r>
              <a:rPr lang="en-ZA" sz="3200" b="1" dirty="0">
                <a:solidFill>
                  <a:srgbClr val="8CE614"/>
                </a:solidFill>
              </a:rPr>
              <a:t>Table 11.5 </a:t>
            </a:r>
            <a:r>
              <a:rPr lang="en-ZA" sz="3200" dirty="0"/>
              <a:t>in your </a:t>
            </a:r>
            <a:r>
              <a:rPr lang="en-ZA" sz="3200" i="1" dirty="0"/>
              <a:t>Student’s Book</a:t>
            </a:r>
            <a:r>
              <a:rPr lang="en-ZA" sz="3200" dirty="0"/>
              <a:t>). </a:t>
            </a:r>
          </a:p>
          <a:p>
            <a:pPr marL="914400" lvl="2" indent="0" fontAlgn="base">
              <a:buNone/>
            </a:pPr>
            <a:endParaRPr lang="en-ZA" sz="1400" dirty="0"/>
          </a:p>
          <a:p>
            <a:pPr marL="0" lvl="0" indent="0" fontAlgn="base">
              <a:buNone/>
            </a:pPr>
            <a:endParaRPr lang="en-ZA" sz="3200" dirty="0"/>
          </a:p>
          <a:p>
            <a:pPr marL="0" indent="0" fontAlgn="base">
              <a:buNone/>
            </a:pPr>
            <a:r>
              <a:rPr lang="en-ZA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10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3 28 Reporting Abus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10604"/>
            <a:ext cx="9142248" cy="5142056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here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3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by completing Learning activity 11.5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2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module by completing the Summative assessment of Module 11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Diversity </a:t>
            </a:r>
            <a:r>
              <a:rPr lang="en-ZA" b="1" dirty="0">
                <a:latin typeface="+mn-lt"/>
              </a:rPr>
              <a:t>&amp;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culture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59" y="1285677"/>
            <a:ext cx="3920720" cy="456663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Diversity = </a:t>
            </a:r>
            <a:r>
              <a:rPr lang="en-ZA" sz="3600" b="1" dirty="0">
                <a:solidFill>
                  <a:srgbClr val="767DC0"/>
                </a:solidFill>
              </a:rPr>
              <a:t>variety</a:t>
            </a:r>
            <a:r>
              <a:rPr lang="en-ZA" sz="3600" dirty="0"/>
              <a:t>; </a:t>
            </a:r>
            <a:r>
              <a:rPr lang="en-ZA" sz="3600" b="1" dirty="0">
                <a:solidFill>
                  <a:srgbClr val="767DC0"/>
                </a:solidFill>
              </a:rPr>
              <a:t>difference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Culture = </a:t>
            </a:r>
            <a:r>
              <a:rPr lang="en-ZA" sz="3600" b="1" dirty="0">
                <a:solidFill>
                  <a:srgbClr val="8CE614"/>
                </a:solidFill>
              </a:rPr>
              <a:t>way of life </a:t>
            </a:r>
            <a:r>
              <a:rPr lang="en-ZA" sz="3600" dirty="0"/>
              <a:t>of a particular group, including </a:t>
            </a:r>
            <a:r>
              <a:rPr lang="en-ZA" sz="3600" b="1" dirty="0">
                <a:solidFill>
                  <a:srgbClr val="8CE614"/>
                </a:solidFill>
              </a:rPr>
              <a:t>values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customs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beliefs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practices</a:t>
            </a:r>
            <a:r>
              <a:rPr lang="en-ZA" sz="3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14875" y="4057448"/>
            <a:ext cx="3357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11.1: A society that embraces its diverse         elements is stronger</a:t>
            </a:r>
            <a:endParaRPr lang="en-ZA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500287"/>
            <a:ext cx="3357562" cy="23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7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National </a:t>
            </a:r>
            <a:r>
              <a:rPr lang="en-ZA" b="1" dirty="0">
                <a:latin typeface="+mn-lt"/>
              </a:rPr>
              <a:t>coat of arms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328738"/>
            <a:ext cx="4543426" cy="4064262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Several </a:t>
            </a:r>
            <a:r>
              <a:rPr lang="en-ZA" sz="3600" b="1" dirty="0">
                <a:solidFill>
                  <a:srgbClr val="767DC0"/>
                </a:solidFill>
              </a:rPr>
              <a:t>symbols</a:t>
            </a:r>
            <a:r>
              <a:rPr lang="en-ZA" sz="3600" dirty="0"/>
              <a:t> represent </a:t>
            </a:r>
            <a:r>
              <a:rPr lang="en-ZA" sz="3600" b="1" dirty="0">
                <a:solidFill>
                  <a:srgbClr val="767DC0"/>
                </a:solidFill>
              </a:rPr>
              <a:t>South Africa </a:t>
            </a:r>
            <a:r>
              <a:rPr lang="en-ZA" sz="3600" dirty="0"/>
              <a:t>and its people:</a:t>
            </a:r>
          </a:p>
          <a:p>
            <a:pPr marL="357188" lvl="1" indent="-357188" fontAlgn="base"/>
            <a:r>
              <a:rPr lang="en-ZA" sz="3200" dirty="0"/>
              <a:t>The </a:t>
            </a:r>
            <a:r>
              <a:rPr lang="en-ZA" sz="3200" b="1" dirty="0" err="1">
                <a:solidFill>
                  <a:srgbClr val="8CE614"/>
                </a:solidFill>
              </a:rPr>
              <a:t>protea</a:t>
            </a:r>
            <a:r>
              <a:rPr lang="en-ZA" sz="3200" dirty="0"/>
              <a:t> = national flower represents SA as a </a:t>
            </a:r>
            <a:r>
              <a:rPr lang="en-ZA" sz="3200" b="1" dirty="0">
                <a:solidFill>
                  <a:srgbClr val="8CE614"/>
                </a:solidFill>
              </a:rPr>
              <a:t>flowering nation</a:t>
            </a:r>
          </a:p>
          <a:p>
            <a:pPr marL="357188" lvl="1" indent="-357188" fontAlgn="base"/>
            <a:r>
              <a:rPr lang="en-ZA" sz="3200" dirty="0"/>
              <a:t>The </a:t>
            </a:r>
            <a:r>
              <a:rPr lang="en-ZA" sz="3200" b="1" dirty="0">
                <a:solidFill>
                  <a:srgbClr val="767DC0"/>
                </a:solidFill>
              </a:rPr>
              <a:t>motto</a:t>
            </a:r>
            <a:r>
              <a:rPr lang="en-ZA" sz="3200" dirty="0"/>
              <a:t> = Khoisan for “</a:t>
            </a:r>
            <a:r>
              <a:rPr lang="en-ZA" sz="3200" b="1" dirty="0">
                <a:solidFill>
                  <a:srgbClr val="767DC0"/>
                </a:solidFill>
              </a:rPr>
              <a:t>diverse people unite</a:t>
            </a:r>
            <a:r>
              <a:rPr lang="en-ZA" sz="3200" dirty="0"/>
              <a:t>”.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78538" y="4778815"/>
            <a:ext cx="3071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Figure 11.2: The South African </a:t>
            </a:r>
          </a:p>
          <a:p>
            <a:pPr algn="ctr"/>
            <a:r>
              <a:rPr lang="en-US" i="1" dirty="0"/>
              <a:t>national coat of arms, </a:t>
            </a:r>
          </a:p>
          <a:p>
            <a:pPr algn="ctr"/>
            <a:r>
              <a:rPr lang="en-US" i="1" dirty="0"/>
              <a:t>with the king </a:t>
            </a:r>
            <a:r>
              <a:rPr lang="en-US" i="1" dirty="0" err="1"/>
              <a:t>protea</a:t>
            </a:r>
            <a:r>
              <a:rPr lang="en-US" i="1" dirty="0"/>
              <a:t> </a:t>
            </a:r>
          </a:p>
          <a:p>
            <a:pPr algn="ctr"/>
            <a:r>
              <a:rPr lang="en-US" i="1" dirty="0"/>
              <a:t>under the secretary bird</a:t>
            </a:r>
            <a:endParaRPr lang="en-ZA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71" y="1328738"/>
            <a:ext cx="2429546" cy="33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National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flag 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9" y="1770958"/>
            <a:ext cx="4186237" cy="2469902"/>
          </a:xfrm>
        </p:spPr>
        <p:txBody>
          <a:bodyPr>
            <a:noAutofit/>
          </a:bodyPr>
          <a:lstStyle/>
          <a:p>
            <a:pPr fontAlgn="base"/>
            <a:r>
              <a:rPr lang="en-ZA" sz="3600" dirty="0"/>
              <a:t>Six </a:t>
            </a:r>
            <a:r>
              <a:rPr lang="en-ZA" sz="3600" b="1" dirty="0">
                <a:solidFill>
                  <a:srgbClr val="767DC0"/>
                </a:solidFill>
              </a:rPr>
              <a:t>colours</a:t>
            </a:r>
          </a:p>
          <a:p>
            <a:pPr fontAlgn="base"/>
            <a:r>
              <a:rPr lang="en-ZA" sz="3600" dirty="0"/>
              <a:t>V-shape said to represent </a:t>
            </a:r>
            <a:r>
              <a:rPr lang="en-ZA" sz="3600" b="1" dirty="0">
                <a:solidFill>
                  <a:srgbClr val="8CE614"/>
                </a:solidFill>
              </a:rPr>
              <a:t>diverse elements </a:t>
            </a:r>
            <a:r>
              <a:rPr lang="en-ZA" sz="3600" b="1" dirty="0">
                <a:solidFill>
                  <a:srgbClr val="767DC0"/>
                </a:solidFill>
              </a:rPr>
              <a:t>uniting</a:t>
            </a:r>
            <a:r>
              <a:rPr lang="en-ZA" sz="36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714751" y="50695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/>
              <a:t>Figure 11.3: The new South African flag          was first flown on 27 April 1994, the day of </a:t>
            </a:r>
          </a:p>
          <a:p>
            <a:pPr algn="ctr"/>
            <a:r>
              <a:rPr lang="en-US" i="1" dirty="0"/>
              <a:t>South Africa’s first democratic elections</a:t>
            </a:r>
            <a:endParaRPr lang="en-ZA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04" y="1159124"/>
            <a:ext cx="2570014" cy="38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054" y="485775"/>
            <a:ext cx="2546572" cy="254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Constitution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143918"/>
            <a:ext cx="8143876" cy="417011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Highest </a:t>
            </a:r>
            <a:r>
              <a:rPr lang="en-ZA" sz="3600" b="1" dirty="0">
                <a:solidFill>
                  <a:srgbClr val="8CE614"/>
                </a:solidFill>
              </a:rPr>
              <a:t>law </a:t>
            </a:r>
            <a:r>
              <a:rPr lang="en-ZA" sz="3600" dirty="0"/>
              <a:t>in the land</a:t>
            </a:r>
          </a:p>
          <a:p>
            <a:pPr lvl="0" fontAlgn="base"/>
            <a:r>
              <a:rPr lang="en-ZA" sz="3600" dirty="0"/>
              <a:t>Drawn up in 1996</a:t>
            </a:r>
          </a:p>
          <a:p>
            <a:pPr lvl="0" fontAlgn="base"/>
            <a:r>
              <a:rPr lang="en-ZA" sz="3600" dirty="0"/>
              <a:t>Made </a:t>
            </a:r>
            <a:r>
              <a:rPr lang="en-ZA" sz="3600" b="1" dirty="0">
                <a:solidFill>
                  <a:srgbClr val="767DC0"/>
                </a:solidFill>
              </a:rPr>
              <a:t>law on 4 February 1997</a:t>
            </a:r>
          </a:p>
          <a:p>
            <a:pPr fontAlgn="base"/>
            <a:r>
              <a:rPr lang="en-ZA" sz="3600" dirty="0"/>
              <a:t>Constitution = set of </a:t>
            </a:r>
            <a:r>
              <a:rPr lang="en-ZA" sz="3600" b="1" dirty="0">
                <a:solidFill>
                  <a:srgbClr val="8CE614"/>
                </a:solidFill>
              </a:rPr>
              <a:t>written principles  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laws</a:t>
            </a:r>
          </a:p>
          <a:p>
            <a:pPr lvl="0" fontAlgn="base"/>
            <a:r>
              <a:rPr lang="en-ZA" sz="3600" dirty="0"/>
              <a:t>Bill of Rights = Chapter 2 of Constitution, </a:t>
            </a:r>
            <a:r>
              <a:rPr lang="en-ZA" sz="3600" b="1" dirty="0">
                <a:solidFill>
                  <a:srgbClr val="767DC0"/>
                </a:solidFill>
              </a:rPr>
              <a:t>protects human rights</a:t>
            </a:r>
            <a:r>
              <a:rPr lang="en-ZA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01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3"/>
            <a:ext cx="8001001" cy="1043905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National charters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143918"/>
            <a:ext cx="8143876" cy="328429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Charter = a </a:t>
            </a:r>
            <a:r>
              <a:rPr lang="en-ZA" sz="3600" b="1" dirty="0">
                <a:solidFill>
                  <a:srgbClr val="8CE614"/>
                </a:solidFill>
              </a:rPr>
              <a:t>written statement </a:t>
            </a:r>
            <a:r>
              <a:rPr lang="en-ZA" sz="3600" dirty="0"/>
              <a:t>of the </a:t>
            </a:r>
            <a:r>
              <a:rPr lang="en-ZA" sz="3600" b="1" dirty="0">
                <a:solidFill>
                  <a:srgbClr val="8CE614"/>
                </a:solidFill>
              </a:rPr>
              <a:t>rights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of a </a:t>
            </a:r>
            <a:r>
              <a:rPr lang="en-ZA" sz="3600" b="1" dirty="0">
                <a:solidFill>
                  <a:srgbClr val="8CE614"/>
                </a:solidFill>
              </a:rPr>
              <a:t>specified group of people</a:t>
            </a:r>
          </a:p>
          <a:p>
            <a:pPr lvl="0" fontAlgn="base"/>
            <a:r>
              <a:rPr lang="en-ZA" sz="3600" dirty="0"/>
              <a:t>Examples include: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Freedom Charter, 26 June 1955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South African Charter of Religious Rights and Freedoms, 14 February 2008.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9385" y="4376079"/>
            <a:ext cx="2752578" cy="183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7623</TotalTime>
  <Words>1028</Words>
  <Application>Microsoft Office PowerPoint</Application>
  <PresentationFormat>On-screen Show (4:3)</PresentationFormat>
  <Paragraphs>217</Paragraphs>
  <Slides>44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Identify ways to oppose human rights violations &amp; abuse in terms of the Constitution &amp; Bill of Rights</vt:lpstr>
      <vt:lpstr>Think about it…</vt:lpstr>
      <vt:lpstr>Diversity, culture  &amp; the workplace</vt:lpstr>
      <vt:lpstr>Diversity &amp; culture</vt:lpstr>
      <vt:lpstr>National coat of arms</vt:lpstr>
      <vt:lpstr>National flag </vt:lpstr>
      <vt:lpstr>Constitution </vt:lpstr>
      <vt:lpstr>National charters</vt:lpstr>
      <vt:lpstr>Examples of diversity &amp; culture</vt:lpstr>
      <vt:lpstr>Examples of diversity &amp; culture</vt:lpstr>
      <vt:lpstr>PowerPoint Presentation</vt:lpstr>
      <vt:lpstr>Diversity in the workplace </vt:lpstr>
      <vt:lpstr>Benefits of respecting  diversity at work</vt:lpstr>
      <vt:lpstr>Benefits of respecting  diversity at work</vt:lpstr>
      <vt:lpstr>Showing respect in the workplace</vt:lpstr>
      <vt:lpstr>PowerPoint Presentation</vt:lpstr>
      <vt:lpstr>PowerPoint Presentation</vt:lpstr>
      <vt:lpstr>PowerPoint Presentation</vt:lpstr>
      <vt:lpstr>Negative  cultural concepts</vt:lpstr>
      <vt:lpstr>Discrimination</vt:lpstr>
      <vt:lpstr>Racism</vt:lpstr>
      <vt:lpstr>Prejudice</vt:lpstr>
      <vt:lpstr>Stereotyping</vt:lpstr>
      <vt:lpstr>PowerPoint Presentation</vt:lpstr>
      <vt:lpstr>PowerPoint Presentation</vt:lpstr>
      <vt:lpstr>Human rights violations</vt:lpstr>
      <vt:lpstr>What are human rights violations?</vt:lpstr>
      <vt:lpstr>Violation: Gender abuse</vt:lpstr>
      <vt:lpstr>Violation: Child abuse</vt:lpstr>
      <vt:lpstr>Violation: Human trafficking </vt:lpstr>
      <vt:lpstr>Violation: Genocide</vt:lpstr>
      <vt:lpstr>Violation: Genocide</vt:lpstr>
      <vt:lpstr>Violation: Xenophobia</vt:lpstr>
      <vt:lpstr>PowerPoint Presentation</vt:lpstr>
      <vt:lpstr>Dealing with human rights violations</vt:lpstr>
      <vt:lpstr>Finding help &amp; support against human rights violations</vt:lpstr>
      <vt:lpstr>Finding help &amp; support against human rights violations</vt:lpstr>
      <vt:lpstr>Finding help &amp; support against human rights violations</vt:lpstr>
      <vt:lpstr>Finding help &amp; support against human rights violations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345</cp:revision>
  <dcterms:created xsi:type="dcterms:W3CDTF">2017-08-15T07:49:10Z</dcterms:created>
  <dcterms:modified xsi:type="dcterms:W3CDTF">2018-02-07T08:53:09Z</dcterms:modified>
</cp:coreProperties>
</file>