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41"/>
  </p:notesMasterIdLst>
  <p:sldIdLst>
    <p:sldId id="330" r:id="rId4"/>
    <p:sldId id="331" r:id="rId5"/>
    <p:sldId id="332" r:id="rId6"/>
    <p:sldId id="333" r:id="rId7"/>
    <p:sldId id="295" r:id="rId8"/>
    <p:sldId id="411" r:id="rId9"/>
    <p:sldId id="425" r:id="rId10"/>
    <p:sldId id="436" r:id="rId11"/>
    <p:sldId id="437" r:id="rId12"/>
    <p:sldId id="438" r:id="rId13"/>
    <p:sldId id="439" r:id="rId14"/>
    <p:sldId id="461" r:id="rId15"/>
    <p:sldId id="440" r:id="rId16"/>
    <p:sldId id="441" r:id="rId17"/>
    <p:sldId id="442" r:id="rId18"/>
    <p:sldId id="410" r:id="rId19"/>
    <p:sldId id="334" r:id="rId20"/>
    <p:sldId id="443" r:id="rId21"/>
    <p:sldId id="460" r:id="rId22"/>
    <p:sldId id="444" r:id="rId23"/>
    <p:sldId id="432" r:id="rId24"/>
    <p:sldId id="446" r:id="rId25"/>
    <p:sldId id="417" r:id="rId26"/>
    <p:sldId id="447" r:id="rId27"/>
    <p:sldId id="448" r:id="rId28"/>
    <p:sldId id="449" r:id="rId29"/>
    <p:sldId id="450" r:id="rId30"/>
    <p:sldId id="452" r:id="rId31"/>
    <p:sldId id="453" r:id="rId32"/>
    <p:sldId id="454" r:id="rId33"/>
    <p:sldId id="455" r:id="rId34"/>
    <p:sldId id="456" r:id="rId35"/>
    <p:sldId id="458" r:id="rId36"/>
    <p:sldId id="424" r:id="rId37"/>
    <p:sldId id="340" r:id="rId38"/>
    <p:sldId id="457" r:id="rId39"/>
    <p:sldId id="28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76" clrIdx="0">
    <p:extLst/>
  </p:cmAuthor>
  <p:cmAuthor id="2" name="Intern" initials="I" lastIdx="18" clrIdx="1"/>
  <p:cmAuthor id="3" name="Janet Bartlet" initials="JB" lastIdx="1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3FD"/>
    <a:srgbClr val="8CE614"/>
    <a:srgbClr val="767DC0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13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045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058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898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133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032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155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74335"/>
            <a:ext cx="3754328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87329"/>
            <a:ext cx="281989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81076"/>
            <a:ext cx="269097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84161"/>
            <a:ext cx="2326565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987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</a:t>
            </a:r>
            <a:r>
              <a:rPr lang="en-GB" dirty="0" smtClean="0">
                <a:solidFill>
                  <a:srgbClr val="9A73FD"/>
                </a:solidFill>
              </a:rPr>
              <a:t>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8CE614"/>
                </a:solidFill>
                <a:latin typeface="+mn-lt"/>
              </a:rPr>
              <a:t>Health factors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0610"/>
            <a:ext cx="8143876" cy="349860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People who are </a:t>
            </a:r>
            <a:r>
              <a:rPr lang="en-ZA" sz="3600" b="1" dirty="0">
                <a:solidFill>
                  <a:srgbClr val="767DC0"/>
                </a:solidFill>
              </a:rPr>
              <a:t>unfit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weak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or </a:t>
            </a:r>
            <a:r>
              <a:rPr lang="en-ZA" sz="3600" b="1" dirty="0" smtClean="0">
                <a:solidFill>
                  <a:srgbClr val="767DC0"/>
                </a:solidFill>
              </a:rPr>
              <a:t>tired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People with </a:t>
            </a:r>
            <a:r>
              <a:rPr lang="en-ZA" sz="3600" b="1" dirty="0">
                <a:solidFill>
                  <a:srgbClr val="8CE614"/>
                </a:solidFill>
              </a:rPr>
              <a:t>medical conditions </a:t>
            </a:r>
            <a:r>
              <a:rPr lang="en-ZA" sz="3600" dirty="0"/>
              <a:t>(e.g. asthma, heart disease, epilepsy</a:t>
            </a:r>
            <a:r>
              <a:rPr lang="en-ZA" sz="3600" dirty="0" smtClean="0"/>
              <a:t>)</a:t>
            </a:r>
            <a:endParaRPr lang="en-ZA" sz="3600" dirty="0"/>
          </a:p>
          <a:p>
            <a:pPr lvl="0" fontAlgn="base"/>
            <a:r>
              <a:rPr lang="en-ZA" sz="3600" dirty="0"/>
              <a:t>People who get </a:t>
            </a:r>
            <a:r>
              <a:rPr lang="en-ZA" sz="3600" b="1" dirty="0">
                <a:solidFill>
                  <a:srgbClr val="FF0000"/>
                </a:solidFill>
              </a:rPr>
              <a:t>cramps</a:t>
            </a:r>
            <a:r>
              <a:rPr lang="en-ZA" sz="3600" dirty="0"/>
              <a:t> </a:t>
            </a:r>
            <a:r>
              <a:rPr lang="en-ZA" sz="3600" dirty="0" smtClean="0"/>
              <a:t>(making </a:t>
            </a:r>
            <a:r>
              <a:rPr lang="en-ZA" sz="3600" dirty="0"/>
              <a:t>them unable to </a:t>
            </a:r>
            <a:r>
              <a:rPr lang="en-ZA" sz="3600" dirty="0" smtClean="0"/>
              <a:t>swim).  </a:t>
            </a:r>
            <a:endParaRPr lang="en-ZA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7528" y="3989703"/>
            <a:ext cx="3349048" cy="223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>
                <a:solidFill>
                  <a:srgbClr val="FF0000"/>
                </a:solidFill>
                <a:latin typeface="+mn-lt"/>
              </a:rPr>
              <a:t>Carelessness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b="1" dirty="0">
                <a:latin typeface="+mn-lt"/>
              </a:rPr>
              <a:t>or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misfortune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0610"/>
            <a:ext cx="8143876" cy="188261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People may ignore </a:t>
            </a:r>
            <a:r>
              <a:rPr lang="en-ZA" sz="3600" b="1" dirty="0">
                <a:solidFill>
                  <a:srgbClr val="767DC0"/>
                </a:solidFill>
              </a:rPr>
              <a:t>safety regulations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People may </a:t>
            </a:r>
            <a:r>
              <a:rPr lang="en-ZA" sz="3600" b="1" dirty="0">
                <a:solidFill>
                  <a:srgbClr val="8CE614"/>
                </a:solidFill>
              </a:rPr>
              <a:t>behave carelessly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An unexpected </a:t>
            </a:r>
            <a:r>
              <a:rPr lang="en-ZA" sz="3600" b="1" dirty="0">
                <a:solidFill>
                  <a:srgbClr val="FF0000"/>
                </a:solidFill>
              </a:rPr>
              <a:t>disaster</a:t>
            </a:r>
            <a:r>
              <a:rPr lang="en-ZA" sz="3600" dirty="0"/>
              <a:t> may occur.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6256" y="3513221"/>
            <a:ext cx="3893631" cy="25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92595" y="4209051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10.1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189373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</a:t>
            </a:r>
            <a:r>
              <a:rPr lang="en-US" dirty="0" smtClean="0"/>
              <a:t>section by completing Learning </a:t>
            </a:r>
            <a:r>
              <a:rPr lang="en-US" dirty="0"/>
              <a:t>activity </a:t>
            </a:r>
            <a:r>
              <a:rPr lang="en-US" dirty="0" smtClean="0"/>
              <a:t>10.1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57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>
                <a:solidFill>
                  <a:srgbClr val="8CE614"/>
                </a:solidFill>
                <a:latin typeface="+mn-lt"/>
              </a:rPr>
              <a:t>Natural environment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387723"/>
            <a:ext cx="4343400" cy="461302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Dangerous </a:t>
            </a:r>
            <a:r>
              <a:rPr lang="en-ZA" sz="3600" b="1" dirty="0">
                <a:solidFill>
                  <a:srgbClr val="767DC0"/>
                </a:solidFill>
              </a:rPr>
              <a:t>animals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>
                <a:solidFill>
                  <a:srgbClr val="8CE614"/>
                </a:solidFill>
              </a:rPr>
              <a:t>fresh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dirty="0" smtClean="0"/>
              <a:t>water, </a:t>
            </a:r>
            <a:r>
              <a:rPr lang="en-ZA" sz="3200" dirty="0"/>
              <a:t>e.g. crocodiles </a:t>
            </a:r>
            <a:r>
              <a:rPr lang="en-ZA" sz="3200" dirty="0" smtClean="0"/>
              <a:t>&amp; hippos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>
                <a:solidFill>
                  <a:srgbClr val="767DC0"/>
                </a:solidFill>
              </a:rPr>
              <a:t>sea </a:t>
            </a:r>
            <a:r>
              <a:rPr lang="en-ZA" sz="3200" dirty="0" smtClean="0"/>
              <a:t>water, </a:t>
            </a:r>
            <a:r>
              <a:rPr lang="en-ZA" sz="3200" dirty="0"/>
              <a:t>e.g. jellyfish </a:t>
            </a:r>
            <a:r>
              <a:rPr lang="en-ZA" sz="3200" dirty="0" smtClean="0"/>
              <a:t>&amp; stingrays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Near </a:t>
            </a:r>
            <a:r>
              <a:rPr lang="en-ZA" sz="3200" dirty="0" smtClean="0"/>
              <a:t>water, </a:t>
            </a:r>
            <a:r>
              <a:rPr lang="en-ZA" sz="3200" dirty="0"/>
              <a:t>e.g. lions or leopards.</a:t>
            </a:r>
          </a:p>
          <a:p>
            <a:pPr lvl="0" fontAlgn="base"/>
            <a:r>
              <a:rPr lang="en-ZA" sz="3600" dirty="0"/>
              <a:t>Inhaling </a:t>
            </a:r>
            <a:r>
              <a:rPr lang="en-ZA" sz="3600" b="1" dirty="0" smtClean="0">
                <a:solidFill>
                  <a:srgbClr val="767DC0"/>
                </a:solidFill>
              </a:rPr>
              <a:t>water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Corals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rocks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30" y="1685055"/>
            <a:ext cx="2089518" cy="3134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7625" y="4941696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10.6: Crocodiles in rivers and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dams may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cause drowning as they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drag their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 victims under the water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767DC0"/>
                </a:solidFill>
                <a:latin typeface="+mn-lt"/>
              </a:rPr>
              <a:t>Hypothermia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7" y="1456961"/>
            <a:ext cx="4633660" cy="4786677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People may get </a:t>
            </a:r>
            <a:r>
              <a:rPr lang="en-ZA" sz="3200" b="1" dirty="0">
                <a:solidFill>
                  <a:srgbClr val="767DC0"/>
                </a:solidFill>
              </a:rPr>
              <a:t>too cold </a:t>
            </a:r>
            <a:r>
              <a:rPr lang="en-ZA" sz="3200" dirty="0"/>
              <a:t>in water or in wind after getting out of </a:t>
            </a:r>
            <a:r>
              <a:rPr lang="en-ZA" sz="3200" dirty="0" smtClean="0"/>
              <a:t>the water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Body’s </a:t>
            </a:r>
            <a:r>
              <a:rPr lang="en-ZA" sz="3200" b="1" dirty="0">
                <a:solidFill>
                  <a:srgbClr val="8CE614"/>
                </a:solidFill>
              </a:rPr>
              <a:t>core temperature </a:t>
            </a:r>
            <a:r>
              <a:rPr lang="en-ZA" sz="3200" dirty="0"/>
              <a:t>drops.</a:t>
            </a:r>
          </a:p>
          <a:p>
            <a:pPr lvl="0" fontAlgn="base"/>
            <a:r>
              <a:rPr lang="en-ZA" sz="3200" dirty="0"/>
              <a:t>Causes </a:t>
            </a:r>
            <a:r>
              <a:rPr lang="en-ZA" sz="3200" b="1" dirty="0">
                <a:solidFill>
                  <a:srgbClr val="FF0000"/>
                </a:solidFill>
              </a:rPr>
              <a:t>shivering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dirty="0"/>
              <a:t>restricted </a:t>
            </a:r>
            <a:r>
              <a:rPr lang="en-ZA" sz="3200" b="1" dirty="0">
                <a:solidFill>
                  <a:srgbClr val="FF0000"/>
                </a:solidFill>
              </a:rPr>
              <a:t>blood flow </a:t>
            </a:r>
            <a:r>
              <a:rPr lang="en-ZA" sz="3200" dirty="0"/>
              <a:t>which can lead to </a:t>
            </a:r>
            <a:r>
              <a:rPr lang="en-ZA" sz="3200" b="1" dirty="0">
                <a:solidFill>
                  <a:srgbClr val="FF0000"/>
                </a:solidFill>
              </a:rPr>
              <a:t>passing out </a:t>
            </a:r>
            <a:r>
              <a:rPr lang="en-ZA" sz="3200" dirty="0" smtClean="0"/>
              <a:t>&amp; </a:t>
            </a:r>
            <a:r>
              <a:rPr lang="en-ZA" sz="3200" dirty="0"/>
              <a:t>even </a:t>
            </a:r>
            <a:r>
              <a:rPr lang="en-ZA" sz="3200" b="1" dirty="0">
                <a:solidFill>
                  <a:srgbClr val="FF0000"/>
                </a:solidFill>
              </a:rPr>
              <a:t>death</a:t>
            </a:r>
            <a:r>
              <a:rPr lang="en-ZA" sz="32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6364" y="1841783"/>
            <a:ext cx="2658972" cy="398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8CE614"/>
                </a:solidFill>
                <a:latin typeface="+mn-lt"/>
              </a:rPr>
              <a:t>Dehydration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7" y="1456961"/>
            <a:ext cx="4500561" cy="4786677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People </a:t>
            </a:r>
            <a:r>
              <a:rPr lang="en-ZA" sz="3200" b="1" dirty="0">
                <a:solidFill>
                  <a:srgbClr val="767DC0"/>
                </a:solidFill>
              </a:rPr>
              <a:t>stranded</a:t>
            </a:r>
            <a:r>
              <a:rPr lang="en-ZA" sz="3200" dirty="0"/>
              <a:t> in water may not have </a:t>
            </a:r>
            <a:r>
              <a:rPr lang="en-ZA" sz="3200" b="1" dirty="0">
                <a:solidFill>
                  <a:srgbClr val="767DC0"/>
                </a:solidFill>
              </a:rPr>
              <a:t>fresh water </a:t>
            </a:r>
            <a:r>
              <a:rPr lang="en-ZA" sz="3200" dirty="0"/>
              <a:t>to drink </a:t>
            </a:r>
            <a:r>
              <a:rPr lang="en-ZA" sz="3200" dirty="0" smtClean="0"/>
              <a:t>&amp; may </a:t>
            </a:r>
            <a:r>
              <a:rPr lang="en-ZA" sz="3200" dirty="0"/>
              <a:t>be </a:t>
            </a:r>
            <a:r>
              <a:rPr lang="en-ZA" sz="3200" b="1" dirty="0">
                <a:solidFill>
                  <a:srgbClr val="767DC0"/>
                </a:solidFill>
              </a:rPr>
              <a:t>exposed to the sun </a:t>
            </a:r>
            <a:r>
              <a:rPr lang="en-ZA" sz="3200" dirty="0"/>
              <a:t>for a long time.</a:t>
            </a:r>
          </a:p>
          <a:p>
            <a:pPr lvl="0" fontAlgn="base"/>
            <a:r>
              <a:rPr lang="en-ZA" sz="3200" dirty="0"/>
              <a:t>People may </a:t>
            </a:r>
            <a:r>
              <a:rPr lang="en-ZA" sz="3200" b="1" dirty="0" smtClean="0">
                <a:solidFill>
                  <a:srgbClr val="8CE614"/>
                </a:solidFill>
              </a:rPr>
              <a:t>over-hydrate</a:t>
            </a:r>
            <a:r>
              <a:rPr lang="en-ZA" sz="3200" dirty="0" smtClean="0">
                <a:solidFill>
                  <a:srgbClr val="8CE614"/>
                </a:solidFill>
              </a:rPr>
              <a:t> </a:t>
            </a:r>
            <a:r>
              <a:rPr lang="en-ZA" sz="3200" dirty="0"/>
              <a:t>by swallowing </a:t>
            </a:r>
            <a:r>
              <a:rPr lang="en-ZA" sz="3200" b="1" dirty="0">
                <a:solidFill>
                  <a:srgbClr val="8CE614"/>
                </a:solidFill>
              </a:rPr>
              <a:t>too much </a:t>
            </a:r>
            <a:r>
              <a:rPr lang="en-ZA" sz="3200" dirty="0"/>
              <a:t>water when trying to stay afloat or get out of </a:t>
            </a:r>
            <a:r>
              <a:rPr lang="en-ZA" sz="3200" dirty="0" smtClean="0"/>
              <a:t>the water</a:t>
            </a:r>
            <a:r>
              <a:rPr lang="en-ZA" sz="32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841" y="1620290"/>
            <a:ext cx="2900850" cy="43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3 Risk Situations In Or Near Wat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602"/>
            <a:ext cx="9142250" cy="5142057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</a:t>
            </a:r>
            <a:r>
              <a:rPr lang="en-US" dirty="0" smtClean="0"/>
              <a:t>section by completing Learning </a:t>
            </a:r>
            <a:r>
              <a:rPr lang="en-US" dirty="0"/>
              <a:t>activity </a:t>
            </a:r>
            <a:r>
              <a:rPr lang="en-US" dirty="0" smtClean="0"/>
              <a:t>10.2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What are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safety measures</a:t>
            </a:r>
            <a:r>
              <a:rPr lang="en-ZA" b="1" dirty="0" smtClean="0">
                <a:latin typeface="+mn-lt"/>
              </a:rPr>
              <a:t>?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32" y="1551072"/>
            <a:ext cx="4407478" cy="3903244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Safety measures = </a:t>
            </a:r>
            <a:r>
              <a:rPr lang="en-ZA" sz="3200" b="1" dirty="0">
                <a:solidFill>
                  <a:srgbClr val="767DC0"/>
                </a:solidFill>
              </a:rPr>
              <a:t>rules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regulations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767DC0"/>
                </a:solidFill>
              </a:rPr>
              <a:t>common </a:t>
            </a:r>
            <a:r>
              <a:rPr lang="en-ZA" sz="3200" b="1" dirty="0">
                <a:solidFill>
                  <a:srgbClr val="767DC0"/>
                </a:solidFill>
              </a:rPr>
              <a:t>sense </a:t>
            </a:r>
            <a:r>
              <a:rPr lang="en-ZA" sz="3200" dirty="0"/>
              <a:t>to prevent injury or </a:t>
            </a:r>
            <a:r>
              <a:rPr lang="en-ZA" sz="3200" dirty="0" smtClean="0"/>
              <a:t>death</a:t>
            </a:r>
          </a:p>
          <a:p>
            <a:pPr lvl="0" fontAlgn="base"/>
            <a:r>
              <a:rPr lang="en-ZA" sz="3200" dirty="0" smtClean="0"/>
              <a:t>Refer to </a:t>
            </a:r>
            <a:r>
              <a:rPr lang="en-ZA" sz="3200" b="1" dirty="0" smtClean="0">
                <a:solidFill>
                  <a:srgbClr val="8CE614"/>
                </a:solidFill>
              </a:rPr>
              <a:t>Example 10.1 </a:t>
            </a:r>
            <a:r>
              <a:rPr lang="en-ZA" sz="3200" dirty="0" smtClean="0"/>
              <a:t>in your </a:t>
            </a:r>
            <a:r>
              <a:rPr lang="en-ZA" sz="3200" i="1" dirty="0" smtClean="0"/>
              <a:t>Student’s Book </a:t>
            </a:r>
            <a:r>
              <a:rPr lang="en-ZA" sz="3200" dirty="0" smtClean="0"/>
              <a:t>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2145501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5762" y="4209051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277832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</a:t>
            </a:r>
            <a:r>
              <a:rPr lang="en-US" dirty="0" smtClean="0"/>
              <a:t>section by completing Learning </a:t>
            </a:r>
            <a:r>
              <a:rPr lang="en-US" dirty="0"/>
              <a:t>activity </a:t>
            </a:r>
            <a:r>
              <a:rPr lang="en-US" dirty="0" smtClean="0"/>
              <a:t>10.3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9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007" y="1771650"/>
            <a:ext cx="3843081" cy="2255806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Explain water safety measures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8707" y="4027456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10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285750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Safety measures </a:t>
            </a:r>
            <a:r>
              <a:rPr lang="en-ZA" b="1" dirty="0">
                <a:latin typeface="+mn-lt"/>
              </a:rPr>
              <a:t>to avoid accidents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in</a:t>
            </a:r>
            <a:r>
              <a:rPr lang="en-ZA" b="1" dirty="0">
                <a:latin typeface="+mn-lt"/>
              </a:rPr>
              <a:t> or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near</a:t>
            </a:r>
            <a:r>
              <a:rPr lang="en-ZA" b="1" dirty="0">
                <a:latin typeface="+mn-lt"/>
              </a:rPr>
              <a:t> water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4" y="1556974"/>
            <a:ext cx="5357812" cy="465809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Take along </a:t>
            </a:r>
            <a:r>
              <a:rPr lang="en-ZA" sz="3600" b="1" dirty="0">
                <a:solidFill>
                  <a:srgbClr val="8CE614"/>
                </a:solidFill>
              </a:rPr>
              <a:t>clothing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gear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Keep safe </a:t>
            </a:r>
            <a:r>
              <a:rPr lang="en-ZA" sz="3600" b="1" dirty="0" smtClean="0">
                <a:solidFill>
                  <a:srgbClr val="767DC0"/>
                </a:solidFill>
              </a:rPr>
              <a:t>company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Observe </a:t>
            </a:r>
            <a:r>
              <a:rPr lang="en-ZA" sz="3600" b="1" dirty="0">
                <a:solidFill>
                  <a:srgbClr val="8CE614"/>
                </a:solidFill>
              </a:rPr>
              <a:t>rules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warnings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Use watercraft </a:t>
            </a:r>
            <a:r>
              <a:rPr lang="en-ZA" sz="3600" b="1" dirty="0" smtClean="0">
                <a:solidFill>
                  <a:srgbClr val="767DC0"/>
                </a:solidFill>
              </a:rPr>
              <a:t>correctly</a:t>
            </a:r>
            <a:r>
              <a:rPr lang="en-ZA" sz="3600" dirty="0" smtClean="0"/>
              <a:t> </a:t>
            </a:r>
            <a:endParaRPr lang="en-ZA" sz="3600" dirty="0"/>
          </a:p>
          <a:p>
            <a:pPr lvl="0" fontAlgn="base"/>
            <a:r>
              <a:rPr lang="en-ZA" sz="3600" dirty="0"/>
              <a:t>Respect </a:t>
            </a:r>
            <a:r>
              <a:rPr lang="en-ZA" sz="3600" b="1" dirty="0" smtClean="0">
                <a:solidFill>
                  <a:srgbClr val="8CE614"/>
                </a:solidFill>
              </a:rPr>
              <a:t>nature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Use pools </a:t>
            </a:r>
            <a:r>
              <a:rPr lang="en-ZA" sz="3600" b="1" dirty="0">
                <a:solidFill>
                  <a:srgbClr val="767DC0"/>
                </a:solidFill>
              </a:rPr>
              <a:t>safely</a:t>
            </a:r>
            <a:r>
              <a:rPr lang="en-ZA" sz="3600" dirty="0"/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3526" y="2119941"/>
            <a:ext cx="2477513" cy="34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4 Water And Safety Measur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605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10.4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</a:t>
            </a:r>
            <a:r>
              <a:rPr lang="en-US" dirty="0" smtClean="0"/>
              <a:t>by completing Learning </a:t>
            </a:r>
            <a:r>
              <a:rPr lang="en-US" dirty="0"/>
              <a:t>activity </a:t>
            </a:r>
            <a:r>
              <a:rPr lang="en-US" dirty="0" smtClean="0"/>
              <a:t>10.4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4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9141"/>
            <a:ext cx="8404412" cy="883470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Basic first-aid skills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31975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10.2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7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4" y="31541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first aid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5" y="2299854"/>
            <a:ext cx="3888392" cy="25922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97" y="879950"/>
            <a:ext cx="4814886" cy="520605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First aid = </a:t>
            </a:r>
            <a:r>
              <a:rPr lang="en-ZA" sz="3600" b="1" dirty="0">
                <a:solidFill>
                  <a:srgbClr val="8CE614"/>
                </a:solidFill>
              </a:rPr>
              <a:t>first </a:t>
            </a:r>
            <a:r>
              <a:rPr lang="en-ZA" sz="3600" b="1" dirty="0" smtClean="0">
                <a:solidFill>
                  <a:srgbClr val="8CE614"/>
                </a:solidFill>
              </a:rPr>
              <a:t>assistance</a:t>
            </a:r>
            <a:r>
              <a:rPr lang="en-ZA" sz="3600" dirty="0" smtClean="0"/>
              <a:t>/</a:t>
            </a:r>
            <a:r>
              <a:rPr lang="en-ZA" sz="3600" b="1" dirty="0" smtClean="0">
                <a:solidFill>
                  <a:srgbClr val="8CE614"/>
                </a:solidFill>
              </a:rPr>
              <a:t>care</a:t>
            </a:r>
            <a:r>
              <a:rPr lang="en-ZA" sz="3600" dirty="0" smtClean="0"/>
              <a:t> </a:t>
            </a:r>
            <a:r>
              <a:rPr lang="en-ZA" sz="3600" dirty="0"/>
              <a:t>for </a:t>
            </a:r>
            <a:r>
              <a:rPr lang="en-ZA" sz="3600" dirty="0" smtClean="0"/>
              <a:t>an </a:t>
            </a:r>
            <a:r>
              <a:rPr lang="en-ZA" sz="3600" b="1" dirty="0" smtClean="0">
                <a:solidFill>
                  <a:srgbClr val="8CE614"/>
                </a:solidFill>
              </a:rPr>
              <a:t>ill</a:t>
            </a:r>
            <a:r>
              <a:rPr lang="en-ZA" sz="3600" dirty="0" smtClean="0"/>
              <a:t>/</a:t>
            </a:r>
            <a:r>
              <a:rPr lang="en-ZA" sz="3600" b="1" dirty="0" smtClean="0">
                <a:solidFill>
                  <a:srgbClr val="8CE614"/>
                </a:solidFill>
              </a:rPr>
              <a:t>injured </a:t>
            </a:r>
            <a:r>
              <a:rPr lang="en-ZA" sz="3600" b="1" dirty="0">
                <a:solidFill>
                  <a:srgbClr val="8CE614"/>
                </a:solidFill>
              </a:rPr>
              <a:t>person </a:t>
            </a:r>
            <a:r>
              <a:rPr lang="en-ZA" sz="3600" dirty="0"/>
              <a:t>until professional medical </a:t>
            </a:r>
            <a:r>
              <a:rPr lang="en-ZA" sz="3600" dirty="0" smtClean="0"/>
              <a:t>treatment is given</a:t>
            </a:r>
            <a:endParaRPr lang="en-ZA" sz="3600" dirty="0"/>
          </a:p>
          <a:p>
            <a:pPr lvl="0" fontAlgn="base"/>
            <a:r>
              <a:rPr lang="en-ZA" sz="3600" dirty="0"/>
              <a:t>Aim of first aid = to </a:t>
            </a:r>
            <a:r>
              <a:rPr lang="en-ZA" sz="3600" b="1" dirty="0">
                <a:solidFill>
                  <a:srgbClr val="767DC0"/>
                </a:solidFill>
              </a:rPr>
              <a:t>stabilise</a:t>
            </a:r>
            <a:r>
              <a:rPr lang="en-ZA" sz="3600" dirty="0"/>
              <a:t> </a:t>
            </a:r>
            <a:r>
              <a:rPr lang="en-ZA" sz="3600" dirty="0" smtClean="0"/>
              <a:t>victims</a:t>
            </a:r>
            <a:endParaRPr lang="en-ZA" sz="3600" dirty="0"/>
          </a:p>
          <a:p>
            <a:pPr lvl="0" fontAlgn="base"/>
            <a:r>
              <a:rPr lang="en-ZA" sz="3600" dirty="0"/>
              <a:t>Focus on </a:t>
            </a:r>
            <a:r>
              <a:rPr lang="en-ZA" sz="3600" b="1" dirty="0">
                <a:solidFill>
                  <a:srgbClr val="8CE614"/>
                </a:solidFill>
              </a:rPr>
              <a:t>breathing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heartbeat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blood</a:t>
            </a:r>
            <a:r>
              <a:rPr lang="en-ZA" sz="3600" dirty="0"/>
              <a:t> before other injuries.</a:t>
            </a:r>
          </a:p>
        </p:txBody>
      </p:sp>
    </p:spTree>
    <p:extLst>
      <p:ext uri="{BB962C8B-B14F-4D97-AF65-F5344CB8AC3E}">
        <p14:creationId xmlns:p14="http://schemas.microsoft.com/office/powerpoint/2010/main" val="8105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285750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irst aid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for water accidents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7" y="1329655"/>
            <a:ext cx="7459010" cy="460645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Focus on </a:t>
            </a:r>
            <a:r>
              <a:rPr lang="en-ZA" sz="3600" b="1" dirty="0">
                <a:solidFill>
                  <a:srgbClr val="8CE614"/>
                </a:solidFill>
              </a:rPr>
              <a:t>ABC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8CE614"/>
                </a:solidFill>
              </a:rPr>
              <a:t>first aid</a:t>
            </a:r>
            <a:r>
              <a:rPr lang="en-ZA" sz="3600" dirty="0"/>
              <a:t>: </a:t>
            </a:r>
          </a:p>
          <a:p>
            <a:pPr marL="809625" lvl="2" indent="-539750" fontAlgn="base">
              <a:buFont typeface="Wingdings" panose="05000000000000000000" pitchFamily="2" charset="2"/>
              <a:buChar char="v"/>
            </a:pPr>
            <a:r>
              <a:rPr lang="en-ZA" sz="3200" b="1" dirty="0" smtClean="0">
                <a:solidFill>
                  <a:srgbClr val="8CE614"/>
                </a:solidFill>
              </a:rPr>
              <a:t>A</a:t>
            </a:r>
            <a:r>
              <a:rPr lang="en-ZA" sz="3200" dirty="0" smtClean="0"/>
              <a:t>irway</a:t>
            </a:r>
            <a:endParaRPr lang="en-ZA" sz="3200" dirty="0"/>
          </a:p>
          <a:p>
            <a:pPr marL="809625" lvl="2" indent="-539750" fontAlgn="base">
              <a:buFont typeface="Wingdings" panose="05000000000000000000" pitchFamily="2" charset="2"/>
              <a:buChar char="v"/>
            </a:pPr>
            <a:r>
              <a:rPr lang="en-ZA" sz="3200" b="1" dirty="0" smtClean="0">
                <a:solidFill>
                  <a:srgbClr val="8CE614"/>
                </a:solidFill>
              </a:rPr>
              <a:t>B</a:t>
            </a:r>
            <a:r>
              <a:rPr lang="en-ZA" sz="3200" dirty="0" smtClean="0"/>
              <a:t>reathing</a:t>
            </a:r>
            <a:endParaRPr lang="en-ZA" sz="3200" dirty="0"/>
          </a:p>
          <a:p>
            <a:pPr marL="809625" lvl="2" indent="-539750" fontAlgn="base">
              <a:buFont typeface="Wingdings" panose="05000000000000000000" pitchFamily="2" charset="2"/>
              <a:buChar char="v"/>
            </a:pPr>
            <a:r>
              <a:rPr lang="en-ZA" sz="3200" b="1" dirty="0" smtClean="0">
                <a:solidFill>
                  <a:srgbClr val="8CE614"/>
                </a:solidFill>
              </a:rPr>
              <a:t>C</a:t>
            </a:r>
            <a:r>
              <a:rPr lang="en-ZA" sz="3200" dirty="0" smtClean="0"/>
              <a:t>irculation</a:t>
            </a:r>
            <a:endParaRPr lang="en-ZA" sz="3200" dirty="0"/>
          </a:p>
          <a:p>
            <a:pPr marL="269875" lvl="1" indent="-269875" fontAlgn="base"/>
            <a:r>
              <a:rPr lang="en-ZA" sz="3600" dirty="0"/>
              <a:t>Need </a:t>
            </a:r>
            <a:r>
              <a:rPr lang="en-ZA" sz="3600" b="1" dirty="0">
                <a:solidFill>
                  <a:srgbClr val="767DC0"/>
                </a:solidFill>
              </a:rPr>
              <a:t>oxygen</a:t>
            </a:r>
            <a:r>
              <a:rPr lang="en-ZA" sz="3600" dirty="0"/>
              <a:t> for body to function </a:t>
            </a:r>
            <a:r>
              <a:rPr lang="en-ZA" sz="3600" dirty="0" smtClean="0"/>
              <a:t>&amp; </a:t>
            </a:r>
            <a:r>
              <a:rPr lang="en-ZA" sz="3600" dirty="0"/>
              <a:t>to prevent permanent brain damage.</a:t>
            </a:r>
          </a:p>
          <a:p>
            <a:pPr marL="269875" lvl="1" indent="-269875" fontAlgn="base"/>
            <a:r>
              <a:rPr lang="en-ZA" sz="3600" dirty="0"/>
              <a:t>May need to do </a:t>
            </a:r>
            <a:r>
              <a:rPr lang="en-ZA" sz="3600" b="1" dirty="0">
                <a:solidFill>
                  <a:srgbClr val="8CE614"/>
                </a:solidFill>
              </a:rPr>
              <a:t>different parts </a:t>
            </a:r>
            <a:r>
              <a:rPr lang="en-ZA" sz="3600" dirty="0"/>
              <a:t>of first aid at once.</a:t>
            </a:r>
          </a:p>
        </p:txBody>
      </p:sp>
    </p:spTree>
    <p:extLst>
      <p:ext uri="{BB962C8B-B14F-4D97-AF65-F5344CB8AC3E}">
        <p14:creationId xmlns:p14="http://schemas.microsoft.com/office/powerpoint/2010/main" val="25728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42875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A</a:t>
            </a:r>
            <a:r>
              <a:rPr lang="en-ZA" b="1" dirty="0">
                <a:latin typeface="+mn-lt"/>
              </a:rPr>
              <a:t> = clear the </a:t>
            </a:r>
            <a:r>
              <a:rPr lang="en-ZA" b="1" u="sng" dirty="0">
                <a:solidFill>
                  <a:srgbClr val="8CE614"/>
                </a:solidFill>
                <a:latin typeface="+mn-lt"/>
              </a:rPr>
              <a:t>A</a:t>
            </a:r>
            <a:r>
              <a:rPr lang="en-ZA" b="1" dirty="0">
                <a:latin typeface="+mn-lt"/>
              </a:rPr>
              <a:t>irway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8" y="958180"/>
            <a:ext cx="7986711" cy="4465556"/>
          </a:xfrm>
        </p:spPr>
        <p:txBody>
          <a:bodyPr>
            <a:noAutofit/>
          </a:bodyPr>
          <a:lstStyle/>
          <a:p>
            <a:pPr lvl="0" fontAlgn="base"/>
            <a:r>
              <a:rPr lang="en-ZA" sz="3500" dirty="0"/>
              <a:t>Airway = </a:t>
            </a:r>
            <a:r>
              <a:rPr lang="en-ZA" sz="3500" b="1" dirty="0">
                <a:solidFill>
                  <a:srgbClr val="767DC0"/>
                </a:solidFill>
              </a:rPr>
              <a:t>nose</a:t>
            </a:r>
            <a:r>
              <a:rPr lang="en-ZA" sz="3500" dirty="0"/>
              <a:t>, </a:t>
            </a:r>
            <a:r>
              <a:rPr lang="en-ZA" sz="3500" b="1" dirty="0">
                <a:solidFill>
                  <a:srgbClr val="767DC0"/>
                </a:solidFill>
              </a:rPr>
              <a:t>mouth</a:t>
            </a:r>
            <a:r>
              <a:rPr lang="en-ZA" sz="3500" dirty="0"/>
              <a:t>, </a:t>
            </a:r>
            <a:r>
              <a:rPr lang="en-ZA" sz="3500" b="1" dirty="0">
                <a:solidFill>
                  <a:srgbClr val="767DC0"/>
                </a:solidFill>
              </a:rPr>
              <a:t>throat</a:t>
            </a:r>
            <a:r>
              <a:rPr lang="en-ZA" sz="3500" dirty="0"/>
              <a:t> </a:t>
            </a:r>
            <a:r>
              <a:rPr lang="en-ZA" sz="3500" dirty="0" smtClean="0"/>
              <a:t>&amp; </a:t>
            </a:r>
            <a:r>
              <a:rPr lang="en-ZA" sz="3500" b="1" dirty="0" smtClean="0">
                <a:solidFill>
                  <a:srgbClr val="767DC0"/>
                </a:solidFill>
              </a:rPr>
              <a:t>lungs</a:t>
            </a:r>
            <a:endParaRPr lang="en-ZA" sz="35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500" dirty="0"/>
              <a:t>Clear: </a:t>
            </a:r>
          </a:p>
          <a:p>
            <a:pPr marL="628650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Object stuck in </a:t>
            </a:r>
            <a:r>
              <a:rPr lang="en-ZA" sz="3200" b="1" dirty="0" smtClean="0">
                <a:solidFill>
                  <a:srgbClr val="8CE614"/>
                </a:solidFill>
              </a:rPr>
              <a:t>throat</a:t>
            </a:r>
            <a:endParaRPr lang="en-ZA" sz="3200" b="1" dirty="0">
              <a:solidFill>
                <a:srgbClr val="8CE614"/>
              </a:solidFill>
            </a:endParaRPr>
          </a:p>
          <a:p>
            <a:pPr marL="628650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Water, vomit or chemicals </a:t>
            </a:r>
            <a:r>
              <a:rPr lang="en-ZA" sz="3200" b="1" dirty="0">
                <a:solidFill>
                  <a:srgbClr val="767DC0"/>
                </a:solidFill>
              </a:rPr>
              <a:t>inhaled</a:t>
            </a:r>
            <a:r>
              <a:rPr lang="en-ZA" sz="3200" dirty="0"/>
              <a:t>. </a:t>
            </a:r>
          </a:p>
          <a:p>
            <a:pPr fontAlgn="base"/>
            <a:r>
              <a:rPr lang="en-ZA" sz="3500" b="1" dirty="0"/>
              <a:t>Note: </a:t>
            </a:r>
            <a:r>
              <a:rPr lang="en-ZA" sz="3500" b="1" dirty="0">
                <a:solidFill>
                  <a:srgbClr val="8CE614"/>
                </a:solidFill>
              </a:rPr>
              <a:t>Choking</a:t>
            </a:r>
            <a:r>
              <a:rPr lang="en-ZA" sz="3500" dirty="0"/>
              <a:t> occurs when something (food, water or a small item) is </a:t>
            </a:r>
            <a:r>
              <a:rPr lang="en-ZA" sz="3500" b="1" dirty="0">
                <a:solidFill>
                  <a:srgbClr val="8CE614"/>
                </a:solidFill>
              </a:rPr>
              <a:t>inhaled accidentally</a:t>
            </a:r>
            <a:r>
              <a:rPr lang="en-ZA" sz="3500" dirty="0" smtClean="0"/>
              <a:t>.</a:t>
            </a:r>
          </a:p>
          <a:p>
            <a:pPr fontAlgn="base"/>
            <a:r>
              <a:rPr lang="en-ZA" sz="3500" dirty="0"/>
              <a:t>See </a:t>
            </a:r>
            <a:r>
              <a:rPr lang="en-ZA" sz="3500" b="1" dirty="0" smtClean="0">
                <a:solidFill>
                  <a:srgbClr val="9A73FD"/>
                </a:solidFill>
              </a:rPr>
              <a:t>Box 10.1 </a:t>
            </a:r>
            <a:r>
              <a:rPr lang="en-ZA" sz="3500" dirty="0" smtClean="0"/>
              <a:t>in your </a:t>
            </a:r>
            <a:r>
              <a:rPr lang="en-ZA" sz="3500" i="1" dirty="0"/>
              <a:t>Student’s Book </a:t>
            </a:r>
            <a:r>
              <a:rPr lang="en-ZA" sz="3500" dirty="0"/>
              <a:t>for more information about dealing with </a:t>
            </a:r>
            <a:r>
              <a:rPr lang="en-ZA" sz="3500" b="1" dirty="0" smtClean="0">
                <a:solidFill>
                  <a:srgbClr val="767DC0"/>
                </a:solidFill>
              </a:rPr>
              <a:t>choking</a:t>
            </a:r>
            <a:r>
              <a:rPr lang="en-ZA" sz="3500" dirty="0" smtClean="0"/>
              <a:t>.</a:t>
            </a:r>
            <a:endParaRPr lang="en-ZA" sz="3500" dirty="0"/>
          </a:p>
          <a:p>
            <a:pPr fontAlgn="base"/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0015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42875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solidFill>
                  <a:srgbClr val="8CE614"/>
                </a:solidFill>
                <a:latin typeface="+mn-lt"/>
              </a:rPr>
              <a:t>B </a:t>
            </a:r>
            <a:r>
              <a:rPr lang="en-ZA" b="1" dirty="0">
                <a:latin typeface="+mn-lt"/>
              </a:rPr>
              <a:t>= </a:t>
            </a:r>
            <a:r>
              <a:rPr lang="en-ZA" b="1" dirty="0" smtClean="0">
                <a:latin typeface="+mn-lt"/>
              </a:rPr>
              <a:t>get the </a:t>
            </a:r>
            <a:r>
              <a:rPr lang="en-ZA" b="1" u="sng" dirty="0" smtClean="0">
                <a:solidFill>
                  <a:srgbClr val="8CE614"/>
                </a:solidFill>
                <a:latin typeface="+mn-lt"/>
              </a:rPr>
              <a:t>B</a:t>
            </a:r>
            <a:r>
              <a:rPr lang="en-ZA" b="1" dirty="0" smtClean="0">
                <a:latin typeface="+mn-lt"/>
              </a:rPr>
              <a:t>reathing going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8" y="1071076"/>
            <a:ext cx="7986711" cy="393564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Unconscious = no </a:t>
            </a:r>
            <a:r>
              <a:rPr lang="en-ZA" sz="3600" b="1" dirty="0">
                <a:solidFill>
                  <a:srgbClr val="8CE614"/>
                </a:solidFill>
              </a:rPr>
              <a:t>response </a:t>
            </a:r>
            <a:r>
              <a:rPr lang="en-ZA" sz="3600" dirty="0"/>
              <a:t>to talking, pain or the </a:t>
            </a:r>
            <a:r>
              <a:rPr lang="en-ZA" sz="3600" dirty="0" smtClean="0"/>
              <a:t>situation</a:t>
            </a:r>
            <a:endParaRPr lang="en-ZA" sz="3600" dirty="0"/>
          </a:p>
          <a:p>
            <a:pPr lvl="0" fontAlgn="base"/>
            <a:r>
              <a:rPr lang="en-ZA" sz="3600" dirty="0"/>
              <a:t>If there is no </a:t>
            </a:r>
            <a:r>
              <a:rPr lang="en-ZA" sz="3600" b="1" dirty="0">
                <a:solidFill>
                  <a:srgbClr val="767DC0"/>
                </a:solidFill>
              </a:rPr>
              <a:t>pulse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heartbeat</a:t>
            </a:r>
            <a:r>
              <a:rPr lang="en-ZA" sz="3600" dirty="0"/>
              <a:t>, need to start </a:t>
            </a:r>
            <a:r>
              <a:rPr lang="en-ZA" sz="3600" b="1" dirty="0" smtClean="0">
                <a:solidFill>
                  <a:srgbClr val="767DC0"/>
                </a:solidFill>
              </a:rPr>
              <a:t>CPR</a:t>
            </a:r>
            <a:endParaRPr lang="en-ZA" sz="3600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CPR = </a:t>
            </a:r>
            <a:r>
              <a:rPr lang="en-ZA" sz="3600" b="1" dirty="0">
                <a:solidFill>
                  <a:srgbClr val="8CE614"/>
                </a:solidFill>
              </a:rPr>
              <a:t>cardiopulmonary resuscitation</a:t>
            </a:r>
            <a:r>
              <a:rPr lang="en-ZA" sz="3600" dirty="0"/>
              <a:t>; getting </a:t>
            </a:r>
            <a:r>
              <a:rPr lang="en-ZA" sz="3600" b="1" dirty="0">
                <a:solidFill>
                  <a:srgbClr val="8CE614"/>
                </a:solidFill>
              </a:rPr>
              <a:t>oxygen</a:t>
            </a:r>
            <a:r>
              <a:rPr lang="en-ZA" sz="3600" dirty="0"/>
              <a:t> to the heart (“cardio”) </a:t>
            </a:r>
            <a:r>
              <a:rPr lang="en-ZA" sz="3600" dirty="0" smtClean="0"/>
              <a:t>&amp; </a:t>
            </a:r>
            <a:r>
              <a:rPr lang="en-ZA" sz="3600" dirty="0"/>
              <a:t>lungs (“pulmonary</a:t>
            </a:r>
            <a:r>
              <a:rPr lang="en-ZA" sz="3600" dirty="0" smtClean="0"/>
              <a:t>”).</a:t>
            </a:r>
            <a:endParaRPr lang="en-ZA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20" y="4400550"/>
            <a:ext cx="1234659" cy="18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326203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How to give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CPR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8" y="1257299"/>
            <a:ext cx="7986711" cy="4514851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Turn patient onto their </a:t>
            </a:r>
            <a:r>
              <a:rPr lang="en-ZA" sz="3200" b="1" dirty="0" smtClean="0">
                <a:solidFill>
                  <a:srgbClr val="767DC0"/>
                </a:solidFill>
              </a:rPr>
              <a:t>back</a:t>
            </a:r>
            <a:endParaRPr lang="en-ZA" sz="3200" dirty="0">
              <a:solidFill>
                <a:srgbClr val="767DC0"/>
              </a:solidFill>
            </a:endParaRPr>
          </a:p>
          <a:p>
            <a:pPr lvl="0" fontAlgn="base"/>
            <a:r>
              <a:rPr lang="en-ZA" sz="3200" dirty="0"/>
              <a:t>Check that </a:t>
            </a:r>
            <a:r>
              <a:rPr lang="en-ZA" sz="3200" dirty="0" smtClean="0"/>
              <a:t>the airway </a:t>
            </a:r>
            <a:r>
              <a:rPr lang="en-ZA" sz="3200" dirty="0"/>
              <a:t>is </a:t>
            </a:r>
            <a:r>
              <a:rPr lang="en-ZA" sz="3200" b="1" dirty="0" smtClean="0">
                <a:solidFill>
                  <a:srgbClr val="8CE614"/>
                </a:solidFill>
              </a:rPr>
              <a:t>clear</a:t>
            </a:r>
            <a:endParaRPr lang="en-ZA" sz="3200" dirty="0">
              <a:solidFill>
                <a:srgbClr val="8CE614"/>
              </a:solidFill>
            </a:endParaRPr>
          </a:p>
          <a:p>
            <a:pPr lvl="0" fontAlgn="base"/>
            <a:r>
              <a:rPr lang="en-ZA" sz="3200" dirty="0"/>
              <a:t>Place heel of your hand </a:t>
            </a:r>
            <a:r>
              <a:rPr lang="en-ZA" sz="3200" b="1" dirty="0">
                <a:solidFill>
                  <a:srgbClr val="767DC0"/>
                </a:solidFill>
              </a:rPr>
              <a:t>on top of </a:t>
            </a:r>
            <a:r>
              <a:rPr lang="en-ZA" sz="3200" dirty="0" smtClean="0"/>
              <a:t>your other hand</a:t>
            </a:r>
            <a:endParaRPr lang="en-ZA" sz="3200" dirty="0"/>
          </a:p>
          <a:p>
            <a:pPr lvl="0" fontAlgn="base"/>
            <a:r>
              <a:rPr lang="en-ZA" sz="3200" dirty="0"/>
              <a:t>Adults </a:t>
            </a:r>
            <a:r>
              <a:rPr lang="en-ZA" sz="3200" dirty="0" smtClean="0"/>
              <a:t>&amp; older children</a:t>
            </a:r>
            <a:r>
              <a:rPr lang="en-ZA" sz="3200" dirty="0"/>
              <a:t>: </a:t>
            </a:r>
            <a:r>
              <a:rPr lang="en-ZA" sz="3200" b="1" dirty="0">
                <a:solidFill>
                  <a:srgbClr val="8CE614"/>
                </a:solidFill>
              </a:rPr>
              <a:t>30 compressions </a:t>
            </a:r>
            <a:r>
              <a:rPr lang="en-ZA" sz="3200" dirty="0"/>
              <a:t>(presses) on chest (between nipples</a:t>
            </a:r>
            <a:r>
              <a:rPr lang="en-ZA" sz="3200" dirty="0" smtClean="0"/>
              <a:t>) </a:t>
            </a:r>
            <a:endParaRPr lang="en-ZA" sz="3200" dirty="0"/>
          </a:p>
          <a:p>
            <a:pPr lvl="0" fontAlgn="base"/>
            <a:r>
              <a:rPr lang="en-ZA" sz="3200" dirty="0"/>
              <a:t>Young children: p</a:t>
            </a:r>
            <a:r>
              <a:rPr lang="en-ZA" sz="3200" dirty="0" smtClean="0"/>
              <a:t>ress </a:t>
            </a:r>
            <a:r>
              <a:rPr lang="en-ZA" sz="3200" dirty="0"/>
              <a:t>to a depth of </a:t>
            </a:r>
            <a:r>
              <a:rPr lang="en-ZA" sz="3200" b="1" dirty="0">
                <a:solidFill>
                  <a:srgbClr val="767DC0"/>
                </a:solidFill>
              </a:rPr>
              <a:t>4 cm </a:t>
            </a:r>
            <a:r>
              <a:rPr lang="en-ZA" sz="3200" b="1" dirty="0" smtClean="0">
                <a:solidFill>
                  <a:srgbClr val="767DC0"/>
                </a:solidFill>
              </a:rPr>
              <a:t>only</a:t>
            </a:r>
          </a:p>
          <a:p>
            <a:pPr lvl="0" fontAlgn="base"/>
            <a:r>
              <a:rPr lang="en-ZA" sz="3200" dirty="0" smtClean="0"/>
              <a:t>Babies</a:t>
            </a:r>
            <a:r>
              <a:rPr lang="en-ZA" sz="3200" dirty="0"/>
              <a:t>: press </a:t>
            </a:r>
            <a:r>
              <a:rPr lang="en-ZA" sz="3200" dirty="0" smtClean="0"/>
              <a:t>with </a:t>
            </a:r>
            <a:r>
              <a:rPr lang="en-ZA" sz="3200" b="1" dirty="0" smtClean="0">
                <a:solidFill>
                  <a:srgbClr val="8CE614"/>
                </a:solidFill>
              </a:rPr>
              <a:t>two</a:t>
            </a:r>
            <a:r>
              <a:rPr lang="en-ZA" sz="3200" b="1" dirty="0">
                <a:solidFill>
                  <a:srgbClr val="8CE614"/>
                </a:solidFill>
              </a:rPr>
              <a:t> fingers </a:t>
            </a:r>
            <a:r>
              <a:rPr lang="en-ZA" sz="3200" b="1" dirty="0" smtClean="0">
                <a:solidFill>
                  <a:srgbClr val="8CE614"/>
                </a:solidFill>
              </a:rPr>
              <a:t>only</a:t>
            </a:r>
            <a:endParaRPr lang="en-ZA" sz="3200" dirty="0">
              <a:solidFill>
                <a:srgbClr val="8CE6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211903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How to give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CPR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8" y="1257299"/>
            <a:ext cx="7986711" cy="467201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Gently </a:t>
            </a:r>
            <a:r>
              <a:rPr lang="en-ZA" sz="3600" b="1" dirty="0">
                <a:solidFill>
                  <a:srgbClr val="8CE614"/>
                </a:solidFill>
              </a:rPr>
              <a:t>tilt victim’s head back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pinch nose </a:t>
            </a:r>
            <a:r>
              <a:rPr lang="en-ZA" sz="3600" b="1" dirty="0" smtClean="0">
                <a:solidFill>
                  <a:srgbClr val="8CE614"/>
                </a:solidFill>
              </a:rPr>
              <a:t>shut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Completely </a:t>
            </a:r>
            <a:r>
              <a:rPr lang="en-ZA" sz="3600" b="1" dirty="0">
                <a:solidFill>
                  <a:srgbClr val="767DC0"/>
                </a:solidFill>
              </a:rPr>
              <a:t>cover</a:t>
            </a:r>
            <a:r>
              <a:rPr lang="en-ZA" sz="3600" dirty="0"/>
              <a:t> the </a:t>
            </a:r>
            <a:r>
              <a:rPr lang="en-ZA" sz="3600" b="1" dirty="0">
                <a:solidFill>
                  <a:srgbClr val="767DC0"/>
                </a:solidFill>
              </a:rPr>
              <a:t>victim’s mouth </a:t>
            </a:r>
            <a:r>
              <a:rPr lang="en-ZA" sz="3600" dirty="0"/>
              <a:t>with yours (or with a special inflatable </a:t>
            </a:r>
            <a:r>
              <a:rPr lang="en-ZA" sz="3600" dirty="0" smtClean="0"/>
              <a:t>device)</a:t>
            </a:r>
          </a:p>
          <a:p>
            <a:pPr lvl="0" fontAlgn="base"/>
            <a:r>
              <a:rPr lang="en-ZA" sz="3600" dirty="0" smtClean="0"/>
              <a:t>Blow </a:t>
            </a:r>
            <a:r>
              <a:rPr lang="en-ZA" sz="3600" dirty="0"/>
              <a:t>hard enough for their </a:t>
            </a:r>
            <a:r>
              <a:rPr lang="en-ZA" sz="3600" b="1" dirty="0">
                <a:solidFill>
                  <a:srgbClr val="8CE614"/>
                </a:solidFill>
              </a:rPr>
              <a:t>chest to rise </a:t>
            </a:r>
            <a:r>
              <a:rPr lang="en-ZA" sz="3600" dirty="0"/>
              <a:t>(only </a:t>
            </a:r>
            <a:r>
              <a:rPr lang="en-ZA" sz="3600" dirty="0" smtClean="0"/>
              <a:t>a small </a:t>
            </a:r>
            <a:r>
              <a:rPr lang="en-ZA" sz="3600" dirty="0"/>
              <a:t>breath for </a:t>
            </a:r>
            <a:r>
              <a:rPr lang="en-ZA" sz="3600" dirty="0" smtClean="0"/>
              <a:t>a baby)</a:t>
            </a:r>
            <a:endParaRPr lang="en-ZA" sz="3600" dirty="0"/>
          </a:p>
          <a:p>
            <a:pPr lvl="0" fontAlgn="base"/>
            <a:r>
              <a:rPr lang="en-ZA" sz="3600" dirty="0"/>
              <a:t>Give another </a:t>
            </a:r>
            <a:r>
              <a:rPr lang="en-ZA" sz="3600" b="1" dirty="0" smtClean="0">
                <a:solidFill>
                  <a:srgbClr val="767DC0"/>
                </a:solidFill>
              </a:rPr>
              <a:t>two</a:t>
            </a:r>
            <a:r>
              <a:rPr lang="en-ZA" sz="3600" b="1" dirty="0">
                <a:solidFill>
                  <a:srgbClr val="767DC0"/>
                </a:solidFill>
              </a:rPr>
              <a:t> blows</a:t>
            </a:r>
            <a:r>
              <a:rPr lang="en-ZA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950080"/>
            <a:ext cx="8096919" cy="297910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Can </a:t>
            </a:r>
            <a:r>
              <a:rPr lang="en-ZA" sz="3600" b="1" dirty="0">
                <a:solidFill>
                  <a:srgbClr val="FF0000"/>
                </a:solidFill>
              </a:rPr>
              <a:t>alcohol abuse </a:t>
            </a:r>
            <a:r>
              <a:rPr lang="en-ZA" sz="3600" dirty="0"/>
              <a:t>also lead to water </a:t>
            </a:r>
            <a:r>
              <a:rPr lang="en-ZA" sz="3600" b="1" dirty="0">
                <a:solidFill>
                  <a:srgbClr val="FF0000"/>
                </a:solidFill>
              </a:rPr>
              <a:t>accidents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What are the </a:t>
            </a:r>
            <a:r>
              <a:rPr lang="en-ZA" sz="3600" b="1" dirty="0">
                <a:solidFill>
                  <a:srgbClr val="8CE614"/>
                </a:solidFill>
              </a:rPr>
              <a:t>dangers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8CE614"/>
                </a:solidFill>
              </a:rPr>
              <a:t>near-drowning</a:t>
            </a:r>
            <a:r>
              <a:rPr lang="en-ZA" sz="3600" dirty="0"/>
              <a:t>?</a:t>
            </a:r>
          </a:p>
          <a:p>
            <a:r>
              <a:rPr lang="en-ZA" sz="3600" dirty="0"/>
              <a:t>With regard to </a:t>
            </a:r>
            <a:r>
              <a:rPr lang="en-ZA" sz="3600" b="1" dirty="0">
                <a:solidFill>
                  <a:srgbClr val="767DC0"/>
                </a:solidFill>
              </a:rPr>
              <a:t>water</a:t>
            </a:r>
            <a:r>
              <a:rPr lang="en-ZA" sz="3600" dirty="0"/>
              <a:t>, are there new accidents or only new victims?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211903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How to give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CPR</a:t>
            </a:r>
            <a:endParaRPr lang="en-ZA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8" y="1163229"/>
            <a:ext cx="3686172" cy="487203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Continue to give </a:t>
            </a:r>
            <a:r>
              <a:rPr lang="en-ZA" sz="3600" b="1" dirty="0">
                <a:solidFill>
                  <a:srgbClr val="8CE614"/>
                </a:solidFill>
              </a:rPr>
              <a:t>30 compressions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two</a:t>
            </a:r>
            <a:r>
              <a:rPr lang="en-ZA" sz="3600" b="1" dirty="0">
                <a:solidFill>
                  <a:srgbClr val="8CE614"/>
                </a:solidFill>
              </a:rPr>
              <a:t> deep breaths </a:t>
            </a:r>
            <a:r>
              <a:rPr lang="en-ZA" sz="3600" dirty="0"/>
              <a:t>until help </a:t>
            </a:r>
            <a:r>
              <a:rPr lang="en-ZA" sz="3600" dirty="0" smtClean="0"/>
              <a:t>arrives </a:t>
            </a:r>
            <a:endParaRPr lang="en-ZA" sz="3600" dirty="0"/>
          </a:p>
          <a:p>
            <a:pPr lvl="0" fontAlgn="base"/>
            <a:r>
              <a:rPr lang="en-ZA" sz="3600" dirty="0"/>
              <a:t>Don’t </a:t>
            </a:r>
            <a:r>
              <a:rPr lang="en-ZA" sz="3600" b="1" dirty="0">
                <a:solidFill>
                  <a:srgbClr val="767DC0"/>
                </a:solidFill>
              </a:rPr>
              <a:t>give up</a:t>
            </a:r>
            <a:r>
              <a:rPr lang="en-ZA" sz="3600" dirty="0"/>
              <a:t>! If necessary, </a:t>
            </a:r>
            <a:r>
              <a:rPr lang="en-ZA" sz="3600" b="1" dirty="0">
                <a:solidFill>
                  <a:srgbClr val="767DC0"/>
                </a:solidFill>
              </a:rPr>
              <a:t>swap with someone </a:t>
            </a:r>
            <a:r>
              <a:rPr lang="en-ZA" sz="3600" dirty="0"/>
              <a:t>or ask them to </a:t>
            </a:r>
            <a:r>
              <a:rPr lang="en-ZA" sz="3600" b="1" dirty="0">
                <a:solidFill>
                  <a:srgbClr val="767DC0"/>
                </a:solidFill>
              </a:rPr>
              <a:t>help</a:t>
            </a:r>
            <a:r>
              <a:rPr lang="en-ZA" sz="3600" dirty="0"/>
              <a:t>. 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391025" y="1432215"/>
            <a:ext cx="356235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4668740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10.17: The rescuer on the left is performing chest compressions, while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the one on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right is holding the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victim’s head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 and administering air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692" y="3639312"/>
            <a:ext cx="2519348" cy="25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42875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C</a:t>
            </a:r>
            <a:r>
              <a:rPr lang="en-ZA" b="1" dirty="0">
                <a:latin typeface="+mn-lt"/>
              </a:rPr>
              <a:t> = restore the </a:t>
            </a:r>
            <a:r>
              <a:rPr lang="en-ZA" b="1" u="sng" dirty="0">
                <a:solidFill>
                  <a:srgbClr val="8CE614"/>
                </a:solidFill>
                <a:latin typeface="+mn-lt"/>
              </a:rPr>
              <a:t>C</a:t>
            </a:r>
            <a:r>
              <a:rPr lang="en-ZA" b="1" dirty="0">
                <a:latin typeface="+mn-lt"/>
              </a:rPr>
              <a:t>irculation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8" y="1313964"/>
            <a:ext cx="7986711" cy="367237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Cover </a:t>
            </a:r>
            <a:r>
              <a:rPr lang="en-ZA" sz="3600" dirty="0" smtClean="0"/>
              <a:t>the patient </a:t>
            </a:r>
            <a:r>
              <a:rPr lang="en-ZA" sz="3600" dirty="0"/>
              <a:t>with </a:t>
            </a:r>
            <a:r>
              <a:rPr lang="en-ZA" sz="3600" dirty="0" smtClean="0"/>
              <a:t>a blanket</a:t>
            </a:r>
            <a:r>
              <a:rPr lang="en-ZA" sz="3600" dirty="0"/>
              <a:t>, dry towel </a:t>
            </a:r>
            <a:r>
              <a:rPr lang="en-ZA" sz="3600" dirty="0" smtClean="0"/>
              <a:t>or </a:t>
            </a:r>
            <a:r>
              <a:rPr lang="en-ZA" sz="3600" dirty="0"/>
              <a:t>jacket to </a:t>
            </a:r>
            <a:r>
              <a:rPr lang="en-ZA" sz="3600" b="1" dirty="0">
                <a:solidFill>
                  <a:srgbClr val="767DC0"/>
                </a:solidFill>
              </a:rPr>
              <a:t>warm </a:t>
            </a:r>
            <a:r>
              <a:rPr lang="en-ZA" sz="3600" b="1" dirty="0" smtClean="0">
                <a:solidFill>
                  <a:srgbClr val="767DC0"/>
                </a:solidFill>
              </a:rPr>
              <a:t>them</a:t>
            </a:r>
            <a:endParaRPr lang="en-ZA" sz="3600" dirty="0"/>
          </a:p>
          <a:p>
            <a:pPr lvl="0" fontAlgn="base"/>
            <a:r>
              <a:rPr lang="en-ZA" sz="3600" dirty="0"/>
              <a:t>Don’t give the patient </a:t>
            </a:r>
            <a:r>
              <a:rPr lang="en-ZA" sz="3600" b="1" dirty="0">
                <a:solidFill>
                  <a:srgbClr val="8CE614"/>
                </a:solidFill>
              </a:rPr>
              <a:t>anything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to </a:t>
            </a:r>
            <a:r>
              <a:rPr lang="en-ZA" sz="3600" b="1" dirty="0">
                <a:solidFill>
                  <a:srgbClr val="8CE614"/>
                </a:solidFill>
              </a:rPr>
              <a:t>eat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 smtClean="0">
                <a:solidFill>
                  <a:srgbClr val="8CE614"/>
                </a:solidFill>
              </a:rPr>
              <a:t> or </a:t>
            </a:r>
            <a:r>
              <a:rPr lang="en-ZA" sz="3600" b="1" dirty="0" smtClean="0">
                <a:solidFill>
                  <a:srgbClr val="8CE614"/>
                </a:solidFill>
              </a:rPr>
              <a:t>drink</a:t>
            </a:r>
            <a:endParaRPr lang="en-ZA" sz="3600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Try to stop any </a:t>
            </a:r>
            <a:r>
              <a:rPr lang="en-ZA" sz="3600" b="1" dirty="0">
                <a:solidFill>
                  <a:srgbClr val="767DC0"/>
                </a:solidFill>
              </a:rPr>
              <a:t>bleeding</a:t>
            </a:r>
            <a:r>
              <a:rPr lang="en-ZA" sz="3600" dirty="0"/>
              <a:t>, but </a:t>
            </a:r>
            <a:r>
              <a:rPr lang="en-ZA" sz="3600" dirty="0" smtClean="0"/>
              <a:t>            </a:t>
            </a:r>
            <a:r>
              <a:rPr lang="en-ZA" sz="3600" b="1" dirty="0" smtClean="0">
                <a:solidFill>
                  <a:srgbClr val="767DC0"/>
                </a:solidFill>
              </a:rPr>
              <a:t>don’t </a:t>
            </a:r>
            <a:r>
              <a:rPr lang="en-ZA" sz="3600" b="1" dirty="0">
                <a:solidFill>
                  <a:srgbClr val="767DC0"/>
                </a:solidFill>
              </a:rPr>
              <a:t>touch blood</a:t>
            </a:r>
            <a:r>
              <a:rPr lang="en-ZA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1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42875"/>
            <a:ext cx="8186738" cy="8153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Recovery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b="1" dirty="0">
                <a:latin typeface="+mn-lt"/>
              </a:rPr>
              <a:t>position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8" y="1099651"/>
            <a:ext cx="7986711" cy="4886811"/>
          </a:xfrm>
        </p:spPr>
        <p:txBody>
          <a:bodyPr>
            <a:noAutofit/>
          </a:bodyPr>
          <a:lstStyle/>
          <a:p>
            <a:pPr lvl="0" fontAlgn="base"/>
            <a:r>
              <a:rPr lang="en-ZA" sz="3600" b="1" dirty="0"/>
              <a:t>Note</a:t>
            </a:r>
            <a:r>
              <a:rPr lang="en-ZA" sz="3600" dirty="0"/>
              <a:t>: </a:t>
            </a:r>
            <a:r>
              <a:rPr lang="en-ZA" sz="3600" b="1" dirty="0">
                <a:solidFill>
                  <a:srgbClr val="8CE614"/>
                </a:solidFill>
              </a:rPr>
              <a:t>don’t move</a:t>
            </a:r>
            <a:r>
              <a:rPr lang="en-ZA" sz="3600" dirty="0"/>
              <a:t> </a:t>
            </a:r>
            <a:r>
              <a:rPr lang="en-ZA" sz="3600" dirty="0" smtClean="0"/>
              <a:t>the patient </a:t>
            </a:r>
            <a:r>
              <a:rPr lang="en-ZA" sz="3600" dirty="0"/>
              <a:t>if they have a back/neck </a:t>
            </a:r>
            <a:r>
              <a:rPr lang="en-ZA" sz="3600" b="1" dirty="0" smtClean="0">
                <a:solidFill>
                  <a:srgbClr val="8CE614"/>
                </a:solidFill>
              </a:rPr>
              <a:t>injury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Once </a:t>
            </a:r>
            <a:r>
              <a:rPr lang="en-ZA" sz="3600" dirty="0" smtClean="0"/>
              <a:t>the patient </a:t>
            </a:r>
            <a:r>
              <a:rPr lang="en-ZA" sz="3600" dirty="0"/>
              <a:t>is </a:t>
            </a:r>
            <a:r>
              <a:rPr lang="en-ZA" sz="3600" b="1" dirty="0">
                <a:solidFill>
                  <a:srgbClr val="767DC0"/>
                </a:solidFill>
              </a:rPr>
              <a:t>breathing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has </a:t>
            </a:r>
            <a:r>
              <a:rPr lang="en-ZA" sz="3600" b="1" dirty="0" smtClean="0">
                <a:solidFill>
                  <a:srgbClr val="767DC0"/>
                </a:solidFill>
              </a:rPr>
              <a:t>a pulse</a:t>
            </a:r>
            <a:r>
              <a:rPr lang="en-ZA" sz="3600" dirty="0"/>
              <a:t>, they need to be in </a:t>
            </a:r>
            <a:r>
              <a:rPr lang="en-ZA" sz="3600" b="1" dirty="0">
                <a:solidFill>
                  <a:srgbClr val="767DC0"/>
                </a:solidFill>
              </a:rPr>
              <a:t>recovery </a:t>
            </a:r>
            <a:r>
              <a:rPr lang="en-ZA" sz="3600" b="1" dirty="0" smtClean="0">
                <a:solidFill>
                  <a:srgbClr val="767DC0"/>
                </a:solidFill>
              </a:rPr>
              <a:t>position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 smtClean="0"/>
              <a:t>Recovery position </a:t>
            </a:r>
            <a:r>
              <a:rPr lang="en-ZA" sz="3600" b="1" dirty="0">
                <a:solidFill>
                  <a:srgbClr val="8CE614"/>
                </a:solidFill>
              </a:rPr>
              <a:t>prevents choking </a:t>
            </a:r>
            <a:r>
              <a:rPr lang="en-ZA" sz="3600" dirty="0" smtClean="0"/>
              <a:t>&amp; </a:t>
            </a:r>
            <a:r>
              <a:rPr lang="en-ZA" sz="3600" dirty="0"/>
              <a:t>makes </a:t>
            </a:r>
            <a:r>
              <a:rPr lang="en-ZA" sz="3600" b="1" dirty="0">
                <a:solidFill>
                  <a:srgbClr val="8CE614"/>
                </a:solidFill>
              </a:rPr>
              <a:t>breathing </a:t>
            </a:r>
            <a:r>
              <a:rPr lang="en-ZA" sz="3600" b="1" dirty="0" smtClean="0">
                <a:solidFill>
                  <a:srgbClr val="8CE614"/>
                </a:solidFill>
              </a:rPr>
              <a:t>easier</a:t>
            </a:r>
          </a:p>
          <a:p>
            <a:pPr fontAlgn="base"/>
            <a:r>
              <a:rPr lang="en-ZA" sz="3600" dirty="0"/>
              <a:t>Refer to </a:t>
            </a:r>
            <a:r>
              <a:rPr lang="en-ZA" sz="3600" b="1" dirty="0" smtClean="0">
                <a:solidFill>
                  <a:srgbClr val="9A73FD"/>
                </a:solidFill>
              </a:rPr>
              <a:t>Box 10.4 </a:t>
            </a:r>
            <a:r>
              <a:rPr lang="en-ZA" sz="3600" dirty="0" smtClean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for </a:t>
            </a:r>
            <a:r>
              <a:rPr lang="en-ZA" sz="3600" dirty="0" smtClean="0"/>
              <a:t>guidelines on the recovery position. </a:t>
            </a:r>
            <a:endParaRPr lang="en-ZA" sz="3600" dirty="0"/>
          </a:p>
          <a:p>
            <a:pPr lvl="0" fontAlgn="base"/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4237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5 Basic First Aid For Water-related Acciden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605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/>
              <a:t>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10.5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– and think about your own safety – by </a:t>
            </a:r>
            <a:r>
              <a:rPr lang="en-US" dirty="0" smtClean="0"/>
              <a:t>completing Learning </a:t>
            </a:r>
            <a:r>
              <a:rPr lang="en-US" dirty="0"/>
              <a:t>activity </a:t>
            </a:r>
            <a:r>
              <a:rPr lang="en-US" dirty="0" smtClean="0"/>
              <a:t>10.5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2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 smtClean="0">
                <a:solidFill>
                  <a:srgbClr val="8CE614"/>
                </a:solidFill>
              </a:rPr>
              <a:t>Module 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module by </a:t>
            </a:r>
            <a:r>
              <a:rPr lang="en-US" dirty="0" smtClean="0"/>
              <a:t>completing the Summative </a:t>
            </a:r>
            <a:r>
              <a:rPr lang="en-US" dirty="0"/>
              <a:t>assessment of Module </a:t>
            </a:r>
            <a:r>
              <a:rPr lang="en-US" dirty="0" smtClean="0"/>
              <a:t>10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 smtClean="0">
                <a:solidFill>
                  <a:srgbClr val="8CE614"/>
                </a:solidFill>
              </a:rPr>
              <a:t>Module 10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5762" y="4209051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 smtClean="0">
                <a:solidFill>
                  <a:srgbClr val="9A73FD"/>
                </a:solidFill>
              </a:rPr>
              <a:t>Portfolio task 3</a:t>
            </a:r>
            <a:endParaRPr lang="en-ZA" dirty="0">
              <a:solidFill>
                <a:srgbClr val="9A73F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2" y="5262771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Portfolio </a:t>
            </a:r>
            <a:r>
              <a:rPr lang="en-US" dirty="0" smtClean="0"/>
              <a:t>task</a:t>
            </a:r>
            <a:r>
              <a:rPr lang="en-US" dirty="0"/>
              <a:t> 3 in your </a:t>
            </a:r>
            <a:r>
              <a:rPr lang="en-US" i="1" dirty="0"/>
              <a:t>Student’s Book</a:t>
            </a:r>
            <a:r>
              <a:rPr lang="en-US" dirty="0"/>
              <a:t>. </a:t>
            </a:r>
            <a:r>
              <a:rPr lang="en-US" dirty="0" smtClean="0"/>
              <a:t>This is a formal practical assignment.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93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71775"/>
            <a:ext cx="8404412" cy="1919435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Water – </a:t>
            </a:r>
            <a:r>
              <a:rPr lang="en-ZA" dirty="0" smtClean="0">
                <a:solidFill>
                  <a:srgbClr val="8CE614"/>
                </a:solidFill>
              </a:rPr>
              <a:t>risk </a:t>
            </a:r>
            <a:r>
              <a:rPr lang="en-ZA" dirty="0">
                <a:solidFill>
                  <a:srgbClr val="8CE614"/>
                </a:solidFill>
              </a:rPr>
              <a:t>situations </a:t>
            </a: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safety measures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44681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10.1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water</a:t>
            </a:r>
            <a:r>
              <a:rPr lang="en-ZA" b="1" dirty="0">
                <a:latin typeface="+mn-lt"/>
              </a:rPr>
              <a:t> risk?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59" y="1285677"/>
            <a:ext cx="3566791" cy="456664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Risk = </a:t>
            </a:r>
            <a:r>
              <a:rPr lang="en-ZA" sz="3600" b="1" dirty="0">
                <a:solidFill>
                  <a:srgbClr val="FF0000"/>
                </a:solidFill>
              </a:rPr>
              <a:t>danger</a:t>
            </a:r>
            <a:r>
              <a:rPr lang="en-ZA" sz="3600" dirty="0"/>
              <a:t> of being harmed or </a:t>
            </a:r>
            <a:r>
              <a:rPr lang="en-ZA" sz="3600" dirty="0" smtClean="0"/>
              <a:t>injured</a:t>
            </a:r>
            <a:endParaRPr lang="en-ZA" sz="3600" dirty="0"/>
          </a:p>
          <a:p>
            <a:pPr lvl="0" fontAlgn="base"/>
            <a:r>
              <a:rPr lang="en-ZA" sz="3600" dirty="0"/>
              <a:t>Being </a:t>
            </a:r>
            <a:r>
              <a:rPr lang="en-ZA" sz="3600" b="1" dirty="0" smtClean="0">
                <a:solidFill>
                  <a:srgbClr val="8CE614"/>
                </a:solidFill>
              </a:rPr>
              <a:t>in</a:t>
            </a:r>
            <a:r>
              <a:rPr lang="en-ZA" sz="3600" dirty="0" smtClean="0"/>
              <a:t> </a:t>
            </a:r>
            <a:r>
              <a:rPr lang="en-ZA" sz="3600" dirty="0"/>
              <a:t>or </a:t>
            </a:r>
            <a:r>
              <a:rPr lang="en-ZA" sz="3600" b="1" dirty="0" smtClean="0">
                <a:solidFill>
                  <a:srgbClr val="8CE614"/>
                </a:solidFill>
              </a:rPr>
              <a:t>near</a:t>
            </a:r>
            <a:r>
              <a:rPr lang="en-ZA" sz="3600" dirty="0" smtClean="0"/>
              <a:t> </a:t>
            </a:r>
            <a:r>
              <a:rPr lang="en-ZA" sz="3600" dirty="0"/>
              <a:t>water always has </a:t>
            </a:r>
            <a:r>
              <a:rPr lang="en-ZA" sz="3600" b="1" dirty="0">
                <a:solidFill>
                  <a:srgbClr val="8CE614"/>
                </a:solidFill>
              </a:rPr>
              <a:t>risks</a:t>
            </a:r>
            <a:r>
              <a:rPr lang="en-ZA" sz="3600" dirty="0"/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16" y="1285677"/>
            <a:ext cx="2629422" cy="3414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3876" y="4928986"/>
            <a:ext cx="3952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10.1: Not only children, but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hundreds of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adults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injured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every year in water-related incidents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Potential risk situations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767DC0"/>
                </a:solidFill>
                <a:latin typeface="+mn-lt"/>
              </a:rPr>
              <a:t>near </a:t>
            </a:r>
            <a:r>
              <a:rPr lang="en-ZA" b="1" dirty="0">
                <a:latin typeface="+mn-lt"/>
              </a:rPr>
              <a:t>or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in</a:t>
            </a:r>
            <a:r>
              <a:rPr lang="en-ZA" b="1" dirty="0">
                <a:latin typeface="+mn-lt"/>
              </a:rPr>
              <a:t> water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86818"/>
            <a:ext cx="4329113" cy="452822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You could be at </a:t>
            </a:r>
            <a:r>
              <a:rPr lang="en-ZA" sz="3600" b="1" dirty="0">
                <a:solidFill>
                  <a:srgbClr val="FF0000"/>
                </a:solidFill>
              </a:rPr>
              <a:t>risk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On </a:t>
            </a:r>
            <a:r>
              <a:rPr lang="en-ZA" sz="3200" b="1" dirty="0" smtClean="0">
                <a:solidFill>
                  <a:srgbClr val="8CE614"/>
                </a:solidFill>
              </a:rPr>
              <a:t>your own</a:t>
            </a:r>
            <a:r>
              <a:rPr lang="en-ZA" sz="3200" dirty="0" smtClean="0"/>
              <a:t>, </a:t>
            </a:r>
            <a:r>
              <a:rPr lang="en-ZA" sz="3200" dirty="0"/>
              <a:t>in a </a:t>
            </a:r>
            <a:r>
              <a:rPr lang="en-ZA" sz="3200" b="1" dirty="0">
                <a:solidFill>
                  <a:srgbClr val="8CE614"/>
                </a:solidFill>
              </a:rPr>
              <a:t>group</a:t>
            </a:r>
            <a:r>
              <a:rPr lang="en-ZA" sz="3200" dirty="0"/>
              <a:t> </a:t>
            </a:r>
            <a:r>
              <a:rPr lang="en-ZA" sz="3200" dirty="0" smtClean="0"/>
              <a:t>or </a:t>
            </a:r>
            <a:r>
              <a:rPr lang="en-ZA" sz="3200" b="1" dirty="0">
                <a:solidFill>
                  <a:srgbClr val="8CE614"/>
                </a:solidFill>
              </a:rPr>
              <a:t>near </a:t>
            </a:r>
            <a:r>
              <a:rPr lang="en-ZA" sz="3200" b="1" dirty="0" smtClean="0">
                <a:solidFill>
                  <a:srgbClr val="8CE614"/>
                </a:solidFill>
              </a:rPr>
              <a:t>others</a:t>
            </a:r>
            <a:endParaRPr lang="en-ZA" sz="3200" b="1" dirty="0">
              <a:solidFill>
                <a:srgbClr val="8CE614"/>
              </a:solidFill>
            </a:endParaRP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Near </a:t>
            </a:r>
            <a:r>
              <a:rPr lang="en-ZA" sz="3200" b="1" dirty="0" smtClean="0">
                <a:solidFill>
                  <a:srgbClr val="767DC0"/>
                </a:solidFill>
              </a:rPr>
              <a:t>water</a:t>
            </a:r>
            <a:endParaRPr lang="en-ZA" sz="3200" b="1" dirty="0">
              <a:solidFill>
                <a:srgbClr val="767DC0"/>
              </a:solidFill>
            </a:endParaRP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 smtClean="0">
                <a:solidFill>
                  <a:srgbClr val="767DC0"/>
                </a:solidFill>
              </a:rPr>
              <a:t>water</a:t>
            </a:r>
            <a:endParaRPr lang="en-ZA" sz="3200" b="1" dirty="0">
              <a:solidFill>
                <a:srgbClr val="767DC0"/>
              </a:solidFill>
            </a:endParaRP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In a </a:t>
            </a:r>
            <a:r>
              <a:rPr lang="en-ZA" sz="3200" b="1" dirty="0" smtClean="0">
                <a:solidFill>
                  <a:srgbClr val="8CE614"/>
                </a:solidFill>
              </a:rPr>
              <a:t>vessel</a:t>
            </a:r>
            <a:endParaRPr lang="en-ZA" sz="3200" b="1" dirty="0">
              <a:solidFill>
                <a:srgbClr val="8CE614"/>
              </a:solidFill>
            </a:endParaRP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Moving </a:t>
            </a:r>
            <a:r>
              <a:rPr lang="en-ZA" sz="3200" b="1" dirty="0">
                <a:solidFill>
                  <a:srgbClr val="767DC0"/>
                </a:solidFill>
              </a:rPr>
              <a:t>across water</a:t>
            </a:r>
            <a:r>
              <a:rPr lang="en-ZA" sz="3200" dirty="0"/>
              <a:t>. 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629234"/>
            <a:ext cx="3114675" cy="3114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4751" y="5014145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10.2: Freak waves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sweep          people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 piers and rocks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FF0000"/>
                </a:solidFill>
                <a:latin typeface="+mn-lt"/>
              </a:rPr>
              <a:t>Contaminated</a:t>
            </a:r>
            <a:r>
              <a:rPr lang="en-ZA" b="1" dirty="0" smtClean="0">
                <a:latin typeface="+mn-lt"/>
              </a:rPr>
              <a:t> </a:t>
            </a:r>
            <a:r>
              <a:rPr lang="en-ZA" b="1" dirty="0">
                <a:latin typeface="+mn-lt"/>
              </a:rPr>
              <a:t>water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0610"/>
            <a:ext cx="8143876" cy="349860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Unsafe to </a:t>
            </a:r>
            <a:r>
              <a:rPr lang="en-ZA" sz="3600" b="1" dirty="0">
                <a:solidFill>
                  <a:srgbClr val="767DC0"/>
                </a:solidFill>
              </a:rPr>
              <a:t>drink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wash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swim</a:t>
            </a:r>
            <a:r>
              <a:rPr lang="en-ZA" sz="3600" dirty="0"/>
              <a:t> </a:t>
            </a:r>
            <a:r>
              <a:rPr lang="en-ZA" sz="3600" dirty="0" smtClean="0"/>
              <a:t>in</a:t>
            </a:r>
            <a:endParaRPr lang="en-ZA" sz="3600" dirty="0"/>
          </a:p>
          <a:p>
            <a:pPr lvl="0" fontAlgn="base"/>
            <a:r>
              <a:rPr lang="en-ZA" sz="3600" dirty="0"/>
              <a:t>Can cause </a:t>
            </a:r>
            <a:r>
              <a:rPr lang="en-ZA" sz="3600" b="1" dirty="0">
                <a:solidFill>
                  <a:srgbClr val="FF0000"/>
                </a:solidFill>
              </a:rPr>
              <a:t>disease</a:t>
            </a:r>
            <a:r>
              <a:rPr lang="en-ZA" sz="3600" dirty="0"/>
              <a:t> (e.g. bilharzia) or </a:t>
            </a:r>
            <a:r>
              <a:rPr lang="en-ZA" sz="4000" b="1" dirty="0" smtClean="0">
                <a:solidFill>
                  <a:srgbClr val="FF0000"/>
                </a:solidFill>
              </a:rPr>
              <a:t>death</a:t>
            </a:r>
            <a:endParaRPr lang="en-ZA" sz="40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Chemicals (e.g. </a:t>
            </a:r>
            <a:r>
              <a:rPr lang="en-ZA" sz="3600" b="1" dirty="0">
                <a:solidFill>
                  <a:srgbClr val="8CE614"/>
                </a:solidFill>
              </a:rPr>
              <a:t>pool acid </a:t>
            </a:r>
            <a:r>
              <a:rPr lang="en-ZA" sz="3600" dirty="0"/>
              <a:t>or industrial waste) cause </a:t>
            </a:r>
            <a:r>
              <a:rPr lang="en-ZA" sz="3600" b="1" dirty="0">
                <a:solidFill>
                  <a:srgbClr val="8CE614"/>
                </a:solidFill>
              </a:rPr>
              <a:t>chemical</a:t>
            </a:r>
            <a:r>
              <a:rPr lang="en-ZA" sz="3600" dirty="0"/>
              <a:t> </a:t>
            </a:r>
            <a:r>
              <a:rPr lang="en-ZA" sz="3600" dirty="0" smtClean="0"/>
              <a:t>contamination,    &amp; </a:t>
            </a:r>
            <a:r>
              <a:rPr lang="en-ZA" sz="3600" dirty="0"/>
              <a:t>can </a:t>
            </a:r>
            <a:r>
              <a:rPr lang="en-ZA" sz="3600" b="1" dirty="0">
                <a:solidFill>
                  <a:srgbClr val="8CE614"/>
                </a:solidFill>
              </a:rPr>
              <a:t>burn</a:t>
            </a:r>
            <a:r>
              <a:rPr lang="en-ZA" sz="3600" dirty="0"/>
              <a:t> skin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poison</a:t>
            </a:r>
            <a:r>
              <a:rPr lang="en-ZA" sz="3600" dirty="0"/>
              <a:t> water. </a:t>
            </a:r>
          </a:p>
        </p:txBody>
      </p:sp>
    </p:spTree>
    <p:extLst>
      <p:ext uri="{BB962C8B-B14F-4D97-AF65-F5344CB8AC3E}">
        <p14:creationId xmlns:p14="http://schemas.microsoft.com/office/powerpoint/2010/main" val="41001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Drowning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030535"/>
            <a:ext cx="8143876" cy="497021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Drowning = death from </a:t>
            </a:r>
            <a:r>
              <a:rPr lang="en-ZA" sz="3600" b="1" dirty="0">
                <a:solidFill>
                  <a:srgbClr val="8CE614"/>
                </a:solidFill>
              </a:rPr>
              <a:t>breathing in </a:t>
            </a:r>
            <a:r>
              <a:rPr lang="en-ZA" sz="3600" dirty="0"/>
              <a:t>water </a:t>
            </a:r>
            <a:r>
              <a:rPr lang="en-ZA" sz="3600" dirty="0" smtClean="0"/>
              <a:t>&amp; </a:t>
            </a:r>
            <a:r>
              <a:rPr lang="en-ZA" sz="3600" dirty="0"/>
              <a:t>not being able to </a:t>
            </a:r>
            <a:r>
              <a:rPr lang="en-ZA" sz="3600" b="1" dirty="0">
                <a:solidFill>
                  <a:srgbClr val="8CE614"/>
                </a:solidFill>
              </a:rPr>
              <a:t>absorb oxygen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Near-drowning = </a:t>
            </a:r>
            <a:r>
              <a:rPr lang="en-ZA" sz="3600" b="1" dirty="0">
                <a:solidFill>
                  <a:srgbClr val="767DC0"/>
                </a:solidFill>
              </a:rPr>
              <a:t>surviving</a:t>
            </a:r>
            <a:r>
              <a:rPr lang="en-ZA" sz="3600" dirty="0"/>
              <a:t> drowning, but may have </a:t>
            </a:r>
            <a:r>
              <a:rPr lang="en-ZA" sz="3600" b="1" dirty="0">
                <a:solidFill>
                  <a:srgbClr val="767DC0"/>
                </a:solidFill>
              </a:rPr>
              <a:t>lasting damage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Secondary drowning = </a:t>
            </a:r>
            <a:r>
              <a:rPr lang="en-ZA" sz="3600" dirty="0" smtClean="0"/>
              <a:t>water in lungs causes </a:t>
            </a:r>
            <a:r>
              <a:rPr lang="en-ZA" sz="3600" dirty="0"/>
              <a:t>complications </a:t>
            </a:r>
            <a:r>
              <a:rPr lang="en-ZA" sz="3600" dirty="0" smtClean="0"/>
              <a:t>&amp; </a:t>
            </a:r>
            <a:r>
              <a:rPr lang="en-ZA" sz="4000" b="1" dirty="0">
                <a:solidFill>
                  <a:srgbClr val="FF0000"/>
                </a:solidFill>
              </a:rPr>
              <a:t>death</a:t>
            </a:r>
            <a:r>
              <a:rPr lang="en-ZA" sz="3600" dirty="0"/>
              <a:t> (</a:t>
            </a:r>
            <a:r>
              <a:rPr lang="en-ZA" sz="3600" dirty="0" smtClean="0"/>
              <a:t>even </a:t>
            </a:r>
            <a:r>
              <a:rPr lang="en-ZA" sz="3600" dirty="0"/>
              <a:t>days after the incident</a:t>
            </a:r>
            <a:r>
              <a:rPr lang="en-ZA" sz="3600" dirty="0" smtClean="0"/>
              <a:t>).</a:t>
            </a:r>
          </a:p>
          <a:p>
            <a:pPr lvl="0" fontAlgn="base"/>
            <a:r>
              <a:rPr lang="en-ZA" sz="3600" dirty="0" smtClean="0"/>
              <a:t>Refer to </a:t>
            </a:r>
            <a:r>
              <a:rPr lang="en-ZA" sz="3600" b="1" dirty="0" smtClean="0">
                <a:solidFill>
                  <a:srgbClr val="8CE614"/>
                </a:solidFill>
              </a:rPr>
              <a:t>Table 10.1 </a:t>
            </a:r>
            <a:r>
              <a:rPr lang="en-ZA" sz="3600" dirty="0" smtClean="0"/>
              <a:t>in your </a:t>
            </a:r>
            <a:r>
              <a:rPr lang="en-ZA" sz="3600" i="1" dirty="0" smtClean="0"/>
              <a:t>Student’s Book</a:t>
            </a:r>
            <a:r>
              <a:rPr lang="en-ZA" sz="3600" dirty="0" smtClean="0"/>
              <a:t> for more information.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3828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7143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Example of water risk: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Drowning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185864"/>
            <a:ext cx="5357813" cy="474345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People most at </a:t>
            </a:r>
            <a:r>
              <a:rPr lang="en-ZA" sz="3600" b="1" dirty="0">
                <a:solidFill>
                  <a:srgbClr val="FF0000"/>
                </a:solidFill>
              </a:rPr>
              <a:t>risk</a:t>
            </a:r>
            <a:r>
              <a:rPr lang="en-ZA" sz="3600" dirty="0"/>
              <a:t> of drowning: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Can’t swim or are </a:t>
            </a:r>
            <a:r>
              <a:rPr lang="en-ZA" sz="3200" b="1" dirty="0" smtClean="0">
                <a:solidFill>
                  <a:srgbClr val="8CE614"/>
                </a:solidFill>
              </a:rPr>
              <a:t>unfit</a:t>
            </a:r>
            <a:endParaRPr lang="en-ZA" sz="3200" b="1" dirty="0">
              <a:solidFill>
                <a:srgbClr val="8CE614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Under influence of </a:t>
            </a:r>
            <a:r>
              <a:rPr lang="en-ZA" sz="3200" b="1" dirty="0" smtClean="0">
                <a:solidFill>
                  <a:srgbClr val="FF0000"/>
                </a:solidFill>
              </a:rPr>
              <a:t>alcohol</a:t>
            </a:r>
            <a:endParaRPr lang="en-ZA" sz="3200" b="1" dirty="0">
              <a:solidFill>
                <a:srgbClr val="FF0000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Have a </a:t>
            </a:r>
            <a:r>
              <a:rPr lang="en-ZA" sz="3200" b="1" dirty="0">
                <a:solidFill>
                  <a:srgbClr val="767DC0"/>
                </a:solidFill>
              </a:rPr>
              <a:t>medical </a:t>
            </a:r>
            <a:r>
              <a:rPr lang="en-ZA" sz="3200" b="1" dirty="0" smtClean="0">
                <a:solidFill>
                  <a:srgbClr val="767DC0"/>
                </a:solidFill>
              </a:rPr>
              <a:t>condition</a:t>
            </a:r>
            <a:endParaRPr lang="en-ZA" sz="3200" b="1" dirty="0">
              <a:solidFill>
                <a:srgbClr val="767DC0"/>
              </a:solidFill>
            </a:endParaRP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Lose </a:t>
            </a:r>
            <a:r>
              <a:rPr lang="en-ZA" sz="3200" b="1" dirty="0">
                <a:solidFill>
                  <a:srgbClr val="8CE614"/>
                </a:solidFill>
              </a:rPr>
              <a:t>consciousness</a:t>
            </a:r>
            <a:r>
              <a:rPr lang="en-ZA" sz="3200" dirty="0"/>
              <a:t> after </a:t>
            </a:r>
            <a:r>
              <a:rPr lang="en-ZA" sz="3200" dirty="0" smtClean="0"/>
              <a:t>knocking their head/neck</a:t>
            </a:r>
            <a:endParaRPr lang="en-ZA" sz="3200" dirty="0"/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Have </a:t>
            </a:r>
            <a:r>
              <a:rPr lang="en-ZA" sz="3200" dirty="0" smtClean="0"/>
              <a:t>an </a:t>
            </a:r>
            <a:r>
              <a:rPr lang="en-ZA" sz="3200" b="1" dirty="0">
                <a:solidFill>
                  <a:srgbClr val="FF0000"/>
                </a:solidFill>
              </a:rPr>
              <a:t>accident</a:t>
            </a:r>
            <a:r>
              <a:rPr lang="en-ZA" sz="3200" dirty="0"/>
              <a:t> in or near water.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3563" y="2686680"/>
            <a:ext cx="2643188" cy="176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5913</TotalTime>
  <Words>1098</Words>
  <Application>Microsoft Office PowerPoint</Application>
  <PresentationFormat>On-screen Show (4:3)</PresentationFormat>
  <Paragraphs>151</Paragraphs>
  <Slides>37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Explain water safety measures</vt:lpstr>
      <vt:lpstr>Think about it…</vt:lpstr>
      <vt:lpstr>Water – risk situations &amp; safety measures</vt:lpstr>
      <vt:lpstr>What is a water risk?</vt:lpstr>
      <vt:lpstr>Potential risk situations  near or in water</vt:lpstr>
      <vt:lpstr>Example of water risk:  Contaminated water </vt:lpstr>
      <vt:lpstr>Example of water risk: Drowning</vt:lpstr>
      <vt:lpstr>Example of water risk: Drowning</vt:lpstr>
      <vt:lpstr>Example of water risk:  Health factors</vt:lpstr>
      <vt:lpstr>Example of water risk:  Carelessness or misfortune</vt:lpstr>
      <vt:lpstr>PowerPoint Presentation</vt:lpstr>
      <vt:lpstr>Example of water risk:  Natural environment</vt:lpstr>
      <vt:lpstr>Example of water risk:  Hypothermia</vt:lpstr>
      <vt:lpstr>Example of water risk:  Dehydration</vt:lpstr>
      <vt:lpstr>PowerPoint Presentation</vt:lpstr>
      <vt:lpstr>PowerPoint Presentation</vt:lpstr>
      <vt:lpstr>What are safety measures?</vt:lpstr>
      <vt:lpstr>PowerPoint Presentation</vt:lpstr>
      <vt:lpstr>Safety measures to avoid accidents in or near water</vt:lpstr>
      <vt:lpstr>PowerPoint Presentation</vt:lpstr>
      <vt:lpstr>PowerPoint Presentation</vt:lpstr>
      <vt:lpstr>Basic first-aid skills </vt:lpstr>
      <vt:lpstr>What is first aid?</vt:lpstr>
      <vt:lpstr>First aid for water accidents</vt:lpstr>
      <vt:lpstr>A = clear the Airway</vt:lpstr>
      <vt:lpstr>B = get the Breathing going</vt:lpstr>
      <vt:lpstr>How to give CPR</vt:lpstr>
      <vt:lpstr>How to give CPR</vt:lpstr>
      <vt:lpstr>How to give CPR</vt:lpstr>
      <vt:lpstr>C = restore the Circulation </vt:lpstr>
      <vt:lpstr>Recovery position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313</cp:revision>
  <dcterms:created xsi:type="dcterms:W3CDTF">2017-08-15T07:49:10Z</dcterms:created>
  <dcterms:modified xsi:type="dcterms:W3CDTF">2018-02-07T08:08:43Z</dcterms:modified>
</cp:coreProperties>
</file>