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700" r:id="rId3"/>
    <p:sldMasterId id="2147483691" r:id="rId4"/>
  </p:sldMasterIdLst>
  <p:notesMasterIdLst>
    <p:notesMasterId r:id="rId47"/>
  </p:notesMasterIdLst>
  <p:sldIdLst>
    <p:sldId id="330" r:id="rId5"/>
    <p:sldId id="331" r:id="rId6"/>
    <p:sldId id="332" r:id="rId7"/>
    <p:sldId id="33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35" r:id="rId18"/>
    <p:sldId id="305" r:id="rId19"/>
    <p:sldId id="306" r:id="rId20"/>
    <p:sldId id="307" r:id="rId21"/>
    <p:sldId id="336" r:id="rId22"/>
    <p:sldId id="337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38" r:id="rId31"/>
    <p:sldId id="340" r:id="rId32"/>
    <p:sldId id="319" r:id="rId33"/>
    <p:sldId id="320" r:id="rId34"/>
    <p:sldId id="321" r:id="rId35"/>
    <p:sldId id="341" r:id="rId36"/>
    <p:sldId id="322" r:id="rId37"/>
    <p:sldId id="323" r:id="rId38"/>
    <p:sldId id="324" r:id="rId39"/>
    <p:sldId id="325" r:id="rId40"/>
    <p:sldId id="326" r:id="rId41"/>
    <p:sldId id="342" r:id="rId42"/>
    <p:sldId id="327" r:id="rId43"/>
    <p:sldId id="339" r:id="rId44"/>
    <p:sldId id="333" r:id="rId45"/>
    <p:sldId id="28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55" clrIdx="0">
    <p:extLst/>
  </p:cmAuthor>
  <p:cmAuthor id="2" name="Janet Bartlet" initials="JB" lastIdx="32" clrIdx="1">
    <p:extLst/>
  </p:cmAuthor>
  <p:cmAuthor id="3" name="Intern" initials="I" lastIdx="2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614"/>
    <a:srgbClr val="9A73FD"/>
    <a:srgbClr val="00FF00"/>
    <a:srgbClr val="D3E856"/>
    <a:srgbClr val="BF5AEC"/>
    <a:srgbClr val="D99EF4"/>
    <a:srgbClr val="F2FAC2"/>
    <a:srgbClr val="4A3D9B"/>
    <a:srgbClr val="9EA2F4"/>
    <a:srgbClr val="9FB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84" autoAdjust="0"/>
    <p:restoredTop sz="94660"/>
  </p:normalViewPr>
  <p:slideViewPr>
    <p:cSldViewPr snapToGrid="0">
      <p:cViewPr varScale="1">
        <p:scale>
          <a:sx n="89" d="100"/>
          <a:sy n="89" d="100"/>
        </p:scale>
        <p:origin x="677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Relationship Id="rId4" Type="http://schemas.openxmlformats.org/officeDocument/2006/relationships/image" Target="../media/image12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Relationship Id="rId4" Type="http://schemas.openxmlformats.org/officeDocument/2006/relationships/image" Target="../media/image1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47364"/>
            <a:ext cx="3754328" cy="53135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Topic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</a:t>
            </a:r>
            <a:r>
              <a:rPr lang="en-US" dirty="0" smtClean="0"/>
              <a:t>number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solidFill>
                  <a:srgbClr val="9A73FD"/>
                </a:solidFill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3505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2488035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82654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1936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617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52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4839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9A73FD"/>
                </a:solidFill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rgbClr val="8CE61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9235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854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47364"/>
            <a:ext cx="3754328" cy="53135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293558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63427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0071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9581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8978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93021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3749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3962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04810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4178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1825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06655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18008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710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8556297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888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923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56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9A73FD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421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121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 algn="ctr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67447"/>
            <a:ext cx="2326565" cy="32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8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1" y="5565371"/>
            <a:ext cx="720000" cy="761579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12"/>
    </p:custDataLst>
    <p:extLst>
      <p:ext uri="{BB962C8B-B14F-4D97-AF65-F5344CB8AC3E}">
        <p14:creationId xmlns:p14="http://schemas.microsoft.com/office/powerpoint/2010/main" val="211650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13" r:id="rId3"/>
    <p:sldLayoutId id="2147483685" r:id="rId4"/>
    <p:sldLayoutId id="2147483686" r:id="rId5"/>
    <p:sldLayoutId id="2147483687" r:id="rId6"/>
    <p:sldLayoutId id="2147483699" r:id="rId7"/>
    <p:sldLayoutId id="2147483688" r:id="rId8"/>
    <p:sldLayoutId id="2147483689" r:id="rId9"/>
    <p:sldLayoutId id="214748369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BCE4D-A6CF-4912-BB82-7A0E70CAD0A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DA4AD-5FD0-4964-8754-D26AECBD5E3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108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255045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2</a:t>
            </a:r>
          </a:p>
        </p:txBody>
      </p:sp>
    </p:spTree>
    <p:extLst>
      <p:ext uri="{BB962C8B-B14F-4D97-AF65-F5344CB8AC3E}">
        <p14:creationId xmlns:p14="http://schemas.microsoft.com/office/powerpoint/2010/main" val="26203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19872"/>
            <a:ext cx="7905751" cy="4102626"/>
          </a:xfrm>
        </p:spPr>
        <p:txBody>
          <a:bodyPr>
            <a:normAutofit/>
          </a:bodyPr>
          <a:lstStyle/>
          <a:p>
            <a:r>
              <a:rPr lang="en-ZA" sz="3600" dirty="0"/>
              <a:t>Men have </a:t>
            </a:r>
            <a:r>
              <a:rPr lang="en-ZA" sz="3600" b="1" dirty="0">
                <a:solidFill>
                  <a:srgbClr val="FF0000"/>
                </a:solidFill>
              </a:rPr>
              <a:t>larger hearts </a:t>
            </a:r>
            <a:r>
              <a:rPr lang="en-ZA" sz="3600" dirty="0"/>
              <a:t>= more </a:t>
            </a:r>
            <a:r>
              <a:rPr lang="en-ZA" sz="3600" dirty="0" smtClean="0"/>
              <a:t>oxygen.</a:t>
            </a:r>
            <a:endParaRPr lang="en-ZA" sz="3600" dirty="0"/>
          </a:p>
          <a:p>
            <a:r>
              <a:rPr lang="en-ZA" sz="3600" dirty="0"/>
              <a:t>Men </a:t>
            </a:r>
            <a:r>
              <a:rPr lang="en-ZA" sz="3600" b="1" dirty="0">
                <a:solidFill>
                  <a:srgbClr val="8CE614"/>
                </a:solidFill>
              </a:rPr>
              <a:t>heal faster </a:t>
            </a:r>
            <a:r>
              <a:rPr lang="en-ZA" sz="3600" dirty="0"/>
              <a:t>(more red blood cells</a:t>
            </a:r>
            <a:r>
              <a:rPr lang="en-ZA" sz="3600" dirty="0" smtClean="0"/>
              <a:t>).</a:t>
            </a:r>
            <a:endParaRPr lang="en-ZA" sz="3600" dirty="0"/>
          </a:p>
          <a:p>
            <a:r>
              <a:rPr lang="en-ZA" sz="3600" dirty="0"/>
              <a:t>Women </a:t>
            </a:r>
            <a:r>
              <a:rPr lang="en-ZA" sz="3600" b="1" dirty="0">
                <a:solidFill>
                  <a:srgbClr val="9A73FD"/>
                </a:solidFill>
              </a:rPr>
              <a:t>recover faster from </a:t>
            </a:r>
            <a:r>
              <a:rPr lang="en-ZA" sz="3600" b="1" dirty="0" smtClean="0">
                <a:solidFill>
                  <a:srgbClr val="9A73FD"/>
                </a:solidFill>
              </a:rPr>
              <a:t>illness </a:t>
            </a:r>
            <a:r>
              <a:rPr lang="en-ZA" sz="3600" dirty="0"/>
              <a:t>(more white blood cells</a:t>
            </a:r>
            <a:r>
              <a:rPr lang="en-ZA" sz="3600" dirty="0" smtClean="0"/>
              <a:t>).</a:t>
            </a:r>
            <a:endParaRPr lang="en-ZA" sz="3600" dirty="0"/>
          </a:p>
          <a:p>
            <a:r>
              <a:rPr lang="en-ZA" sz="3600" dirty="0" smtClean="0"/>
              <a:t>Women’s hearts</a:t>
            </a:r>
            <a:r>
              <a:rPr lang="en-ZA" sz="3600" b="1" dirty="0" smtClean="0"/>
              <a:t> </a:t>
            </a:r>
            <a:r>
              <a:rPr lang="en-ZA" sz="3600" b="1" dirty="0" smtClean="0">
                <a:solidFill>
                  <a:srgbClr val="8CE614"/>
                </a:solidFill>
              </a:rPr>
              <a:t>beat faster</a:t>
            </a:r>
            <a:r>
              <a:rPr lang="en-ZA" sz="3600" dirty="0" smtClean="0"/>
              <a:t>.</a:t>
            </a:r>
            <a:endParaRPr lang="en-ZA" sz="3600" dirty="0"/>
          </a:p>
          <a:p>
            <a:r>
              <a:rPr lang="en-ZA" sz="3600" dirty="0"/>
              <a:t>Men</a:t>
            </a:r>
            <a:r>
              <a:rPr lang="en-ZA" sz="3600" b="1" dirty="0"/>
              <a:t> </a:t>
            </a:r>
            <a:r>
              <a:rPr lang="en-ZA" sz="3600" dirty="0"/>
              <a:t>have </a:t>
            </a:r>
            <a:r>
              <a:rPr lang="en-ZA" sz="3600" b="1" dirty="0" smtClean="0">
                <a:solidFill>
                  <a:srgbClr val="9A73FD"/>
                </a:solidFill>
              </a:rPr>
              <a:t>more serotonin</a:t>
            </a:r>
            <a:r>
              <a:rPr lang="en-ZA" sz="3600" dirty="0" smtClean="0"/>
              <a:t>                       (a </a:t>
            </a:r>
            <a:r>
              <a:rPr lang="en-ZA" sz="3600" b="1" i="1" dirty="0" smtClean="0"/>
              <a:t>good </a:t>
            </a:r>
            <a:r>
              <a:rPr lang="en-ZA" sz="3600" b="1" i="1" dirty="0"/>
              <a:t>mood </a:t>
            </a:r>
            <a:r>
              <a:rPr lang="en-ZA" sz="3600" dirty="0" smtClean="0"/>
              <a:t>neurotransmitter).</a:t>
            </a:r>
            <a:endParaRPr lang="en-ZA" sz="36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66499345-E421-4667-BA1D-85A21D6E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843"/>
            <a:ext cx="8286751" cy="1262497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Respiratory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9A73FD"/>
                </a:solidFill>
                <a:latin typeface="+mn-lt"/>
              </a:rPr>
              <a:t>circulatory</a:t>
            </a:r>
            <a:r>
              <a:rPr lang="en-ZA" b="1" dirty="0" smtClean="0">
                <a:latin typeface="+mn-lt"/>
              </a:rPr>
              <a:t> </a:t>
            </a:r>
            <a:r>
              <a:rPr lang="en-ZA" b="1" dirty="0">
                <a:latin typeface="+mn-lt"/>
              </a:rPr>
              <a:t>differences</a:t>
            </a:r>
          </a:p>
        </p:txBody>
      </p:sp>
    </p:spTree>
    <p:extLst>
      <p:ext uri="{BB962C8B-B14F-4D97-AF65-F5344CB8AC3E}">
        <p14:creationId xmlns:p14="http://schemas.microsoft.com/office/powerpoint/2010/main" val="12055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6426" y="4177282"/>
            <a:ext cx="4164036" cy="20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29" y="305208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Brain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sensory</a:t>
            </a:r>
            <a:r>
              <a:rPr lang="en-ZA" b="1" dirty="0" smtClean="0">
                <a:latin typeface="+mn-lt"/>
              </a:rPr>
              <a:t> </a:t>
            </a:r>
            <a:r>
              <a:rPr lang="en-ZA" b="1" dirty="0">
                <a:latin typeface="+mn-lt"/>
              </a:rPr>
              <a:t>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41" y="1295903"/>
            <a:ext cx="7905751" cy="3065082"/>
          </a:xfrm>
        </p:spPr>
        <p:txBody>
          <a:bodyPr>
            <a:normAutofit/>
          </a:bodyPr>
          <a:lstStyle/>
          <a:p>
            <a:r>
              <a:rPr lang="en-ZA" sz="3600" dirty="0"/>
              <a:t>Sensory system = </a:t>
            </a:r>
            <a:r>
              <a:rPr lang="en-ZA" sz="3600" b="1" dirty="0">
                <a:solidFill>
                  <a:srgbClr val="9A73FD"/>
                </a:solidFill>
              </a:rPr>
              <a:t>different </a:t>
            </a:r>
            <a:r>
              <a:rPr lang="en-ZA" sz="3600" b="1" dirty="0" smtClean="0">
                <a:solidFill>
                  <a:srgbClr val="9A73FD"/>
                </a:solidFill>
              </a:rPr>
              <a:t>senses</a:t>
            </a:r>
            <a:r>
              <a:rPr lang="en-ZA" sz="3600" dirty="0" smtClean="0"/>
              <a:t>.</a:t>
            </a:r>
            <a:endParaRPr lang="en-ZA" sz="3600" dirty="0"/>
          </a:p>
          <a:p>
            <a:r>
              <a:rPr lang="en-ZA" sz="3600" dirty="0"/>
              <a:t>On average, females have</a:t>
            </a:r>
            <a:r>
              <a:rPr lang="en-ZA" sz="3600" b="1" dirty="0">
                <a:solidFill>
                  <a:srgbClr val="8CE614"/>
                </a:solidFill>
              </a:rPr>
              <a:t> better hearing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sense of </a:t>
            </a:r>
            <a:r>
              <a:rPr lang="en-ZA" sz="3600" b="1" dirty="0" smtClean="0">
                <a:solidFill>
                  <a:srgbClr val="8CE614"/>
                </a:solidFill>
              </a:rPr>
              <a:t>smell</a:t>
            </a:r>
            <a:r>
              <a:rPr lang="en-ZA" sz="3600" dirty="0" smtClean="0"/>
              <a:t>.</a:t>
            </a:r>
            <a:endParaRPr lang="en-ZA" sz="3600" dirty="0"/>
          </a:p>
          <a:p>
            <a:r>
              <a:rPr lang="en-ZA" sz="3600" dirty="0"/>
              <a:t>Females </a:t>
            </a:r>
            <a:r>
              <a:rPr lang="en-ZA" sz="3600" dirty="0" smtClean="0"/>
              <a:t>are more </a:t>
            </a:r>
            <a:r>
              <a:rPr lang="en-ZA" sz="3600" b="1" dirty="0">
                <a:solidFill>
                  <a:srgbClr val="9A73FD"/>
                </a:solidFill>
              </a:rPr>
              <a:t>sensitive to </a:t>
            </a:r>
            <a:r>
              <a:rPr lang="en-ZA" sz="3600" b="1" dirty="0" smtClean="0">
                <a:solidFill>
                  <a:srgbClr val="9A73FD"/>
                </a:solidFill>
              </a:rPr>
              <a:t>touch</a:t>
            </a:r>
            <a:r>
              <a:rPr lang="en-ZA" sz="3600" dirty="0" smtClean="0"/>
              <a:t>.</a:t>
            </a:r>
            <a:endParaRPr lang="en-ZA" sz="3600" dirty="0"/>
          </a:p>
          <a:p>
            <a:r>
              <a:rPr lang="en-ZA" sz="3600" dirty="0"/>
              <a:t>Males usually have </a:t>
            </a:r>
            <a:r>
              <a:rPr lang="en-ZA" sz="3600" b="1" dirty="0">
                <a:solidFill>
                  <a:srgbClr val="8CE614"/>
                </a:solidFill>
              </a:rPr>
              <a:t>better </a:t>
            </a:r>
            <a:r>
              <a:rPr lang="en-ZA" sz="3600" b="1" dirty="0" smtClean="0">
                <a:solidFill>
                  <a:srgbClr val="8CE614"/>
                </a:solidFill>
              </a:rPr>
              <a:t>eyesight</a:t>
            </a:r>
            <a:r>
              <a:rPr lang="en-ZA" sz="3600" dirty="0" smtClean="0"/>
              <a:t>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36210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192568"/>
            <a:ext cx="7905751" cy="4434510"/>
          </a:xfrm>
        </p:spPr>
        <p:txBody>
          <a:bodyPr>
            <a:normAutofit/>
          </a:bodyPr>
          <a:lstStyle/>
          <a:p>
            <a:r>
              <a:rPr lang="en-ZA" sz="3600" dirty="0"/>
              <a:t>Males have </a:t>
            </a:r>
            <a:r>
              <a:rPr lang="en-ZA" sz="3600" b="1" dirty="0">
                <a:solidFill>
                  <a:srgbClr val="9A73FD"/>
                </a:solidFill>
              </a:rPr>
              <a:t>larger brains</a:t>
            </a:r>
            <a:r>
              <a:rPr lang="en-ZA" sz="3600" dirty="0"/>
              <a:t>, but this doesn’t influence </a:t>
            </a:r>
            <a:r>
              <a:rPr lang="en-ZA" sz="3600" dirty="0" smtClean="0"/>
              <a:t>intelligence.</a:t>
            </a:r>
            <a:endParaRPr lang="en-ZA" sz="3600" dirty="0"/>
          </a:p>
          <a:p>
            <a:r>
              <a:rPr lang="en-ZA" sz="3600" dirty="0"/>
              <a:t>Females have </a:t>
            </a:r>
            <a:r>
              <a:rPr lang="en-ZA" sz="3600" b="1" dirty="0">
                <a:solidFill>
                  <a:srgbClr val="8CE614"/>
                </a:solidFill>
              </a:rPr>
              <a:t>more neurons </a:t>
            </a:r>
            <a:r>
              <a:rPr lang="en-ZA" sz="3600" dirty="0"/>
              <a:t>in </a:t>
            </a:r>
            <a:r>
              <a:rPr lang="en-ZA" sz="3600" dirty="0" smtClean="0"/>
              <a:t>areas </a:t>
            </a:r>
            <a:r>
              <a:rPr lang="en-ZA" sz="3600" dirty="0"/>
              <a:t>associated with </a:t>
            </a:r>
            <a:r>
              <a:rPr lang="en-ZA" sz="3600" dirty="0" smtClean="0"/>
              <a:t>language &amp; speech.</a:t>
            </a:r>
            <a:endParaRPr lang="en-ZA" sz="3600" dirty="0"/>
          </a:p>
          <a:p>
            <a:r>
              <a:rPr lang="en-ZA" sz="3600" dirty="0"/>
              <a:t>Males </a:t>
            </a:r>
            <a:r>
              <a:rPr lang="en-ZA" sz="3600" dirty="0" smtClean="0"/>
              <a:t>have a </a:t>
            </a:r>
            <a:r>
              <a:rPr lang="en-ZA" sz="3600" b="1" dirty="0">
                <a:solidFill>
                  <a:srgbClr val="9A73FD"/>
                </a:solidFill>
              </a:rPr>
              <a:t>larger amygdala </a:t>
            </a:r>
            <a:r>
              <a:rPr lang="en-ZA" sz="3600" dirty="0"/>
              <a:t>(respond </a:t>
            </a:r>
            <a:r>
              <a:rPr lang="en-ZA" sz="3600" dirty="0" smtClean="0"/>
              <a:t>better to </a:t>
            </a:r>
            <a:r>
              <a:rPr lang="en-ZA" sz="3600" dirty="0"/>
              <a:t>stress</a:t>
            </a:r>
            <a:r>
              <a:rPr lang="en-ZA" sz="3600" dirty="0" smtClean="0"/>
              <a:t>).</a:t>
            </a:r>
            <a:endParaRPr lang="en-ZA" sz="3600" dirty="0"/>
          </a:p>
          <a:p>
            <a:r>
              <a:rPr lang="en-ZA" sz="3600" dirty="0"/>
              <a:t>Females </a:t>
            </a:r>
            <a:r>
              <a:rPr lang="en-ZA" sz="3600" dirty="0" smtClean="0"/>
              <a:t>have a </a:t>
            </a:r>
            <a:r>
              <a:rPr lang="en-ZA" sz="3600" b="1" dirty="0">
                <a:solidFill>
                  <a:srgbClr val="8CE614"/>
                </a:solidFill>
              </a:rPr>
              <a:t>larger hippocampus </a:t>
            </a:r>
            <a:r>
              <a:rPr lang="en-ZA" sz="3600" dirty="0"/>
              <a:t>(better memory</a:t>
            </a:r>
            <a:r>
              <a:rPr lang="en-ZA" sz="3600" dirty="0" smtClean="0"/>
              <a:t>). </a:t>
            </a:r>
            <a:endParaRPr lang="en-ZA" sz="36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29" y="305208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Brain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sensory</a:t>
            </a:r>
            <a:r>
              <a:rPr lang="en-ZA" b="1" dirty="0" smtClean="0">
                <a:latin typeface="+mn-lt"/>
              </a:rPr>
              <a:t> </a:t>
            </a:r>
            <a:r>
              <a:rPr lang="en-ZA" b="1" dirty="0">
                <a:latin typeface="+mn-lt"/>
              </a:rPr>
              <a:t>differences</a:t>
            </a:r>
          </a:p>
        </p:txBody>
      </p:sp>
    </p:spTree>
    <p:extLst>
      <p:ext uri="{BB962C8B-B14F-4D97-AF65-F5344CB8AC3E}">
        <p14:creationId xmlns:p14="http://schemas.microsoft.com/office/powerpoint/2010/main" val="408984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B043CC-16A9-4393-A4FE-11FA4F7F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5" y="169143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Endocrine</a:t>
            </a:r>
            <a:r>
              <a:rPr lang="en-ZA" b="1" dirty="0">
                <a:latin typeface="+mn-lt"/>
              </a:rPr>
              <a:t>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0A2BAB-54DB-4E07-AEA5-B7DF34CC2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134079"/>
            <a:ext cx="7905751" cy="1009456"/>
          </a:xfrm>
        </p:spPr>
        <p:txBody>
          <a:bodyPr>
            <a:normAutofit/>
          </a:bodyPr>
          <a:lstStyle/>
          <a:p>
            <a:r>
              <a:rPr lang="en-ZA" sz="3200" dirty="0"/>
              <a:t>Endocrine system = glands that produce </a:t>
            </a:r>
            <a:r>
              <a:rPr lang="en-ZA" sz="3200" b="1" dirty="0">
                <a:solidFill>
                  <a:srgbClr val="8CE614"/>
                </a:solidFill>
              </a:rPr>
              <a:t>different hormones</a:t>
            </a:r>
            <a:endParaRPr lang="en-ZA" sz="2400" b="1" dirty="0">
              <a:solidFill>
                <a:srgbClr val="8CE61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9977942-76E8-46AC-8881-6282F96E0620}"/>
              </a:ext>
            </a:extLst>
          </p:cNvPr>
          <p:cNvSpPr txBox="1"/>
          <p:nvPr/>
        </p:nvSpPr>
        <p:spPr>
          <a:xfrm>
            <a:off x="451451" y="2262912"/>
            <a:ext cx="782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9.1: Male and female hormonal development</a:t>
            </a:r>
          </a:p>
        </p:txBody>
      </p:sp>
      <p:sp>
        <p:nvSpPr>
          <p:cNvPr id="15" name="Line 11">
            <a:extLst>
              <a:ext uri="{FF2B5EF4-FFF2-40B4-BE49-F238E27FC236}">
                <a16:creationId xmlns="" xmlns:a16="http://schemas.microsoft.com/office/drawing/2014/main" id="{670ACACA-E493-44A3-8551-AD3478545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1800" y="2786063"/>
            <a:ext cx="0" cy="335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7" name="Line 13">
            <a:extLst>
              <a:ext uri="{FF2B5EF4-FFF2-40B4-BE49-F238E27FC236}">
                <a16:creationId xmlns="" xmlns:a16="http://schemas.microsoft.com/office/drawing/2014/main" id="{2757D9D8-D84E-4D55-BBB8-1D483D87B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900" y="4740276"/>
            <a:ext cx="805338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8" name="Line 14">
            <a:extLst>
              <a:ext uri="{FF2B5EF4-FFF2-40B4-BE49-F238E27FC236}">
                <a16:creationId xmlns="" xmlns:a16="http://schemas.microsoft.com/office/drawing/2014/main" id="{F57F03E1-F67D-4F19-AA35-1D29CE1D7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250" y="2786063"/>
            <a:ext cx="0" cy="335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9" name="Line 15">
            <a:extLst>
              <a:ext uri="{FF2B5EF4-FFF2-40B4-BE49-F238E27FC236}">
                <a16:creationId xmlns="" xmlns:a16="http://schemas.microsoft.com/office/drawing/2014/main" id="{91E9E6AF-B303-4A5A-9C0A-5D3D864CB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2938" y="2786063"/>
            <a:ext cx="0" cy="335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1" name="Line 17">
            <a:extLst>
              <a:ext uri="{FF2B5EF4-FFF2-40B4-BE49-F238E27FC236}">
                <a16:creationId xmlns="" xmlns:a16="http://schemas.microsoft.com/office/drawing/2014/main" id="{7119D0E7-4F50-46B4-B2CC-FF4338CCC4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900" y="6138863"/>
            <a:ext cx="805338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359389"/>
              </p:ext>
            </p:extLst>
          </p:nvPr>
        </p:nvGraphicFramePr>
        <p:xfrm>
          <a:off x="228601" y="2632244"/>
          <a:ext cx="8051558" cy="249554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915025"/>
                <a:gridCol w="4136533"/>
              </a:tblGrid>
              <a:tr h="3619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</a:t>
                      </a:r>
                      <a:endParaRPr lang="en-ZA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Women</a:t>
                      </a:r>
                      <a:endParaRPr lang="en-ZA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723893"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Males have higher levels of testosterone &amp; other androgens but small amounts of oestrogen.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Females have less androgens such as</a:t>
                      </a:r>
                    </a:p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testosterone, but much more oestrogen &amp; other female hormones.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454326">
                <a:tc>
                  <a:txBody>
                    <a:bodyPr/>
                    <a:lstStyle/>
                    <a:p>
                      <a:pPr algn="l"/>
                      <a:r>
                        <a:rPr lang="en-ZA" sz="20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Testosterone &amp; other androgens are responsible for the development of an unborn male baby’s external    sex organs.</a:t>
                      </a: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20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Oestrogen &amp; other female</a:t>
                      </a:r>
                    </a:p>
                    <a:p>
                      <a:pPr algn="l"/>
                      <a:r>
                        <a:rPr lang="en-ZA" sz="20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hormones are responsible for female</a:t>
                      </a:r>
                    </a:p>
                    <a:p>
                      <a:pPr algn="l"/>
                      <a:r>
                        <a:rPr lang="en-ZA" sz="20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characteristics.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27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B043CC-16A9-4393-A4FE-11FA4F7F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05" y="305125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Endocrine</a:t>
            </a:r>
            <a:r>
              <a:rPr lang="en-ZA" b="1" dirty="0">
                <a:latin typeface="+mn-lt"/>
              </a:rPr>
              <a:t> differences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9977942-76E8-46AC-8881-6282F96E0620}"/>
              </a:ext>
            </a:extLst>
          </p:cNvPr>
          <p:cNvSpPr txBox="1"/>
          <p:nvPr/>
        </p:nvSpPr>
        <p:spPr>
          <a:xfrm>
            <a:off x="340026" y="1202811"/>
            <a:ext cx="782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9.1: Male and female hormonal development</a:t>
            </a:r>
          </a:p>
        </p:txBody>
      </p:sp>
      <p:sp>
        <p:nvSpPr>
          <p:cNvPr id="15" name="Line 11">
            <a:extLst>
              <a:ext uri="{FF2B5EF4-FFF2-40B4-BE49-F238E27FC236}">
                <a16:creationId xmlns="" xmlns:a16="http://schemas.microsoft.com/office/drawing/2014/main" id="{670ACACA-E493-44A3-8551-AD3478545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1800" y="2786063"/>
            <a:ext cx="0" cy="335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7" name="Line 13">
            <a:extLst>
              <a:ext uri="{FF2B5EF4-FFF2-40B4-BE49-F238E27FC236}">
                <a16:creationId xmlns="" xmlns:a16="http://schemas.microsoft.com/office/drawing/2014/main" id="{2757D9D8-D84E-4D55-BBB8-1D483D87B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900" y="4740276"/>
            <a:ext cx="805338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8" name="Line 14">
            <a:extLst>
              <a:ext uri="{FF2B5EF4-FFF2-40B4-BE49-F238E27FC236}">
                <a16:creationId xmlns="" xmlns:a16="http://schemas.microsoft.com/office/drawing/2014/main" id="{F57F03E1-F67D-4F19-AA35-1D29CE1D7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250" y="2786063"/>
            <a:ext cx="0" cy="335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9" name="Line 15">
            <a:extLst>
              <a:ext uri="{FF2B5EF4-FFF2-40B4-BE49-F238E27FC236}">
                <a16:creationId xmlns="" xmlns:a16="http://schemas.microsoft.com/office/drawing/2014/main" id="{91E9E6AF-B303-4A5A-9C0A-5D3D864CB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2938" y="2786063"/>
            <a:ext cx="0" cy="335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478213"/>
              </p:ext>
            </p:extLst>
          </p:nvPr>
        </p:nvGraphicFramePr>
        <p:xfrm>
          <a:off x="228601" y="1603698"/>
          <a:ext cx="8051558" cy="401954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915025"/>
                <a:gridCol w="4136533"/>
              </a:tblGrid>
              <a:tr h="3619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</a:t>
                      </a:r>
                      <a:endParaRPr lang="en-ZA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Women</a:t>
                      </a:r>
                      <a:endParaRPr lang="en-ZA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723893"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Later, these hormones cause secondary physical characteristics, such as:</a:t>
                      </a:r>
                    </a:p>
                    <a:p>
                      <a:endParaRPr lang="en-ZA" sz="2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563" lvl="1" indent="0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Increased muscles &amp; strength.</a:t>
                      </a:r>
                    </a:p>
                    <a:p>
                      <a:pPr marL="182563" lvl="1" indent="0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Deeper voice.</a:t>
                      </a:r>
                    </a:p>
                    <a:p>
                      <a:pPr marL="182563" lvl="1" indent="0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Heavier bones.</a:t>
                      </a:r>
                    </a:p>
                    <a:p>
                      <a:pPr marL="182563" lvl="1" indent="0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Facial hair &amp; thicker skin.</a:t>
                      </a:r>
                    </a:p>
                    <a:p>
                      <a:pPr marL="182563" lvl="1" indent="0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Broadening of the shoulders </a:t>
                      </a:r>
                    </a:p>
                    <a:p>
                      <a:pPr marL="182563" lvl="1" indent="182563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 chest.</a:t>
                      </a:r>
                    </a:p>
                    <a:p>
                      <a:pPr marL="182563" lvl="1" indent="0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Larger hands &amp; feet.</a:t>
                      </a:r>
                    </a:p>
                    <a:p>
                      <a:pPr marL="182563" lvl="1" indent="0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Taller stature.</a:t>
                      </a: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Female characteristics include the</a:t>
                      </a:r>
                    </a:p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following, which are all necessary for</a:t>
                      </a:r>
                    </a:p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reproduction:</a:t>
                      </a:r>
                    </a:p>
                    <a:p>
                      <a:endParaRPr lang="en-ZA" sz="2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563" lvl="1" indent="0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Development of breasts.</a:t>
                      </a:r>
                    </a:p>
                    <a:p>
                      <a:pPr marL="182563" lvl="1" indent="0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Increased body fat in the hips &amp;</a:t>
                      </a:r>
                      <a:b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thighs.</a:t>
                      </a:r>
                    </a:p>
                    <a:p>
                      <a:pPr marL="365125" lvl="1" indent="-182563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Increased body fat in the breasts         &amp; buttocks.</a:t>
                      </a:r>
                    </a:p>
                    <a:p>
                      <a:pPr marL="182563" lvl="1" indent="0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Wider hips (pelvis).</a:t>
                      </a:r>
                    </a:p>
                    <a:p>
                      <a:pPr marL="182563" lvl="1" indent="0"/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Menstrual cycle.</a:t>
                      </a:r>
                    </a:p>
                    <a:p>
                      <a:pPr lvl="1"/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356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04FDA2-ACB0-4EFC-B968-71B1722A6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52589"/>
            <a:ext cx="7905750" cy="720724"/>
          </a:xfrm>
        </p:spPr>
        <p:txBody>
          <a:bodyPr>
            <a:normAutofit fontScale="90000"/>
          </a:bodyPr>
          <a:lstStyle/>
          <a:p>
            <a:r>
              <a:rPr lang="en-ZA" b="1" dirty="0">
                <a:solidFill>
                  <a:srgbClr val="8CE614"/>
                </a:solidFill>
                <a:latin typeface="+mn-lt"/>
              </a:rPr>
              <a:t>Reproductive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urinary</a:t>
            </a:r>
            <a:r>
              <a:rPr lang="en-ZA" b="1" dirty="0">
                <a:latin typeface="+mn-lt"/>
              </a:rPr>
              <a:t>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C43C75-7B8B-47D6-802E-0A5DE7EF7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75" y="982128"/>
            <a:ext cx="7905751" cy="3678011"/>
          </a:xfrm>
        </p:spPr>
        <p:txBody>
          <a:bodyPr>
            <a:normAutofit/>
          </a:bodyPr>
          <a:lstStyle/>
          <a:p>
            <a:r>
              <a:rPr lang="en-ZA" sz="3600" dirty="0"/>
              <a:t>Reproductive system = </a:t>
            </a:r>
            <a:r>
              <a:rPr lang="en-ZA" sz="3600" b="1" dirty="0">
                <a:solidFill>
                  <a:srgbClr val="8CE614"/>
                </a:solidFill>
              </a:rPr>
              <a:t>ability to </a:t>
            </a:r>
            <a:r>
              <a:rPr lang="en-ZA" sz="3600" b="1" dirty="0" smtClean="0">
                <a:solidFill>
                  <a:srgbClr val="8CE614"/>
                </a:solidFill>
              </a:rPr>
              <a:t>make   a </a:t>
            </a:r>
            <a:r>
              <a:rPr lang="en-ZA" sz="3600" b="1" dirty="0">
                <a:solidFill>
                  <a:srgbClr val="8CE614"/>
                </a:solidFill>
              </a:rPr>
              <a:t>baby</a:t>
            </a:r>
          </a:p>
          <a:p>
            <a:r>
              <a:rPr lang="en-ZA" sz="3600" dirty="0"/>
              <a:t>Male</a:t>
            </a:r>
            <a:r>
              <a:rPr lang="en-ZA" sz="3600" b="1" dirty="0"/>
              <a:t> </a:t>
            </a:r>
            <a:r>
              <a:rPr lang="en-ZA" sz="3600" dirty="0"/>
              <a:t>sex organs </a:t>
            </a:r>
            <a:r>
              <a:rPr lang="en-ZA" sz="3600" b="1" dirty="0">
                <a:solidFill>
                  <a:srgbClr val="8CE614"/>
                </a:solidFill>
              </a:rPr>
              <a:t>external</a:t>
            </a:r>
            <a:r>
              <a:rPr lang="en-ZA" sz="3600" dirty="0"/>
              <a:t>, female sex organs </a:t>
            </a:r>
            <a:r>
              <a:rPr lang="en-ZA" sz="3600" b="1" dirty="0" smtClean="0">
                <a:solidFill>
                  <a:srgbClr val="9A73FD"/>
                </a:solidFill>
              </a:rPr>
              <a:t>internal</a:t>
            </a:r>
            <a:endParaRPr lang="en-ZA" sz="3600" dirty="0"/>
          </a:p>
          <a:p>
            <a:r>
              <a:rPr lang="en-ZA" sz="3600" dirty="0" smtClean="0"/>
              <a:t>Urinary </a:t>
            </a:r>
            <a:r>
              <a:rPr lang="en-ZA" sz="3600" dirty="0"/>
              <a:t>system = </a:t>
            </a:r>
            <a:r>
              <a:rPr lang="en-ZA" sz="3600" b="1" dirty="0">
                <a:solidFill>
                  <a:srgbClr val="9A73FD"/>
                </a:solidFill>
              </a:rPr>
              <a:t>part of </a:t>
            </a:r>
            <a:r>
              <a:rPr lang="en-ZA" sz="3600" b="1" dirty="0" smtClean="0">
                <a:solidFill>
                  <a:srgbClr val="9A73FD"/>
                </a:solidFill>
              </a:rPr>
              <a:t>waste elimination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2104" y="4337012"/>
            <a:ext cx="2763544" cy="18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75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C43C75-7B8B-47D6-802E-0A5DE7EF7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74732"/>
            <a:ext cx="3546801" cy="4194547"/>
          </a:xfrm>
        </p:spPr>
        <p:txBody>
          <a:bodyPr>
            <a:normAutofit/>
          </a:bodyPr>
          <a:lstStyle/>
          <a:p>
            <a:r>
              <a:rPr lang="en-ZA" sz="3200" dirty="0"/>
              <a:t>A </a:t>
            </a:r>
            <a:r>
              <a:rPr lang="en-ZA" sz="3200" b="1" dirty="0">
                <a:solidFill>
                  <a:srgbClr val="8CE614"/>
                </a:solidFill>
              </a:rPr>
              <a:t>male’s testes </a:t>
            </a:r>
            <a:r>
              <a:rPr lang="en-ZA" sz="3200" dirty="0"/>
              <a:t>produce </a:t>
            </a:r>
            <a:r>
              <a:rPr lang="en-ZA" sz="3200" dirty="0" smtClean="0"/>
              <a:t>billions</a:t>
            </a:r>
            <a:r>
              <a:rPr lang="en-ZA" sz="3200" b="1" dirty="0" smtClean="0">
                <a:solidFill>
                  <a:srgbClr val="8CE614"/>
                </a:solidFill>
              </a:rPr>
              <a:t> </a:t>
            </a:r>
            <a:r>
              <a:rPr lang="en-ZA" sz="3200" b="1" dirty="0">
                <a:solidFill>
                  <a:srgbClr val="8CE614"/>
                </a:solidFill>
              </a:rPr>
              <a:t>of </a:t>
            </a:r>
            <a:r>
              <a:rPr lang="en-ZA" sz="3200" b="1" dirty="0" smtClean="0">
                <a:solidFill>
                  <a:srgbClr val="8CE614"/>
                </a:solidFill>
              </a:rPr>
              <a:t>sperm</a:t>
            </a:r>
            <a:r>
              <a:rPr lang="en-ZA" sz="3200" dirty="0" smtClean="0"/>
              <a:t>, while </a:t>
            </a:r>
            <a:r>
              <a:rPr lang="en-ZA" sz="3200" dirty="0"/>
              <a:t>a </a:t>
            </a:r>
            <a:r>
              <a:rPr lang="en-ZA" sz="3200" b="1" dirty="0">
                <a:solidFill>
                  <a:srgbClr val="9A73FD"/>
                </a:solidFill>
              </a:rPr>
              <a:t>female’s ovaries </a:t>
            </a:r>
            <a:r>
              <a:rPr lang="en-ZA" sz="3200" dirty="0"/>
              <a:t>release </a:t>
            </a:r>
            <a:r>
              <a:rPr lang="en-ZA" sz="3200" b="1" dirty="0">
                <a:solidFill>
                  <a:srgbClr val="9A73FD"/>
                </a:solidFill>
              </a:rPr>
              <a:t>one ovum (egg) </a:t>
            </a:r>
            <a:r>
              <a:rPr lang="en-ZA" sz="3200" dirty="0"/>
              <a:t>per </a:t>
            </a:r>
            <a:r>
              <a:rPr lang="en-ZA" sz="3200" b="1" dirty="0" smtClean="0">
                <a:solidFill>
                  <a:srgbClr val="9A73FD"/>
                </a:solidFill>
              </a:rPr>
              <a:t>month</a:t>
            </a:r>
            <a:r>
              <a:rPr lang="en-ZA" sz="3200" dirty="0" smtClean="0"/>
              <a:t>.</a:t>
            </a:r>
            <a:endParaRPr lang="en-ZA" sz="3200" dirty="0"/>
          </a:p>
          <a:p>
            <a:r>
              <a:rPr lang="en-ZA" sz="3200" dirty="0"/>
              <a:t>The </a:t>
            </a:r>
            <a:r>
              <a:rPr lang="en-ZA" sz="3200" b="1" dirty="0">
                <a:solidFill>
                  <a:srgbClr val="8CE614"/>
                </a:solidFill>
              </a:rPr>
              <a:t>penis</a:t>
            </a:r>
            <a:r>
              <a:rPr lang="en-ZA" sz="3200" dirty="0"/>
              <a:t> is also part </a:t>
            </a:r>
            <a:r>
              <a:rPr lang="en-ZA" sz="3200" dirty="0" smtClean="0"/>
              <a:t>of the </a:t>
            </a:r>
            <a:r>
              <a:rPr lang="en-ZA" sz="3200" b="1" dirty="0">
                <a:solidFill>
                  <a:srgbClr val="9A73FD"/>
                </a:solidFill>
              </a:rPr>
              <a:t>urinary </a:t>
            </a:r>
            <a:r>
              <a:rPr lang="en-ZA" sz="3200" b="1" dirty="0" smtClean="0">
                <a:solidFill>
                  <a:srgbClr val="9A73FD"/>
                </a:solidFill>
              </a:rPr>
              <a:t>system</a:t>
            </a:r>
            <a:r>
              <a:rPr lang="en-ZA" sz="3200" dirty="0" smtClean="0"/>
              <a:t>.</a:t>
            </a:r>
            <a:endParaRPr lang="en-ZA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12873A-A4CB-43F2-A6C5-43984A8FD8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43" y="1597829"/>
            <a:ext cx="3707609" cy="2612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1E71C4D-E3FA-4855-AB61-A059B8740798}"/>
              </a:ext>
            </a:extLst>
          </p:cNvPr>
          <p:cNvSpPr txBox="1"/>
          <p:nvPr/>
        </p:nvSpPr>
        <p:spPr>
          <a:xfrm>
            <a:off x="4138710" y="4338675"/>
            <a:ext cx="395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9.6: Only one male sperm will be able to fuse with the female egg cell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CC04FDA2-ACB0-4EFC-B968-71B1722A6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52588"/>
            <a:ext cx="7905750" cy="1193869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900" b="1" dirty="0">
                <a:solidFill>
                  <a:srgbClr val="8CE614"/>
                </a:solidFill>
                <a:latin typeface="+mn-lt"/>
              </a:rPr>
              <a:t>Reproductive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</a:t>
            </a:r>
            <a:r>
              <a:rPr lang="en-ZA" sz="4900" b="1" dirty="0" smtClean="0">
                <a:latin typeface="+mn-lt"/>
              </a:rPr>
              <a:t>&amp; </a:t>
            </a:r>
            <a:br>
              <a:rPr lang="en-ZA" sz="4900" b="1" dirty="0" smtClean="0">
                <a:latin typeface="+mn-lt"/>
              </a:rPr>
            </a:br>
            <a:r>
              <a:rPr lang="en-ZA" sz="4900" b="1" dirty="0" smtClean="0">
                <a:solidFill>
                  <a:srgbClr val="9A73FD"/>
                </a:solidFill>
                <a:latin typeface="+mn-lt"/>
              </a:rPr>
              <a:t>urinary</a:t>
            </a:r>
            <a:r>
              <a:rPr lang="en-ZA" sz="4900" b="1" dirty="0" smtClean="0">
                <a:latin typeface="+mn-lt"/>
              </a:rPr>
              <a:t> </a:t>
            </a:r>
            <a:r>
              <a:rPr lang="en-ZA" sz="4900" b="1" dirty="0">
                <a:latin typeface="+mn-lt"/>
              </a:rPr>
              <a:t>differences</a:t>
            </a:r>
          </a:p>
        </p:txBody>
      </p:sp>
    </p:spTree>
    <p:extLst>
      <p:ext uri="{BB962C8B-B14F-4D97-AF65-F5344CB8AC3E}">
        <p14:creationId xmlns:p14="http://schemas.microsoft.com/office/powerpoint/2010/main" val="17570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C43C75-7B8B-47D6-802E-0A5DE7EF7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42" y="1488017"/>
            <a:ext cx="7905751" cy="3508311"/>
          </a:xfrm>
        </p:spPr>
        <p:txBody>
          <a:bodyPr>
            <a:normAutofit lnSpcReduction="10000"/>
          </a:bodyPr>
          <a:lstStyle/>
          <a:p>
            <a:r>
              <a:rPr lang="en-ZA" sz="3600" dirty="0"/>
              <a:t>Females have a </a:t>
            </a:r>
            <a:r>
              <a:rPr lang="en-ZA" sz="3600" b="1" dirty="0">
                <a:solidFill>
                  <a:srgbClr val="8CE614"/>
                </a:solidFill>
              </a:rPr>
              <a:t>womb (uterus) </a:t>
            </a:r>
            <a:r>
              <a:rPr lang="en-ZA" sz="3600" dirty="0"/>
              <a:t>to carry a child from </a:t>
            </a:r>
            <a:r>
              <a:rPr lang="en-ZA" sz="3600" b="1" dirty="0">
                <a:solidFill>
                  <a:srgbClr val="9A73FD"/>
                </a:solidFill>
              </a:rPr>
              <a:t>conception to </a:t>
            </a:r>
            <a:r>
              <a:rPr lang="en-ZA" sz="3600" b="1" dirty="0" smtClean="0">
                <a:solidFill>
                  <a:srgbClr val="9A73FD"/>
                </a:solidFill>
              </a:rPr>
              <a:t>birth</a:t>
            </a:r>
            <a:r>
              <a:rPr lang="en-ZA" sz="3600" dirty="0" smtClean="0"/>
              <a:t>.</a:t>
            </a:r>
            <a:endParaRPr lang="en-ZA" sz="3600" dirty="0"/>
          </a:p>
          <a:p>
            <a:r>
              <a:rPr lang="en-ZA" sz="3600" dirty="0"/>
              <a:t>Females have </a:t>
            </a:r>
            <a:r>
              <a:rPr lang="en-ZA" sz="3600" b="1" dirty="0">
                <a:solidFill>
                  <a:srgbClr val="8CE614"/>
                </a:solidFill>
              </a:rPr>
              <a:t>monthly menstrual cycles</a:t>
            </a:r>
            <a:r>
              <a:rPr lang="en-ZA" sz="3600" dirty="0"/>
              <a:t>. </a:t>
            </a:r>
            <a:endParaRPr lang="en-ZA" sz="3600" dirty="0" smtClean="0"/>
          </a:p>
          <a:p>
            <a:pPr lvl="1" indent="-511175">
              <a:buFont typeface="Wingdings" panose="05000000000000000000" pitchFamily="2" charset="2"/>
              <a:buChar char="v"/>
            </a:pPr>
            <a:r>
              <a:rPr lang="en-ZA" sz="3200" dirty="0" smtClean="0"/>
              <a:t>Their </a:t>
            </a:r>
            <a:r>
              <a:rPr lang="en-ZA" sz="3200" b="1" dirty="0">
                <a:solidFill>
                  <a:srgbClr val="9A73FD"/>
                </a:solidFill>
              </a:rPr>
              <a:t>fertility ends after menopause</a:t>
            </a:r>
            <a:r>
              <a:rPr lang="en-ZA" sz="3200" dirty="0"/>
              <a:t> (menstrual cycle stops</a:t>
            </a:r>
            <a:r>
              <a:rPr lang="en-ZA" sz="3200" dirty="0" smtClean="0"/>
              <a:t>).</a:t>
            </a:r>
            <a:endParaRPr lang="en-ZA" sz="3200" dirty="0"/>
          </a:p>
          <a:p>
            <a:r>
              <a:rPr lang="en-ZA" sz="3600" dirty="0"/>
              <a:t>Male </a:t>
            </a:r>
            <a:r>
              <a:rPr lang="en-ZA" sz="3600" b="1" dirty="0">
                <a:solidFill>
                  <a:srgbClr val="9A73FD"/>
                </a:solidFill>
              </a:rPr>
              <a:t>fertility</a:t>
            </a:r>
            <a:r>
              <a:rPr lang="en-ZA" sz="3600" dirty="0"/>
              <a:t> continues into </a:t>
            </a:r>
            <a:r>
              <a:rPr lang="en-ZA" sz="3600" b="1" dirty="0">
                <a:solidFill>
                  <a:srgbClr val="8CE614"/>
                </a:solidFill>
              </a:rPr>
              <a:t>old </a:t>
            </a:r>
            <a:r>
              <a:rPr lang="en-ZA" sz="3600" b="1" dirty="0" smtClean="0">
                <a:solidFill>
                  <a:srgbClr val="8CE614"/>
                </a:solidFill>
              </a:rPr>
              <a:t>age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C04FDA2-ACB0-4EFC-B968-71B1722A6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52588"/>
            <a:ext cx="7905750" cy="1193869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900" b="1" dirty="0">
                <a:solidFill>
                  <a:srgbClr val="8CE614"/>
                </a:solidFill>
                <a:latin typeface="+mn-lt"/>
              </a:rPr>
              <a:t>Reproductive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</a:t>
            </a:r>
            <a:r>
              <a:rPr lang="en-ZA" sz="4900" b="1" dirty="0" smtClean="0">
                <a:latin typeface="+mn-lt"/>
              </a:rPr>
              <a:t>&amp; </a:t>
            </a:r>
            <a:br>
              <a:rPr lang="en-ZA" sz="4900" b="1" dirty="0" smtClean="0">
                <a:latin typeface="+mn-lt"/>
              </a:rPr>
            </a:br>
            <a:r>
              <a:rPr lang="en-ZA" sz="4900" b="1" dirty="0" smtClean="0">
                <a:solidFill>
                  <a:srgbClr val="9A73FD"/>
                </a:solidFill>
                <a:latin typeface="+mn-lt"/>
              </a:rPr>
              <a:t>urinary</a:t>
            </a:r>
            <a:r>
              <a:rPr lang="en-ZA" sz="4900" b="1" dirty="0" smtClean="0">
                <a:latin typeface="+mn-lt"/>
              </a:rPr>
              <a:t> </a:t>
            </a:r>
            <a:r>
              <a:rPr lang="en-ZA" sz="4900" b="1" dirty="0">
                <a:latin typeface="+mn-lt"/>
              </a:rPr>
              <a:t>differences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1786" y="4881715"/>
            <a:ext cx="2095330" cy="138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5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9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9.1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2904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</a:t>
            </a:r>
            <a:r>
              <a:rPr lang="en-US" dirty="0" smtClean="0">
                <a:solidFill>
                  <a:prstClr val="black"/>
                </a:solidFill>
              </a:rPr>
              <a:t>unit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by </a:t>
            </a:r>
            <a:r>
              <a:rPr lang="en-US" dirty="0">
                <a:solidFill>
                  <a:prstClr val="black"/>
                </a:solidFill>
              </a:rPr>
              <a:t>completing Learning activity </a:t>
            </a:r>
            <a:r>
              <a:rPr lang="en-US" dirty="0" smtClean="0">
                <a:solidFill>
                  <a:prstClr val="black"/>
                </a:solidFill>
              </a:rPr>
              <a:t>9.1 </a:t>
            </a:r>
            <a:r>
              <a:rPr lang="en-US" dirty="0">
                <a:solidFill>
                  <a:prstClr val="black"/>
                </a:solidFill>
              </a:rPr>
              <a:t>in 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26" y="1618843"/>
            <a:ext cx="7623002" cy="3371050"/>
          </a:xfrm>
        </p:spPr>
        <p:txBody>
          <a:bodyPr>
            <a:norm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Gender roles, responsibilities </a:t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behaviour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1" y="1480379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9.2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54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6163" y="551329"/>
            <a:ext cx="4116783" cy="3816170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Describe human sexuality within relationships</a:t>
            </a:r>
            <a:endParaRPr lang="en-GB" dirty="0">
              <a:solidFill>
                <a:srgbClr val="8CE61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3013" y="4596097"/>
            <a:ext cx="3843081" cy="531878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</a:t>
            </a:r>
            <a:r>
              <a:rPr lang="en-GB" dirty="0" smtClean="0">
                <a:solidFill>
                  <a:srgbClr val="9A73FD"/>
                </a:solidFill>
              </a:rPr>
              <a:t>9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42" y="260927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gender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842" y="1110577"/>
            <a:ext cx="7905751" cy="2904332"/>
          </a:xfrm>
        </p:spPr>
        <p:txBody>
          <a:bodyPr>
            <a:normAutofit/>
          </a:bodyPr>
          <a:lstStyle/>
          <a:p>
            <a:pPr fontAlgn="base"/>
            <a:r>
              <a:rPr lang="en-ZA" sz="3600" dirty="0"/>
              <a:t>Masculine or feminine </a:t>
            </a:r>
            <a:r>
              <a:rPr lang="en-ZA" sz="3600" b="1" dirty="0">
                <a:solidFill>
                  <a:srgbClr val="8CE614"/>
                </a:solidFill>
              </a:rPr>
              <a:t>roles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9A73FD"/>
                </a:solidFill>
              </a:rPr>
              <a:t>behaviours</a:t>
            </a:r>
            <a:r>
              <a:rPr lang="en-ZA" sz="3600" dirty="0"/>
              <a:t> or </a:t>
            </a:r>
            <a:r>
              <a:rPr lang="en-ZA" sz="3600" b="1" dirty="0" smtClean="0">
                <a:solidFill>
                  <a:srgbClr val="8CE614"/>
                </a:solidFill>
              </a:rPr>
              <a:t>activities</a:t>
            </a:r>
            <a:r>
              <a:rPr lang="en-ZA" sz="3600" dirty="0" smtClean="0"/>
              <a:t>.</a:t>
            </a:r>
            <a:endParaRPr lang="en-ZA" sz="3600" dirty="0"/>
          </a:p>
          <a:p>
            <a:pPr fontAlgn="base"/>
            <a:r>
              <a:rPr lang="en-ZA" sz="3600" dirty="0"/>
              <a:t>Societies </a:t>
            </a:r>
            <a:r>
              <a:rPr lang="en-ZA" sz="3600" dirty="0" smtClean="0"/>
              <a:t>dictate </a:t>
            </a:r>
            <a:r>
              <a:rPr lang="en-ZA" sz="3600" b="1" dirty="0">
                <a:solidFill>
                  <a:srgbClr val="9A73FD"/>
                </a:solidFill>
              </a:rPr>
              <a:t>gender </a:t>
            </a:r>
            <a:r>
              <a:rPr lang="en-ZA" sz="3600" b="1" dirty="0" smtClean="0">
                <a:solidFill>
                  <a:srgbClr val="9A73FD"/>
                </a:solidFill>
              </a:rPr>
              <a:t>roles</a:t>
            </a:r>
            <a:r>
              <a:rPr lang="en-ZA" sz="3600" dirty="0" smtClean="0"/>
              <a:t>.</a:t>
            </a:r>
            <a:endParaRPr lang="en-ZA" sz="3600" dirty="0"/>
          </a:p>
          <a:p>
            <a:pPr fontAlgn="base"/>
            <a:r>
              <a:rPr lang="en-ZA" sz="3600" dirty="0"/>
              <a:t>Gender roles </a:t>
            </a:r>
            <a:r>
              <a:rPr lang="en-ZA" sz="3600" dirty="0" smtClean="0"/>
              <a:t>vary across </a:t>
            </a:r>
            <a:r>
              <a:rPr lang="en-ZA" sz="3600" b="1" dirty="0" smtClean="0">
                <a:solidFill>
                  <a:srgbClr val="8CE614"/>
                </a:solidFill>
              </a:rPr>
              <a:t>different cultures</a:t>
            </a:r>
            <a:r>
              <a:rPr lang="en-ZA" sz="3600" dirty="0" smtClean="0"/>
              <a:t> &amp; </a:t>
            </a:r>
            <a:r>
              <a:rPr lang="en-ZA" sz="3600" b="1" dirty="0">
                <a:solidFill>
                  <a:srgbClr val="9A73FD"/>
                </a:solidFill>
              </a:rPr>
              <a:t>places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over </a:t>
            </a:r>
            <a:r>
              <a:rPr lang="en-ZA" sz="3600" b="1" dirty="0" smtClean="0">
                <a:solidFill>
                  <a:srgbClr val="8CE614"/>
                </a:solidFill>
              </a:rPr>
              <a:t>time</a:t>
            </a:r>
            <a:r>
              <a:rPr lang="en-ZA" sz="3600" dirty="0" smtClean="0"/>
              <a:t>.</a:t>
            </a:r>
            <a:endParaRPr lang="en-ZA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5404" y="4079371"/>
            <a:ext cx="2862018" cy="214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6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82" y="1822698"/>
            <a:ext cx="8040566" cy="1856003"/>
          </a:xfrm>
        </p:spPr>
        <p:txBody>
          <a:bodyPr>
            <a:normAutofit/>
          </a:bodyPr>
          <a:lstStyle/>
          <a:p>
            <a:pPr fontAlgn="base"/>
            <a:r>
              <a:rPr lang="en-ZA" sz="3600" dirty="0"/>
              <a:t>Biological </a:t>
            </a:r>
            <a:r>
              <a:rPr lang="en-ZA" sz="3600" dirty="0" smtClean="0"/>
              <a:t>&amp; </a:t>
            </a:r>
            <a:r>
              <a:rPr lang="en-ZA" sz="3600" dirty="0"/>
              <a:t>physical </a:t>
            </a:r>
            <a:r>
              <a:rPr lang="en-ZA" sz="3600" b="1" dirty="0">
                <a:solidFill>
                  <a:srgbClr val="9A73FD"/>
                </a:solidFill>
              </a:rPr>
              <a:t>differences</a:t>
            </a:r>
            <a:r>
              <a:rPr lang="en-ZA" sz="3600" dirty="0"/>
              <a:t> give males </a:t>
            </a:r>
            <a:r>
              <a:rPr lang="en-ZA" sz="3600" dirty="0" smtClean="0"/>
              <a:t>&amp; </a:t>
            </a:r>
            <a:r>
              <a:rPr lang="en-ZA" sz="3600" dirty="0"/>
              <a:t>females </a:t>
            </a:r>
            <a:r>
              <a:rPr lang="en-ZA" sz="3600" b="1" dirty="0">
                <a:solidFill>
                  <a:srgbClr val="8CE614"/>
                </a:solidFill>
              </a:rPr>
              <a:t>different </a:t>
            </a:r>
            <a:r>
              <a:rPr lang="en-ZA" sz="3600" b="1" dirty="0" smtClean="0">
                <a:solidFill>
                  <a:srgbClr val="8CE614"/>
                </a:solidFill>
              </a:rPr>
              <a:t>strengths</a:t>
            </a:r>
            <a:r>
              <a:rPr lang="en-ZA" sz="3600" dirty="0" smtClean="0"/>
              <a:t>. </a:t>
            </a:r>
            <a:endParaRPr lang="en-ZA" sz="3600" dirty="0"/>
          </a:p>
          <a:p>
            <a:pPr fontAlgn="base"/>
            <a:r>
              <a:rPr lang="en-ZA" sz="3600" dirty="0"/>
              <a:t>This influences </a:t>
            </a:r>
            <a:r>
              <a:rPr lang="en-ZA" sz="3600" b="1" dirty="0">
                <a:solidFill>
                  <a:srgbClr val="9A73FD"/>
                </a:solidFill>
              </a:rPr>
              <a:t>different </a:t>
            </a:r>
            <a:r>
              <a:rPr lang="en-ZA" sz="3600" b="1" dirty="0" smtClean="0">
                <a:solidFill>
                  <a:srgbClr val="9A73FD"/>
                </a:solidFill>
              </a:rPr>
              <a:t>relationships</a:t>
            </a:r>
            <a:r>
              <a:rPr lang="en-ZA" sz="3600" dirty="0" smtClean="0"/>
              <a:t>.</a:t>
            </a:r>
            <a:endParaRPr lang="en-ZA" sz="32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25" y="407963"/>
            <a:ext cx="7905750" cy="1309228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Roles</a:t>
            </a:r>
            <a:r>
              <a:rPr lang="en-ZA" b="1" dirty="0">
                <a:latin typeface="+mn-lt"/>
              </a:rPr>
              <a:t>,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responsibilities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behaviours</a:t>
            </a:r>
            <a:endParaRPr lang="en-ZA" b="1" dirty="0">
              <a:solidFill>
                <a:srgbClr val="8CE614"/>
              </a:solidFill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7290" y="3503681"/>
            <a:ext cx="3992710" cy="268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9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31" y="1131519"/>
            <a:ext cx="8040565" cy="2322820"/>
          </a:xfrm>
        </p:spPr>
        <p:txBody>
          <a:bodyPr>
            <a:noAutofit/>
          </a:bodyPr>
          <a:lstStyle/>
          <a:p>
            <a:pPr fontAlgn="base"/>
            <a:r>
              <a:rPr lang="en-ZA" sz="3600" b="1" dirty="0">
                <a:solidFill>
                  <a:srgbClr val="8CE614"/>
                </a:solidFill>
              </a:rPr>
              <a:t>Gender roles </a:t>
            </a:r>
            <a:r>
              <a:rPr lang="en-ZA" sz="3600" dirty="0"/>
              <a:t>are learnt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from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9A73FD"/>
                </a:solidFill>
              </a:rPr>
              <a:t>parents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9A73FD"/>
                </a:solidFill>
              </a:rPr>
              <a:t>family units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9A73FD"/>
                </a:solidFill>
              </a:rPr>
              <a:t>friends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9A73FD"/>
                </a:solidFill>
              </a:rPr>
              <a:t>religion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9A73FD"/>
                </a:solidFill>
              </a:rPr>
              <a:t>education</a:t>
            </a:r>
            <a:r>
              <a:rPr lang="en-ZA" sz="3600" dirty="0" smtClean="0"/>
              <a:t>.</a:t>
            </a:r>
            <a:endParaRPr lang="en-ZA" sz="3600" dirty="0"/>
          </a:p>
          <a:p>
            <a:pPr fontAlgn="base"/>
            <a:r>
              <a:rPr lang="en-ZA" sz="3600" dirty="0"/>
              <a:t>This </a:t>
            </a:r>
            <a:r>
              <a:rPr lang="en-ZA" sz="3600" b="1" dirty="0">
                <a:solidFill>
                  <a:srgbClr val="8CE614"/>
                </a:solidFill>
              </a:rPr>
              <a:t>influences </a:t>
            </a:r>
            <a:r>
              <a:rPr lang="en-ZA" sz="3600" dirty="0"/>
              <a:t>different </a:t>
            </a:r>
            <a:r>
              <a:rPr lang="en-ZA" sz="3600" dirty="0" smtClean="0"/>
              <a:t>relationships.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38" y="240544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Personal relationships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3701" y="3483411"/>
            <a:ext cx="4286250" cy="266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7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809" y="1022204"/>
            <a:ext cx="8040565" cy="2837009"/>
          </a:xfrm>
        </p:spPr>
        <p:txBody>
          <a:bodyPr>
            <a:normAutofit/>
          </a:bodyPr>
          <a:lstStyle/>
          <a:p>
            <a:pPr fontAlgn="base"/>
            <a:r>
              <a:rPr lang="en-ZA" sz="3600" dirty="0"/>
              <a:t>Females often take on the role of </a:t>
            </a:r>
            <a:r>
              <a:rPr lang="en-ZA" sz="3600" b="1" dirty="0" smtClean="0">
                <a:solidFill>
                  <a:srgbClr val="8CE614"/>
                </a:solidFill>
              </a:rPr>
              <a:t>nurturing</a:t>
            </a:r>
            <a:r>
              <a:rPr lang="en-ZA" sz="3600" dirty="0" smtClean="0"/>
              <a:t>.</a:t>
            </a:r>
            <a:endParaRPr lang="en-ZA" sz="3600" dirty="0"/>
          </a:p>
          <a:p>
            <a:pPr fontAlgn="base"/>
            <a:r>
              <a:rPr lang="en-ZA" sz="3600" dirty="0"/>
              <a:t>Males often take on </a:t>
            </a:r>
            <a:r>
              <a:rPr lang="en-ZA" sz="3600" b="1" dirty="0">
                <a:solidFill>
                  <a:srgbClr val="9A73FD"/>
                </a:solidFill>
              </a:rPr>
              <a:t>protective </a:t>
            </a:r>
            <a:r>
              <a:rPr lang="en-ZA" sz="3600" b="1" dirty="0" smtClean="0">
                <a:solidFill>
                  <a:srgbClr val="9A73FD"/>
                </a:solidFill>
              </a:rPr>
              <a:t>roles</a:t>
            </a:r>
            <a:r>
              <a:rPr lang="en-ZA" sz="3600" dirty="0" smtClean="0"/>
              <a:t>.</a:t>
            </a:r>
            <a:endParaRPr lang="en-ZA" sz="3600" dirty="0"/>
          </a:p>
          <a:p>
            <a:pPr fontAlgn="base"/>
            <a:r>
              <a:rPr lang="en-ZA" sz="3600" dirty="0"/>
              <a:t>Healthy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stable home life </a:t>
            </a:r>
            <a:r>
              <a:rPr lang="en-ZA" sz="3600" dirty="0"/>
              <a:t>teaches children to </a:t>
            </a:r>
            <a:r>
              <a:rPr lang="en-ZA" sz="3600" b="1" dirty="0">
                <a:solidFill>
                  <a:srgbClr val="9A73FD"/>
                </a:solidFill>
              </a:rPr>
              <a:t>socialise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9A73FD"/>
                </a:solidFill>
              </a:rPr>
              <a:t>be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9A73FD"/>
                </a:solidFill>
              </a:rPr>
              <a:t>responsible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38" y="240544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Personal relationships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9981" y="3932806"/>
            <a:ext cx="3311677" cy="220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7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3FEC-4426-4ECF-BCA9-8DDBF1C6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3545"/>
            <a:ext cx="7905750" cy="720724"/>
          </a:xfrm>
        </p:spPr>
        <p:txBody>
          <a:bodyPr/>
          <a:lstStyle/>
          <a:p>
            <a:r>
              <a:rPr lang="en-ZA" b="1" dirty="0">
                <a:latin typeface="+mn-lt"/>
              </a:rPr>
              <a:t>Dominant needs in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B555B1-D859-4D8F-8F9E-EAB213272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93" y="949679"/>
            <a:ext cx="8181734" cy="4275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1800" i="1" dirty="0"/>
              <a:t>Table 9.3: General difference in dominant needs between men and women</a:t>
            </a:r>
          </a:p>
        </p:txBody>
      </p:sp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867998"/>
              </p:ext>
            </p:extLst>
          </p:nvPr>
        </p:nvGraphicFramePr>
        <p:xfrm>
          <a:off x="235192" y="1377267"/>
          <a:ext cx="8051558" cy="392810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915025"/>
                <a:gridCol w="4136533"/>
              </a:tblGrid>
              <a:tr h="3619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</a:t>
                      </a:r>
                      <a:endParaRPr lang="en-ZA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Women</a:t>
                      </a:r>
                      <a:endParaRPr lang="en-ZA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723893">
                <a:tc>
                  <a:txBody>
                    <a:bodyPr/>
                    <a:lstStyle/>
                    <a:p>
                      <a:pPr algn="l"/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Value being respected for their abilities</a:t>
                      </a:r>
                    </a:p>
                    <a:p>
                      <a:pPr algn="l"/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&amp; good judgement more</a:t>
                      </a:r>
                    </a:p>
                    <a:p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Value emotional security, affection,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support &amp; closeness in personal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relationships more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454326"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Form bonds better by sharing goals &amp;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activities, rather than by talking 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about things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 communication, responsiveness &amp;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expressiveness more openly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454326"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Are more competitive &amp; driven not to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appear weak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Are more sensitive to body language &amp;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people’s motives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454326"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Prefer to try something new, or to find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their way, independently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Prefer asking for help or advice in a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group context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454326"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Value their roles as providers &amp;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protectors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Value stability in the home &amp;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environment for their tasks of caring &amp;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nurturing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526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D196AA-B1A9-4EBA-BBBA-17ED6211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Work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8648A1-D5F1-49A8-A9B6-D68EB1331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245532"/>
            <a:ext cx="3868270" cy="4953561"/>
          </a:xfrm>
        </p:spPr>
        <p:txBody>
          <a:bodyPr>
            <a:noAutofit/>
          </a:bodyPr>
          <a:lstStyle/>
          <a:p>
            <a:r>
              <a:rPr lang="en-ZA" sz="3200" b="1" dirty="0">
                <a:solidFill>
                  <a:srgbClr val="9A73FD"/>
                </a:solidFill>
              </a:rPr>
              <a:t>Stereotypes</a:t>
            </a:r>
            <a:r>
              <a:rPr lang="en-ZA" sz="3200" dirty="0" smtClean="0"/>
              <a:t> </a:t>
            </a:r>
            <a:r>
              <a:rPr lang="en-ZA" sz="3200" dirty="0"/>
              <a:t>may dictate </a:t>
            </a:r>
            <a:r>
              <a:rPr lang="en-ZA" sz="3200" b="1" dirty="0" smtClean="0">
                <a:solidFill>
                  <a:srgbClr val="9A73FD"/>
                </a:solidFill>
              </a:rPr>
              <a:t>different </a:t>
            </a:r>
            <a:r>
              <a:rPr lang="en-ZA" sz="3200" b="1" dirty="0">
                <a:solidFill>
                  <a:srgbClr val="9A73FD"/>
                </a:solidFill>
              </a:rPr>
              <a:t>roles</a:t>
            </a:r>
            <a:r>
              <a:rPr lang="en-ZA" sz="3200" dirty="0">
                <a:solidFill>
                  <a:srgbClr val="9A73FD"/>
                </a:solidFill>
              </a:rPr>
              <a:t> </a:t>
            </a:r>
            <a:r>
              <a:rPr lang="en-ZA" sz="3200" dirty="0"/>
              <a:t>for women  </a:t>
            </a:r>
            <a:r>
              <a:rPr lang="en-ZA" sz="3200" dirty="0" smtClean="0"/>
              <a:t>    &amp; men.</a:t>
            </a:r>
            <a:endParaRPr lang="en-ZA" sz="3200" dirty="0"/>
          </a:p>
          <a:p>
            <a:r>
              <a:rPr lang="en-ZA" sz="3200" dirty="0"/>
              <a:t>However, changes in </a:t>
            </a:r>
            <a:r>
              <a:rPr lang="en-ZA" sz="3200" b="1" dirty="0">
                <a:solidFill>
                  <a:srgbClr val="8CE614"/>
                </a:solidFill>
              </a:rPr>
              <a:t>industrialisation</a:t>
            </a:r>
            <a:r>
              <a:rPr lang="en-ZA" sz="3200" dirty="0"/>
              <a:t>, the</a:t>
            </a:r>
            <a:r>
              <a:rPr lang="en-ZA" sz="3200" b="1" dirty="0">
                <a:solidFill>
                  <a:srgbClr val="9A73FD"/>
                </a:solidFill>
              </a:rPr>
              <a:t> </a:t>
            </a:r>
            <a:r>
              <a:rPr lang="en-ZA" sz="3200" b="1" dirty="0">
                <a:solidFill>
                  <a:srgbClr val="8CE614"/>
                </a:solidFill>
              </a:rPr>
              <a:t>World</a:t>
            </a:r>
            <a:r>
              <a:rPr lang="en-ZA" sz="3200" b="1" dirty="0">
                <a:solidFill>
                  <a:srgbClr val="9A73FD"/>
                </a:solidFill>
              </a:rPr>
              <a:t> </a:t>
            </a:r>
            <a:r>
              <a:rPr lang="en-ZA" sz="3200" b="1" dirty="0">
                <a:solidFill>
                  <a:srgbClr val="8CE614"/>
                </a:solidFill>
              </a:rPr>
              <a:t>Wars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education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8CE614"/>
                </a:solidFill>
              </a:rPr>
              <a:t>laws</a:t>
            </a:r>
            <a:r>
              <a:rPr lang="en-ZA" sz="3200" b="1" dirty="0"/>
              <a:t> </a:t>
            </a:r>
            <a:r>
              <a:rPr lang="en-ZA" sz="3200" dirty="0"/>
              <a:t>mean that men &amp;</a:t>
            </a:r>
            <a:r>
              <a:rPr lang="en-ZA" sz="3200" dirty="0" smtClean="0"/>
              <a:t> </a:t>
            </a:r>
            <a:r>
              <a:rPr lang="en-ZA" sz="3200" dirty="0"/>
              <a:t>women can pursue</a:t>
            </a:r>
            <a:r>
              <a:rPr lang="en-ZA" sz="3200" b="1" dirty="0"/>
              <a:t> any </a:t>
            </a:r>
            <a:r>
              <a:rPr lang="en-ZA" sz="3200" b="1" dirty="0" smtClean="0"/>
              <a:t>career</a:t>
            </a:r>
            <a:r>
              <a:rPr lang="en-ZA" sz="3200" dirty="0" smtClean="0"/>
              <a:t>.</a:t>
            </a:r>
            <a:endParaRPr lang="en-ZA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D3B797-CBFD-489D-B02C-F78130F0527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19" y="1337595"/>
            <a:ext cx="2586134" cy="3193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21F0AD4-5A10-40A6-8ABC-DBC15ACCEBA9}"/>
              </a:ext>
            </a:extLst>
          </p:cNvPr>
          <p:cNvSpPr txBox="1"/>
          <p:nvPr/>
        </p:nvSpPr>
        <p:spPr>
          <a:xfrm>
            <a:off x="4333876" y="4661499"/>
            <a:ext cx="4236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9.11: We live in an age where it is acceptable for men and women to follow the same career goals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4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823783-DAED-40C9-9CBA-3BCB5A0EB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51819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Civil rights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EB70CA7-5DFB-4651-9A55-704026E5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029" y="1072543"/>
            <a:ext cx="7189693" cy="4540466"/>
          </a:xfrm>
        </p:spPr>
        <p:txBody>
          <a:bodyPr>
            <a:normAutofit/>
          </a:bodyPr>
          <a:lstStyle/>
          <a:p>
            <a:r>
              <a:rPr lang="en-ZA" sz="3600" dirty="0"/>
              <a:t>Examples of </a:t>
            </a:r>
            <a:r>
              <a:rPr lang="en-ZA" sz="3600" b="1" dirty="0">
                <a:solidFill>
                  <a:srgbClr val="9A73FD"/>
                </a:solidFill>
              </a:rPr>
              <a:t>women’s rights</a:t>
            </a:r>
            <a:r>
              <a:rPr lang="en-ZA" sz="3600" dirty="0"/>
              <a:t>:</a:t>
            </a:r>
          </a:p>
          <a:p>
            <a:pPr lvl="1" indent="-419100">
              <a:buFont typeface="Wingdings" panose="05000000000000000000" pitchFamily="2" charset="2"/>
              <a:buChar char="v"/>
            </a:pPr>
            <a:r>
              <a:rPr lang="en-ZA" sz="3200" dirty="0"/>
              <a:t>Equal </a:t>
            </a:r>
            <a:r>
              <a:rPr lang="en-ZA" sz="3200" b="1" dirty="0">
                <a:solidFill>
                  <a:srgbClr val="8CE614"/>
                </a:solidFill>
              </a:rPr>
              <a:t>education</a:t>
            </a:r>
          </a:p>
          <a:p>
            <a:pPr lvl="1" indent="-419100">
              <a:buFont typeface="Wingdings" panose="05000000000000000000" pitchFamily="2" charset="2"/>
              <a:buChar char="v"/>
            </a:pPr>
            <a:r>
              <a:rPr lang="en-ZA" sz="3200" dirty="0"/>
              <a:t>Equal </a:t>
            </a:r>
            <a:r>
              <a:rPr lang="en-ZA" sz="3200" b="1" dirty="0">
                <a:solidFill>
                  <a:srgbClr val="9A73FD"/>
                </a:solidFill>
              </a:rPr>
              <a:t>pay for jobs</a:t>
            </a:r>
          </a:p>
          <a:p>
            <a:pPr lvl="1" indent="-419100">
              <a:buFont typeface="Wingdings" panose="05000000000000000000" pitchFamily="2" charset="2"/>
              <a:buChar char="v"/>
            </a:pPr>
            <a:r>
              <a:rPr lang="en-ZA" sz="3200" dirty="0"/>
              <a:t>Protection of </a:t>
            </a:r>
            <a:r>
              <a:rPr lang="en-ZA" sz="3200" b="1" dirty="0" smtClean="0">
                <a:solidFill>
                  <a:srgbClr val="8CE614"/>
                </a:solidFill>
              </a:rPr>
              <a:t>the body</a:t>
            </a:r>
            <a:r>
              <a:rPr lang="en-ZA" sz="3200" dirty="0" smtClean="0"/>
              <a:t>.</a:t>
            </a:r>
            <a:endParaRPr lang="en-ZA" sz="3200" dirty="0"/>
          </a:p>
          <a:p>
            <a:r>
              <a:rPr lang="en-ZA" sz="3600" dirty="0" smtClean="0"/>
              <a:t>Examples of </a:t>
            </a:r>
            <a:r>
              <a:rPr lang="en-ZA" sz="3600" b="1" dirty="0" smtClean="0">
                <a:solidFill>
                  <a:srgbClr val="8CE614"/>
                </a:solidFill>
              </a:rPr>
              <a:t>men’s </a:t>
            </a:r>
            <a:r>
              <a:rPr lang="en-ZA" sz="3600" b="1" dirty="0">
                <a:solidFill>
                  <a:srgbClr val="8CE614"/>
                </a:solidFill>
              </a:rPr>
              <a:t>rights</a:t>
            </a:r>
            <a:r>
              <a:rPr lang="en-ZA" sz="3600" dirty="0"/>
              <a:t>:</a:t>
            </a:r>
          </a:p>
          <a:p>
            <a:pPr lvl="1" indent="-419100">
              <a:buFont typeface="Wingdings" panose="05000000000000000000" pitchFamily="2" charset="2"/>
              <a:buChar char="v"/>
            </a:pPr>
            <a:r>
              <a:rPr lang="en-ZA" sz="3200" dirty="0" smtClean="0"/>
              <a:t>Rights which highlight </a:t>
            </a:r>
            <a:r>
              <a:rPr lang="en-ZA" sz="3200" dirty="0"/>
              <a:t>that men </a:t>
            </a:r>
            <a:r>
              <a:rPr lang="en-ZA" sz="3200" dirty="0" smtClean="0"/>
              <a:t>are also </a:t>
            </a:r>
            <a:r>
              <a:rPr lang="en-ZA" sz="3200" b="1" dirty="0" smtClean="0">
                <a:solidFill>
                  <a:srgbClr val="FF0000"/>
                </a:solidFill>
              </a:rPr>
              <a:t>harassed</a:t>
            </a:r>
            <a:r>
              <a:rPr lang="en-ZA" sz="3200" dirty="0" smtClean="0"/>
              <a:t>, </a:t>
            </a:r>
            <a:r>
              <a:rPr lang="en-ZA" sz="3200" b="1" dirty="0" smtClean="0">
                <a:solidFill>
                  <a:srgbClr val="FF0000"/>
                </a:solidFill>
              </a:rPr>
              <a:t>abused</a:t>
            </a:r>
            <a:r>
              <a:rPr lang="en-ZA" sz="3200" dirty="0" smtClean="0"/>
              <a:t> &amp; </a:t>
            </a:r>
            <a:r>
              <a:rPr lang="en-ZA" sz="3200" b="1" dirty="0" smtClean="0">
                <a:solidFill>
                  <a:srgbClr val="FF0000"/>
                </a:solidFill>
              </a:rPr>
              <a:t>raped</a:t>
            </a:r>
            <a:endParaRPr lang="en-ZA" sz="3200" b="1" dirty="0">
              <a:solidFill>
                <a:srgbClr val="FF0000"/>
              </a:solidFill>
            </a:endParaRPr>
          </a:p>
          <a:p>
            <a:pPr lvl="1" indent="-419100">
              <a:buFont typeface="Wingdings" panose="05000000000000000000" pitchFamily="2" charset="2"/>
              <a:buChar char="v"/>
            </a:pPr>
            <a:r>
              <a:rPr lang="en-ZA" sz="3200" dirty="0"/>
              <a:t>Equal </a:t>
            </a:r>
            <a:r>
              <a:rPr lang="en-ZA" sz="3200" b="1" dirty="0">
                <a:solidFill>
                  <a:srgbClr val="8CE614"/>
                </a:solidFill>
              </a:rPr>
              <a:t>parental </a:t>
            </a:r>
            <a:r>
              <a:rPr lang="en-ZA" sz="3200" b="1" dirty="0" smtClean="0">
                <a:solidFill>
                  <a:srgbClr val="8CE614"/>
                </a:solidFill>
              </a:rPr>
              <a:t>rights</a:t>
            </a:r>
            <a:r>
              <a:rPr lang="en-ZA" sz="3200" dirty="0" smtClean="0"/>
              <a:t>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27839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9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9.2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2904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</a:t>
            </a:r>
            <a:r>
              <a:rPr lang="en-US" dirty="0" smtClean="0">
                <a:solidFill>
                  <a:prstClr val="black"/>
                </a:solidFill>
              </a:rPr>
              <a:t>unit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by </a:t>
            </a:r>
            <a:r>
              <a:rPr lang="en-US" dirty="0">
                <a:solidFill>
                  <a:prstClr val="black"/>
                </a:solidFill>
              </a:rPr>
              <a:t>completing Learning activity </a:t>
            </a:r>
            <a:r>
              <a:rPr lang="en-US" dirty="0" smtClean="0">
                <a:solidFill>
                  <a:prstClr val="black"/>
                </a:solidFill>
              </a:rPr>
              <a:t>9.2 </a:t>
            </a:r>
            <a:r>
              <a:rPr lang="en-US" dirty="0">
                <a:solidFill>
                  <a:prstClr val="black"/>
                </a:solidFill>
              </a:rPr>
              <a:t>in 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26" y="1618843"/>
            <a:ext cx="7623002" cy="3371050"/>
          </a:xfrm>
        </p:spPr>
        <p:txBody>
          <a:bodyPr>
            <a:norm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Risky situations, encounters </a:t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behaviour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1" y="1480379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9.3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9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19" y="247863"/>
            <a:ext cx="7905750" cy="104636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Situations leading to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solidFill>
                  <a:srgbClr val="FF0000"/>
                </a:solidFill>
                <a:latin typeface="+mn-lt"/>
              </a:rPr>
              <a:t>risky sexual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behaviours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93" y="1654031"/>
            <a:ext cx="8040566" cy="3297797"/>
          </a:xfrm>
        </p:spPr>
        <p:txBody>
          <a:bodyPr>
            <a:normAutofit/>
          </a:bodyPr>
          <a:lstStyle/>
          <a:p>
            <a:pPr fontAlgn="base"/>
            <a:r>
              <a:rPr lang="en-ZA" sz="3600" dirty="0"/>
              <a:t>Encounter = </a:t>
            </a:r>
            <a:r>
              <a:rPr lang="en-ZA" sz="3600" b="1" dirty="0">
                <a:solidFill>
                  <a:srgbClr val="9A73FD"/>
                </a:solidFill>
              </a:rPr>
              <a:t>experience unexpectedly</a:t>
            </a:r>
          </a:p>
          <a:p>
            <a:pPr fontAlgn="base"/>
            <a:r>
              <a:rPr lang="en-ZA" sz="3600" dirty="0"/>
              <a:t>Males </a:t>
            </a:r>
            <a:r>
              <a:rPr lang="en-ZA" sz="3600" dirty="0" smtClean="0"/>
              <a:t>&amp; </a:t>
            </a:r>
            <a:r>
              <a:rPr lang="en-ZA" sz="3600" dirty="0"/>
              <a:t>females can be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at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b="1" dirty="0" smtClean="0">
                <a:solidFill>
                  <a:srgbClr val="8CE614"/>
                </a:solidFill>
              </a:rPr>
              <a:t>risk </a:t>
            </a:r>
            <a:r>
              <a:rPr lang="en-ZA" sz="3600" dirty="0" smtClean="0"/>
              <a:t>in situations where they are exposed to:</a:t>
            </a:r>
            <a:endParaRPr lang="en-ZA" sz="3600" dirty="0"/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Date </a:t>
            </a:r>
            <a:r>
              <a:rPr lang="en-ZA" sz="3200" b="1" dirty="0">
                <a:solidFill>
                  <a:srgbClr val="9A73FD"/>
                </a:solidFill>
              </a:rPr>
              <a:t>rape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Unwanted </a:t>
            </a:r>
            <a:r>
              <a:rPr lang="en-ZA" sz="3200" b="1" dirty="0" smtClean="0">
                <a:solidFill>
                  <a:srgbClr val="8CE614"/>
                </a:solidFill>
              </a:rPr>
              <a:t>pregnancy</a:t>
            </a:r>
            <a:endParaRPr lang="en-ZA" sz="3200" b="1" dirty="0">
              <a:solidFill>
                <a:srgbClr val="8CE614"/>
              </a:solidFill>
            </a:endParaRP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STIs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9A73FD"/>
                </a:solidFill>
              </a:rPr>
              <a:t>HIV</a:t>
            </a:r>
            <a:r>
              <a:rPr lang="en-ZA" sz="3200" dirty="0"/>
              <a:t> &amp;</a:t>
            </a:r>
            <a:r>
              <a:rPr lang="en-ZA" sz="3200" dirty="0" smtClean="0"/>
              <a:t> </a:t>
            </a:r>
            <a:r>
              <a:rPr lang="en-ZA" sz="3200" b="1" dirty="0" smtClean="0">
                <a:solidFill>
                  <a:srgbClr val="9A73FD"/>
                </a:solidFill>
              </a:rPr>
              <a:t>Aids</a:t>
            </a:r>
            <a:r>
              <a:rPr lang="en-ZA" sz="3200" dirty="0" smtClean="0"/>
              <a:t>.</a:t>
            </a:r>
            <a:endParaRPr lang="en-ZA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5596" y="4188923"/>
            <a:ext cx="2997540" cy="19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8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</a:t>
            </a:r>
            <a:r>
              <a:rPr lang="en-ZA" b="1" dirty="0" smtClean="0">
                <a:latin typeface="+mn-lt"/>
              </a:rPr>
              <a:t>it…</a:t>
            </a:r>
            <a:endParaRPr lang="en-ZA" b="1" dirty="0">
              <a:latin typeface="+mn-lt"/>
            </a:endParaRP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80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B573C04-D446-4472-B8E6-C64F867413D7}"/>
              </a:ext>
            </a:extLst>
          </p:cNvPr>
          <p:cNvSpPr txBox="1">
            <a:spLocks/>
          </p:cNvSpPr>
          <p:nvPr/>
        </p:nvSpPr>
        <p:spPr>
          <a:xfrm>
            <a:off x="489399" y="1696665"/>
            <a:ext cx="7905751" cy="3401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/>
            <a:r>
              <a:rPr lang="en-ZA" sz="3600" dirty="0"/>
              <a:t>In </a:t>
            </a:r>
            <a:r>
              <a:rPr lang="en-ZA" sz="3600" b="1" dirty="0">
                <a:solidFill>
                  <a:srgbClr val="9A73FD"/>
                </a:solidFill>
              </a:rPr>
              <a:t>what ways </a:t>
            </a:r>
            <a:r>
              <a:rPr lang="en-ZA" sz="3600" dirty="0"/>
              <a:t>do men &amp; women differ </a:t>
            </a:r>
            <a:r>
              <a:rPr lang="en-ZA" sz="3600" b="1" dirty="0">
                <a:solidFill>
                  <a:srgbClr val="9A73FD"/>
                </a:solidFill>
              </a:rPr>
              <a:t>biologically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Do men &amp; woman have </a:t>
            </a:r>
            <a:r>
              <a:rPr lang="en-ZA" sz="3600" b="1" dirty="0">
                <a:solidFill>
                  <a:srgbClr val="8CE614"/>
                </a:solidFill>
              </a:rPr>
              <a:t>different responsibilities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Which </a:t>
            </a:r>
            <a:r>
              <a:rPr lang="en-ZA" sz="3600" b="1" dirty="0">
                <a:solidFill>
                  <a:srgbClr val="9A73FD"/>
                </a:solidFill>
              </a:rPr>
              <a:t>kinds of situations </a:t>
            </a:r>
            <a:r>
              <a:rPr lang="en-ZA" sz="3600" dirty="0"/>
              <a:t>can get me into </a:t>
            </a:r>
            <a:r>
              <a:rPr lang="en-ZA" sz="3600" b="1" dirty="0">
                <a:solidFill>
                  <a:srgbClr val="FF0000"/>
                </a:solidFill>
              </a:rPr>
              <a:t>trouble</a:t>
            </a:r>
            <a:r>
              <a:rPr lang="en-ZA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174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9F38CE-2CB8-4F04-8978-243FAA83D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87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FF0000"/>
                </a:solidFill>
                <a:latin typeface="+mn-lt"/>
              </a:rPr>
              <a:t>Date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rape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5698BB-6AC7-4E16-9652-9B5C81A9D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40" y="1054104"/>
            <a:ext cx="7652270" cy="3016972"/>
          </a:xfrm>
        </p:spPr>
        <p:txBody>
          <a:bodyPr>
            <a:normAutofit lnSpcReduction="10000"/>
          </a:bodyPr>
          <a:lstStyle/>
          <a:p>
            <a:r>
              <a:rPr lang="en-ZA" sz="3600" dirty="0"/>
              <a:t>Rape = </a:t>
            </a:r>
            <a:r>
              <a:rPr lang="en-ZA" sz="3600" b="1" dirty="0">
                <a:solidFill>
                  <a:srgbClr val="9A73FD"/>
                </a:solidFill>
              </a:rPr>
              <a:t>forced sexual intercourse</a:t>
            </a:r>
            <a:r>
              <a:rPr lang="en-ZA" sz="3600" dirty="0" smtClean="0"/>
              <a:t>/ penetrative </a:t>
            </a:r>
            <a:r>
              <a:rPr lang="en-ZA" sz="3600" dirty="0"/>
              <a:t>acts</a:t>
            </a:r>
          </a:p>
          <a:p>
            <a:r>
              <a:rPr lang="en-ZA" sz="3600" dirty="0"/>
              <a:t>Can </a:t>
            </a:r>
            <a:r>
              <a:rPr lang="en-ZA" sz="3600" b="1" dirty="0">
                <a:solidFill>
                  <a:srgbClr val="8CE614"/>
                </a:solidFill>
              </a:rPr>
              <a:t>happen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anywhere</a:t>
            </a:r>
            <a:r>
              <a:rPr lang="en-ZA" sz="3600" dirty="0"/>
              <a:t>, e.g. on a date, at </a:t>
            </a:r>
            <a:r>
              <a:rPr lang="en-ZA" sz="3600" dirty="0" smtClean="0"/>
              <a:t>a </a:t>
            </a:r>
            <a:r>
              <a:rPr lang="en-ZA" sz="3600" dirty="0"/>
              <a:t>bar </a:t>
            </a:r>
            <a:r>
              <a:rPr lang="en-ZA" sz="3600" dirty="0" smtClean="0"/>
              <a:t>or at a </a:t>
            </a:r>
            <a:r>
              <a:rPr lang="en-ZA" sz="3600" dirty="0"/>
              <a:t>party</a:t>
            </a:r>
          </a:p>
          <a:p>
            <a:r>
              <a:rPr lang="en-ZA" sz="3600" dirty="0" smtClean="0"/>
              <a:t>The victim </a:t>
            </a:r>
            <a:r>
              <a:rPr lang="en-ZA" sz="3600" b="1" dirty="0">
                <a:solidFill>
                  <a:srgbClr val="9A73FD"/>
                </a:solidFill>
              </a:rPr>
              <a:t>may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9A73FD"/>
                </a:solidFill>
              </a:rPr>
              <a:t>may not </a:t>
            </a:r>
            <a:r>
              <a:rPr lang="en-ZA" sz="3600" b="1" dirty="0" smtClean="0">
                <a:solidFill>
                  <a:srgbClr val="9A73FD"/>
                </a:solidFill>
              </a:rPr>
              <a:t>know</a:t>
            </a:r>
            <a:r>
              <a:rPr lang="en-ZA" sz="3600" dirty="0" smtClean="0">
                <a:solidFill>
                  <a:srgbClr val="9A73FD"/>
                </a:solidFill>
              </a:rPr>
              <a:t>      </a:t>
            </a:r>
            <a:r>
              <a:rPr lang="en-ZA" sz="3600" dirty="0" smtClean="0"/>
              <a:t>the rapist(s).</a:t>
            </a:r>
            <a:endParaRPr lang="en-ZA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722" y="4249472"/>
            <a:ext cx="2922307" cy="195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9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5698BB-6AC7-4E16-9652-9B5C81A9D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76699"/>
            <a:ext cx="3606672" cy="5310282"/>
          </a:xfrm>
        </p:spPr>
        <p:txBody>
          <a:bodyPr>
            <a:normAutofit lnSpcReduction="10000"/>
          </a:bodyPr>
          <a:lstStyle/>
          <a:p>
            <a:r>
              <a:rPr lang="en-ZA" sz="3600" dirty="0"/>
              <a:t>Rapist can be </a:t>
            </a:r>
            <a:r>
              <a:rPr lang="en-ZA" sz="3600" b="1" dirty="0">
                <a:solidFill>
                  <a:srgbClr val="9A73FD"/>
                </a:solidFill>
              </a:rPr>
              <a:t>male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9A73FD"/>
                </a:solidFill>
              </a:rPr>
              <a:t>female</a:t>
            </a:r>
            <a:r>
              <a:rPr lang="en-ZA" sz="3600" dirty="0"/>
              <a:t>, or a group</a:t>
            </a:r>
          </a:p>
          <a:p>
            <a:r>
              <a:rPr lang="en-ZA" sz="3600" dirty="0"/>
              <a:t>Rapist may use</a:t>
            </a:r>
            <a:r>
              <a:rPr lang="en-ZA" sz="3600" b="1" dirty="0"/>
              <a:t> </a:t>
            </a:r>
            <a:r>
              <a:rPr lang="en-ZA" sz="3600" b="1" dirty="0">
                <a:solidFill>
                  <a:srgbClr val="FF0000"/>
                </a:solidFill>
              </a:rPr>
              <a:t>physical force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FF0000"/>
                </a:solidFill>
              </a:rPr>
              <a:t>drugs</a:t>
            </a:r>
          </a:p>
          <a:p>
            <a:pPr marL="633413" lvl="1" indent="-450850">
              <a:buFont typeface="Wingdings" panose="05000000000000000000" pitchFamily="2" charset="2"/>
              <a:buChar char="v"/>
            </a:pPr>
            <a:r>
              <a:rPr lang="en-ZA" sz="3200" dirty="0"/>
              <a:t>Date rape drugs make the victim weak, </a:t>
            </a:r>
            <a:r>
              <a:rPr lang="en-ZA" sz="3200" b="1" dirty="0">
                <a:solidFill>
                  <a:srgbClr val="8CE614"/>
                </a:solidFill>
              </a:rPr>
              <a:t>pass out </a:t>
            </a:r>
            <a:r>
              <a:rPr lang="en-ZA" sz="3200" dirty="0"/>
              <a:t>or have</a:t>
            </a:r>
            <a:r>
              <a:rPr lang="en-ZA" sz="3200" b="1" dirty="0">
                <a:solidFill>
                  <a:srgbClr val="8CE614"/>
                </a:solidFill>
              </a:rPr>
              <a:t> no memory </a:t>
            </a:r>
            <a:r>
              <a:rPr lang="en-ZA" sz="3200" dirty="0"/>
              <a:t>of the </a:t>
            </a:r>
            <a:r>
              <a:rPr lang="en-ZA" sz="3200" dirty="0" smtClean="0"/>
              <a:t>rape.</a:t>
            </a:r>
            <a:endParaRPr lang="en-ZA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987DC-6614-4A56-8214-A668509713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654" y="942601"/>
            <a:ext cx="2388952" cy="4227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E3045F2-B447-4B99-A4E1-D0C29B17F6B6}"/>
              </a:ext>
            </a:extLst>
          </p:cNvPr>
          <p:cNvSpPr txBox="1"/>
          <p:nvPr/>
        </p:nvSpPr>
        <p:spPr>
          <a:xfrm>
            <a:off x="4183294" y="5263651"/>
            <a:ext cx="4358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9.14: Never accept an open drink or leave your drink unattended, as you could end up having a spiked drink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B89F38CE-2CB8-4F04-8978-243FAA83D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87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FF0000"/>
                </a:solidFill>
                <a:latin typeface="+mn-lt"/>
              </a:rPr>
              <a:t>Date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rape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187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18 Date Rap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70357"/>
            <a:ext cx="9144001" cy="5143042"/>
          </a:xfrm>
        </p:spPr>
      </p:pic>
      <p:sp>
        <p:nvSpPr>
          <p:cNvPr id="5" name="TextBox 4"/>
          <p:cNvSpPr txBox="1"/>
          <p:nvPr/>
        </p:nvSpPr>
        <p:spPr>
          <a:xfrm>
            <a:off x="4695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82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2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82F9E2-4D06-4DDD-B096-617E7D208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3" y="1190324"/>
            <a:ext cx="7905750" cy="4417100"/>
          </a:xfrm>
        </p:spPr>
        <p:txBody>
          <a:bodyPr>
            <a:normAutofit/>
          </a:bodyPr>
          <a:lstStyle/>
          <a:p>
            <a:r>
              <a:rPr lang="en-ZA" sz="3600" dirty="0"/>
              <a:t>One or both partners </a:t>
            </a:r>
            <a:r>
              <a:rPr lang="en-ZA" sz="3600" b="1" dirty="0">
                <a:solidFill>
                  <a:srgbClr val="9A73FD"/>
                </a:solidFill>
              </a:rPr>
              <a:t>not ready to become parents</a:t>
            </a:r>
          </a:p>
          <a:p>
            <a:r>
              <a:rPr lang="en-ZA" sz="3600" dirty="0"/>
              <a:t>Can happen when: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sz="3200" dirty="0" smtClean="0"/>
              <a:t>No/</a:t>
            </a:r>
            <a:r>
              <a:rPr lang="en-ZA" sz="3200" b="1" dirty="0" smtClean="0">
                <a:solidFill>
                  <a:srgbClr val="8CE614"/>
                </a:solidFill>
              </a:rPr>
              <a:t>incorrect contraceptive use</a:t>
            </a:r>
            <a:endParaRPr lang="en-ZA" sz="3200" b="1" dirty="0">
              <a:solidFill>
                <a:srgbClr val="8CE614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ZA" sz="3200" dirty="0"/>
              <a:t>Failed </a:t>
            </a:r>
            <a:r>
              <a:rPr lang="en-ZA" sz="3200" b="1" dirty="0" smtClean="0">
                <a:solidFill>
                  <a:srgbClr val="8CE614"/>
                </a:solidFill>
              </a:rPr>
              <a:t>contraceptives</a:t>
            </a:r>
            <a:endParaRPr lang="en-ZA" sz="3200" b="1" dirty="0">
              <a:solidFill>
                <a:srgbClr val="8CE614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ZA" sz="3200" dirty="0"/>
              <a:t>Lack of </a:t>
            </a:r>
            <a:r>
              <a:rPr lang="en-ZA" sz="3200" b="1" dirty="0">
                <a:solidFill>
                  <a:srgbClr val="8CE614"/>
                </a:solidFill>
              </a:rPr>
              <a:t>sexual education</a:t>
            </a:r>
          </a:p>
          <a:p>
            <a:r>
              <a:rPr lang="en-ZA" sz="3600" dirty="0"/>
              <a:t>Ensure that you are</a:t>
            </a:r>
            <a:r>
              <a:rPr lang="en-ZA" sz="3600" b="1" dirty="0">
                <a:solidFill>
                  <a:srgbClr val="9A73FD"/>
                </a:solidFill>
              </a:rPr>
              <a:t> in control </a:t>
            </a:r>
            <a:r>
              <a:rPr lang="en-ZA" sz="3600" dirty="0"/>
              <a:t>of</a:t>
            </a:r>
            <a:r>
              <a:rPr lang="en-ZA" sz="3600" b="1" dirty="0">
                <a:solidFill>
                  <a:srgbClr val="9A73FD"/>
                </a:solidFill>
              </a:rPr>
              <a:t> </a:t>
            </a:r>
            <a:r>
              <a:rPr lang="en-ZA" sz="3600" dirty="0"/>
              <a:t>your</a:t>
            </a:r>
            <a:r>
              <a:rPr lang="en-ZA" sz="3600" b="1" dirty="0">
                <a:solidFill>
                  <a:srgbClr val="9A73FD"/>
                </a:solidFill>
              </a:rPr>
              <a:t> </a:t>
            </a:r>
            <a:r>
              <a:rPr lang="en-ZA" sz="3600" dirty="0"/>
              <a:t>body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9A73FD"/>
                </a:solidFill>
              </a:rPr>
              <a:t>plan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9A73FD"/>
                </a:solidFill>
              </a:rPr>
              <a:t>your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9A73FD"/>
                </a:solidFill>
              </a:rPr>
              <a:t>pregnancy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1D5DC7D1-596C-4776-9FAB-5F1475CC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3" y="294788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Unwanted pregnancy</a:t>
            </a:r>
          </a:p>
        </p:txBody>
      </p:sp>
    </p:spTree>
    <p:extLst>
      <p:ext uri="{BB962C8B-B14F-4D97-AF65-F5344CB8AC3E}">
        <p14:creationId xmlns:p14="http://schemas.microsoft.com/office/powerpoint/2010/main" val="62832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0A5EA8-D480-47F9-82F0-687F96D1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4259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STIs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HIV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&amp;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Aids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A02883-E5AA-4EE8-BAA7-0C2A7B0FB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974983"/>
            <a:ext cx="7905751" cy="3448826"/>
          </a:xfrm>
        </p:spPr>
        <p:txBody>
          <a:bodyPr>
            <a:normAutofit/>
          </a:bodyPr>
          <a:lstStyle/>
          <a:p>
            <a:r>
              <a:rPr lang="en-ZA" sz="3600" dirty="0"/>
              <a:t>STI = </a:t>
            </a:r>
            <a:r>
              <a:rPr lang="en-ZA" sz="3600" b="1" dirty="0">
                <a:solidFill>
                  <a:srgbClr val="FF0000"/>
                </a:solidFill>
              </a:rPr>
              <a:t>sexually transmitted infection</a:t>
            </a:r>
          </a:p>
          <a:p>
            <a:r>
              <a:rPr lang="en-ZA" sz="3600" dirty="0"/>
              <a:t>Need to be treated by a doctor</a:t>
            </a:r>
          </a:p>
          <a:p>
            <a:r>
              <a:rPr lang="en-ZA" sz="3600" dirty="0"/>
              <a:t>Can contract through:</a:t>
            </a:r>
          </a:p>
          <a:p>
            <a:pPr lvl="1" indent="-511175">
              <a:buFont typeface="Wingdings" panose="05000000000000000000" pitchFamily="2" charset="2"/>
              <a:buChar char="v"/>
            </a:pPr>
            <a:r>
              <a:rPr lang="en-ZA" sz="3200" dirty="0"/>
              <a:t>Sexual </a:t>
            </a:r>
            <a:r>
              <a:rPr lang="en-ZA" sz="3200" b="1" dirty="0">
                <a:solidFill>
                  <a:srgbClr val="8CE614"/>
                </a:solidFill>
              </a:rPr>
              <a:t>intercourse</a:t>
            </a:r>
          </a:p>
          <a:p>
            <a:pPr lvl="1" indent="-511175">
              <a:buFont typeface="Wingdings" panose="05000000000000000000" pitchFamily="2" charset="2"/>
              <a:buChar char="v"/>
            </a:pPr>
            <a:r>
              <a:rPr lang="en-ZA" sz="3200" dirty="0"/>
              <a:t>Contact with </a:t>
            </a:r>
            <a:r>
              <a:rPr lang="en-ZA" sz="3200" b="1" dirty="0">
                <a:solidFill>
                  <a:srgbClr val="9A73FD"/>
                </a:solidFill>
              </a:rPr>
              <a:t>sore/infected</a:t>
            </a:r>
            <a:r>
              <a:rPr lang="en-ZA" sz="3200" dirty="0"/>
              <a:t> area</a:t>
            </a:r>
          </a:p>
          <a:p>
            <a:pPr lvl="1" indent="-511175">
              <a:buFont typeface="Wingdings" panose="05000000000000000000" pitchFamily="2" charset="2"/>
              <a:buChar char="v"/>
            </a:pPr>
            <a:r>
              <a:rPr lang="en-ZA" sz="3200" dirty="0"/>
              <a:t>Contact with </a:t>
            </a:r>
            <a:r>
              <a:rPr lang="en-ZA" sz="3200" b="1" dirty="0">
                <a:solidFill>
                  <a:srgbClr val="8CE614"/>
                </a:solidFill>
              </a:rPr>
              <a:t>infected bodily fluids</a:t>
            </a:r>
            <a:r>
              <a:rPr lang="en-ZA" sz="3200" dirty="0" smtClean="0"/>
              <a:t>.</a:t>
            </a:r>
            <a:endParaRPr lang="en-ZA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5694" y="4352667"/>
            <a:ext cx="2837458" cy="189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0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A02883-E5AA-4EE8-BAA7-0C2A7B0FB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2" y="1093261"/>
            <a:ext cx="7905751" cy="3990001"/>
          </a:xfrm>
        </p:spPr>
        <p:txBody>
          <a:bodyPr>
            <a:normAutofit lnSpcReduction="10000"/>
          </a:bodyPr>
          <a:lstStyle/>
          <a:p>
            <a:r>
              <a:rPr lang="en-ZA" sz="3600" dirty="0"/>
              <a:t>Sores </a:t>
            </a:r>
            <a:r>
              <a:rPr lang="en-ZA" sz="3600" dirty="0" smtClean="0"/>
              <a:t>&amp; </a:t>
            </a:r>
            <a:r>
              <a:rPr lang="en-ZA" sz="3600" dirty="0"/>
              <a:t>painful body parts</a:t>
            </a:r>
          </a:p>
          <a:p>
            <a:r>
              <a:rPr lang="en-ZA" sz="3600" dirty="0"/>
              <a:t>Damage to urinary system, throat </a:t>
            </a:r>
            <a:r>
              <a:rPr lang="en-ZA" sz="3600" dirty="0" smtClean="0"/>
              <a:t>&amp; cervix</a:t>
            </a:r>
            <a:endParaRPr lang="en-ZA" sz="3600" dirty="0"/>
          </a:p>
          <a:p>
            <a:r>
              <a:rPr lang="en-ZA" sz="3600" dirty="0"/>
              <a:t>Problems in pregnancy</a:t>
            </a:r>
          </a:p>
          <a:p>
            <a:r>
              <a:rPr lang="en-ZA" sz="3600" dirty="0"/>
              <a:t>Certain cancers</a:t>
            </a:r>
          </a:p>
          <a:p>
            <a:r>
              <a:rPr lang="en-ZA" sz="3600" dirty="0"/>
              <a:t>Infertility</a:t>
            </a:r>
          </a:p>
          <a:p>
            <a:r>
              <a:rPr lang="en-ZA" sz="3600" dirty="0"/>
              <a:t>Or</a:t>
            </a:r>
            <a:r>
              <a:rPr lang="en-ZA" sz="4400" b="1" dirty="0" smtClean="0"/>
              <a:t> </a:t>
            </a:r>
            <a:r>
              <a:rPr lang="en-ZA" sz="3600" b="1" dirty="0" smtClean="0">
                <a:solidFill>
                  <a:srgbClr val="FF0000"/>
                </a:solidFill>
              </a:rPr>
              <a:t>death</a:t>
            </a:r>
            <a:r>
              <a:rPr lang="en-ZA" sz="4400" dirty="0" smtClean="0"/>
              <a:t>.</a:t>
            </a:r>
            <a:endParaRPr lang="en-ZA" sz="40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F0A5EA8-D480-47F9-82F0-687F96D1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4259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STIs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HIV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&amp; Aids </a:t>
            </a:r>
            <a:r>
              <a:rPr lang="en-ZA" b="1" dirty="0" smtClean="0">
                <a:latin typeface="+mn-lt"/>
              </a:rPr>
              <a:t>can cause: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2" name="Picture 2" descr="Close up of a man with hands holding his crotch, isolated in 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25" y="3780043"/>
            <a:ext cx="3480304" cy="24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44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0A5EA8-D480-47F9-82F0-687F96D1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8079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solidFill>
                  <a:srgbClr val="FF0000"/>
                </a:solidFill>
                <a:latin typeface="+mn-lt"/>
              </a:rPr>
              <a:t>Risky situations </a:t>
            </a:r>
            <a:r>
              <a:rPr lang="en-ZA" b="1" dirty="0">
                <a:latin typeface="+mn-lt"/>
              </a:rPr>
              <a:t>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A02883-E5AA-4EE8-BAA7-0C2A7B0FB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0235"/>
            <a:ext cx="7905751" cy="4310743"/>
          </a:xfrm>
        </p:spPr>
        <p:txBody>
          <a:bodyPr>
            <a:normAutofit/>
          </a:bodyPr>
          <a:lstStyle/>
          <a:p>
            <a:r>
              <a:rPr lang="en-ZA" sz="3600" dirty="0"/>
              <a:t>Intimate contact with </a:t>
            </a:r>
            <a:r>
              <a:rPr lang="en-ZA" sz="3600" b="1" dirty="0" smtClean="0">
                <a:solidFill>
                  <a:srgbClr val="FF0000"/>
                </a:solidFill>
              </a:rPr>
              <a:t>infected</a:t>
            </a:r>
            <a:r>
              <a:rPr lang="en-ZA" sz="3600" dirty="0" smtClean="0"/>
              <a:t> </a:t>
            </a:r>
            <a:r>
              <a:rPr lang="en-ZA" sz="3600" dirty="0"/>
              <a:t>person</a:t>
            </a:r>
          </a:p>
          <a:p>
            <a:r>
              <a:rPr lang="en-ZA" sz="3600" dirty="0"/>
              <a:t>Sex with </a:t>
            </a:r>
            <a:r>
              <a:rPr lang="en-ZA" sz="3600" b="1" dirty="0">
                <a:solidFill>
                  <a:srgbClr val="FF0000"/>
                </a:solidFill>
              </a:rPr>
              <a:t>infected</a:t>
            </a:r>
            <a:r>
              <a:rPr lang="en-ZA" sz="3600" dirty="0"/>
              <a:t> person</a:t>
            </a:r>
          </a:p>
          <a:p>
            <a:r>
              <a:rPr lang="en-ZA" sz="3600" dirty="0"/>
              <a:t>More than one sexual partner</a:t>
            </a:r>
          </a:p>
          <a:p>
            <a:r>
              <a:rPr lang="en-ZA" sz="3600" dirty="0"/>
              <a:t>Sexual activity from a </a:t>
            </a:r>
            <a:r>
              <a:rPr lang="en-ZA" sz="3600" b="1" dirty="0">
                <a:solidFill>
                  <a:srgbClr val="FF0000"/>
                </a:solidFill>
              </a:rPr>
              <a:t>young </a:t>
            </a:r>
            <a:r>
              <a:rPr lang="en-ZA" sz="3600" b="1" dirty="0" smtClean="0">
                <a:solidFill>
                  <a:srgbClr val="FF0000"/>
                </a:solidFill>
              </a:rPr>
              <a:t>age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3576" y="3838944"/>
            <a:ext cx="3509681" cy="23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2C6DB7-8AA9-473A-85F6-7B4ECD960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27" y="96185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Avoiding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risky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26B82E-1B7F-4B0A-B9F0-3028AD041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816909"/>
            <a:ext cx="7905751" cy="3581960"/>
          </a:xfrm>
        </p:spPr>
        <p:txBody>
          <a:bodyPr>
            <a:normAutofit/>
          </a:bodyPr>
          <a:lstStyle/>
          <a:p>
            <a:r>
              <a:rPr lang="en-ZA" sz="3600" dirty="0"/>
              <a:t>Don’t go out alone</a:t>
            </a:r>
          </a:p>
          <a:p>
            <a:r>
              <a:rPr lang="en-ZA" sz="3600" dirty="0"/>
              <a:t>Avoid </a:t>
            </a:r>
            <a:r>
              <a:rPr lang="en-ZA" sz="3600" b="1" dirty="0">
                <a:solidFill>
                  <a:srgbClr val="8CE614"/>
                </a:solidFill>
              </a:rPr>
              <a:t>alcohol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dirty="0"/>
              <a:t>drugs </a:t>
            </a:r>
          </a:p>
          <a:p>
            <a:r>
              <a:rPr lang="en-ZA" sz="3600" dirty="0"/>
              <a:t>Communicate well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9A73FD"/>
                </a:solidFill>
              </a:rPr>
              <a:t>resist</a:t>
            </a:r>
            <a:r>
              <a:rPr lang="en-ZA" sz="3600" b="1" dirty="0" smtClean="0">
                <a:solidFill>
                  <a:srgbClr val="FF0000"/>
                </a:solidFill>
              </a:rPr>
              <a:t>                       </a:t>
            </a:r>
            <a:r>
              <a:rPr lang="en-ZA" sz="3600" b="1" dirty="0">
                <a:solidFill>
                  <a:srgbClr val="9A73FD"/>
                </a:solidFill>
              </a:rPr>
              <a:t>peer</a:t>
            </a:r>
            <a:r>
              <a:rPr lang="en-ZA" sz="3600" b="1" dirty="0" smtClean="0">
                <a:solidFill>
                  <a:srgbClr val="FF0000"/>
                </a:solidFill>
              </a:rPr>
              <a:t> </a:t>
            </a:r>
            <a:r>
              <a:rPr lang="en-ZA" sz="3600" b="1" dirty="0">
                <a:solidFill>
                  <a:srgbClr val="9A73FD"/>
                </a:solidFill>
              </a:rPr>
              <a:t>pressure</a:t>
            </a:r>
          </a:p>
          <a:p>
            <a:r>
              <a:rPr lang="en-ZA" sz="3600" dirty="0"/>
              <a:t>Prevent getting an STI</a:t>
            </a:r>
            <a:r>
              <a:rPr lang="en-ZA" sz="3600" b="1" dirty="0"/>
              <a:t>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8CE614"/>
                </a:solidFill>
              </a:rPr>
              <a:t>HIV</a:t>
            </a:r>
          </a:p>
          <a:p>
            <a:r>
              <a:rPr lang="en-ZA" sz="3600" dirty="0"/>
              <a:t>Learn </a:t>
            </a:r>
            <a:r>
              <a:rPr lang="en-ZA" sz="3600" b="1" dirty="0">
                <a:solidFill>
                  <a:srgbClr val="9A73FD"/>
                </a:solidFill>
              </a:rPr>
              <a:t>self-defence</a:t>
            </a:r>
            <a:r>
              <a:rPr lang="en-ZA" sz="3600" dirty="0"/>
              <a:t> </a:t>
            </a:r>
            <a:r>
              <a:rPr lang="en-ZA" sz="3600" dirty="0" smtClean="0"/>
              <a:t>methods.</a:t>
            </a:r>
            <a:endParaRPr lang="en-ZA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3882" y="4462332"/>
            <a:ext cx="2800351" cy="177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80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19 Stis And Hi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8636"/>
            <a:ext cx="9144001" cy="5143042"/>
          </a:xfrm>
        </p:spPr>
      </p:pic>
      <p:sp>
        <p:nvSpPr>
          <p:cNvPr id="5" name="TextBox 4"/>
          <p:cNvSpPr txBox="1"/>
          <p:nvPr/>
        </p:nvSpPr>
        <p:spPr>
          <a:xfrm>
            <a:off x="4695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82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4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EEB50-E337-471D-8D08-D085A4D9A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Sexuality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EB0362-8CC3-4B14-B9CC-3E1CD080E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10" y="1527922"/>
            <a:ext cx="7905751" cy="3750359"/>
          </a:xfrm>
        </p:spPr>
        <p:txBody>
          <a:bodyPr>
            <a:normAutofit fontScale="92500" lnSpcReduction="10000"/>
          </a:bodyPr>
          <a:lstStyle/>
          <a:p>
            <a:r>
              <a:rPr lang="en-ZA" sz="3600" dirty="0"/>
              <a:t>Respect </a:t>
            </a:r>
            <a:r>
              <a:rPr lang="en-ZA" sz="3600" b="1" dirty="0">
                <a:solidFill>
                  <a:srgbClr val="9A73FD"/>
                </a:solidFill>
              </a:rPr>
              <a:t>others’ bodies</a:t>
            </a:r>
          </a:p>
          <a:p>
            <a:r>
              <a:rPr lang="en-ZA" sz="3600" dirty="0"/>
              <a:t>Respect </a:t>
            </a:r>
            <a:r>
              <a:rPr lang="en-ZA" sz="3600" b="1" dirty="0">
                <a:solidFill>
                  <a:srgbClr val="8CE614"/>
                </a:solidFill>
              </a:rPr>
              <a:t>your bodily systems</a:t>
            </a:r>
          </a:p>
          <a:p>
            <a:r>
              <a:rPr lang="en-ZA" sz="3600" dirty="0"/>
              <a:t>Respect </a:t>
            </a:r>
            <a:r>
              <a:rPr lang="en-ZA" sz="3600" b="1" dirty="0">
                <a:solidFill>
                  <a:srgbClr val="9A73FD"/>
                </a:solidFill>
              </a:rPr>
              <a:t>family units</a:t>
            </a:r>
          </a:p>
          <a:p>
            <a:r>
              <a:rPr lang="en-ZA" sz="3600" dirty="0"/>
              <a:t>Keep your </a:t>
            </a:r>
            <a:r>
              <a:rPr lang="en-ZA" sz="3600" b="1" dirty="0">
                <a:solidFill>
                  <a:srgbClr val="8CE614"/>
                </a:solidFill>
              </a:rPr>
              <a:t>values</a:t>
            </a:r>
          </a:p>
          <a:p>
            <a:r>
              <a:rPr lang="en-ZA" sz="3600" dirty="0"/>
              <a:t>Keep your </a:t>
            </a:r>
            <a:r>
              <a:rPr lang="en-ZA" sz="3600" b="1" dirty="0" smtClean="0">
                <a:solidFill>
                  <a:srgbClr val="9A73FD"/>
                </a:solidFill>
              </a:rPr>
              <a:t>word</a:t>
            </a:r>
          </a:p>
          <a:p>
            <a:r>
              <a:rPr lang="en-ZA" sz="3600" dirty="0"/>
              <a:t>Respect </a:t>
            </a:r>
            <a:r>
              <a:rPr lang="en-ZA" sz="3600" dirty="0" smtClean="0"/>
              <a:t>your </a:t>
            </a:r>
            <a:r>
              <a:rPr lang="en-ZA" sz="3600" b="1" dirty="0" smtClean="0">
                <a:solidFill>
                  <a:srgbClr val="8CE614"/>
                </a:solidFill>
              </a:rPr>
              <a:t>virginity</a:t>
            </a:r>
            <a:endParaRPr lang="en-ZA" sz="3600" b="1" dirty="0">
              <a:solidFill>
                <a:srgbClr val="9A73FD"/>
              </a:solidFill>
            </a:endParaRPr>
          </a:p>
          <a:p>
            <a:r>
              <a:rPr lang="en-ZA" sz="3600" dirty="0"/>
              <a:t>Respect your </a:t>
            </a:r>
            <a:r>
              <a:rPr lang="en-ZA" sz="3600" b="1" dirty="0" smtClean="0">
                <a:solidFill>
                  <a:srgbClr val="9A73FD"/>
                </a:solidFill>
              </a:rPr>
              <a:t>self-esteem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5882" y="2762160"/>
            <a:ext cx="3577479" cy="181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37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28" y="1900197"/>
            <a:ext cx="7623002" cy="3371050"/>
          </a:xfrm>
        </p:spPr>
        <p:txBody>
          <a:bodyPr>
            <a:norm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Biological differences between males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</a:t>
            </a:r>
            <a:r>
              <a:rPr lang="en-ZA" dirty="0">
                <a:solidFill>
                  <a:srgbClr val="8CE614"/>
                </a:solidFill>
              </a:rPr>
              <a:t>females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1689205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9.1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38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9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9.3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2904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</a:t>
            </a:r>
            <a:r>
              <a:rPr lang="en-US" dirty="0" smtClean="0">
                <a:solidFill>
                  <a:prstClr val="black"/>
                </a:solidFill>
              </a:rPr>
              <a:t>of </a:t>
            </a:r>
            <a:r>
              <a:rPr lang="en-US" dirty="0">
                <a:solidFill>
                  <a:prstClr val="black"/>
                </a:solidFill>
              </a:rPr>
              <a:t>this </a:t>
            </a:r>
            <a:r>
              <a:rPr lang="en-US" dirty="0" smtClean="0">
                <a:solidFill>
                  <a:prstClr val="black"/>
                </a:solidFill>
              </a:rPr>
              <a:t>unit </a:t>
            </a:r>
            <a:r>
              <a:rPr lang="en-ZA" dirty="0">
                <a:solidFill>
                  <a:prstClr val="black"/>
                </a:solidFill>
              </a:rPr>
              <a:t>– and assess your values </a:t>
            </a:r>
            <a:r>
              <a:rPr lang="en-ZA" dirty="0" smtClean="0">
                <a:solidFill>
                  <a:prstClr val="black"/>
                </a:solidFill>
              </a:rPr>
              <a:t>–</a:t>
            </a:r>
            <a:r>
              <a:rPr lang="en-US" dirty="0" smtClean="0">
                <a:solidFill>
                  <a:prstClr val="black"/>
                </a:solidFill>
              </a:rPr>
              <a:t> by </a:t>
            </a:r>
            <a:r>
              <a:rPr lang="en-US" dirty="0">
                <a:solidFill>
                  <a:prstClr val="black"/>
                </a:solidFill>
              </a:rPr>
              <a:t>completing Learning activity </a:t>
            </a:r>
            <a:r>
              <a:rPr lang="en-US" dirty="0" smtClean="0">
                <a:solidFill>
                  <a:prstClr val="black"/>
                </a:solidFill>
              </a:rPr>
              <a:t>9.3 </a:t>
            </a:r>
            <a:r>
              <a:rPr lang="en-US" dirty="0">
                <a:solidFill>
                  <a:prstClr val="black"/>
                </a:solidFill>
              </a:rPr>
              <a:t>in 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3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9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module by completing the Summative assessment of </a:t>
            </a:r>
            <a:r>
              <a:rPr lang="en-US" dirty="0" smtClean="0">
                <a:solidFill>
                  <a:prstClr val="black"/>
                </a:solidFill>
              </a:rPr>
              <a:t>Module 9 in </a:t>
            </a:r>
            <a:r>
              <a:rPr lang="en-US" dirty="0">
                <a:solidFill>
                  <a:prstClr val="black"/>
                </a:solidFill>
              </a:rPr>
              <a:t>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F973CE-BD41-408B-A4CE-63B21BB26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485664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biology</a:t>
            </a:r>
            <a:r>
              <a:rPr lang="en-ZA" b="1" dirty="0">
                <a:latin typeface="+mn-lt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11EDA8-1A5A-4333-9F5F-A3B72C63B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1291915"/>
            <a:ext cx="7905750" cy="2822886"/>
          </a:xfrm>
        </p:spPr>
        <p:txBody>
          <a:bodyPr>
            <a:normAutofit/>
          </a:bodyPr>
          <a:lstStyle/>
          <a:p>
            <a:r>
              <a:rPr lang="en-ZA" sz="3600" dirty="0"/>
              <a:t>The study of </a:t>
            </a:r>
            <a:r>
              <a:rPr lang="en-ZA" sz="3600" b="1" dirty="0">
                <a:solidFill>
                  <a:srgbClr val="8CE614"/>
                </a:solidFill>
              </a:rPr>
              <a:t>living organisms</a:t>
            </a:r>
          </a:p>
          <a:p>
            <a:r>
              <a:rPr lang="en-ZA" sz="3600" b="1" dirty="0"/>
              <a:t>Physiology</a:t>
            </a:r>
            <a:r>
              <a:rPr lang="en-ZA" sz="3600" dirty="0"/>
              <a:t> = study of the </a:t>
            </a:r>
            <a:r>
              <a:rPr lang="en-ZA" sz="3600" b="1" dirty="0">
                <a:solidFill>
                  <a:srgbClr val="9A73FD"/>
                </a:solidFill>
              </a:rPr>
              <a:t>functions </a:t>
            </a:r>
            <a:r>
              <a:rPr lang="en-ZA" sz="3600" b="1" dirty="0" smtClean="0">
                <a:solidFill>
                  <a:srgbClr val="9A73FD"/>
                </a:solidFill>
              </a:rPr>
              <a:t>     </a:t>
            </a:r>
            <a:r>
              <a:rPr lang="en-ZA" sz="3600" dirty="0" smtClean="0"/>
              <a:t>of</a:t>
            </a:r>
            <a:r>
              <a:rPr lang="en-ZA" sz="3600" b="1" dirty="0" smtClean="0">
                <a:solidFill>
                  <a:srgbClr val="9A73FD"/>
                </a:solidFill>
              </a:rPr>
              <a:t> </a:t>
            </a:r>
            <a:r>
              <a:rPr lang="en-ZA" sz="3600" b="1" dirty="0">
                <a:solidFill>
                  <a:srgbClr val="9A73FD"/>
                </a:solidFill>
              </a:rPr>
              <a:t>living </a:t>
            </a:r>
            <a:r>
              <a:rPr lang="en-ZA" sz="3600" b="1" dirty="0" smtClean="0">
                <a:solidFill>
                  <a:srgbClr val="9A73FD"/>
                </a:solidFill>
              </a:rPr>
              <a:t>organisms</a:t>
            </a:r>
            <a:r>
              <a:rPr lang="en-ZA" sz="3600" dirty="0" smtClean="0"/>
              <a:t>, their </a:t>
            </a:r>
            <a:r>
              <a:rPr lang="en-ZA" sz="3600" b="1" dirty="0">
                <a:solidFill>
                  <a:srgbClr val="9A73FD"/>
                </a:solidFill>
              </a:rPr>
              <a:t>body parts  </a:t>
            </a:r>
            <a:r>
              <a:rPr lang="en-ZA" sz="3600" b="1" dirty="0" smtClean="0">
                <a:solidFill>
                  <a:srgbClr val="9A73FD"/>
                </a:solidFill>
              </a:rPr>
              <a:t>       </a:t>
            </a:r>
            <a:r>
              <a:rPr lang="en-ZA" sz="3600" dirty="0" smtClean="0"/>
              <a:t>&amp; organs</a:t>
            </a:r>
            <a:endParaRPr lang="en-ZA" sz="3600" dirty="0"/>
          </a:p>
          <a:p>
            <a:r>
              <a:rPr lang="en-ZA" sz="3600" dirty="0"/>
              <a:t>Males </a:t>
            </a:r>
            <a:r>
              <a:rPr lang="en-ZA" sz="3600" dirty="0" smtClean="0"/>
              <a:t>&amp; </a:t>
            </a:r>
            <a:r>
              <a:rPr lang="en-ZA" sz="3600" dirty="0"/>
              <a:t>females </a:t>
            </a:r>
            <a:r>
              <a:rPr lang="en-ZA" sz="3600" b="1" dirty="0">
                <a:solidFill>
                  <a:srgbClr val="8CE614"/>
                </a:solidFill>
              </a:rPr>
              <a:t>differ </a:t>
            </a:r>
            <a:r>
              <a:rPr lang="en-ZA" sz="3600" b="1" dirty="0" smtClean="0">
                <a:solidFill>
                  <a:srgbClr val="8CE614"/>
                </a:solidFill>
              </a:rPr>
              <a:t>biologically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1116" y="4264977"/>
            <a:ext cx="2835611" cy="195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7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F8F60B32-9F73-4EC5-B18E-87A37CF0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3071"/>
            <a:ext cx="7905750" cy="1166790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Differences between 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males</a:t>
            </a:r>
            <a:r>
              <a:rPr lang="en-ZA" b="1" dirty="0" smtClean="0">
                <a:latin typeface="+mn-lt"/>
              </a:rPr>
              <a:t> </a:t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9A73FD"/>
                </a:solidFill>
                <a:latin typeface="+mn-lt"/>
              </a:rPr>
              <a:t>females</a:t>
            </a:r>
            <a:endParaRPr lang="en-ZA" b="1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C686BE-73A0-455A-A96A-7C063D40F473}"/>
              </a:ext>
            </a:extLst>
          </p:cNvPr>
          <p:cNvSpPr txBox="1"/>
          <p:nvPr/>
        </p:nvSpPr>
        <p:spPr>
          <a:xfrm>
            <a:off x="466726" y="1812249"/>
            <a:ext cx="80771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Males </a:t>
            </a:r>
            <a:r>
              <a:rPr kumimoji="0" lang="en-ZA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</a:t>
            </a:r>
            <a:r>
              <a:rPr kumimoji="0" lang="en-ZA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</a:t>
            </a:r>
            <a:r>
              <a:rPr kumimoji="0" lang="en-ZA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ZA" sz="3600" b="1" i="0" u="none" strike="noStrike" kern="1200" cap="none" spc="0" normalizeH="0" baseline="0" noProof="0" dirty="0">
                <a:ln>
                  <a:noFill/>
                </a:ln>
                <a:solidFill>
                  <a:srgbClr val="8CE6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ability to </a:t>
            </a:r>
            <a:r>
              <a:rPr kumimoji="0" lang="en-Z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CE6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inseminate</a:t>
            </a:r>
            <a:r>
              <a:rPr kumimoji="0" lang="en-ZA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Females can </a:t>
            </a:r>
            <a:r>
              <a:rPr kumimoji="0" lang="en-ZA" sz="3600" b="1" i="0" u="none" strike="noStrike" kern="1200" cap="none" spc="0" normalizeH="0" baseline="0" noProof="0" dirty="0">
                <a:ln>
                  <a:noFill/>
                </a:ln>
                <a:solidFill>
                  <a:srgbClr val="9A73F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produce egg cells</a:t>
            </a: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ZA" sz="3600" b="1" i="0" u="none" strike="noStrike" kern="1200" cap="none" spc="0" normalizeH="0" baseline="0" noProof="0" dirty="0">
                <a:ln>
                  <a:noFill/>
                </a:ln>
                <a:solidFill>
                  <a:srgbClr val="9A73F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bear offspring</a:t>
            </a: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ZA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</a:t>
            </a:r>
            <a:r>
              <a:rPr kumimoji="0" lang="en-ZA" sz="3600" b="1" i="0" u="none" strike="noStrike" kern="1200" cap="none" spc="0" normalizeH="0" baseline="0" noProof="0" dirty="0">
                <a:ln>
                  <a:noFill/>
                </a:ln>
                <a:solidFill>
                  <a:srgbClr val="9A73F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produce </a:t>
            </a:r>
            <a:r>
              <a:rPr kumimoji="0" lang="en-Z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A73F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breastmilk</a:t>
            </a:r>
            <a:r>
              <a:rPr kumimoji="0" lang="en-ZA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Males </a:t>
            </a:r>
            <a:r>
              <a:rPr kumimoji="0" lang="en-ZA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</a:t>
            </a: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females have </a:t>
            </a:r>
            <a:r>
              <a:rPr kumimoji="0" lang="en-ZA" sz="3600" b="1" i="0" u="none" strike="noStrike" kern="1200" cap="none" spc="0" normalizeH="0" baseline="0" noProof="0" dirty="0">
                <a:ln>
                  <a:noFill/>
                </a:ln>
                <a:solidFill>
                  <a:srgbClr val="8CE6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physiological </a:t>
            </a:r>
            <a:r>
              <a:rPr kumimoji="0" lang="en-Z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CE6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differences</a:t>
            </a:r>
            <a:r>
              <a:rPr kumimoji="0" lang="en-ZA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8412" y="3942163"/>
            <a:ext cx="2263399" cy="226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11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499345-E421-4667-BA1D-85A21D6E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Locomotor </a:t>
            </a:r>
            <a:r>
              <a:rPr lang="en-ZA" b="1" dirty="0">
                <a:latin typeface="+mn-lt"/>
              </a:rPr>
              <a:t>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B962F2-7735-46B6-92B8-C70EDB309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352" y="1085851"/>
            <a:ext cx="3453495" cy="4891088"/>
          </a:xfrm>
        </p:spPr>
        <p:txBody>
          <a:bodyPr>
            <a:normAutofit/>
          </a:bodyPr>
          <a:lstStyle/>
          <a:p>
            <a:r>
              <a:rPr lang="en-ZA" sz="3600" dirty="0"/>
              <a:t>Locomotor system = </a:t>
            </a:r>
            <a:r>
              <a:rPr lang="en-ZA" sz="3600" b="1" dirty="0">
                <a:solidFill>
                  <a:srgbClr val="8CE614"/>
                </a:solidFill>
              </a:rPr>
              <a:t>parts of your body </a:t>
            </a:r>
            <a:r>
              <a:rPr lang="en-ZA" sz="3600" dirty="0"/>
              <a:t>that </a:t>
            </a:r>
            <a:r>
              <a:rPr lang="en-ZA" sz="3600" b="1" dirty="0">
                <a:solidFill>
                  <a:srgbClr val="9A73FD"/>
                </a:solidFill>
              </a:rPr>
              <a:t>make </a:t>
            </a:r>
            <a:r>
              <a:rPr lang="en-ZA" sz="3600" b="1" dirty="0" smtClean="0">
                <a:solidFill>
                  <a:srgbClr val="9A73FD"/>
                </a:solidFill>
              </a:rPr>
              <a:t>    you </a:t>
            </a:r>
            <a:r>
              <a:rPr lang="en-ZA" sz="3600" b="1" dirty="0">
                <a:solidFill>
                  <a:srgbClr val="9A73FD"/>
                </a:solidFill>
              </a:rPr>
              <a:t>move</a:t>
            </a:r>
          </a:p>
          <a:p>
            <a:r>
              <a:rPr lang="en-ZA" sz="3600" dirty="0"/>
              <a:t>On average, </a:t>
            </a:r>
            <a:r>
              <a:rPr lang="en-ZA" sz="3600" b="1" dirty="0">
                <a:solidFill>
                  <a:srgbClr val="9A73FD"/>
                </a:solidFill>
              </a:rPr>
              <a:t>females have wider hips </a:t>
            </a:r>
            <a:r>
              <a:rPr lang="en-ZA" sz="3600" dirty="0"/>
              <a:t>but </a:t>
            </a:r>
            <a:r>
              <a:rPr lang="en-ZA" sz="3600" b="1" dirty="0">
                <a:solidFill>
                  <a:srgbClr val="8CE614"/>
                </a:solidFill>
              </a:rPr>
              <a:t>smaller </a:t>
            </a:r>
            <a:r>
              <a:rPr lang="en-ZA" sz="3600" b="1" dirty="0" smtClean="0">
                <a:solidFill>
                  <a:srgbClr val="8CE614"/>
                </a:solidFill>
              </a:rPr>
              <a:t>waists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18753E-126F-48D3-8017-CD20C4AEB10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50" y="1621127"/>
            <a:ext cx="2940697" cy="2966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6FE8A9-3E60-4F8B-B822-286D7FB4C654}"/>
              </a:ext>
            </a:extLst>
          </p:cNvPr>
          <p:cNvSpPr txBox="1"/>
          <p:nvPr/>
        </p:nvSpPr>
        <p:spPr>
          <a:xfrm>
            <a:off x="4333876" y="4587229"/>
            <a:ext cx="430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9.2: Men generally have stronger muscles, wrists, elbows and chests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3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34" y="357375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Integumentary</a:t>
            </a:r>
            <a:r>
              <a:rPr lang="en-ZA" b="1" dirty="0">
                <a:latin typeface="+mn-lt"/>
              </a:rPr>
              <a:t>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19" y="1317250"/>
            <a:ext cx="7905751" cy="4013913"/>
          </a:xfrm>
        </p:spPr>
        <p:txBody>
          <a:bodyPr>
            <a:normAutofit/>
          </a:bodyPr>
          <a:lstStyle/>
          <a:p>
            <a:r>
              <a:rPr lang="en-ZA" sz="3600" dirty="0"/>
              <a:t>Integumentary system = </a:t>
            </a:r>
            <a:r>
              <a:rPr lang="en-ZA" sz="3600" b="1" dirty="0" smtClean="0">
                <a:solidFill>
                  <a:srgbClr val="8CE614"/>
                </a:solidFill>
              </a:rPr>
              <a:t>skin</a:t>
            </a:r>
            <a:r>
              <a:rPr lang="en-ZA" sz="3600" dirty="0" smtClean="0"/>
              <a:t>, </a:t>
            </a:r>
            <a:r>
              <a:rPr lang="en-ZA" sz="3600" b="1" dirty="0" smtClean="0">
                <a:solidFill>
                  <a:srgbClr val="8CE614"/>
                </a:solidFill>
              </a:rPr>
              <a:t>hair </a:t>
            </a:r>
            <a:r>
              <a:rPr lang="en-ZA" sz="3600" dirty="0" smtClean="0"/>
              <a:t>         &amp; </a:t>
            </a:r>
            <a:r>
              <a:rPr lang="en-ZA" sz="3600" b="1" dirty="0">
                <a:solidFill>
                  <a:srgbClr val="8CE614"/>
                </a:solidFill>
              </a:rPr>
              <a:t>nails</a:t>
            </a:r>
          </a:p>
          <a:p>
            <a:r>
              <a:rPr lang="en-ZA" sz="3600" dirty="0"/>
              <a:t>Men have </a:t>
            </a:r>
            <a:r>
              <a:rPr lang="en-ZA" sz="3600" b="1" dirty="0">
                <a:solidFill>
                  <a:srgbClr val="9A73FD"/>
                </a:solidFill>
              </a:rPr>
              <a:t>thicker facial hair </a:t>
            </a:r>
            <a:r>
              <a:rPr lang="en-ZA" sz="3600" dirty="0" smtClean="0"/>
              <a:t>&amp;         </a:t>
            </a:r>
            <a:r>
              <a:rPr lang="en-ZA" sz="3600" b="1" dirty="0" smtClean="0">
                <a:solidFill>
                  <a:srgbClr val="9A73FD"/>
                </a:solidFill>
              </a:rPr>
              <a:t>more </a:t>
            </a:r>
            <a:r>
              <a:rPr lang="en-ZA" sz="3600" b="1" dirty="0">
                <a:solidFill>
                  <a:srgbClr val="9A73FD"/>
                </a:solidFill>
              </a:rPr>
              <a:t>hair </a:t>
            </a:r>
            <a:r>
              <a:rPr lang="en-ZA" sz="3600" dirty="0"/>
              <a:t>on their bodies</a:t>
            </a:r>
          </a:p>
          <a:p>
            <a:r>
              <a:rPr lang="en-ZA" sz="3600" dirty="0"/>
              <a:t>Women </a:t>
            </a:r>
            <a:r>
              <a:rPr lang="en-ZA" sz="3600" dirty="0" smtClean="0"/>
              <a:t>are </a:t>
            </a:r>
            <a:r>
              <a:rPr lang="en-ZA" sz="3600" b="1" dirty="0" smtClean="0">
                <a:solidFill>
                  <a:srgbClr val="8CE614"/>
                </a:solidFill>
              </a:rPr>
              <a:t>less </a:t>
            </a:r>
            <a:r>
              <a:rPr lang="en-ZA" sz="3600" b="1" dirty="0">
                <a:solidFill>
                  <a:srgbClr val="8CE614"/>
                </a:solidFill>
              </a:rPr>
              <a:t>likely </a:t>
            </a:r>
            <a:r>
              <a:rPr lang="en-ZA" sz="3600" b="1" dirty="0" smtClean="0">
                <a:solidFill>
                  <a:srgbClr val="8CE614"/>
                </a:solidFill>
              </a:rPr>
              <a:t>to go </a:t>
            </a:r>
            <a:r>
              <a:rPr lang="en-ZA" sz="3600" b="1" dirty="0">
                <a:solidFill>
                  <a:srgbClr val="8CE614"/>
                </a:solidFill>
              </a:rPr>
              <a:t>bald</a:t>
            </a:r>
          </a:p>
          <a:p>
            <a:r>
              <a:rPr lang="en-ZA" sz="3600" dirty="0"/>
              <a:t>Male </a:t>
            </a:r>
            <a:r>
              <a:rPr lang="en-ZA" sz="3600" b="1" dirty="0">
                <a:solidFill>
                  <a:srgbClr val="9A73FD"/>
                </a:solidFill>
              </a:rPr>
              <a:t>skin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9A73FD"/>
                </a:solidFill>
              </a:rPr>
              <a:t>is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9A73FD"/>
                </a:solidFill>
              </a:rPr>
              <a:t>thicker</a:t>
            </a:r>
            <a:r>
              <a:rPr lang="en-ZA" sz="3600" dirty="0" smtClean="0"/>
              <a:t>, and </a:t>
            </a:r>
            <a:r>
              <a:rPr lang="en-ZA" sz="3600" dirty="0"/>
              <a:t>female</a:t>
            </a:r>
            <a:r>
              <a:rPr lang="en-ZA" sz="3600" b="1" dirty="0">
                <a:solidFill>
                  <a:srgbClr val="9A73FD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skin</a:t>
            </a:r>
            <a:r>
              <a:rPr lang="en-ZA" sz="3600" b="1" dirty="0">
                <a:solidFill>
                  <a:srgbClr val="9A73FD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more</a:t>
            </a:r>
            <a:r>
              <a:rPr lang="en-ZA" sz="3600" b="1" dirty="0">
                <a:solidFill>
                  <a:srgbClr val="9A73FD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sensitive</a:t>
            </a:r>
            <a:r>
              <a:rPr lang="en-ZA" sz="3600" b="1" dirty="0">
                <a:solidFill>
                  <a:srgbClr val="9A73FD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to</a:t>
            </a:r>
            <a:r>
              <a:rPr lang="en-ZA" sz="3600" b="1" dirty="0">
                <a:solidFill>
                  <a:srgbClr val="9A73FD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pain</a:t>
            </a:r>
            <a:r>
              <a:rPr lang="en-ZA" sz="3600" dirty="0" smtClean="0"/>
              <a:t>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499345-E421-4667-BA1D-85A21D6E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843"/>
            <a:ext cx="8286751" cy="1262497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Respiratory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9A73FD"/>
                </a:solidFill>
                <a:latin typeface="+mn-lt"/>
              </a:rPr>
              <a:t>circulatory</a:t>
            </a:r>
            <a:r>
              <a:rPr lang="en-ZA" b="1" dirty="0" smtClean="0">
                <a:latin typeface="+mn-lt"/>
              </a:rPr>
              <a:t> </a:t>
            </a:r>
            <a:r>
              <a:rPr lang="en-ZA" b="1" dirty="0">
                <a:latin typeface="+mn-lt"/>
              </a:rPr>
              <a:t>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B962F2-7735-46B6-92B8-C70EDB309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260" y="2054166"/>
            <a:ext cx="4276164" cy="4382154"/>
          </a:xfrm>
        </p:spPr>
        <p:txBody>
          <a:bodyPr>
            <a:normAutofit/>
          </a:bodyPr>
          <a:lstStyle/>
          <a:p>
            <a:r>
              <a:rPr lang="en-ZA" sz="3200" b="1" dirty="0"/>
              <a:t>Respiratory system </a:t>
            </a:r>
            <a:r>
              <a:rPr lang="en-ZA" sz="3200" dirty="0"/>
              <a:t>= for </a:t>
            </a:r>
            <a:r>
              <a:rPr lang="en-ZA" sz="3200" b="1" dirty="0">
                <a:solidFill>
                  <a:srgbClr val="8CE614"/>
                </a:solidFill>
              </a:rPr>
              <a:t>breathing</a:t>
            </a:r>
          </a:p>
          <a:p>
            <a:r>
              <a:rPr lang="en-ZA" sz="3200" b="1" dirty="0"/>
              <a:t>Circulatory system </a:t>
            </a:r>
            <a:r>
              <a:rPr lang="en-ZA" sz="3200" dirty="0"/>
              <a:t>= </a:t>
            </a:r>
            <a:r>
              <a:rPr lang="en-ZA" sz="3200" b="1" dirty="0">
                <a:solidFill>
                  <a:srgbClr val="FF0000"/>
                </a:solidFill>
              </a:rPr>
              <a:t>flow of blood </a:t>
            </a:r>
            <a:r>
              <a:rPr lang="en-ZA" sz="3200" dirty="0"/>
              <a:t>through the body</a:t>
            </a:r>
          </a:p>
          <a:p>
            <a:r>
              <a:rPr lang="en-ZA" sz="3200" dirty="0"/>
              <a:t>Men have </a:t>
            </a:r>
            <a:r>
              <a:rPr lang="en-ZA" sz="3200" b="1" dirty="0">
                <a:solidFill>
                  <a:srgbClr val="8CE614"/>
                </a:solidFill>
              </a:rPr>
              <a:t>larger chests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6FE8A9-3E60-4F8B-B822-286D7FB4C654}"/>
              </a:ext>
            </a:extLst>
          </p:cNvPr>
          <p:cNvSpPr txBox="1"/>
          <p:nvPr/>
        </p:nvSpPr>
        <p:spPr>
          <a:xfrm>
            <a:off x="4143375" y="4921255"/>
            <a:ext cx="4302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9.3: Men’s larger chests give them a greater lung volume and therefore more oxygen in their blood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2E25CB-E555-49F7-9B01-EF46E0FC79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7" y="2436053"/>
            <a:ext cx="3308976" cy="23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5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2279</TotalTime>
  <Words>1383</Words>
  <Application>Microsoft Office PowerPoint</Application>
  <PresentationFormat>On-screen Show (4:3)</PresentationFormat>
  <Paragraphs>221</Paragraphs>
  <Slides>42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Calibri</vt:lpstr>
      <vt:lpstr>Calibri Light</vt:lpstr>
      <vt:lpstr>Courier New</vt:lpstr>
      <vt:lpstr>Palatino Linotype</vt:lpstr>
      <vt:lpstr>Times New Roman</vt:lpstr>
      <vt:lpstr>Wingdings</vt:lpstr>
      <vt:lpstr>1_Presentation2</vt:lpstr>
      <vt:lpstr>Presentation2</vt:lpstr>
      <vt:lpstr>Custom Design</vt:lpstr>
      <vt:lpstr>2_Presentation2</vt:lpstr>
      <vt:lpstr>Life Orientation: Life Skills</vt:lpstr>
      <vt:lpstr>Describe human sexuality within relationships</vt:lpstr>
      <vt:lpstr>Think about it…</vt:lpstr>
      <vt:lpstr>Biological differences between males  &amp; females</vt:lpstr>
      <vt:lpstr>What is biology?</vt:lpstr>
      <vt:lpstr>Differences between males  &amp; females</vt:lpstr>
      <vt:lpstr>Locomotor differences</vt:lpstr>
      <vt:lpstr>Integumentary differences</vt:lpstr>
      <vt:lpstr>Respiratory &amp; circulatory differences</vt:lpstr>
      <vt:lpstr>Respiratory &amp; circulatory differences</vt:lpstr>
      <vt:lpstr>Brain &amp; sensory differences</vt:lpstr>
      <vt:lpstr>Brain &amp; sensory differences</vt:lpstr>
      <vt:lpstr>Endocrine differences</vt:lpstr>
      <vt:lpstr>Endocrine differences</vt:lpstr>
      <vt:lpstr>Reproductive &amp; urinary differences</vt:lpstr>
      <vt:lpstr>Reproductive &amp;  urinary differences</vt:lpstr>
      <vt:lpstr>Reproductive &amp;  urinary differences</vt:lpstr>
      <vt:lpstr>PowerPoint Presentation</vt:lpstr>
      <vt:lpstr>Gender roles, responsibilities  &amp; behaviour</vt:lpstr>
      <vt:lpstr>What is gender?</vt:lpstr>
      <vt:lpstr>Roles, responsibilities  &amp; behaviours</vt:lpstr>
      <vt:lpstr>Personal relationships</vt:lpstr>
      <vt:lpstr>Personal relationships</vt:lpstr>
      <vt:lpstr>Dominant needs in relationships</vt:lpstr>
      <vt:lpstr>Work relationships</vt:lpstr>
      <vt:lpstr>Civil rights</vt:lpstr>
      <vt:lpstr>PowerPoint Presentation</vt:lpstr>
      <vt:lpstr>Risky situations, encounters  &amp; behaviour</vt:lpstr>
      <vt:lpstr>Situations leading to  risky sexual behaviours</vt:lpstr>
      <vt:lpstr>Date rape</vt:lpstr>
      <vt:lpstr>Date rape</vt:lpstr>
      <vt:lpstr>PowerPoint Presentation</vt:lpstr>
      <vt:lpstr>Unwanted pregnancy</vt:lpstr>
      <vt:lpstr>STIs &amp; HIV &amp; Aids</vt:lpstr>
      <vt:lpstr>STIs &amp; HIV &amp; Aids can cause:</vt:lpstr>
      <vt:lpstr>Risky situations include:</vt:lpstr>
      <vt:lpstr>Avoiding risky situations</vt:lpstr>
      <vt:lpstr>PowerPoint Presentation</vt:lpstr>
      <vt:lpstr>Sexuality &amp; relationships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135</cp:revision>
  <dcterms:created xsi:type="dcterms:W3CDTF">2017-08-15T07:49:10Z</dcterms:created>
  <dcterms:modified xsi:type="dcterms:W3CDTF">2018-02-06T09:36:19Z</dcterms:modified>
</cp:coreProperties>
</file>