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682" r:id="rId2"/>
    <p:sldMasterId id="2147483690" r:id="rId3"/>
  </p:sldMasterIdLst>
  <p:notesMasterIdLst>
    <p:notesMasterId r:id="rId45"/>
  </p:notesMasterIdLst>
  <p:sldIdLst>
    <p:sldId id="329" r:id="rId4"/>
    <p:sldId id="330" r:id="rId5"/>
    <p:sldId id="331" r:id="rId6"/>
    <p:sldId id="332" r:id="rId7"/>
    <p:sldId id="295" r:id="rId8"/>
    <p:sldId id="296" r:id="rId9"/>
    <p:sldId id="297" r:id="rId10"/>
    <p:sldId id="299" r:id="rId11"/>
    <p:sldId id="300" r:id="rId12"/>
    <p:sldId id="345" r:id="rId13"/>
    <p:sldId id="333" r:id="rId14"/>
    <p:sldId id="302" r:id="rId15"/>
    <p:sldId id="334" r:id="rId16"/>
    <p:sldId id="335" r:id="rId17"/>
    <p:sldId id="336" r:id="rId18"/>
    <p:sldId id="337" r:id="rId19"/>
    <p:sldId id="338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40" r:id="rId30"/>
    <p:sldId id="317" r:id="rId31"/>
    <p:sldId id="318" r:id="rId32"/>
    <p:sldId id="319" r:id="rId33"/>
    <p:sldId id="346" r:id="rId34"/>
    <p:sldId id="341" r:id="rId35"/>
    <p:sldId id="342" r:id="rId36"/>
    <p:sldId id="322" r:id="rId37"/>
    <p:sldId id="323" r:id="rId38"/>
    <p:sldId id="343" r:id="rId39"/>
    <p:sldId id="325" r:id="rId40"/>
    <p:sldId id="326" r:id="rId41"/>
    <p:sldId id="344" r:id="rId42"/>
    <p:sldId id="339" r:id="rId43"/>
    <p:sldId id="289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yoti Singh" initials="JS" lastIdx="21" clrIdx="0">
    <p:extLst/>
  </p:cmAuthor>
  <p:cmAuthor id="2" name="Intern" initials="I" lastIdx="4" clrIdx="1"/>
  <p:cmAuthor id="3" name="Janet Bartlet" initials="JB" lastIdx="16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E614"/>
    <a:srgbClr val="9A73FD"/>
    <a:srgbClr val="D3E856"/>
    <a:srgbClr val="9EA2F4"/>
    <a:srgbClr val="B7E37D"/>
    <a:srgbClr val="F2FAC2"/>
    <a:srgbClr val="4A3D9B"/>
    <a:srgbClr val="9FBFF3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84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24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79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D15C1-6C30-42F8-B52C-DF90764BC816}" type="datetimeFigureOut">
              <a:rPr lang="en-ZA" smtClean="0"/>
              <a:t>2018/02/06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5FF47-8810-4EDB-A7B4-DB23811AE848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6547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3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4" Type="http://schemas.openxmlformats.org/officeDocument/2006/relationships/image" Target="../media/image11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Relationship Id="rId4" Type="http://schemas.openxmlformats.org/officeDocument/2006/relationships/image" Target="../media/image12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Relationship Id="rId4" Type="http://schemas.openxmlformats.org/officeDocument/2006/relationships/image" Target="../media/image13.jpe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1" y="547364"/>
            <a:ext cx="3754328" cy="531358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59551" y="6405524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" action="ppaction://hlinkshowjump?jump=lastslide"/>
              </a:rPr>
              <a:t>*see</a:t>
            </a:r>
            <a:r>
              <a:rPr lang="en-US" baseline="0" dirty="0">
                <a:solidFill>
                  <a:schemeClr val="bg1"/>
                </a:solidFill>
                <a:hlinkClick r:id="" action="ppaction://hlinkshowjump?jump=lastslide"/>
              </a:rPr>
              <a:t> terms and conditions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55976" y="374260"/>
            <a:ext cx="3640299" cy="4869544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65306" y="5397069"/>
            <a:ext cx="3638938" cy="531878"/>
          </a:xfrm>
        </p:spPr>
        <p:txBody>
          <a:bodyPr>
            <a:noAutofit/>
          </a:bodyPr>
          <a:lstStyle>
            <a:lvl1pPr marL="0" indent="0" algn="l">
              <a:buNone/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</p:spTree>
    <p:extLst>
      <p:ext uri="{BB962C8B-B14F-4D97-AF65-F5344CB8AC3E}">
        <p14:creationId xmlns:p14="http://schemas.microsoft.com/office/powerpoint/2010/main" val="50327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0616" y="3701874"/>
            <a:ext cx="7551702" cy="716776"/>
          </a:xfrm>
        </p:spPr>
        <p:txBody>
          <a:bodyPr anchor="b">
            <a:normAutofit/>
          </a:bodyPr>
          <a:lstStyle>
            <a:lvl1pPr>
              <a:defRPr sz="4000" b="1" baseline="0">
                <a:latin typeface="+mn-lt"/>
              </a:defRPr>
            </a:lvl1pPr>
          </a:lstStyle>
          <a:p>
            <a:r>
              <a:rPr lang="en-ZA" dirty="0"/>
              <a:t>Learning activity number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0615" y="4430822"/>
            <a:ext cx="7560755" cy="550427"/>
          </a:xfrm>
        </p:spPr>
        <p:txBody>
          <a:bodyPr/>
          <a:lstStyle>
            <a:lvl1pPr marL="0" indent="0">
              <a:buNone/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ZA" dirty="0"/>
              <a:t>Module number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60145" y="4991774"/>
            <a:ext cx="7561226" cy="110307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" y="573885"/>
            <a:ext cx="2127244" cy="30107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656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1" y="4461310"/>
            <a:ext cx="7910513" cy="632369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761" y="206454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" y="573885"/>
            <a:ext cx="2127244" cy="301073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5763" y="5087938"/>
            <a:ext cx="7910512" cy="7699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8122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990" y="2065530"/>
            <a:ext cx="7913294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9674" y="2839069"/>
            <a:ext cx="6639119" cy="26824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1990" y="5618365"/>
            <a:ext cx="7815749" cy="67671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96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7667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extLst>
      <p:ext uri="{BB962C8B-B14F-4D97-AF65-F5344CB8AC3E}">
        <p14:creationId xmlns:p14="http://schemas.microsoft.com/office/powerpoint/2010/main" val="782139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6668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140557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9100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2997200"/>
            <a:ext cx="8051800" cy="1187450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9E130B-3808-42C5-A711-1E484DF13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2705"/>
          <a:stretch/>
        </p:blipFill>
        <p:spPr>
          <a:xfrm>
            <a:off x="3053679" y="204960"/>
            <a:ext cx="1926933" cy="27534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25148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6247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1981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2497069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4689678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03583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" action="ppaction://hlinkshowjump?jump=lastslide"/>
              </a:rPr>
              <a:t>*see</a:t>
            </a:r>
            <a:r>
              <a:rPr lang="en-US" baseline="0" dirty="0">
                <a:hlinkClick r:id="" action="ppaction://hlinkshowjump?jump=lastslide"/>
              </a:rPr>
              <a:t> terms and conditions</a:t>
            </a:r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998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964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extLst>
      <p:ext uri="{BB962C8B-B14F-4D97-AF65-F5344CB8AC3E}">
        <p14:creationId xmlns:p14="http://schemas.microsoft.com/office/powerpoint/2010/main" val="3527619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92985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3411" y="4949358"/>
            <a:ext cx="7910513" cy="51233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2548701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AF75D6-A52B-4502-9440-7524898409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32" y="167072"/>
            <a:ext cx="2819896" cy="3991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44392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860795"/>
            <a:ext cx="7910513" cy="41703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4049910"/>
            <a:ext cx="8051800" cy="651744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3DB4316-2DD9-4B4C-AC49-EB53A16FF6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480" y="161744"/>
            <a:ext cx="2690973" cy="3808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44467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1496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6763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2" y="1540567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4323750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extLst>
      <p:ext uri="{BB962C8B-B14F-4D97-AF65-F5344CB8AC3E}">
        <p14:creationId xmlns:p14="http://schemas.microsoft.com/office/powerpoint/2010/main" val="2319473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/ 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2449" y="1524000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2449" y="4336998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7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4226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7905751" cy="4891088"/>
          </a:xfrm>
        </p:spPr>
        <p:txBody>
          <a:bodyPr/>
          <a:lstStyle>
            <a:lvl1pPr marL="363538" indent="-363538">
              <a:spcBef>
                <a:spcPts val="1800"/>
              </a:spcBef>
              <a:defRPr/>
            </a:lvl1pPr>
            <a:lvl2pPr marL="801688" indent="-344488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</p:spTree>
    <p:extLst>
      <p:ext uri="{BB962C8B-B14F-4D97-AF65-F5344CB8AC3E}">
        <p14:creationId xmlns:p14="http://schemas.microsoft.com/office/powerpoint/2010/main" val="37575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3421453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2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028792" y="1284367"/>
            <a:ext cx="4190246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81147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267983"/>
            <a:ext cx="7658100" cy="298267"/>
          </a:xfrm>
        </p:spPr>
        <p:txBody>
          <a:bodyPr>
            <a:noAutofit/>
          </a:bodyPr>
          <a:lstStyle>
            <a:lvl1pPr marL="0" indent="0">
              <a:buNone/>
              <a:defRPr sz="1800" i="1" baseline="0"/>
            </a:lvl1pPr>
          </a:lstStyle>
          <a:p>
            <a:pPr lvl="0"/>
            <a:r>
              <a:rPr lang="en-ZA" i="1" dirty="0"/>
              <a:t>Table caption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17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2" y="4609448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Mathematics NQF Level</a:t>
            </a:r>
            <a:r>
              <a:rPr lang="en-ZA" sz="2400" b="1" baseline="0" dirty="0">
                <a:solidFill>
                  <a:schemeClr val="bg1"/>
                </a:solidFill>
              </a:rPr>
              <a:t> 2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6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933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or example 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A1C1C1D-5690-4A72-8EAD-31DA2CF04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685" y="2366779"/>
            <a:ext cx="4407478" cy="1803314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86" y="1567447"/>
            <a:ext cx="2326565" cy="329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5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3.xml"/><Relationship Id="rId9" Type="http://schemas.openxmlformats.org/officeDocument/2006/relationships/tags" Target="../tags/tag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A3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0"/>
            <a:ext cx="720000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5" name="Rectangle 14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 dirty="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1" y="5565371"/>
            <a:ext cx="720000" cy="761579"/>
          </a:xfrm>
          <a:prstGeom prst="rect">
            <a:avLst/>
          </a:prstGeom>
        </p:spPr>
      </p:pic>
    </p:spTree>
    <p:custDataLst>
      <p:tags r:id="rId14"/>
    </p:custDataLst>
    <p:extLst>
      <p:ext uri="{BB962C8B-B14F-4D97-AF65-F5344CB8AC3E}">
        <p14:creationId xmlns:p14="http://schemas.microsoft.com/office/powerpoint/2010/main" val="8970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538" indent="-363538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4448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-12355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D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424000" y="5613400"/>
            <a:ext cx="720000" cy="704406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13117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2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37150"/>
            <a:ext cx="9144000" cy="540000"/>
          </a:xfrm>
          <a:prstGeom prst="rect">
            <a:avLst/>
          </a:prstGeom>
          <a:solidFill>
            <a:srgbClr val="41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424000" y="5613400"/>
            <a:ext cx="720000" cy="704406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58419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1" y="2095902"/>
            <a:ext cx="7915274" cy="2114552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Life Orientation: </a:t>
            </a:r>
            <a:r>
              <a:rPr lang="en-GB" dirty="0">
                <a:solidFill>
                  <a:srgbClr val="8CE614"/>
                </a:solidFill>
              </a:rPr>
              <a:t>Life Skills</a:t>
            </a:r>
            <a:endParaRPr lang="en-GB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81001" y="4210454"/>
            <a:ext cx="7915274" cy="644881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NQF 2</a:t>
            </a:r>
          </a:p>
        </p:txBody>
      </p:sp>
    </p:spTree>
    <p:extLst>
      <p:ext uri="{BB962C8B-B14F-4D97-AF65-F5344CB8AC3E}">
        <p14:creationId xmlns:p14="http://schemas.microsoft.com/office/powerpoint/2010/main" val="290515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2 13 Habits Of A Balanced Lifestyl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66725"/>
            <a:ext cx="9144000" cy="5143042"/>
          </a:xfrm>
        </p:spPr>
      </p:pic>
      <p:sp>
        <p:nvSpPr>
          <p:cNvPr id="5" name="TextBox 4"/>
          <p:cNvSpPr txBox="1"/>
          <p:nvPr/>
        </p:nvSpPr>
        <p:spPr>
          <a:xfrm>
            <a:off x="456874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above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15575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47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7.1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5A835A-BBEF-4642-9E09-887CF14DA237}"/>
              </a:ext>
            </a:extLst>
          </p:cNvPr>
          <p:cNvSpPr txBox="1"/>
          <p:nvPr/>
        </p:nvSpPr>
        <p:spPr>
          <a:xfrm>
            <a:off x="392595" y="542904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your knowledge of this unit – and assess your lifestyle choices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completing Learning activity 7.1 in your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Student’s Book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01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5829B5-03D4-4555-B172-1D4F31B6A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13" y="417993"/>
            <a:ext cx="7905750" cy="72072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9A73FD"/>
                </a:solidFill>
                <a:latin typeface="+mn-lt"/>
              </a:rPr>
              <a:t>Benefits</a:t>
            </a:r>
            <a:r>
              <a:rPr lang="en-ZA" b="1" dirty="0">
                <a:latin typeface="+mn-lt"/>
              </a:rPr>
              <a:t> of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regular exercise</a:t>
            </a:r>
            <a:endParaRPr lang="en-ZA" dirty="0">
              <a:solidFill>
                <a:srgbClr val="8CE614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99B21F-D395-4896-A1A4-33770A8DC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687" y="1227070"/>
            <a:ext cx="8040566" cy="360314"/>
          </a:xfrm>
        </p:spPr>
        <p:txBody>
          <a:bodyPr>
            <a:normAutofit/>
          </a:bodyPr>
          <a:lstStyle/>
          <a:p>
            <a:pPr marL="0" lvl="0" indent="0" algn="ctr" fontAlgn="base">
              <a:buNone/>
            </a:pPr>
            <a:r>
              <a:rPr lang="en-ZA" sz="1800" i="1" dirty="0"/>
              <a:t>Table 7.3: Some of the benefits of exercising regularly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xmlns="" id="{0B000411-B474-4187-B804-A4872B9E45E9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0338" y="1268413"/>
            <a:ext cx="8126412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9" name="Line 16">
            <a:extLst>
              <a:ext uri="{FF2B5EF4-FFF2-40B4-BE49-F238E27FC236}">
                <a16:creationId xmlns:a16="http://schemas.microsoft.com/office/drawing/2014/main" xmlns="" id="{18BFA22C-C864-4ED9-B500-F37ED85B9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25" y="1771651"/>
            <a:ext cx="8104187" cy="0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1" name="Line 18">
            <a:extLst>
              <a:ext uri="{FF2B5EF4-FFF2-40B4-BE49-F238E27FC236}">
                <a16:creationId xmlns:a16="http://schemas.microsoft.com/office/drawing/2014/main" xmlns="" id="{7E9108F6-D772-4BDF-B498-AD5CD24FD238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25" y="4164013"/>
            <a:ext cx="810418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2" name="Line 19">
            <a:extLst>
              <a:ext uri="{FF2B5EF4-FFF2-40B4-BE49-F238E27FC236}">
                <a16:creationId xmlns:a16="http://schemas.microsoft.com/office/drawing/2014/main" xmlns="" id="{D7F14FC7-198B-46AA-B7D1-8AF0FF2BC87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25" y="4979988"/>
            <a:ext cx="810418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xmlns="" id="{8BE68DAA-DDF3-4E54-995F-6237FC8053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275" y="1292226"/>
            <a:ext cx="0" cy="4860925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4" name="Line 21">
            <a:extLst>
              <a:ext uri="{FF2B5EF4-FFF2-40B4-BE49-F238E27FC236}">
                <a16:creationId xmlns:a16="http://schemas.microsoft.com/office/drawing/2014/main" xmlns="" id="{8827E7F2-E58C-44B8-9F97-15065E06DCAB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9763" y="1292226"/>
            <a:ext cx="0" cy="4860925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EEE92F5B-CCCF-4354-B9FF-605164897E73}"/>
              </a:ext>
            </a:extLst>
          </p:cNvPr>
          <p:cNvCxnSpPr>
            <a:cxnSpLocks/>
          </p:cNvCxnSpPr>
          <p:nvPr/>
        </p:nvCxnSpPr>
        <p:spPr>
          <a:xfrm flipH="1">
            <a:off x="168274" y="1771651"/>
            <a:ext cx="809148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897FD9FB-F7DB-475E-8057-A8B773D93C30}"/>
              </a:ext>
            </a:extLst>
          </p:cNvPr>
          <p:cNvCxnSpPr>
            <a:cxnSpLocks/>
          </p:cNvCxnSpPr>
          <p:nvPr/>
        </p:nvCxnSpPr>
        <p:spPr>
          <a:xfrm flipH="1">
            <a:off x="168274" y="4979988"/>
            <a:ext cx="809148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9" name="Table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457255"/>
              </p:ext>
            </p:extLst>
          </p:nvPr>
        </p:nvGraphicFramePr>
        <p:xfrm>
          <a:off x="81287" y="1652232"/>
          <a:ext cx="8197366" cy="3829039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5276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697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1946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Systems</a:t>
                      </a: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Descriptions</a:t>
                      </a: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3893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Mind &amp; mood</a:t>
                      </a:r>
                      <a:endParaRPr lang="en-ZA" sz="20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Exercise sharpens the mind, senses, body systems &amp; improves your mood.</a:t>
                      </a:r>
                      <a:endParaRPr lang="en-ZA" sz="20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4326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Blood circulation</a:t>
                      </a:r>
                      <a:endParaRPr lang="en-ZA" sz="20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Exercise improves the blood circulation &amp; eventually enlarges the arteries of the heart, which further increases blood flow. The heart then needs to beat fewer times     (the heart rate slows down) &amp; can take up more oxygen.</a:t>
                      </a:r>
                      <a:endParaRPr lang="en-ZA" sz="20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9711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Lungs</a:t>
                      </a:r>
                      <a:endParaRPr lang="en-ZA" sz="20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Lung capacity is improved, which also means that more oxygen is available to the blood.</a:t>
                      </a:r>
                      <a:endParaRPr lang="en-ZA" sz="20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4265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Bones &amp; muscles</a:t>
                      </a:r>
                      <a:endParaRPr lang="en-ZA" sz="20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Exercise prevents the loss of bone &amp; muscle mass, </a:t>
                      </a:r>
                      <a:b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&amp; strengthens the skeletal &amp; muscular systems.</a:t>
                      </a:r>
                    </a:p>
                    <a:p>
                      <a:pPr marL="34290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Bone density is also actively improved.</a:t>
                      </a:r>
                      <a:endParaRPr lang="en-ZA" sz="20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7696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5829B5-03D4-4555-B172-1D4F31B6A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13" y="417993"/>
            <a:ext cx="7905750" cy="72072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9A73FD"/>
                </a:solidFill>
                <a:latin typeface="+mn-lt"/>
              </a:rPr>
              <a:t>Benefits</a:t>
            </a:r>
            <a:r>
              <a:rPr lang="en-ZA" b="1" dirty="0">
                <a:latin typeface="+mn-lt"/>
              </a:rPr>
              <a:t> of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regular exercise</a:t>
            </a:r>
            <a:endParaRPr lang="en-ZA" dirty="0">
              <a:solidFill>
                <a:srgbClr val="8CE614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99B21F-D395-4896-A1A4-33770A8DC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687" y="1227070"/>
            <a:ext cx="8040566" cy="360314"/>
          </a:xfrm>
        </p:spPr>
        <p:txBody>
          <a:bodyPr>
            <a:normAutofit/>
          </a:bodyPr>
          <a:lstStyle/>
          <a:p>
            <a:pPr marL="0" lvl="0" indent="0" algn="ctr" fontAlgn="base">
              <a:buNone/>
            </a:pPr>
            <a:r>
              <a:rPr lang="en-ZA" sz="1800" i="1" dirty="0"/>
              <a:t>Table 7.3: Some of the benefits of exercising regularly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xmlns="" id="{0B000411-B474-4187-B804-A4872B9E45E9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0338" y="1268413"/>
            <a:ext cx="8126412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9" name="Line 16">
            <a:extLst>
              <a:ext uri="{FF2B5EF4-FFF2-40B4-BE49-F238E27FC236}">
                <a16:creationId xmlns:a16="http://schemas.microsoft.com/office/drawing/2014/main" xmlns="" id="{18BFA22C-C864-4ED9-B500-F37ED85B9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25" y="1771651"/>
            <a:ext cx="8104187" cy="0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1" name="Line 18">
            <a:extLst>
              <a:ext uri="{FF2B5EF4-FFF2-40B4-BE49-F238E27FC236}">
                <a16:creationId xmlns:a16="http://schemas.microsoft.com/office/drawing/2014/main" xmlns="" id="{7E9108F6-D772-4BDF-B498-AD5CD24FD238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25" y="4164013"/>
            <a:ext cx="810418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2" name="Line 19">
            <a:extLst>
              <a:ext uri="{FF2B5EF4-FFF2-40B4-BE49-F238E27FC236}">
                <a16:creationId xmlns:a16="http://schemas.microsoft.com/office/drawing/2014/main" xmlns="" id="{D7F14FC7-198B-46AA-B7D1-8AF0FF2BC87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25" y="4979988"/>
            <a:ext cx="810418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xmlns="" id="{8BE68DAA-DDF3-4E54-995F-6237FC8053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275" y="1292226"/>
            <a:ext cx="0" cy="4860925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4" name="Line 21">
            <a:extLst>
              <a:ext uri="{FF2B5EF4-FFF2-40B4-BE49-F238E27FC236}">
                <a16:creationId xmlns:a16="http://schemas.microsoft.com/office/drawing/2014/main" xmlns="" id="{8827E7F2-E58C-44B8-9F97-15065E06DCAB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9763" y="1292226"/>
            <a:ext cx="0" cy="4860925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EEE92F5B-CCCF-4354-B9FF-605164897E73}"/>
              </a:ext>
            </a:extLst>
          </p:cNvPr>
          <p:cNvCxnSpPr>
            <a:cxnSpLocks/>
          </p:cNvCxnSpPr>
          <p:nvPr/>
        </p:nvCxnSpPr>
        <p:spPr>
          <a:xfrm flipH="1">
            <a:off x="168274" y="1771651"/>
            <a:ext cx="809148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897FD9FB-F7DB-475E-8057-A8B773D93C30}"/>
              </a:ext>
            </a:extLst>
          </p:cNvPr>
          <p:cNvCxnSpPr>
            <a:cxnSpLocks/>
          </p:cNvCxnSpPr>
          <p:nvPr/>
        </p:nvCxnSpPr>
        <p:spPr>
          <a:xfrm flipH="1">
            <a:off x="168274" y="4979988"/>
            <a:ext cx="809148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9" name="Table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929565"/>
              </p:ext>
            </p:extLst>
          </p:nvPr>
        </p:nvGraphicFramePr>
        <p:xfrm>
          <a:off x="81287" y="1652232"/>
          <a:ext cx="8197366" cy="3409946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5276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697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1946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Systems</a:t>
                      </a: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Descriptions</a:t>
                      </a: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3893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Immune system</a:t>
                      </a:r>
                      <a:endParaRPr lang="en-ZA" sz="16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The immune system is strengthened. The lymphatic system is kept in motion by muscle activity &amp; is therefore better able to remove waste from the cells, &amp; to kill bacteria &amp; viruses in the lymph nodes.</a:t>
                      </a:r>
                      <a:endParaRPr lang="en-ZA" sz="16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4326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Perspiration</a:t>
                      </a:r>
                      <a:endParaRPr lang="en-ZA" sz="16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You also sweat more when exercising, which helps remove waste products through the skin.</a:t>
                      </a:r>
                      <a:endParaRPr lang="en-ZA" sz="16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9711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Elimination</a:t>
                      </a:r>
                      <a:endParaRPr lang="en-ZA" sz="16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Exercise helps prevent constipation, in that your body gets rid of waste matter sooner, &amp; digestion is improved.</a:t>
                      </a:r>
                      <a:endParaRPr lang="en-ZA" sz="16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4265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Anti-ageing</a:t>
                      </a:r>
                      <a:endParaRPr lang="en-ZA" sz="16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Antioxidants, which slow the ageing process, are released during exercise.</a:t>
                      </a:r>
                      <a:endParaRPr lang="en-ZA" sz="16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9806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5829B5-03D4-4555-B172-1D4F31B6A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13" y="417993"/>
            <a:ext cx="7905750" cy="72072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9A73FD"/>
                </a:solidFill>
                <a:latin typeface="+mn-lt"/>
              </a:rPr>
              <a:t>Benefits</a:t>
            </a:r>
            <a:r>
              <a:rPr lang="en-ZA" b="1" dirty="0">
                <a:latin typeface="+mn-lt"/>
              </a:rPr>
              <a:t> of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regular exercise</a:t>
            </a:r>
            <a:endParaRPr lang="en-ZA" dirty="0">
              <a:solidFill>
                <a:srgbClr val="8CE614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99B21F-D395-4896-A1A4-33770A8DC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687" y="1227070"/>
            <a:ext cx="8040566" cy="360314"/>
          </a:xfrm>
        </p:spPr>
        <p:txBody>
          <a:bodyPr>
            <a:normAutofit/>
          </a:bodyPr>
          <a:lstStyle/>
          <a:p>
            <a:pPr marL="0" lvl="0" indent="0" algn="ctr" fontAlgn="base">
              <a:buNone/>
            </a:pPr>
            <a:r>
              <a:rPr lang="en-ZA" sz="1800" i="1" dirty="0"/>
              <a:t>Table 7.3: Some of the benefits of exercising regularly</a:t>
            </a:r>
          </a:p>
        </p:txBody>
      </p:sp>
      <p:sp>
        <p:nvSpPr>
          <p:cNvPr id="19" name="Line 16">
            <a:extLst>
              <a:ext uri="{FF2B5EF4-FFF2-40B4-BE49-F238E27FC236}">
                <a16:creationId xmlns:a16="http://schemas.microsoft.com/office/drawing/2014/main" xmlns="" id="{18BFA22C-C864-4ED9-B500-F37ED85B9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25" y="1771651"/>
            <a:ext cx="8104187" cy="0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1" name="Line 18">
            <a:extLst>
              <a:ext uri="{FF2B5EF4-FFF2-40B4-BE49-F238E27FC236}">
                <a16:creationId xmlns:a16="http://schemas.microsoft.com/office/drawing/2014/main" xmlns="" id="{7E9108F6-D772-4BDF-B498-AD5CD24FD238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25" y="4164013"/>
            <a:ext cx="810418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2" name="Line 19">
            <a:extLst>
              <a:ext uri="{FF2B5EF4-FFF2-40B4-BE49-F238E27FC236}">
                <a16:creationId xmlns:a16="http://schemas.microsoft.com/office/drawing/2014/main" xmlns="" id="{D7F14FC7-198B-46AA-B7D1-8AF0FF2BC87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25" y="4979988"/>
            <a:ext cx="810418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xmlns="" id="{8BE68DAA-DDF3-4E54-995F-6237FC8053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275" y="1292226"/>
            <a:ext cx="0" cy="4860925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4" name="Line 21">
            <a:extLst>
              <a:ext uri="{FF2B5EF4-FFF2-40B4-BE49-F238E27FC236}">
                <a16:creationId xmlns:a16="http://schemas.microsoft.com/office/drawing/2014/main" xmlns="" id="{8827E7F2-E58C-44B8-9F97-15065E06DCAB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9763" y="1292226"/>
            <a:ext cx="0" cy="4860925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EEE92F5B-CCCF-4354-B9FF-605164897E73}"/>
              </a:ext>
            </a:extLst>
          </p:cNvPr>
          <p:cNvCxnSpPr>
            <a:cxnSpLocks/>
          </p:cNvCxnSpPr>
          <p:nvPr/>
        </p:nvCxnSpPr>
        <p:spPr>
          <a:xfrm flipH="1">
            <a:off x="168274" y="1771651"/>
            <a:ext cx="809148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897FD9FB-F7DB-475E-8057-A8B773D93C30}"/>
              </a:ext>
            </a:extLst>
          </p:cNvPr>
          <p:cNvCxnSpPr>
            <a:cxnSpLocks/>
          </p:cNvCxnSpPr>
          <p:nvPr/>
        </p:nvCxnSpPr>
        <p:spPr>
          <a:xfrm flipH="1">
            <a:off x="168274" y="4979988"/>
            <a:ext cx="809148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9" name="Table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977689"/>
              </p:ext>
            </p:extLst>
          </p:nvPr>
        </p:nvGraphicFramePr>
        <p:xfrm>
          <a:off x="81287" y="1652232"/>
          <a:ext cx="8197366" cy="3829039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5276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697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1946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Systems</a:t>
                      </a: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Descriptions</a:t>
                      </a: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3893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Metabolic rate</a:t>
                      </a:r>
                      <a:endParaRPr lang="en-ZA" sz="16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Exercise also increases your energy levels &amp; metabolic rate, so that you burn more calories &amp; are less hungry.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4326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Brain</a:t>
                      </a:r>
                      <a:endParaRPr lang="en-ZA" sz="16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ZA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The production of neurotransmitters is enhanced &amp; the</a:t>
                      </a:r>
                      <a:r>
                        <a:rPr lang="en-ZA" sz="20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ZA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levels of the stress hormone cortisol are lowered. This</a:t>
                      </a:r>
                      <a:r>
                        <a:rPr lang="en-ZA" sz="20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ZA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improves memory retention &amp; reaction time, because the</a:t>
                      </a:r>
                      <a:r>
                        <a:rPr lang="en-ZA" sz="20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ZA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brain is better able to take up glucose.</a:t>
                      </a:r>
                      <a:endParaRPr lang="en-ZA" sz="16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9711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Sleep</a:t>
                      </a:r>
                      <a:endParaRPr lang="en-ZA" sz="16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ZA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Although you should preferably not exercise two to three</a:t>
                      </a:r>
                      <a:r>
                        <a:rPr lang="en-ZA" sz="20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ZA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hours before bedtime, exercise during the day will help you</a:t>
                      </a:r>
                      <a:r>
                        <a:rPr lang="en-ZA" sz="20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ZA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sleep better.</a:t>
                      </a:r>
                      <a:endParaRPr lang="en-ZA" sz="16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4265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Depression</a:t>
                      </a:r>
                      <a:endParaRPr lang="en-ZA" sz="16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ZA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Aerobic exercise, in particular, reduces depression by</a:t>
                      </a:r>
                      <a:r>
                        <a:rPr lang="en-ZA" sz="20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ZA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stimulating the secretion of serotonin &amp; dopamine levels.</a:t>
                      </a:r>
                      <a:endParaRPr lang="en-ZA" sz="16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9136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5829B5-03D4-4555-B172-1D4F31B6A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03" y="238127"/>
            <a:ext cx="7905750" cy="720724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9A73FD"/>
                </a:solidFill>
                <a:latin typeface="+mn-lt"/>
              </a:rPr>
              <a:t>Benefits</a:t>
            </a:r>
            <a:r>
              <a:rPr lang="en-ZA" b="1" dirty="0">
                <a:latin typeface="+mn-lt"/>
              </a:rPr>
              <a:t> of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regular exercise</a:t>
            </a:r>
            <a:endParaRPr lang="en-ZA" dirty="0">
              <a:solidFill>
                <a:srgbClr val="8CE614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99B21F-D395-4896-A1A4-33770A8DC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687" y="945227"/>
            <a:ext cx="8040566" cy="360314"/>
          </a:xfrm>
        </p:spPr>
        <p:txBody>
          <a:bodyPr>
            <a:normAutofit/>
          </a:bodyPr>
          <a:lstStyle/>
          <a:p>
            <a:pPr marL="0" lvl="0" indent="0" algn="ctr" fontAlgn="base">
              <a:buNone/>
            </a:pPr>
            <a:r>
              <a:rPr lang="en-ZA" sz="1800" i="1" dirty="0"/>
              <a:t>Table 7.3: Some of the benefits of exercising regularly</a:t>
            </a:r>
          </a:p>
        </p:txBody>
      </p:sp>
      <p:sp>
        <p:nvSpPr>
          <p:cNvPr id="19" name="Line 16">
            <a:extLst>
              <a:ext uri="{FF2B5EF4-FFF2-40B4-BE49-F238E27FC236}">
                <a16:creationId xmlns:a16="http://schemas.microsoft.com/office/drawing/2014/main" xmlns="" id="{18BFA22C-C864-4ED9-B500-F37ED85B9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25" y="1771651"/>
            <a:ext cx="8104187" cy="0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1" name="Line 18">
            <a:extLst>
              <a:ext uri="{FF2B5EF4-FFF2-40B4-BE49-F238E27FC236}">
                <a16:creationId xmlns:a16="http://schemas.microsoft.com/office/drawing/2014/main" xmlns="" id="{7E9108F6-D772-4BDF-B498-AD5CD24FD238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25" y="4164013"/>
            <a:ext cx="810418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2" name="Line 19">
            <a:extLst>
              <a:ext uri="{FF2B5EF4-FFF2-40B4-BE49-F238E27FC236}">
                <a16:creationId xmlns:a16="http://schemas.microsoft.com/office/drawing/2014/main" xmlns="" id="{D7F14FC7-198B-46AA-B7D1-8AF0FF2BC87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25" y="4979988"/>
            <a:ext cx="8104187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xmlns="" id="{8BE68DAA-DDF3-4E54-995F-6237FC8053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275" y="1292226"/>
            <a:ext cx="0" cy="4860925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4" name="Line 21">
            <a:extLst>
              <a:ext uri="{FF2B5EF4-FFF2-40B4-BE49-F238E27FC236}">
                <a16:creationId xmlns:a16="http://schemas.microsoft.com/office/drawing/2014/main" xmlns="" id="{8827E7F2-E58C-44B8-9F97-15065E06DCAB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9763" y="1292226"/>
            <a:ext cx="0" cy="4860925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EEE92F5B-CCCF-4354-B9FF-605164897E73}"/>
              </a:ext>
            </a:extLst>
          </p:cNvPr>
          <p:cNvCxnSpPr>
            <a:cxnSpLocks/>
          </p:cNvCxnSpPr>
          <p:nvPr/>
        </p:nvCxnSpPr>
        <p:spPr>
          <a:xfrm flipH="1">
            <a:off x="168274" y="1771651"/>
            <a:ext cx="809148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9" name="Table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067183"/>
              </p:ext>
            </p:extLst>
          </p:nvPr>
        </p:nvGraphicFramePr>
        <p:xfrm>
          <a:off x="81287" y="1286159"/>
          <a:ext cx="8197366" cy="2914639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5276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697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1946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Systems</a:t>
                      </a: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Descriptions</a:t>
                      </a: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3893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Pain</a:t>
                      </a:r>
                      <a:endParaRPr lang="en-ZA" sz="16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ZA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Aerobic exercise also lessens chronic pain because it causes the release of feel-good endorphins in your body.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4326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en-ZA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Diseases</a:t>
                      </a: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ZA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Regular physical activity slows down Alzheimer’s disease &amp;</a:t>
                      </a:r>
                      <a:r>
                        <a:rPr lang="en-ZA" sz="20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ZA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may help to prevent Parkinson’s disease. It also prevents certain</a:t>
                      </a:r>
                      <a:r>
                        <a:rPr lang="en-ZA" sz="20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ZA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cancers linked to an inactive lifestyle &amp; a poor diet.</a:t>
                      </a:r>
                      <a:endParaRPr lang="en-ZA" sz="16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9711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Diabetes</a:t>
                      </a:r>
                      <a:endParaRPr lang="en-ZA" sz="16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ZA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Exercise may help to prevent diabetes &amp; control blood sugar</a:t>
                      </a:r>
                      <a:r>
                        <a:rPr lang="en-ZA" sz="20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ZA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levels in diabetics, as it allows the muscles to take up more</a:t>
                      </a:r>
                      <a:r>
                        <a:rPr lang="en-ZA" sz="20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ZA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glucose from the blood.</a:t>
                      </a:r>
                      <a:endParaRPr lang="en-ZA" sz="16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CE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88" y="4262511"/>
            <a:ext cx="3001330" cy="200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84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7.2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A6D3B52-1ECE-4174-AB40-B3BD9C59D855}"/>
              </a:ext>
            </a:extLst>
          </p:cNvPr>
          <p:cNvSpPr txBox="1"/>
          <p:nvPr/>
        </p:nvSpPr>
        <p:spPr>
          <a:xfrm>
            <a:off x="392595" y="5473138"/>
            <a:ext cx="713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your knowledge of this section by completing Learning Activity 7.2 in your </a:t>
            </a:r>
            <a:r>
              <a:rPr kumimoji="0" lang="en-Z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Student’s Book.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45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727" y="2761761"/>
            <a:ext cx="7623002" cy="2012898"/>
          </a:xfrm>
        </p:spPr>
        <p:txBody>
          <a:bodyPr>
            <a:normAutofit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Fitness levels &amp; a fitness programme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972" y="2034667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7.2</a:t>
            </a:r>
          </a:p>
        </p:txBody>
      </p:sp>
    </p:spTree>
    <p:extLst>
      <p:ext uri="{BB962C8B-B14F-4D97-AF65-F5344CB8AC3E}">
        <p14:creationId xmlns:p14="http://schemas.microsoft.com/office/powerpoint/2010/main" val="2022235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45458" y="524435"/>
            <a:ext cx="7691718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ZA" sz="44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Note</a:t>
            </a:r>
            <a:endParaRPr lang="en-ZA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Consult a doctor before attempting</a:t>
            </a:r>
            <a:r>
              <a:rPr lang="en-US" sz="3600" b="1" i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 any 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exercise</a:t>
            </a:r>
            <a:r>
              <a:rPr lang="en-ZA" sz="3600" dirty="0">
                <a:latin typeface="Calibri" panose="020F050202020403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programme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 if you:</a:t>
            </a:r>
            <a:endParaRPr lang="en-ZA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Are overweight</a:t>
            </a:r>
            <a:endParaRPr lang="en-ZA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Are disabled</a:t>
            </a:r>
            <a:endParaRPr lang="en-ZA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Are on medication or </a:t>
            </a:r>
            <a:endParaRPr lang="en-ZA" sz="3600" dirty="0">
              <a:latin typeface="Calibri" panose="020F0502020204030204" pitchFamily="34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Have a health condition. 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3472836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9F38CE-2CB8-4F04-8978-243FAA83D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0998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solidFill>
                  <a:srgbClr val="8CE614"/>
                </a:solidFill>
                <a:latin typeface="+mn-lt"/>
              </a:rPr>
              <a:t>Measure &amp; record </a:t>
            </a:r>
            <a:r>
              <a:rPr lang="en-ZA" b="1" dirty="0">
                <a:latin typeface="+mn-lt"/>
              </a:rPr>
              <a:t>your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fitness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18AD79-9333-4D3C-A2F3-5CD5520776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33136" y="3746090"/>
            <a:ext cx="1277202" cy="21329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F534EB8-DDDD-4A57-9750-16779DFB6C3D}"/>
              </a:ext>
            </a:extLst>
          </p:cNvPr>
          <p:cNvSpPr txBox="1"/>
          <p:nvPr/>
        </p:nvSpPr>
        <p:spPr>
          <a:xfrm>
            <a:off x="1988259" y="5879031"/>
            <a:ext cx="4208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7.9: Jogging is a great way to get fit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84340" y="2173929"/>
            <a:ext cx="2318763" cy="1464691"/>
          </a:xfrm>
          <a:prstGeom prst="roundRect">
            <a:avLst/>
          </a:prstGeom>
          <a:solidFill>
            <a:srgbClr val="9A73FD"/>
          </a:solidFill>
          <a:ln w="12700">
            <a:solidFill>
              <a:srgbClr val="9A73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ZA" sz="2400" b="1" kern="1200" dirty="0">
                <a:solidFill>
                  <a:schemeClr val="tx1"/>
                </a:solidFill>
                <a:effectLst/>
                <a:ea typeface="MS PGothic" panose="020B0600070205080204" pitchFamily="34" charset="-128"/>
                <a:cs typeface="MS PGothic" panose="020B0600070205080204" pitchFamily="34" charset="-128"/>
              </a:rPr>
              <a:t>Cardiovascular endurance</a:t>
            </a:r>
            <a:endParaRPr lang="en-ZA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3395" y="1234174"/>
            <a:ext cx="2238930" cy="2628449"/>
          </a:xfrm>
          <a:prstGeom prst="roundRect">
            <a:avLst/>
          </a:prstGeom>
          <a:solidFill>
            <a:srgbClr val="B7E37D"/>
          </a:solidFill>
          <a:ln w="9525">
            <a:solidFill>
              <a:srgbClr val="B7E3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ZA" kern="1200" dirty="0">
                <a:solidFill>
                  <a:srgbClr val="000000"/>
                </a:solidFill>
                <a:effectLst/>
                <a:ea typeface="MS PGothic" panose="020B0600070205080204" pitchFamily="34" charset="-128"/>
                <a:cs typeface="MS PGothic" panose="020B0600070205080204" pitchFamily="34" charset="-128"/>
              </a:rPr>
              <a:t>Works your heart &amp; blood vessels – makes your heart beat faster.</a:t>
            </a:r>
            <a:endParaRPr lang="en-ZA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605806" y="2548400"/>
            <a:ext cx="2680945" cy="1466739"/>
          </a:xfrm>
          <a:prstGeom prst="roundRect">
            <a:avLst/>
          </a:prstGeom>
          <a:solidFill>
            <a:srgbClr val="B7E37D"/>
          </a:solidFill>
          <a:ln w="9525">
            <a:solidFill>
              <a:srgbClr val="B7E3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ZA" kern="1200" dirty="0">
                <a:solidFill>
                  <a:srgbClr val="000000"/>
                </a:solidFill>
                <a:effectLst/>
                <a:ea typeface="MS PGothic" panose="020B0600070205080204" pitchFamily="34" charset="-128"/>
                <a:cs typeface="MS PGothic" panose="020B0600070205080204" pitchFamily="34" charset="-128"/>
              </a:rPr>
              <a:t>Includes running, cycling, swimming, aerobic dancing, &amp; rowing.</a:t>
            </a:r>
            <a:endParaRPr lang="en-ZA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408610" y="1069070"/>
            <a:ext cx="2878141" cy="1034670"/>
          </a:xfrm>
          <a:prstGeom prst="roundRect">
            <a:avLst/>
          </a:prstGeom>
          <a:solidFill>
            <a:srgbClr val="B7E37D"/>
          </a:solidFill>
          <a:ln w="9525">
            <a:solidFill>
              <a:srgbClr val="B7E3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ZA" kern="1200" dirty="0">
                <a:solidFill>
                  <a:srgbClr val="000000"/>
                </a:solidFill>
                <a:effectLst/>
                <a:ea typeface="MS PGothic" panose="020B0600070205080204" pitchFamily="34" charset="-128"/>
                <a:cs typeface="MS PGothic" panose="020B0600070205080204" pitchFamily="34" charset="-128"/>
              </a:rPr>
              <a:t>Also called aerobic fitness.</a:t>
            </a:r>
            <a:endParaRPr lang="en-ZA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>
            <a:stCxn id="10" idx="3"/>
            <a:endCxn id="8" idx="1"/>
          </p:cNvCxnSpPr>
          <p:nvPr/>
        </p:nvCxnSpPr>
        <p:spPr>
          <a:xfrm>
            <a:off x="2342325" y="2548400"/>
            <a:ext cx="442015" cy="3578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8" idx="3"/>
            <a:endCxn id="12" idx="1"/>
          </p:cNvCxnSpPr>
          <p:nvPr/>
        </p:nvCxnSpPr>
        <p:spPr>
          <a:xfrm flipV="1">
            <a:off x="5103102" y="1586405"/>
            <a:ext cx="305508" cy="13198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8" idx="3"/>
            <a:endCxn id="11" idx="1"/>
          </p:cNvCxnSpPr>
          <p:nvPr/>
        </p:nvCxnSpPr>
        <p:spPr>
          <a:xfrm>
            <a:off x="5103102" y="2906275"/>
            <a:ext cx="502702" cy="3754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29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6165" y="1223682"/>
            <a:ext cx="4116783" cy="2700063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8CE614"/>
                </a:solidFill>
              </a:rPr>
              <a:t>Describe a balanced lifestyle</a:t>
            </a:r>
            <a:endParaRPr lang="en-GB" sz="6000" dirty="0">
              <a:solidFill>
                <a:srgbClr val="8CE614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3015" y="4031321"/>
            <a:ext cx="3843081" cy="531878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9A73FD"/>
                </a:solidFill>
              </a:rPr>
              <a:t>Module 7</a:t>
            </a:r>
          </a:p>
        </p:txBody>
      </p:sp>
    </p:spTree>
    <p:extLst>
      <p:ext uri="{BB962C8B-B14F-4D97-AF65-F5344CB8AC3E}">
        <p14:creationId xmlns:p14="http://schemas.microsoft.com/office/powerpoint/2010/main" val="425671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82F9E2-4D06-4DDD-B096-617E7D208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442" y="1116106"/>
            <a:ext cx="7748871" cy="4706470"/>
          </a:xfrm>
        </p:spPr>
        <p:txBody>
          <a:bodyPr>
            <a:normAutofit fontScale="70000" lnSpcReduction="20000"/>
          </a:bodyPr>
          <a:lstStyle/>
          <a:p>
            <a:r>
              <a:rPr lang="en-ZA" sz="5100" dirty="0"/>
              <a:t>Aerobic exercise increases your </a:t>
            </a:r>
            <a:r>
              <a:rPr lang="en-ZA" sz="5100" b="1" dirty="0">
                <a:solidFill>
                  <a:srgbClr val="8CE614"/>
                </a:solidFill>
              </a:rPr>
              <a:t>heart rate</a:t>
            </a:r>
            <a:r>
              <a:rPr lang="en-ZA" sz="5100" dirty="0"/>
              <a:t>.</a:t>
            </a:r>
          </a:p>
          <a:p>
            <a:r>
              <a:rPr lang="en-ZA" sz="5100" dirty="0"/>
              <a:t>Your</a:t>
            </a:r>
            <a:r>
              <a:rPr lang="en-ZA" sz="5100" b="1" dirty="0"/>
              <a:t> </a:t>
            </a:r>
            <a:r>
              <a:rPr lang="en-ZA" sz="5100" b="1" dirty="0">
                <a:solidFill>
                  <a:srgbClr val="9A73FD"/>
                </a:solidFill>
              </a:rPr>
              <a:t>pulse </a:t>
            </a:r>
            <a:r>
              <a:rPr lang="en-ZA" sz="5100" dirty="0"/>
              <a:t>shows how physically fit you are.</a:t>
            </a:r>
          </a:p>
          <a:p>
            <a:r>
              <a:rPr lang="en-ZA" sz="5100" dirty="0"/>
              <a:t>Take your </a:t>
            </a:r>
            <a:r>
              <a:rPr lang="en-ZA" sz="5100" b="1" dirty="0">
                <a:solidFill>
                  <a:srgbClr val="9A73FD"/>
                </a:solidFill>
              </a:rPr>
              <a:t>pulse</a:t>
            </a:r>
            <a:r>
              <a:rPr lang="en-ZA" sz="5100" dirty="0"/>
              <a:t> as follows:</a:t>
            </a:r>
          </a:p>
          <a:p>
            <a:pPr marL="900113" lvl="1" indent="-349250">
              <a:buFont typeface="Wingdings" panose="05000000000000000000" pitchFamily="2" charset="2"/>
              <a:buChar char="v"/>
            </a:pPr>
            <a:r>
              <a:rPr lang="en-ZA" sz="4600" dirty="0"/>
              <a:t>Turn one palm up.</a:t>
            </a:r>
          </a:p>
          <a:p>
            <a:pPr marL="900113" lvl="1" indent="-349250">
              <a:buFont typeface="Wingdings" panose="05000000000000000000" pitchFamily="2" charset="2"/>
              <a:buChar char="v"/>
            </a:pPr>
            <a:r>
              <a:rPr lang="en-ZA" sz="4600" dirty="0"/>
              <a:t>Feel the artery in the wrist</a:t>
            </a:r>
            <a:br>
              <a:rPr lang="en-ZA" sz="4600" dirty="0"/>
            </a:br>
            <a:r>
              <a:rPr lang="en-ZA" sz="4600" dirty="0"/>
              <a:t>with two fingers.</a:t>
            </a:r>
          </a:p>
          <a:p>
            <a:pPr marL="900113" lvl="1" indent="-349250">
              <a:buFont typeface="Wingdings" panose="05000000000000000000" pitchFamily="2" charset="2"/>
              <a:buChar char="v"/>
            </a:pPr>
            <a:r>
              <a:rPr lang="en-ZA" sz="4600" dirty="0"/>
              <a:t>Count number of beats in 30 seconds.</a:t>
            </a:r>
          </a:p>
          <a:p>
            <a:pPr marL="900113" lvl="1" indent="-349250">
              <a:buFont typeface="Wingdings" panose="05000000000000000000" pitchFamily="2" charset="2"/>
              <a:buChar char="v"/>
            </a:pPr>
            <a:r>
              <a:rPr lang="en-ZA" sz="4600" dirty="0"/>
              <a:t>× 2 to get pulse rate (beats per minutes or bpm).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1D5DC7D1-596C-4776-9FAB-5F1475CCD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3" y="294788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solidFill>
                  <a:srgbClr val="9A73FD"/>
                </a:solidFill>
                <a:latin typeface="+mn-lt"/>
              </a:rPr>
              <a:t>Pulse rate </a:t>
            </a:r>
            <a:r>
              <a:rPr lang="en-ZA" b="1" dirty="0">
                <a:latin typeface="+mn-lt"/>
              </a:rPr>
              <a:t>&amp;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heart rate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A8BBA0-74AE-4795-89EF-7F1C357DBB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928851" y="2909092"/>
            <a:ext cx="2075725" cy="144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2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0A5EA8-D480-47F9-82F0-687F96D14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69" y="140386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solidFill>
                  <a:srgbClr val="8CE614"/>
                </a:solidFill>
                <a:latin typeface="+mn-lt"/>
              </a:rPr>
              <a:t>Heart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A02883-E5AA-4EE8-BAA7-0C2A7B0FB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869" y="903425"/>
            <a:ext cx="8017811" cy="1165756"/>
          </a:xfrm>
        </p:spPr>
        <p:txBody>
          <a:bodyPr>
            <a:noAutofit/>
          </a:bodyPr>
          <a:lstStyle/>
          <a:p>
            <a:r>
              <a:rPr lang="en-ZA" sz="3600" dirty="0">
                <a:solidFill>
                  <a:srgbClr val="8CE614"/>
                </a:solidFill>
              </a:rPr>
              <a:t>Maximum</a:t>
            </a:r>
            <a:r>
              <a:rPr lang="en-ZA" sz="3600" dirty="0"/>
              <a:t> </a:t>
            </a:r>
            <a:r>
              <a:rPr lang="en-ZA" sz="3600" dirty="0">
                <a:solidFill>
                  <a:srgbClr val="8CE614"/>
                </a:solidFill>
              </a:rPr>
              <a:t>heart rate (MHR) </a:t>
            </a:r>
          </a:p>
          <a:p>
            <a:pPr marL="268288" indent="0">
              <a:buNone/>
            </a:pPr>
            <a:r>
              <a:rPr lang="en-ZA" sz="3600" dirty="0"/>
              <a:t>= </a:t>
            </a:r>
            <a:r>
              <a:rPr lang="en-ZA" sz="3600" dirty="0">
                <a:solidFill>
                  <a:srgbClr val="9A73FD"/>
                </a:solidFill>
              </a:rPr>
              <a:t>220 - your age</a:t>
            </a:r>
          </a:p>
          <a:p>
            <a:r>
              <a:rPr lang="en-ZA" sz="3600" dirty="0">
                <a:solidFill>
                  <a:srgbClr val="8CE614"/>
                </a:solidFill>
              </a:rPr>
              <a:t>Target heart rate </a:t>
            </a:r>
            <a:r>
              <a:rPr lang="en-ZA" sz="3600" dirty="0"/>
              <a:t>= </a:t>
            </a:r>
            <a:r>
              <a:rPr lang="en-ZA" sz="3600" dirty="0">
                <a:solidFill>
                  <a:srgbClr val="9A73FD"/>
                </a:solidFill>
              </a:rPr>
              <a:t>70 to 85% of MHR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C3EA245-9FFE-473E-B98D-F934BC641946}"/>
              </a:ext>
            </a:extLst>
          </p:cNvPr>
          <p:cNvSpPr txBox="1"/>
          <p:nvPr/>
        </p:nvSpPr>
        <p:spPr>
          <a:xfrm>
            <a:off x="286869" y="2918011"/>
            <a:ext cx="7785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Table 7.4: Target heart rate zones for certain age groups</a:t>
            </a: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644546"/>
              </p:ext>
            </p:extLst>
          </p:nvPr>
        </p:nvGraphicFramePr>
        <p:xfrm>
          <a:off x="286868" y="3287343"/>
          <a:ext cx="8017811" cy="252268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799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419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7959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66413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Age</a:t>
                      </a:r>
                      <a:endParaRPr lang="en-ZA" sz="20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9EA2F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Maximum heart rate (MHR)</a:t>
                      </a:r>
                      <a:endParaRPr lang="en-ZA" sz="20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(= 220 - your age)</a:t>
                      </a:r>
                      <a:endParaRPr lang="en-ZA" sz="20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9EA2F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Estimated target heart rate zone</a:t>
                      </a:r>
                      <a:endParaRPr lang="en-ZA" sz="20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(= 70% to 85% of your MHR)</a:t>
                      </a:r>
                      <a:endParaRPr lang="en-ZA" sz="20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9EA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1228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ZA" sz="2000" b="0" kern="1200">
                        <a:solidFill>
                          <a:srgbClr val="000000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202 bpm</a:t>
                      </a:r>
                      <a:endParaRPr lang="en-ZA" sz="2000" b="0" kern="1200">
                        <a:solidFill>
                          <a:srgbClr val="000000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141–172 bpm</a:t>
                      </a:r>
                      <a:endParaRPr lang="en-ZA" sz="2000" b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D3E8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1228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ZA" sz="2000" b="0" kern="1200">
                        <a:solidFill>
                          <a:srgbClr val="000000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9EA2F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199 bpm</a:t>
                      </a:r>
                      <a:endParaRPr lang="en-ZA" sz="2000" b="0" kern="1200">
                        <a:solidFill>
                          <a:srgbClr val="000000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9EA2F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139–169 bpm</a:t>
                      </a:r>
                      <a:endParaRPr lang="en-ZA" sz="2000" b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9EA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1228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ZA" sz="2000" b="0" kern="1200">
                        <a:solidFill>
                          <a:srgbClr val="000000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196 bpm</a:t>
                      </a:r>
                      <a:endParaRPr lang="en-ZA" sz="2000" b="0" kern="1200">
                        <a:solidFill>
                          <a:srgbClr val="000000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137–167 bpm</a:t>
                      </a:r>
                      <a:endParaRPr lang="en-ZA" sz="2000" b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D3E8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419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ZA" sz="2000" b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A2F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193 bpm</a:t>
                      </a:r>
                      <a:endParaRPr lang="en-ZA" sz="2000" b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A2F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135–164 bpm</a:t>
                      </a:r>
                      <a:endParaRPr lang="en-ZA" sz="2000" b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A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1228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ZA" sz="2000" b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190 bpm</a:t>
                      </a:r>
                      <a:endParaRPr lang="en-ZA" sz="2000" b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133–162 bpm</a:t>
                      </a:r>
                      <a:endParaRPr lang="en-ZA" sz="2000" b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006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870582-A0E7-4FB3-9100-7D23132CF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48" y="230657"/>
            <a:ext cx="7905750" cy="1167838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Recording your </a:t>
            </a:r>
            <a:br>
              <a:rPr lang="en-ZA" b="1" dirty="0">
                <a:latin typeface="+mn-lt"/>
              </a:rPr>
            </a:br>
            <a:r>
              <a:rPr lang="en-ZA" b="1" dirty="0">
                <a:solidFill>
                  <a:srgbClr val="9A73FD"/>
                </a:solidFill>
                <a:latin typeface="+mn-lt"/>
              </a:rPr>
              <a:t>cardiovascular fitness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B042A2-85B2-469A-ABF1-718ADFBFB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1388" y="1936376"/>
            <a:ext cx="4448881" cy="26087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ZA" sz="3600" dirty="0"/>
              <a:t>Refer to </a:t>
            </a:r>
            <a:r>
              <a:rPr lang="en-ZA" sz="3600" b="1" dirty="0">
                <a:solidFill>
                  <a:srgbClr val="8CE614"/>
                </a:solidFill>
              </a:rPr>
              <a:t>Example 7.3 </a:t>
            </a:r>
            <a:r>
              <a:rPr lang="en-ZA" sz="3600" dirty="0"/>
              <a:t>&amp; </a:t>
            </a:r>
            <a:r>
              <a:rPr lang="en-ZA" sz="3600" b="1" dirty="0">
                <a:solidFill>
                  <a:srgbClr val="8CE614"/>
                </a:solidFill>
              </a:rPr>
              <a:t>Table 7.5 </a:t>
            </a:r>
            <a:r>
              <a:rPr lang="en-ZA" sz="3600" dirty="0"/>
              <a:t>in your </a:t>
            </a:r>
            <a:r>
              <a:rPr lang="en-ZA" sz="3600" i="1" dirty="0"/>
              <a:t>Student’s Book</a:t>
            </a:r>
            <a:r>
              <a:rPr lang="en-ZA" sz="3600" dirty="0"/>
              <a:t> to see how to record your cardiovascular fitness. </a:t>
            </a:r>
          </a:p>
        </p:txBody>
      </p:sp>
    </p:spTree>
    <p:extLst>
      <p:ext uri="{BB962C8B-B14F-4D97-AF65-F5344CB8AC3E}">
        <p14:creationId xmlns:p14="http://schemas.microsoft.com/office/powerpoint/2010/main" val="3411870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6727E0-1F70-4FCF-8FCF-09D0FEAC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2389"/>
            <a:ext cx="8350624" cy="995631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solidFill>
                  <a:srgbClr val="9A73FD"/>
                </a:solidFill>
                <a:latin typeface="+mn-lt"/>
              </a:rPr>
              <a:t>Maximum volume </a:t>
            </a:r>
            <a:r>
              <a:rPr lang="en-ZA" b="1" dirty="0">
                <a:latin typeface="+mn-lt"/>
              </a:rPr>
              <a:t>of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 </a:t>
            </a:r>
            <a:br>
              <a:rPr lang="en-ZA" b="1" dirty="0">
                <a:solidFill>
                  <a:srgbClr val="8CE614"/>
                </a:solidFill>
                <a:latin typeface="+mn-lt"/>
              </a:rPr>
            </a:br>
            <a:r>
              <a:rPr lang="en-ZA" b="1" dirty="0">
                <a:solidFill>
                  <a:srgbClr val="8CE614"/>
                </a:solidFill>
                <a:latin typeface="+mn-lt"/>
              </a:rPr>
              <a:t>oxygen uptake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A5EF77-EB59-4107-AB18-B6D77C618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9683" y="1601048"/>
            <a:ext cx="4733364" cy="3374363"/>
          </a:xfrm>
        </p:spPr>
        <p:txBody>
          <a:bodyPr>
            <a:noAutofit/>
          </a:bodyPr>
          <a:lstStyle/>
          <a:p>
            <a:pPr lvl="0" fontAlgn="base"/>
            <a:r>
              <a:rPr lang="en-US" sz="3200" dirty="0"/>
              <a:t>VO₂ max</a:t>
            </a:r>
            <a:r>
              <a:rPr lang="en-ZA" sz="3200" dirty="0"/>
              <a:t> is the maximum volume of oxygen your body can absorb at maximum exercise. </a:t>
            </a:r>
          </a:p>
          <a:p>
            <a:pPr lvl="0" fontAlgn="base"/>
            <a:r>
              <a:rPr lang="en-US" sz="3200" b="1" dirty="0"/>
              <a:t>Formula: </a:t>
            </a:r>
            <a:r>
              <a:rPr lang="en-US" sz="3200" dirty="0"/>
              <a:t>VO₂ max</a:t>
            </a:r>
            <a:r>
              <a:rPr lang="en-ZA" sz="3200" dirty="0"/>
              <a:t> = 0,0225 × distance - 11,3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3D8662-8501-4813-89FF-E5D491727DCF}"/>
              </a:ext>
            </a:extLst>
          </p:cNvPr>
          <p:cNvSpPr txBox="1"/>
          <p:nvPr/>
        </p:nvSpPr>
        <p:spPr>
          <a:xfrm>
            <a:off x="145117" y="4975411"/>
            <a:ext cx="8458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Refer to </a:t>
            </a:r>
            <a:r>
              <a:rPr kumimoji="0" lang="en-ZA" sz="3200" b="1" i="0" u="none" strike="noStrike" kern="1200" cap="none" spc="0" normalizeH="0" baseline="0" noProof="0" dirty="0">
                <a:ln>
                  <a:noFill/>
                </a:ln>
                <a:solidFill>
                  <a:srgbClr val="8CE61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7.4 </a:t>
            </a:r>
            <a:r>
              <a:rPr kumimoji="0" lang="en-Z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your </a:t>
            </a:r>
            <a:r>
              <a:rPr kumimoji="0" lang="en-ZA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Student’s Book</a:t>
            </a:r>
            <a:r>
              <a:rPr kumimoji="0" lang="en-Z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calculate your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VO₂ max. </a:t>
            </a:r>
            <a:endParaRPr kumimoji="0" lang="en-Z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2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129555-42B8-4CDC-B629-D1F509688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55494"/>
            <a:ext cx="7905750" cy="645459"/>
          </a:xfrm>
        </p:spPr>
        <p:txBody>
          <a:bodyPr>
            <a:normAutofit fontScale="90000"/>
          </a:bodyPr>
          <a:lstStyle/>
          <a:p>
            <a:pPr algn="ctr"/>
            <a:r>
              <a:rPr lang="en-ZA" sz="4900" b="1" dirty="0">
                <a:solidFill>
                  <a:srgbClr val="8CE614"/>
                </a:solidFill>
                <a:latin typeface="+mn-lt"/>
              </a:rPr>
              <a:t>Muscle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 </a:t>
            </a:r>
            <a:r>
              <a:rPr lang="en-ZA" sz="4900" b="1" dirty="0">
                <a:solidFill>
                  <a:srgbClr val="8CE614"/>
                </a:solidFill>
                <a:latin typeface="+mn-lt"/>
              </a:rPr>
              <a:t>strength</a:t>
            </a:r>
            <a:endParaRPr lang="en-ZA" b="1" dirty="0">
              <a:solidFill>
                <a:srgbClr val="8CE614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D5B9FB-4F1E-457C-B88C-77B1E37A5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085851"/>
            <a:ext cx="7905751" cy="4891088"/>
          </a:xfrm>
        </p:spPr>
        <p:txBody>
          <a:bodyPr>
            <a:normAutofit lnSpcReduction="10000"/>
          </a:bodyPr>
          <a:lstStyle/>
          <a:p>
            <a:r>
              <a:rPr lang="en-ZA" sz="3600" dirty="0"/>
              <a:t>More </a:t>
            </a:r>
            <a:r>
              <a:rPr lang="en-ZA" sz="3600" b="1" dirty="0">
                <a:solidFill>
                  <a:srgbClr val="9A73FD"/>
                </a:solidFill>
              </a:rPr>
              <a:t>anaerobic exercise </a:t>
            </a:r>
            <a:r>
              <a:rPr lang="en-ZA" sz="3600" dirty="0"/>
              <a:t>= </a:t>
            </a:r>
            <a:r>
              <a:rPr lang="en-ZA" sz="3600" b="1" dirty="0">
                <a:solidFill>
                  <a:srgbClr val="8CE614"/>
                </a:solidFill>
              </a:rPr>
              <a:t>stronger muscles</a:t>
            </a:r>
            <a:r>
              <a:rPr lang="en-ZA" sz="3600" dirty="0"/>
              <a:t>.</a:t>
            </a:r>
          </a:p>
          <a:p>
            <a:r>
              <a:rPr lang="en-ZA" sz="3600" b="1" dirty="0"/>
              <a:t>Anaerobic exercise </a:t>
            </a:r>
            <a:r>
              <a:rPr lang="en-ZA" sz="3600" dirty="0"/>
              <a:t>needs </a:t>
            </a:r>
            <a:r>
              <a:rPr lang="en-ZA" sz="3600" b="1" dirty="0">
                <a:solidFill>
                  <a:srgbClr val="8CE614"/>
                </a:solidFill>
              </a:rPr>
              <a:t>glucose </a:t>
            </a:r>
          </a:p>
          <a:p>
            <a:pPr marL="174625" indent="0">
              <a:buNone/>
            </a:pPr>
            <a:r>
              <a:rPr lang="en-ZA" sz="3600" dirty="0"/>
              <a:t>(&amp; not as much </a:t>
            </a:r>
            <a:r>
              <a:rPr lang="en-ZA" sz="3600" b="1" dirty="0">
                <a:solidFill>
                  <a:srgbClr val="8CE614"/>
                </a:solidFill>
              </a:rPr>
              <a:t>oxygen</a:t>
            </a:r>
            <a:r>
              <a:rPr lang="en-ZA" sz="3600" dirty="0"/>
              <a:t>) as </a:t>
            </a:r>
            <a:r>
              <a:rPr lang="en-ZA" sz="3600" b="1" dirty="0">
                <a:solidFill>
                  <a:srgbClr val="9A73FD"/>
                </a:solidFill>
              </a:rPr>
              <a:t>aerobic exercise</a:t>
            </a:r>
            <a:r>
              <a:rPr lang="en-ZA" sz="3600" dirty="0"/>
              <a:t>.</a:t>
            </a:r>
          </a:p>
          <a:p>
            <a:r>
              <a:rPr lang="en-ZA" sz="3600" b="1" dirty="0"/>
              <a:t>Anaerobic exercise </a:t>
            </a:r>
            <a:r>
              <a:rPr lang="en-ZA" sz="3600" dirty="0"/>
              <a:t>includes: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ZA" sz="3200" dirty="0"/>
              <a:t>Strength training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ZA" sz="3200" dirty="0"/>
              <a:t>Weight lifting</a:t>
            </a:r>
          </a:p>
          <a:p>
            <a:pPr marL="806450" lvl="1" indent="-349250">
              <a:buFont typeface="Wingdings" panose="05000000000000000000" pitchFamily="2" charset="2"/>
              <a:buChar char="v"/>
            </a:pPr>
            <a:r>
              <a:rPr lang="en-ZA" sz="3200" dirty="0"/>
              <a:t>Combination anaerobic &amp; aerobic </a:t>
            </a:r>
            <a:r>
              <a:rPr lang="en-ZA" sz="3200" dirty="0" smtClean="0"/>
              <a:t/>
            </a:r>
            <a:br>
              <a:rPr lang="en-ZA" sz="3200" dirty="0" smtClean="0"/>
            </a:br>
            <a:r>
              <a:rPr lang="en-ZA" sz="3200" dirty="0" smtClean="0"/>
              <a:t>(</a:t>
            </a:r>
            <a:r>
              <a:rPr lang="en-ZA" sz="3200" dirty="0"/>
              <a:t>e.g. short sprints).</a:t>
            </a:r>
          </a:p>
        </p:txBody>
      </p:sp>
    </p:spTree>
    <p:extLst>
      <p:ext uri="{BB962C8B-B14F-4D97-AF65-F5344CB8AC3E}">
        <p14:creationId xmlns:p14="http://schemas.microsoft.com/office/powerpoint/2010/main" val="151125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8FE3EE-DC5D-4BE6-B4F1-B43DC67FB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b="1" dirty="0">
                <a:latin typeface="+mn-lt"/>
              </a:rPr>
              <a:t>Measuring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muscle strength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208593-478D-4E35-A657-81AAEE986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9344" y="1936472"/>
            <a:ext cx="4407478" cy="25817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ZA" sz="3600" dirty="0"/>
              <a:t>Refer to </a:t>
            </a:r>
            <a:r>
              <a:rPr lang="en-ZA" sz="3600" b="1" dirty="0">
                <a:solidFill>
                  <a:srgbClr val="9A73FD"/>
                </a:solidFill>
              </a:rPr>
              <a:t>Example 7.5 </a:t>
            </a:r>
            <a:r>
              <a:rPr lang="en-ZA" sz="3600" dirty="0"/>
              <a:t>&amp; </a:t>
            </a:r>
            <a:r>
              <a:rPr lang="en-ZA" sz="3600" b="1" dirty="0">
                <a:solidFill>
                  <a:srgbClr val="9A73FD"/>
                </a:solidFill>
              </a:rPr>
              <a:t>Table 7.6 </a:t>
            </a:r>
            <a:r>
              <a:rPr lang="en-ZA" sz="3600" dirty="0"/>
              <a:t>in your </a:t>
            </a:r>
            <a:r>
              <a:rPr lang="en-ZA" sz="3600" i="1" dirty="0"/>
              <a:t>Student’s Book</a:t>
            </a:r>
            <a:r>
              <a:rPr lang="en-ZA" sz="3600" dirty="0"/>
              <a:t> to see how to measure your muscle strength.</a:t>
            </a:r>
          </a:p>
        </p:txBody>
      </p:sp>
    </p:spTree>
    <p:extLst>
      <p:ext uri="{BB962C8B-B14F-4D97-AF65-F5344CB8AC3E}">
        <p14:creationId xmlns:p14="http://schemas.microsoft.com/office/powerpoint/2010/main" val="2331364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4C7E1C-9529-4F23-8363-7CC4B7DFA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b="1" dirty="0">
                <a:solidFill>
                  <a:srgbClr val="9A73FD"/>
                </a:solidFill>
                <a:latin typeface="+mn-lt"/>
              </a:rPr>
              <a:t>Flexibility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5C398E-68C4-406C-BFD0-E61A123D0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sz="3600" dirty="0"/>
              <a:t>How well you can use your </a:t>
            </a:r>
            <a:r>
              <a:rPr lang="en-ZA" sz="3600" b="1" dirty="0">
                <a:solidFill>
                  <a:srgbClr val="8CE614"/>
                </a:solidFill>
              </a:rPr>
              <a:t>muscles &amp; joints</a:t>
            </a:r>
            <a:r>
              <a:rPr lang="en-ZA" sz="3600" dirty="0"/>
              <a:t> in </a:t>
            </a:r>
            <a:r>
              <a:rPr lang="en-ZA" sz="3600" b="1" dirty="0">
                <a:solidFill>
                  <a:srgbClr val="9A73FD"/>
                </a:solidFill>
              </a:rPr>
              <a:t>bending &amp; stretching </a:t>
            </a:r>
            <a:r>
              <a:rPr lang="en-ZA" sz="3600" dirty="0"/>
              <a:t>exercises (suppleness).</a:t>
            </a:r>
          </a:p>
          <a:p>
            <a:r>
              <a:rPr lang="en-ZA" sz="3600" dirty="0"/>
              <a:t>You need to </a:t>
            </a:r>
            <a:r>
              <a:rPr lang="en-ZA" sz="3600" b="1" dirty="0">
                <a:solidFill>
                  <a:srgbClr val="8CE614"/>
                </a:solidFill>
              </a:rPr>
              <a:t>warm up </a:t>
            </a:r>
            <a:r>
              <a:rPr lang="en-ZA" sz="3600" dirty="0"/>
              <a:t>&amp; </a:t>
            </a:r>
            <a:r>
              <a:rPr lang="en-ZA" sz="3600" b="1" dirty="0">
                <a:solidFill>
                  <a:srgbClr val="8CE614"/>
                </a:solidFill>
              </a:rPr>
              <a:t>stretch your muscles</a:t>
            </a:r>
            <a:r>
              <a:rPr lang="en-ZA" sz="3600" dirty="0"/>
              <a:t> before exercise.</a:t>
            </a:r>
          </a:p>
          <a:p>
            <a:r>
              <a:rPr lang="en-ZA" sz="3600" dirty="0"/>
              <a:t>Measure </a:t>
            </a:r>
            <a:r>
              <a:rPr lang="en-ZA" sz="3600" b="1" dirty="0">
                <a:solidFill>
                  <a:srgbClr val="9A73FD"/>
                </a:solidFill>
              </a:rPr>
              <a:t>flexibility</a:t>
            </a:r>
            <a:r>
              <a:rPr lang="en-ZA" sz="3600" dirty="0"/>
              <a:t> by: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ZA" sz="3200" dirty="0"/>
              <a:t>Touching your toes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ZA" sz="3200" dirty="0"/>
              <a:t>Doing hand-leg slides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ZA" sz="3200" dirty="0"/>
              <a:t>Doing feet slides.</a:t>
            </a:r>
          </a:p>
        </p:txBody>
      </p:sp>
    </p:spTree>
    <p:extLst>
      <p:ext uri="{BB962C8B-B14F-4D97-AF65-F5344CB8AC3E}">
        <p14:creationId xmlns:p14="http://schemas.microsoft.com/office/powerpoint/2010/main" val="158937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7.3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02555F-0194-4B81-AC21-32225AA35D6D}"/>
              </a:ext>
            </a:extLst>
          </p:cNvPr>
          <p:cNvSpPr txBox="1"/>
          <p:nvPr/>
        </p:nvSpPr>
        <p:spPr>
          <a:xfrm>
            <a:off x="392595" y="5368721"/>
            <a:ext cx="7625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your knowledge of this section – and measure your own levels of fitness – by completing Learning activity 7.3 in your </a:t>
            </a:r>
            <a:r>
              <a:rPr kumimoji="0" lang="en-Z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Student’s Book</a:t>
            </a:r>
            <a:r>
              <a:rPr kumimoji="0" lang="en-ZA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059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9C182B-F918-4DE2-BFCC-04457477F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96388"/>
            <a:ext cx="7905750" cy="720724"/>
          </a:xfrm>
        </p:spPr>
        <p:txBody>
          <a:bodyPr/>
          <a:lstStyle/>
          <a:p>
            <a:r>
              <a:rPr lang="en-ZA" b="1" dirty="0">
                <a:latin typeface="+mn-lt"/>
              </a:rPr>
              <a:t>Plan a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group fitness programme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FB5385-3913-4FED-8BBA-18EA62774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54309"/>
            <a:ext cx="4893609" cy="5298574"/>
          </a:xfrm>
        </p:spPr>
        <p:txBody>
          <a:bodyPr>
            <a:noAutofit/>
          </a:bodyPr>
          <a:lstStyle/>
          <a:p>
            <a:r>
              <a:rPr lang="en-ZA" sz="3600" dirty="0"/>
              <a:t>A </a:t>
            </a:r>
            <a:r>
              <a:rPr lang="en-ZA" sz="3600" b="1" dirty="0">
                <a:solidFill>
                  <a:srgbClr val="8CE614"/>
                </a:solidFill>
              </a:rPr>
              <a:t>fitness programme </a:t>
            </a:r>
            <a:r>
              <a:rPr lang="en-ZA" sz="3600" dirty="0"/>
              <a:t>improves your </a:t>
            </a:r>
            <a:r>
              <a:rPr lang="en-ZA" sz="3600" b="1" dirty="0">
                <a:solidFill>
                  <a:srgbClr val="9A73FD"/>
                </a:solidFill>
              </a:rPr>
              <a:t>health</a:t>
            </a:r>
            <a:r>
              <a:rPr lang="en-ZA" sz="3600" dirty="0"/>
              <a:t>,</a:t>
            </a:r>
            <a:r>
              <a:rPr lang="en-ZA" sz="3600" b="1" dirty="0">
                <a:solidFill>
                  <a:srgbClr val="9A73FD"/>
                </a:solidFill>
              </a:rPr>
              <a:t> endurance</a:t>
            </a:r>
            <a:r>
              <a:rPr lang="en-ZA" sz="3600" dirty="0"/>
              <a:t>,</a:t>
            </a:r>
            <a:r>
              <a:rPr lang="en-ZA" sz="3600" b="1" dirty="0">
                <a:solidFill>
                  <a:srgbClr val="9A73FD"/>
                </a:solidFill>
              </a:rPr>
              <a:t> strength, flexibility </a:t>
            </a:r>
            <a:r>
              <a:rPr lang="en-ZA" sz="3600" dirty="0"/>
              <a:t>&amp;</a:t>
            </a:r>
            <a:r>
              <a:rPr lang="en-ZA" sz="3600" b="1" dirty="0">
                <a:solidFill>
                  <a:srgbClr val="9A73FD"/>
                </a:solidFill>
              </a:rPr>
              <a:t> physical skills</a:t>
            </a:r>
            <a:r>
              <a:rPr lang="en-ZA" sz="3600" dirty="0"/>
              <a:t>.</a:t>
            </a:r>
          </a:p>
          <a:p>
            <a:r>
              <a:rPr lang="en-ZA" sz="3600" dirty="0"/>
              <a:t>It is made up of </a:t>
            </a:r>
            <a:r>
              <a:rPr lang="en-ZA" sz="3600" b="1" dirty="0">
                <a:solidFill>
                  <a:srgbClr val="8CE614"/>
                </a:solidFill>
              </a:rPr>
              <a:t>regular sessions</a:t>
            </a:r>
            <a:r>
              <a:rPr lang="en-ZA" sz="3600" dirty="0"/>
              <a:t> of exercise.</a:t>
            </a:r>
          </a:p>
          <a:p>
            <a:r>
              <a:rPr lang="en-ZA" sz="3600" dirty="0"/>
              <a:t>It </a:t>
            </a:r>
            <a:r>
              <a:rPr lang="en-ZA" sz="3600" b="1" dirty="0">
                <a:solidFill>
                  <a:srgbClr val="9A73FD"/>
                </a:solidFill>
              </a:rPr>
              <a:t>forms part</a:t>
            </a:r>
            <a:r>
              <a:rPr lang="en-ZA" sz="3600" dirty="0"/>
              <a:t> of your </a:t>
            </a:r>
            <a:r>
              <a:rPr lang="en-ZA" sz="3600" b="1" dirty="0">
                <a:solidFill>
                  <a:srgbClr val="8CE614"/>
                </a:solidFill>
              </a:rPr>
              <a:t>Level 2 Life Orientation </a:t>
            </a:r>
            <a:r>
              <a:rPr lang="en-ZA" sz="3600" dirty="0"/>
              <a:t>course.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21436D-0C54-4E86-99DA-664FBF751F4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16" y="1359754"/>
            <a:ext cx="2375459" cy="33212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26D84DE-67AA-4E1D-B795-2005100B4EBF}"/>
              </a:ext>
            </a:extLst>
          </p:cNvPr>
          <p:cNvSpPr txBox="1"/>
          <p:nvPr/>
        </p:nvSpPr>
        <p:spPr>
          <a:xfrm>
            <a:off x="5060577" y="4755441"/>
            <a:ext cx="3346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7.16: Exercising in a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group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very motivating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00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0C9FE8-8DBF-4EDB-8F0C-64FEDE828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>
                <a:latin typeface="+mn-lt"/>
              </a:rPr>
              <a:t>Suitable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group exercise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318107-33F4-4BB5-8439-4DECD0988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ZA" sz="3600" b="1" dirty="0">
                <a:solidFill>
                  <a:srgbClr val="8CE614"/>
                </a:solidFill>
              </a:rPr>
              <a:t>Walking briskly</a:t>
            </a:r>
          </a:p>
          <a:p>
            <a:r>
              <a:rPr lang="en-ZA" sz="3600" b="1" dirty="0">
                <a:solidFill>
                  <a:srgbClr val="9A73FD"/>
                </a:solidFill>
              </a:rPr>
              <a:t>Jogging</a:t>
            </a:r>
          </a:p>
          <a:p>
            <a:r>
              <a:rPr lang="en-ZA" sz="3600" b="1" dirty="0">
                <a:solidFill>
                  <a:srgbClr val="8CE614"/>
                </a:solidFill>
              </a:rPr>
              <a:t>Aerobic dancing</a:t>
            </a:r>
          </a:p>
          <a:p>
            <a:r>
              <a:rPr lang="en-ZA" sz="3600" b="1" dirty="0">
                <a:solidFill>
                  <a:srgbClr val="9A73FD"/>
                </a:solidFill>
              </a:rPr>
              <a:t>Step aerobics</a:t>
            </a:r>
          </a:p>
          <a:p>
            <a:r>
              <a:rPr lang="en-ZA" sz="3600" b="1" dirty="0">
                <a:solidFill>
                  <a:srgbClr val="8CE614"/>
                </a:solidFill>
              </a:rPr>
              <a:t>Cardio-kickboxing</a:t>
            </a:r>
          </a:p>
          <a:p>
            <a:r>
              <a:rPr lang="en-ZA" sz="3600" b="1" dirty="0">
                <a:solidFill>
                  <a:srgbClr val="9A73FD"/>
                </a:solidFill>
              </a:rPr>
              <a:t>Cycling</a:t>
            </a:r>
          </a:p>
          <a:p>
            <a:r>
              <a:rPr lang="en-ZA" sz="3600" b="1" dirty="0">
                <a:solidFill>
                  <a:srgbClr val="8CE614"/>
                </a:solidFill>
              </a:rPr>
              <a:t>Swimming</a:t>
            </a:r>
          </a:p>
          <a:p>
            <a:r>
              <a:rPr lang="en-ZA" sz="3600" b="1" dirty="0">
                <a:solidFill>
                  <a:srgbClr val="9A73FD"/>
                </a:solidFill>
              </a:rPr>
              <a:t>Can you think of others?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6" y="2353235"/>
            <a:ext cx="3905799" cy="212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0"/>
                            </p:stCondLst>
                            <p:childTnLst>
                              <p:par>
                                <p:cTn id="77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E0E845-C2E6-4E8B-B558-09C7DD107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44" y="514657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Think about it…</a:t>
            </a:r>
          </a:p>
        </p:txBody>
      </p:sp>
      <p:pic>
        <p:nvPicPr>
          <p:cNvPr id="5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08" y="245377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980" y="245377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4B573C04-D446-4472-B8E6-C64F867413D7}"/>
              </a:ext>
            </a:extLst>
          </p:cNvPr>
          <p:cNvSpPr txBox="1">
            <a:spLocks/>
          </p:cNvSpPr>
          <p:nvPr/>
        </p:nvSpPr>
        <p:spPr>
          <a:xfrm>
            <a:off x="489399" y="1696665"/>
            <a:ext cx="7905751" cy="3401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ZA" sz="3600" dirty="0"/>
              <a:t>What is the </a:t>
            </a:r>
            <a:r>
              <a:rPr lang="en-ZA" sz="3600" b="1" dirty="0">
                <a:solidFill>
                  <a:srgbClr val="9A73FD"/>
                </a:solidFill>
              </a:rPr>
              <a:t>single most important thing </a:t>
            </a:r>
            <a:r>
              <a:rPr lang="en-ZA" sz="3600" dirty="0"/>
              <a:t>we need to get in </a:t>
            </a:r>
            <a:r>
              <a:rPr lang="en-ZA" sz="3600" b="1" dirty="0">
                <a:solidFill>
                  <a:srgbClr val="8CE614"/>
                </a:solidFill>
              </a:rPr>
              <a:t>our bodies?</a:t>
            </a:r>
          </a:p>
          <a:p>
            <a:pPr fontAlgn="base"/>
            <a:r>
              <a:rPr lang="en-ZA" sz="3600" dirty="0"/>
              <a:t>Why do we often </a:t>
            </a:r>
            <a:r>
              <a:rPr lang="en-ZA" sz="3600" b="1" dirty="0">
                <a:solidFill>
                  <a:srgbClr val="8CE614"/>
                </a:solidFill>
              </a:rPr>
              <a:t>not</a:t>
            </a:r>
            <a:r>
              <a:rPr lang="en-ZA" sz="3600" b="1" dirty="0">
                <a:solidFill>
                  <a:srgbClr val="767DC0"/>
                </a:solidFill>
              </a:rPr>
              <a:t> </a:t>
            </a:r>
            <a:r>
              <a:rPr lang="en-ZA" sz="3600" b="1" dirty="0">
                <a:solidFill>
                  <a:srgbClr val="9A73FD"/>
                </a:solidFill>
              </a:rPr>
              <a:t>make the time to exercise?</a:t>
            </a:r>
          </a:p>
          <a:p>
            <a:pPr fontAlgn="base"/>
            <a:r>
              <a:rPr lang="en-ZA" sz="3600" dirty="0"/>
              <a:t>How can you </a:t>
            </a:r>
            <a:r>
              <a:rPr lang="en-ZA" sz="3600" b="1" dirty="0">
                <a:solidFill>
                  <a:srgbClr val="9A73FD"/>
                </a:solidFill>
              </a:rPr>
              <a:t>change your nutritional habits </a:t>
            </a:r>
            <a:r>
              <a:rPr lang="en-ZA" sz="3600" b="1" dirty="0">
                <a:solidFill>
                  <a:srgbClr val="8CE614"/>
                </a:solidFill>
              </a:rPr>
              <a:t>for the better?</a:t>
            </a:r>
          </a:p>
        </p:txBody>
      </p:sp>
    </p:spTree>
    <p:extLst>
      <p:ext uri="{BB962C8B-B14F-4D97-AF65-F5344CB8AC3E}">
        <p14:creationId xmlns:p14="http://schemas.microsoft.com/office/powerpoint/2010/main" val="187806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E4E97B-B913-445F-B7D4-D171A6D07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b="1" dirty="0">
                <a:latin typeface="+mn-lt"/>
              </a:rPr>
              <a:t>Set up an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exercise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4A7135-61E5-4091-9B91-8E97D2F0B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sz="3200" dirty="0"/>
              <a:t>Form a </a:t>
            </a:r>
            <a:r>
              <a:rPr lang="en-ZA" sz="3200" b="1" dirty="0">
                <a:solidFill>
                  <a:srgbClr val="9A73FD"/>
                </a:solidFill>
              </a:rPr>
              <a:t>group of three to five </a:t>
            </a:r>
            <a:r>
              <a:rPr lang="en-ZA" sz="3200" dirty="0"/>
              <a:t>students</a:t>
            </a:r>
            <a:r>
              <a:rPr lang="en-ZA" sz="3200" dirty="0"/>
              <a:t>.</a:t>
            </a:r>
          </a:p>
          <a:p>
            <a:r>
              <a:rPr lang="en-ZA" sz="3200" dirty="0"/>
              <a:t>Plan a </a:t>
            </a:r>
            <a:r>
              <a:rPr lang="en-ZA" sz="3200" b="1" dirty="0">
                <a:solidFill>
                  <a:srgbClr val="8CE614"/>
                </a:solidFill>
              </a:rPr>
              <a:t>six-week programme</a:t>
            </a:r>
            <a:r>
              <a:rPr lang="en-ZA" sz="3200" dirty="0"/>
              <a:t>.</a:t>
            </a:r>
          </a:p>
          <a:p>
            <a:r>
              <a:rPr lang="en-ZA" sz="3200" dirty="0"/>
              <a:t>Include an </a:t>
            </a:r>
            <a:r>
              <a:rPr lang="en-ZA" sz="3200" b="1" dirty="0">
                <a:solidFill>
                  <a:srgbClr val="9A73FD"/>
                </a:solidFill>
              </a:rPr>
              <a:t>increase in intensity</a:t>
            </a:r>
            <a:r>
              <a:rPr lang="en-ZA" sz="3200" dirty="0"/>
              <a:t>.</a:t>
            </a:r>
          </a:p>
          <a:p>
            <a:r>
              <a:rPr lang="en-ZA" sz="3200" dirty="0"/>
              <a:t>Start</a:t>
            </a:r>
            <a:r>
              <a:rPr lang="en-ZA" sz="3200" b="1" dirty="0">
                <a:solidFill>
                  <a:srgbClr val="8CE614"/>
                </a:solidFill>
              </a:rPr>
              <a:t> </a:t>
            </a:r>
            <a:r>
              <a:rPr lang="en-ZA" sz="3200" dirty="0"/>
              <a:t>the </a:t>
            </a:r>
            <a:r>
              <a:rPr lang="en-ZA" sz="3200" b="1" dirty="0">
                <a:solidFill>
                  <a:srgbClr val="8CE614"/>
                </a:solidFill>
              </a:rPr>
              <a:t>programme</a:t>
            </a:r>
            <a:r>
              <a:rPr lang="en-ZA" sz="3200" dirty="0"/>
              <a:t>.</a:t>
            </a:r>
          </a:p>
          <a:p>
            <a:r>
              <a:rPr lang="en-ZA" sz="3200" dirty="0"/>
              <a:t>Check</a:t>
            </a:r>
            <a:r>
              <a:rPr lang="en-ZA" sz="3200" b="1" dirty="0">
                <a:solidFill>
                  <a:srgbClr val="9A73FD"/>
                </a:solidFill>
              </a:rPr>
              <a:t> progress </a:t>
            </a:r>
            <a:r>
              <a:rPr lang="en-ZA" sz="3200" dirty="0"/>
              <a:t>each week.</a:t>
            </a:r>
          </a:p>
          <a:p>
            <a:r>
              <a:rPr lang="en-ZA" sz="3200" dirty="0"/>
              <a:t>Compare your </a:t>
            </a:r>
            <a:r>
              <a:rPr lang="en-ZA" sz="3200" b="1" dirty="0">
                <a:solidFill>
                  <a:srgbClr val="8CE614"/>
                </a:solidFill>
              </a:rPr>
              <a:t>own results</a:t>
            </a:r>
            <a:r>
              <a:rPr lang="en-ZA" sz="3200" dirty="0"/>
              <a:t>.</a:t>
            </a:r>
          </a:p>
          <a:p>
            <a:r>
              <a:rPr lang="en-ZA" sz="3200" dirty="0"/>
              <a:t>After six weeks, formally </a:t>
            </a:r>
            <a:r>
              <a:rPr lang="en-ZA" sz="3200" b="1" dirty="0">
                <a:solidFill>
                  <a:srgbClr val="9A73FD"/>
                </a:solidFill>
              </a:rPr>
              <a:t>compare initial </a:t>
            </a:r>
            <a:r>
              <a:rPr lang="en-ZA" sz="3200" dirty="0"/>
              <a:t>&amp; </a:t>
            </a:r>
            <a:r>
              <a:rPr lang="en-ZA" sz="3200" b="1" dirty="0">
                <a:solidFill>
                  <a:srgbClr val="9A73FD"/>
                </a:solidFill>
              </a:rPr>
              <a:t>final measurements</a:t>
            </a:r>
            <a:r>
              <a:rPr lang="en-ZA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890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2 14 Planning A Group Fitness Programm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66724"/>
            <a:ext cx="9150461" cy="5146675"/>
          </a:xfrm>
        </p:spPr>
      </p:pic>
      <p:sp>
        <p:nvSpPr>
          <p:cNvPr id="5" name="TextBox 4"/>
          <p:cNvSpPr txBox="1"/>
          <p:nvPr/>
        </p:nvSpPr>
        <p:spPr>
          <a:xfrm>
            <a:off x="456874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above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15575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22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7.4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684525-7EDE-4EC1-B197-E89EC788F10F}"/>
              </a:ext>
            </a:extLst>
          </p:cNvPr>
          <p:cNvSpPr txBox="1"/>
          <p:nvPr/>
        </p:nvSpPr>
        <p:spPr>
          <a:xfrm>
            <a:off x="392595" y="5473138"/>
            <a:ext cx="7502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your knowledge of this section – and take part on your own exercise programme – by completing Learning activity 7.4 in your </a:t>
            </a:r>
            <a:r>
              <a:rPr kumimoji="0" lang="en-Z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Student’s Book</a:t>
            </a:r>
            <a:r>
              <a:rPr kumimoji="0" lang="en-ZA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162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727" y="2761761"/>
            <a:ext cx="7623002" cy="2012898"/>
          </a:xfrm>
        </p:spPr>
        <p:txBody>
          <a:bodyPr>
            <a:normAutofit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Nutrition for a healthy lifestyle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972" y="2034667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7.3</a:t>
            </a:r>
          </a:p>
        </p:txBody>
      </p:sp>
    </p:spTree>
    <p:extLst>
      <p:ext uri="{BB962C8B-B14F-4D97-AF65-F5344CB8AC3E}">
        <p14:creationId xmlns:p14="http://schemas.microsoft.com/office/powerpoint/2010/main" val="3761453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A84583-024C-48EC-9641-49F17F85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558558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Identify your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nutritional habits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A6E88D-BB8F-4FFF-90FA-6E3A8F2A2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51014"/>
            <a:ext cx="7905751" cy="2916848"/>
          </a:xfrm>
        </p:spPr>
        <p:txBody>
          <a:bodyPr>
            <a:normAutofit/>
          </a:bodyPr>
          <a:lstStyle/>
          <a:p>
            <a:r>
              <a:rPr lang="en-ZA" sz="3600" dirty="0"/>
              <a:t>Keep a </a:t>
            </a:r>
            <a:r>
              <a:rPr lang="en-ZA" sz="3600" b="1" dirty="0">
                <a:solidFill>
                  <a:srgbClr val="8CE614"/>
                </a:solidFill>
              </a:rPr>
              <a:t>diary of what you eat &amp; drink</a:t>
            </a:r>
            <a:r>
              <a:rPr lang="en-ZA" sz="3600" dirty="0"/>
              <a:t>.</a:t>
            </a:r>
          </a:p>
          <a:p>
            <a:r>
              <a:rPr lang="en-ZA" sz="3600" dirty="0"/>
              <a:t>Check that you have a </a:t>
            </a:r>
            <a:r>
              <a:rPr lang="en-ZA" sz="3600" b="1" dirty="0">
                <a:solidFill>
                  <a:srgbClr val="9A73FD"/>
                </a:solidFill>
              </a:rPr>
              <a:t>balanced diet </a:t>
            </a:r>
            <a:r>
              <a:rPr lang="en-ZA" sz="3600" dirty="0"/>
              <a:t>(refer to a food pyramid).</a:t>
            </a:r>
          </a:p>
          <a:p>
            <a:r>
              <a:rPr lang="en-ZA" sz="3600" dirty="0"/>
              <a:t>Try to </a:t>
            </a:r>
            <a:r>
              <a:rPr lang="en-ZA" sz="3600" b="1" dirty="0">
                <a:solidFill>
                  <a:srgbClr val="8CE614"/>
                </a:solidFill>
              </a:rPr>
              <a:t>eat healthily </a:t>
            </a:r>
            <a:r>
              <a:rPr lang="en-ZA" sz="3600" dirty="0"/>
              <a:t>&amp; avoid food that is bad for you.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059" y="3955519"/>
            <a:ext cx="2801574" cy="223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9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84EE80-B954-404E-B308-B9BC75DFA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b="1" dirty="0">
                <a:latin typeface="+mn-lt"/>
              </a:rPr>
              <a:t>A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food pyramid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D38B427-D285-436F-88FE-3A8BA661EC7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" r="9491"/>
          <a:stretch/>
        </p:blipFill>
        <p:spPr>
          <a:xfrm>
            <a:off x="151235" y="1153550"/>
            <a:ext cx="7937690" cy="44565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ACAD81F-581B-4ECE-A499-1CC048A57602}"/>
              </a:ext>
            </a:extLst>
          </p:cNvPr>
          <p:cNvSpPr txBox="1"/>
          <p:nvPr/>
        </p:nvSpPr>
        <p:spPr>
          <a:xfrm>
            <a:off x="479914" y="5437743"/>
            <a:ext cx="7707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7.21: Average daily food requirements in a typical food pyramid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1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7.5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28D06EB-334D-4DC6-81CC-C83720E3DF32}"/>
              </a:ext>
            </a:extLst>
          </p:cNvPr>
          <p:cNvSpPr txBox="1"/>
          <p:nvPr/>
        </p:nvSpPr>
        <p:spPr>
          <a:xfrm>
            <a:off x="392595" y="5473138"/>
            <a:ext cx="7538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your knowledge of your eating habits by completing Learning activity 7.5 in your </a:t>
            </a:r>
            <a:r>
              <a:rPr kumimoji="0" lang="en-Z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Student’s Book</a:t>
            </a:r>
            <a:r>
              <a:rPr kumimoji="0" lang="en-ZA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141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FC68B3-EDE7-4377-9A5E-3DD536491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>
                <a:latin typeface="+mn-lt"/>
              </a:rPr>
              <a:t>An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action plan </a:t>
            </a:r>
            <a:r>
              <a:rPr lang="en-ZA" b="1" dirty="0">
                <a:latin typeface="+mn-lt"/>
              </a:rPr>
              <a:t>for your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nutrition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9845838C-7B43-4E94-9565-B6208B37246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1001" y="1285875"/>
                <a:ext cx="7905751" cy="4052607"/>
              </a:xfrm>
            </p:spPr>
            <p:txBody>
              <a:bodyPr>
                <a:normAutofit/>
              </a:bodyPr>
              <a:lstStyle/>
              <a:p>
                <a:pPr lvl="0" fontAlgn="base"/>
                <a:r>
                  <a:rPr lang="en-ZA" sz="3600" dirty="0"/>
                  <a:t>Record your </a:t>
                </a:r>
                <a:r>
                  <a:rPr lang="en-ZA" sz="3600" b="1" dirty="0">
                    <a:solidFill>
                      <a:srgbClr val="8CE614"/>
                    </a:solidFill>
                  </a:rPr>
                  <a:t>mass</a:t>
                </a:r>
                <a:r>
                  <a:rPr lang="en-ZA" sz="3600" dirty="0"/>
                  <a:t>.</a:t>
                </a:r>
              </a:p>
              <a:p>
                <a:pPr lvl="0" fontAlgn="base"/>
                <a:r>
                  <a:rPr lang="en-ZA" sz="3600" dirty="0"/>
                  <a:t>Calculate your </a:t>
                </a:r>
                <a:r>
                  <a:rPr lang="en-ZA" sz="3600" b="1" dirty="0">
                    <a:solidFill>
                      <a:srgbClr val="9A73FD"/>
                    </a:solidFill>
                  </a:rPr>
                  <a:t>BMI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ZA" sz="3600" b="1" i="1">
                            <a:solidFill>
                              <a:srgbClr val="9A73F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ZA" sz="3600" b="1" i="1">
                            <a:solidFill>
                              <a:srgbClr val="9A73FD"/>
                            </a:solidFill>
                            <a:latin typeface="Cambria Math" panose="02040503050406030204" pitchFamily="18" charset="0"/>
                          </a:rPr>
                          <m:t>𝒘𝒆𝒊𝒈𝒉𝒕</m:t>
                        </m:r>
                        <m:r>
                          <a:rPr lang="en-ZA" sz="3600" b="1" i="1">
                            <a:solidFill>
                              <a:srgbClr val="9A73F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ZA" sz="3600" b="1" i="1">
                            <a:solidFill>
                              <a:srgbClr val="9A73FD"/>
                            </a:solidFill>
                            <a:latin typeface="Cambria Math" panose="02040503050406030204" pitchFamily="18" charset="0"/>
                          </a:rPr>
                          <m:t>𝒊𝒏</m:t>
                        </m:r>
                        <m:r>
                          <a:rPr lang="en-ZA" sz="3600" b="1" i="1">
                            <a:solidFill>
                              <a:srgbClr val="9A73F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ZA" sz="3600" b="1" i="1">
                            <a:solidFill>
                              <a:srgbClr val="9A73FD"/>
                            </a:solidFill>
                            <a:latin typeface="Cambria Math" panose="02040503050406030204" pitchFamily="18" charset="0"/>
                          </a:rPr>
                          <m:t>𝒌𝒈</m:t>
                        </m:r>
                      </m:num>
                      <m:den>
                        <m:r>
                          <a:rPr lang="en-ZA" sz="3600" b="1" i="1">
                            <a:solidFill>
                              <a:srgbClr val="9A73FD"/>
                            </a:solidFill>
                            <a:latin typeface="Cambria Math" panose="02040503050406030204" pitchFamily="18" charset="0"/>
                          </a:rPr>
                          <m:t>𝒉𝒆𝒊𝒈𝒉𝒕</m:t>
                        </m:r>
                        <m:r>
                          <a:rPr lang="en-ZA" sz="3600" b="1" i="1">
                            <a:solidFill>
                              <a:srgbClr val="9A73F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ZA" sz="3600" b="1" i="1">
                            <a:solidFill>
                              <a:srgbClr val="9A73FD"/>
                            </a:solidFill>
                            <a:latin typeface="Cambria Math" panose="02040503050406030204" pitchFamily="18" charset="0"/>
                          </a:rPr>
                          <m:t>𝒊𝒏</m:t>
                        </m:r>
                        <m:r>
                          <a:rPr lang="en-ZA" sz="3600" b="1" i="1">
                            <a:solidFill>
                              <a:srgbClr val="9A73F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ZA" sz="3600" b="1" i="1">
                            <a:solidFill>
                              <a:srgbClr val="9A73FD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en-ZA" sz="3600" b="1" i="1">
                            <a:solidFill>
                              <a:srgbClr val="9A73FD"/>
                            </a:solidFill>
                            <a:latin typeface="Cambria Math" panose="02040503050406030204" pitchFamily="18" charset="0"/>
                          </a:rPr>
                          <m:t>²</m:t>
                        </m:r>
                      </m:den>
                    </m:f>
                  </m:oMath>
                </a14:m>
                <a:r>
                  <a:rPr lang="en-ZA" sz="3600" b="1" dirty="0">
                    <a:solidFill>
                      <a:srgbClr val="9A73FD"/>
                    </a:solidFill>
                  </a:rPr>
                  <a:t>)</a:t>
                </a:r>
                <a:r>
                  <a:rPr lang="en-ZA" sz="3600" dirty="0"/>
                  <a:t>.</a:t>
                </a:r>
              </a:p>
              <a:p>
                <a:pPr lvl="0" fontAlgn="base"/>
                <a:r>
                  <a:rPr lang="en-ZA" sz="3600" dirty="0"/>
                  <a:t>Find out </a:t>
                </a:r>
                <a:r>
                  <a:rPr lang="en-ZA" sz="3600" b="1" dirty="0">
                    <a:solidFill>
                      <a:srgbClr val="8CE614"/>
                    </a:solidFill>
                  </a:rPr>
                  <a:t>how many kJ you need daily</a:t>
                </a:r>
                <a:r>
                  <a:rPr lang="en-ZA" sz="3600" dirty="0"/>
                  <a:t>.</a:t>
                </a:r>
              </a:p>
              <a:p>
                <a:pPr lvl="0" fontAlgn="base"/>
                <a:r>
                  <a:rPr lang="en-ZA" sz="3600" dirty="0"/>
                  <a:t>Obtain your </a:t>
                </a:r>
                <a:r>
                  <a:rPr lang="en-ZA" sz="3600" b="1" dirty="0">
                    <a:solidFill>
                      <a:srgbClr val="9A73FD"/>
                    </a:solidFill>
                  </a:rPr>
                  <a:t>needed kJ </a:t>
                </a:r>
                <a:r>
                  <a:rPr lang="en-ZA" sz="3600" dirty="0"/>
                  <a:t>from a   </a:t>
                </a:r>
                <a:r>
                  <a:rPr lang="en-ZA" sz="3600" b="1" dirty="0">
                    <a:solidFill>
                      <a:srgbClr val="9A73FD"/>
                    </a:solidFill>
                  </a:rPr>
                  <a:t>balanced diet</a:t>
                </a:r>
                <a:r>
                  <a:rPr lang="en-ZA" sz="3600" dirty="0"/>
                  <a:t>.</a:t>
                </a:r>
              </a:p>
              <a:p>
                <a:pPr lvl="0" fontAlgn="base"/>
                <a:r>
                  <a:rPr lang="en-ZA" sz="3600" dirty="0"/>
                  <a:t>Complete an </a:t>
                </a:r>
                <a:r>
                  <a:rPr lang="en-ZA" sz="3600" b="1" dirty="0">
                    <a:solidFill>
                      <a:srgbClr val="8CE614"/>
                    </a:solidFill>
                  </a:rPr>
                  <a:t>action plan template</a:t>
                </a:r>
                <a:r>
                  <a:rPr lang="en-ZA" sz="3600" dirty="0"/>
                  <a:t>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845838C-7B43-4E94-9565-B6208B3724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1" y="1285875"/>
                <a:ext cx="7905751" cy="4052607"/>
              </a:xfrm>
              <a:blipFill rotWithShape="0">
                <a:blip r:embed="rId2"/>
                <a:stretch>
                  <a:fillRect l="-2160" t="-3759" b="-752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476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4DA4DE-99E7-421E-ABBC-8217A12A0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2787" y="1748215"/>
            <a:ext cx="4596799" cy="30523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/>
              <a:t>Refer to </a:t>
            </a:r>
            <a:r>
              <a:rPr lang="en-US" sz="4000" b="1" dirty="0">
                <a:solidFill>
                  <a:srgbClr val="8CE614"/>
                </a:solidFill>
              </a:rPr>
              <a:t>Tables 7.9 </a:t>
            </a:r>
            <a:r>
              <a:rPr lang="en-US" sz="4000" dirty="0"/>
              <a:t>&amp; </a:t>
            </a:r>
            <a:r>
              <a:rPr lang="en-US" sz="4000" b="1" dirty="0">
                <a:solidFill>
                  <a:srgbClr val="8CE614"/>
                </a:solidFill>
              </a:rPr>
              <a:t>7.10</a:t>
            </a:r>
            <a:r>
              <a:rPr lang="en-US" sz="4000" dirty="0"/>
              <a:t> in your </a:t>
            </a:r>
            <a:r>
              <a:rPr lang="en-US" sz="4000" i="1" dirty="0"/>
              <a:t>Student’s Book</a:t>
            </a:r>
            <a:r>
              <a:rPr lang="en-US" sz="4000" dirty="0"/>
              <a:t> to see BMI value ranges &amp; average kJ needs.</a:t>
            </a:r>
            <a:endParaRPr lang="en-ZA" sz="4000" dirty="0"/>
          </a:p>
          <a:p>
            <a:pPr marL="0" indent="0">
              <a:buNone/>
            </a:pPr>
            <a:endParaRPr lang="en-ZA" sz="4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17FC68B3-EDE7-4377-9A5E-3DD536491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/>
          <a:p>
            <a:r>
              <a:rPr lang="en-ZA" b="1" dirty="0">
                <a:latin typeface="+mn-lt"/>
              </a:rPr>
              <a:t>An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action plan </a:t>
            </a:r>
            <a:r>
              <a:rPr lang="en-ZA" b="1" dirty="0">
                <a:latin typeface="+mn-lt"/>
              </a:rPr>
              <a:t>for your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nutrition</a:t>
            </a:r>
          </a:p>
        </p:txBody>
      </p:sp>
    </p:spTree>
    <p:extLst>
      <p:ext uri="{BB962C8B-B14F-4D97-AF65-F5344CB8AC3E}">
        <p14:creationId xmlns:p14="http://schemas.microsoft.com/office/powerpoint/2010/main" val="1895326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7.6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05A835A-BBEF-4642-9E09-887CF14DA237}"/>
              </a:ext>
            </a:extLst>
          </p:cNvPr>
          <p:cNvSpPr txBox="1"/>
          <p:nvPr/>
        </p:nvSpPr>
        <p:spPr>
          <a:xfrm>
            <a:off x="392595" y="5402154"/>
            <a:ext cx="805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your knowledge of this unit – and develop an action plan to maintain or improve your nutrition – by completing Learning activity 7.6 in your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Student’s Book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64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728" y="1900197"/>
            <a:ext cx="7623002" cy="2012898"/>
          </a:xfrm>
        </p:spPr>
        <p:txBody>
          <a:bodyPr>
            <a:normAutofit/>
          </a:bodyPr>
          <a:lstStyle/>
          <a:p>
            <a:pPr algn="ctr"/>
            <a:r>
              <a:rPr lang="en-ZA" dirty="0">
                <a:solidFill>
                  <a:srgbClr val="8CE614"/>
                </a:solidFill>
              </a:rPr>
              <a:t>A balanced lifestyle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972" y="2034667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7.1</a:t>
            </a:r>
          </a:p>
        </p:txBody>
      </p:sp>
    </p:spTree>
    <p:extLst>
      <p:ext uri="{BB962C8B-B14F-4D97-AF65-F5344CB8AC3E}">
        <p14:creationId xmlns:p14="http://schemas.microsoft.com/office/powerpoint/2010/main" val="171765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635B2DD1-76A8-4516-AE98-B5866C908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763" y="4899929"/>
            <a:ext cx="7910513" cy="499973"/>
          </a:xfrm>
        </p:spPr>
        <p:txBody>
          <a:bodyPr>
            <a:normAutofit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458409-ED5D-43B5-A861-E3633539FA5D}"/>
              </a:ext>
            </a:extLst>
          </p:cNvPr>
          <p:cNvSpPr txBox="1"/>
          <p:nvPr/>
        </p:nvSpPr>
        <p:spPr>
          <a:xfrm>
            <a:off x="385763" y="5399902"/>
            <a:ext cx="774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Test your knowledge of this module by completing the Summative assessment of Module 7 in your </a:t>
            </a:r>
            <a:r>
              <a:rPr lang="en-US" i="1" dirty="0">
                <a:solidFill>
                  <a:prstClr val="black"/>
                </a:solidFill>
              </a:rPr>
              <a:t>Student’s Book</a:t>
            </a:r>
            <a:r>
              <a:rPr lang="en-US" dirty="0">
                <a:solidFill>
                  <a:prstClr val="black"/>
                </a:solidFill>
              </a:rPr>
              <a:t>.</a:t>
            </a:r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028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19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B81722-D188-4D29-8A18-DD8625C98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52" y="302554"/>
            <a:ext cx="7905750" cy="480726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What is your </a:t>
            </a:r>
            <a:r>
              <a:rPr lang="en-ZA" b="1" dirty="0">
                <a:solidFill>
                  <a:srgbClr val="9A73FD"/>
                </a:solidFill>
                <a:latin typeface="+mn-lt"/>
              </a:rPr>
              <a:t>lifestyle</a:t>
            </a:r>
            <a:r>
              <a:rPr lang="en-ZA" b="1" dirty="0">
                <a:latin typeface="+mn-lt"/>
              </a:rPr>
              <a:t>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BC5DDD-A026-41C5-B1F5-0D2E5C931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52" y="1039732"/>
            <a:ext cx="7905750" cy="1562791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The way in which </a:t>
            </a:r>
            <a:r>
              <a:rPr lang="en-ZA" sz="3600" b="1" dirty="0">
                <a:solidFill>
                  <a:srgbClr val="8CE614"/>
                </a:solidFill>
              </a:rPr>
              <a:t>you live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Your </a:t>
            </a:r>
            <a:r>
              <a:rPr lang="en-ZA" sz="3600" b="1" dirty="0">
                <a:solidFill>
                  <a:srgbClr val="9A73FD"/>
                </a:solidFill>
              </a:rPr>
              <a:t>lifestyle changes over time </a:t>
            </a:r>
            <a:r>
              <a:rPr lang="en-ZA" sz="3600" dirty="0"/>
              <a:t>as you change.</a:t>
            </a:r>
            <a:endParaRPr lang="en-ZA" sz="32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B3C3781-F6C3-4C9B-AB93-3F981AA6C746}"/>
              </a:ext>
            </a:extLst>
          </p:cNvPr>
          <p:cNvSpPr txBox="1"/>
          <p:nvPr/>
        </p:nvSpPr>
        <p:spPr>
          <a:xfrm>
            <a:off x="1211208" y="5794370"/>
            <a:ext cx="6931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7.1: Your lifestyle is made up of different components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362570" y="3682006"/>
            <a:ext cx="1845485" cy="867891"/>
          </a:xfrm>
          <a:prstGeom prst="roundRect">
            <a:avLst/>
          </a:prstGeom>
          <a:solidFill>
            <a:srgbClr val="9A73FD"/>
          </a:solidFill>
          <a:ln w="12700" cap="flat" cmpd="sng" algn="ctr">
            <a:solidFill>
              <a:srgbClr val="9A73F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What makes up my lifestyle?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658365" y="2858975"/>
            <a:ext cx="1848428" cy="683606"/>
          </a:xfrm>
          <a:prstGeom prst="roundRect">
            <a:avLst/>
          </a:prstGeom>
          <a:solidFill>
            <a:srgbClr val="B7E37D"/>
          </a:solidFill>
          <a:ln w="9525" cap="flat" cmpd="sng" algn="ctr">
            <a:solidFill>
              <a:srgbClr val="B7E37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My activities</a:t>
            </a:r>
            <a:endParaRPr kumimoji="0" lang="en-ZA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01925" y="4465724"/>
            <a:ext cx="1824881" cy="851954"/>
          </a:xfrm>
          <a:prstGeom prst="roundRect">
            <a:avLst/>
          </a:prstGeom>
          <a:solidFill>
            <a:srgbClr val="B7E37D"/>
          </a:solidFill>
          <a:ln w="9525" cap="flat" cmpd="sng" algn="ctr">
            <a:solidFill>
              <a:srgbClr val="B7E37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My values &amp; moral standards</a:t>
            </a:r>
            <a:endParaRPr kumimoji="0" lang="en-ZA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362571" y="5051785"/>
            <a:ext cx="1848428" cy="683606"/>
          </a:xfrm>
          <a:prstGeom prst="roundRect">
            <a:avLst/>
          </a:prstGeom>
          <a:solidFill>
            <a:srgbClr val="B7E37D"/>
          </a:solidFill>
          <a:ln w="9525" cap="flat" cmpd="sng" algn="ctr">
            <a:solidFill>
              <a:srgbClr val="B7E37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My thoughts </a:t>
            </a:r>
            <a:br>
              <a:rPr kumimoji="0" lang="en-ZA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ZA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and words</a:t>
            </a:r>
            <a:endParaRPr kumimoji="0" lang="en-ZA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988044" y="4549897"/>
            <a:ext cx="1848428" cy="683606"/>
          </a:xfrm>
          <a:prstGeom prst="roundRect">
            <a:avLst/>
          </a:prstGeom>
          <a:solidFill>
            <a:srgbClr val="B7E37D"/>
          </a:solidFill>
          <a:ln w="9525" cap="flat" cmpd="sng" algn="ctr">
            <a:solidFill>
              <a:srgbClr val="B7E37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My worldview and</a:t>
            </a:r>
            <a:r>
              <a:rPr kumimoji="0" lang="en-ZA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beliefs</a:t>
            </a:r>
            <a:endParaRPr kumimoji="0" lang="en-ZA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Connector 40"/>
          <p:cNvCxnSpPr>
            <a:stCxn id="33" idx="2"/>
          </p:cNvCxnSpPr>
          <p:nvPr/>
        </p:nvCxnSpPr>
        <p:spPr>
          <a:xfrm>
            <a:off x="2582579" y="3542581"/>
            <a:ext cx="777046" cy="341803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42" name="Straight Connector 41"/>
          <p:cNvCxnSpPr/>
          <p:nvPr/>
        </p:nvCxnSpPr>
        <p:spPr>
          <a:xfrm flipH="1">
            <a:off x="2726806" y="4541244"/>
            <a:ext cx="747616" cy="366611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44" name="Straight Connector 43"/>
          <p:cNvCxnSpPr/>
          <p:nvPr/>
        </p:nvCxnSpPr>
        <p:spPr>
          <a:xfrm flipV="1">
            <a:off x="5208055" y="3554776"/>
            <a:ext cx="485656" cy="329608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45" name="Straight Connector 44"/>
          <p:cNvCxnSpPr>
            <a:endCxn id="37" idx="1"/>
          </p:cNvCxnSpPr>
          <p:nvPr/>
        </p:nvCxnSpPr>
        <p:spPr>
          <a:xfrm>
            <a:off x="5152132" y="4523939"/>
            <a:ext cx="835912" cy="367761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46" name="Straight Connector 45"/>
          <p:cNvCxnSpPr>
            <a:stCxn id="31" idx="2"/>
            <a:endCxn id="35" idx="0"/>
          </p:cNvCxnSpPr>
          <p:nvPr/>
        </p:nvCxnSpPr>
        <p:spPr>
          <a:xfrm>
            <a:off x="4285313" y="4549897"/>
            <a:ext cx="1472" cy="501888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sp>
        <p:nvSpPr>
          <p:cNvPr id="39" name="Rounded Rectangle 38"/>
          <p:cNvSpPr/>
          <p:nvPr/>
        </p:nvSpPr>
        <p:spPr>
          <a:xfrm>
            <a:off x="5703997" y="2986582"/>
            <a:ext cx="2240054" cy="873976"/>
          </a:xfrm>
          <a:prstGeom prst="roundRect">
            <a:avLst/>
          </a:prstGeom>
          <a:solidFill>
            <a:srgbClr val="B7E37D"/>
          </a:solidFill>
          <a:ln w="9525" cap="flat" cmpd="sng" algn="ctr">
            <a:solidFill>
              <a:srgbClr val="B7E37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My habits &amp; style of everyday living</a:t>
            </a:r>
            <a:endParaRPr kumimoji="0" lang="en-ZA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681181" y="2458658"/>
            <a:ext cx="1848428" cy="683606"/>
          </a:xfrm>
          <a:prstGeom prst="roundRect">
            <a:avLst/>
          </a:prstGeom>
          <a:solidFill>
            <a:srgbClr val="B7E37D"/>
          </a:solidFill>
          <a:ln w="9525" cap="flat" cmpd="sng" algn="ctr">
            <a:solidFill>
              <a:srgbClr val="B7E37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My interests</a:t>
            </a:r>
            <a:endParaRPr kumimoji="0" lang="en-ZA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4498258" y="3141793"/>
            <a:ext cx="45902" cy="540213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94187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1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2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2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2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2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2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2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2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2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3" grpId="0"/>
      <p:bldP spid="31" grpId="0" animBg="1"/>
      <p:bldP spid="33" grpId="0" animBg="1"/>
      <p:bldP spid="34" grpId="0" animBg="1"/>
      <p:bldP spid="35" grpId="0" animBg="1"/>
      <p:bldP spid="37" grpId="0" animBg="1"/>
      <p:bldP spid="39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D2DEE8-9701-4864-9857-A6C286B8E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70" y="289474"/>
            <a:ext cx="8152281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Habits for a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balanced lifestyle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B48C4F2-1C31-46B6-9813-9FDD9ABEB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173964"/>
            <a:ext cx="8063752" cy="2846707"/>
          </a:xfrm>
        </p:spPr>
        <p:txBody>
          <a:bodyPr>
            <a:noAutofit/>
          </a:bodyPr>
          <a:lstStyle/>
          <a:p>
            <a:r>
              <a:rPr lang="en-ZA" sz="3600" dirty="0"/>
              <a:t>You need a balanced </a:t>
            </a:r>
            <a:r>
              <a:rPr lang="en-ZA" sz="3600" b="1" dirty="0">
                <a:solidFill>
                  <a:srgbClr val="9A73FD"/>
                </a:solidFill>
              </a:rPr>
              <a:t>physical </a:t>
            </a:r>
            <a:r>
              <a:rPr lang="en-ZA" sz="3600" dirty="0"/>
              <a:t>&amp;</a:t>
            </a:r>
            <a:r>
              <a:rPr lang="en-ZA" sz="3600" b="1" dirty="0">
                <a:solidFill>
                  <a:srgbClr val="9A73FD"/>
                </a:solidFill>
              </a:rPr>
              <a:t> emotional life</a:t>
            </a:r>
            <a:r>
              <a:rPr lang="en-ZA" sz="3600" dirty="0"/>
              <a:t>.</a:t>
            </a:r>
          </a:p>
          <a:p>
            <a:r>
              <a:rPr lang="en-ZA" sz="3600" dirty="0"/>
              <a:t>Try not to focus too much </a:t>
            </a:r>
            <a:r>
              <a:rPr lang="en-ZA" sz="3600" b="1" dirty="0">
                <a:solidFill>
                  <a:srgbClr val="8CE614"/>
                </a:solidFill>
              </a:rPr>
              <a:t>on one aspect </a:t>
            </a:r>
            <a:r>
              <a:rPr lang="en-ZA" sz="3600" dirty="0"/>
              <a:t>of your life so that </a:t>
            </a:r>
            <a:r>
              <a:rPr lang="en-ZA" sz="3600" b="1" dirty="0">
                <a:solidFill>
                  <a:srgbClr val="8CE614"/>
                </a:solidFill>
              </a:rPr>
              <a:t>other aspects suffer</a:t>
            </a:r>
            <a:r>
              <a:rPr lang="en-ZA" sz="3600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5900" y="3467100"/>
            <a:ext cx="2775650" cy="277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84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F973CE-BD41-408B-A4CE-63B21BB26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2" y="189280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For a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balanced life</a:t>
            </a:r>
            <a:r>
              <a:rPr lang="en-ZA" b="1" dirty="0">
                <a:latin typeface="+mn-lt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11EDA8-1A5A-4333-9F5F-A3B72C63B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2" y="1195535"/>
            <a:ext cx="4540622" cy="3343662"/>
          </a:xfrm>
        </p:spPr>
        <p:txBody>
          <a:bodyPr>
            <a:normAutofit/>
          </a:bodyPr>
          <a:lstStyle/>
          <a:p>
            <a:r>
              <a:rPr lang="en-ZA" sz="3600" dirty="0"/>
              <a:t>Follow a </a:t>
            </a:r>
            <a:r>
              <a:rPr lang="en-ZA" sz="3600" b="1" dirty="0">
                <a:solidFill>
                  <a:srgbClr val="9A73FD"/>
                </a:solidFill>
              </a:rPr>
              <a:t>healthy diet</a:t>
            </a:r>
            <a:r>
              <a:rPr lang="en-ZA" sz="3600" dirty="0"/>
              <a:t>.</a:t>
            </a:r>
          </a:p>
          <a:p>
            <a:r>
              <a:rPr lang="en-ZA" sz="3600" dirty="0"/>
              <a:t>Avoid </a:t>
            </a:r>
            <a:r>
              <a:rPr lang="en-ZA" sz="3600" b="1" dirty="0">
                <a:solidFill>
                  <a:srgbClr val="8CE614"/>
                </a:solidFill>
              </a:rPr>
              <a:t>stimulants </a:t>
            </a:r>
            <a:r>
              <a:rPr lang="en-ZA" sz="3600" dirty="0"/>
              <a:t>(legal, prescribed &amp; illegal chemicals that raise your physical activity temporarily)*.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D101BF-8634-4989-96EA-82101484847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285" y="1197644"/>
            <a:ext cx="2406161" cy="3609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768D0B8-5F7B-424B-8B18-B3057C9D8E72}"/>
              </a:ext>
            </a:extLst>
          </p:cNvPr>
          <p:cNvSpPr txBox="1"/>
          <p:nvPr/>
        </p:nvSpPr>
        <p:spPr>
          <a:xfrm>
            <a:off x="4724402" y="4824729"/>
            <a:ext cx="37337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7.3: Caffeine in coffee &amp; tea </a:t>
            </a:r>
            <a:b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not just a stimulant: it is also a diuretic, which means that it removes water from your body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8565" y="4539197"/>
            <a:ext cx="3442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*See Table 7.1 in your </a:t>
            </a:r>
            <a:r>
              <a:rPr lang="en-ZA" i="1" dirty="0"/>
              <a:t>Student’s Book </a:t>
            </a:r>
            <a:r>
              <a:rPr lang="en-ZA" dirty="0"/>
              <a:t>for more on why people take stimulants.</a:t>
            </a:r>
          </a:p>
        </p:txBody>
      </p:sp>
    </p:spTree>
    <p:extLst>
      <p:ext uri="{BB962C8B-B14F-4D97-AF65-F5344CB8AC3E}">
        <p14:creationId xmlns:p14="http://schemas.microsoft.com/office/powerpoint/2010/main" val="427071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C686BE-73A0-455A-A96A-7C063D40F473}"/>
              </a:ext>
            </a:extLst>
          </p:cNvPr>
          <p:cNvSpPr txBox="1"/>
          <p:nvPr/>
        </p:nvSpPr>
        <p:spPr>
          <a:xfrm>
            <a:off x="597490" y="1008616"/>
            <a:ext cx="768589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Make healthy choices about: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ZA" sz="3200" b="1" i="0" u="none" strike="noStrike" kern="1200" cap="none" spc="0" normalizeH="0" baseline="0" noProof="0" dirty="0">
                <a:ln>
                  <a:noFill/>
                </a:ln>
                <a:solidFill>
                  <a:srgbClr val="9A73F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Hydration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ZA" sz="3200" b="1" i="0" u="none" strike="noStrike" kern="1200" cap="none" spc="0" normalizeH="0" baseline="0" noProof="0" dirty="0">
                <a:ln>
                  <a:noFill/>
                </a:ln>
                <a:solidFill>
                  <a:srgbClr val="8CE61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Detoxification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ZA" sz="3200" b="1" i="0" u="none" strike="noStrike" kern="1200" cap="none" spc="0" normalizeH="0" baseline="0" noProof="0" dirty="0">
                <a:ln>
                  <a:noFill/>
                </a:ln>
                <a:solidFill>
                  <a:srgbClr val="9A73F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Pollution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ZA" sz="3200" b="1" i="0" u="none" strike="noStrike" kern="1200" cap="none" spc="0" normalizeH="0" baseline="0" noProof="0" dirty="0">
                <a:ln>
                  <a:noFill/>
                </a:ln>
                <a:solidFill>
                  <a:srgbClr val="8CE61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Stress relief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ZA" sz="3200" b="1" i="0" u="none" strike="noStrike" kern="1200" cap="none" spc="0" normalizeH="0" baseline="0" noProof="0" dirty="0">
                <a:ln>
                  <a:noFill/>
                </a:ln>
                <a:solidFill>
                  <a:srgbClr val="9A73F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Entertainment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ZA" sz="3200" b="1" i="0" u="none" strike="noStrike" kern="1200" cap="none" spc="0" normalizeH="0" baseline="0" noProof="0" dirty="0">
                <a:ln>
                  <a:noFill/>
                </a:ln>
                <a:solidFill>
                  <a:srgbClr val="8CE61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Finances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ZA" sz="3200" b="1" i="0" u="none" strike="noStrike" kern="1200" cap="none" spc="0" normalizeH="0" baseline="0" noProof="0" dirty="0">
                <a:ln>
                  <a:noFill/>
                </a:ln>
                <a:solidFill>
                  <a:srgbClr val="9A73F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</a:t>
            </a:r>
            <a:r>
              <a:rPr kumimoji="0" lang="en-ZA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Z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Refer to Table 7.2 in your </a:t>
            </a:r>
            <a:r>
              <a:rPr kumimoji="0" lang="en-ZA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Student’s Book</a:t>
            </a:r>
            <a:r>
              <a:rPr kumimoji="0" lang="en-Z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more information.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8AF973CE-BD41-408B-A4CE-63B21BB26293}"/>
              </a:ext>
            </a:extLst>
          </p:cNvPr>
          <p:cNvSpPr txBox="1">
            <a:spLocks/>
          </p:cNvSpPr>
          <p:nvPr/>
        </p:nvSpPr>
        <p:spPr>
          <a:xfrm>
            <a:off x="170331" y="287892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ZA" b="1" dirty="0">
                <a:latin typeface="+mn-lt"/>
              </a:rPr>
              <a:t>For a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balanced life</a:t>
            </a:r>
            <a:r>
              <a:rPr lang="en-ZA" b="1" dirty="0">
                <a:latin typeface="+mn-lt"/>
              </a:rPr>
              <a:t>: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9159" y="1678549"/>
            <a:ext cx="4074229" cy="300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11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B35D64-81C4-422C-8BF2-D98A5FBCF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07544"/>
            <a:ext cx="7905751" cy="3661997"/>
          </a:xfrm>
        </p:spPr>
        <p:txBody>
          <a:bodyPr>
            <a:normAutofit fontScale="92500"/>
          </a:bodyPr>
          <a:lstStyle/>
          <a:p>
            <a:r>
              <a:rPr lang="en-ZA" sz="3900" dirty="0"/>
              <a:t>Exercise </a:t>
            </a:r>
            <a:r>
              <a:rPr lang="en-ZA" sz="3900" b="1" dirty="0">
                <a:solidFill>
                  <a:srgbClr val="9A73FD"/>
                </a:solidFill>
              </a:rPr>
              <a:t>regularly</a:t>
            </a:r>
            <a:r>
              <a:rPr lang="en-ZA" sz="3900" dirty="0"/>
              <a:t>:</a:t>
            </a:r>
          </a:p>
          <a:p>
            <a:pPr marL="712788" lvl="1" indent="-349250">
              <a:buFont typeface="Wingdings" panose="05000000000000000000" pitchFamily="2" charset="2"/>
              <a:buChar char="v"/>
            </a:pPr>
            <a:r>
              <a:rPr lang="en-ZA" sz="3500" dirty="0"/>
              <a:t>Regularly</a:t>
            </a:r>
            <a:r>
              <a:rPr lang="en-ZA" sz="3500" b="1" dirty="0">
                <a:solidFill>
                  <a:srgbClr val="9A73FD"/>
                </a:solidFill>
              </a:rPr>
              <a:t> </a:t>
            </a:r>
            <a:r>
              <a:rPr lang="en-ZA" sz="3500" dirty="0"/>
              <a:t>= </a:t>
            </a:r>
            <a:r>
              <a:rPr lang="en-ZA" sz="3500" b="1" dirty="0">
                <a:solidFill>
                  <a:srgbClr val="8CE614"/>
                </a:solidFill>
              </a:rPr>
              <a:t>every day</a:t>
            </a:r>
            <a:r>
              <a:rPr lang="en-ZA" sz="3500" dirty="0"/>
              <a:t>, or </a:t>
            </a:r>
            <a:r>
              <a:rPr lang="en-ZA" sz="3500" b="1" dirty="0">
                <a:solidFill>
                  <a:srgbClr val="8CE614"/>
                </a:solidFill>
              </a:rPr>
              <a:t>at least four times a week</a:t>
            </a:r>
            <a:r>
              <a:rPr lang="en-ZA" sz="3500" dirty="0"/>
              <a:t>.</a:t>
            </a:r>
          </a:p>
          <a:p>
            <a:pPr marL="712788" lvl="1" indent="-349250">
              <a:buFont typeface="Wingdings" panose="05000000000000000000" pitchFamily="2" charset="2"/>
              <a:buChar char="v"/>
            </a:pPr>
            <a:r>
              <a:rPr lang="en-ZA" sz="3500" dirty="0"/>
              <a:t>Can be </a:t>
            </a:r>
            <a:r>
              <a:rPr lang="en-ZA" sz="3500" b="1" dirty="0">
                <a:solidFill>
                  <a:srgbClr val="9A73FD"/>
                </a:solidFill>
              </a:rPr>
              <a:t>sports, gym, walking, running</a:t>
            </a:r>
            <a:r>
              <a:rPr lang="en-ZA" sz="3500" dirty="0"/>
              <a:t>,</a:t>
            </a:r>
            <a:r>
              <a:rPr lang="en-ZA" sz="3500" b="1" dirty="0">
                <a:solidFill>
                  <a:srgbClr val="9A73FD"/>
                </a:solidFill>
              </a:rPr>
              <a:t> cycling</a:t>
            </a:r>
            <a:r>
              <a:rPr lang="en-ZA" sz="3500" dirty="0"/>
              <a:t>,</a:t>
            </a:r>
            <a:r>
              <a:rPr lang="en-ZA" sz="3500" b="1" dirty="0">
                <a:solidFill>
                  <a:srgbClr val="9A73FD"/>
                </a:solidFill>
              </a:rPr>
              <a:t> housework</a:t>
            </a:r>
            <a:r>
              <a:rPr lang="en-ZA" sz="3500" dirty="0"/>
              <a:t>,</a:t>
            </a:r>
            <a:r>
              <a:rPr lang="en-ZA" sz="3500" b="1" dirty="0">
                <a:solidFill>
                  <a:srgbClr val="9A73FD"/>
                </a:solidFill>
              </a:rPr>
              <a:t> </a:t>
            </a:r>
            <a:r>
              <a:rPr lang="en-ZA" sz="3500" dirty="0"/>
              <a:t>or</a:t>
            </a:r>
            <a:r>
              <a:rPr lang="en-ZA" sz="3500" b="1" dirty="0">
                <a:solidFill>
                  <a:srgbClr val="9A73FD"/>
                </a:solidFill>
              </a:rPr>
              <a:t> gardening</a:t>
            </a:r>
            <a:r>
              <a:rPr lang="en-ZA" sz="3500" dirty="0"/>
              <a:t>.</a:t>
            </a:r>
          </a:p>
          <a:p>
            <a:pPr marL="363538" lvl="1" indent="0">
              <a:buFont typeface="Wingdings" panose="05000000000000000000" pitchFamily="2" charset="2"/>
              <a:buChar char="v"/>
            </a:pPr>
            <a:r>
              <a:rPr lang="en-ZA" sz="3500" dirty="0"/>
              <a:t>Exercise should </a:t>
            </a:r>
            <a:r>
              <a:rPr lang="en-ZA" sz="3500" b="1" dirty="0">
                <a:solidFill>
                  <a:srgbClr val="8CE614"/>
                </a:solidFill>
              </a:rPr>
              <a:t>speed up your heart rate</a:t>
            </a:r>
            <a:r>
              <a:rPr lang="en-ZA" sz="3500" dirty="0"/>
              <a:t>.</a:t>
            </a:r>
          </a:p>
          <a:p>
            <a:pPr marL="363538" lvl="1" indent="0">
              <a:buFont typeface="Wingdings" panose="05000000000000000000" pitchFamily="2" charset="2"/>
              <a:buChar char="v"/>
            </a:pPr>
            <a:r>
              <a:rPr lang="en-ZA" sz="3500" dirty="0"/>
              <a:t>Sessions should last about </a:t>
            </a:r>
            <a:r>
              <a:rPr lang="en-ZA" sz="3500" b="1" dirty="0">
                <a:solidFill>
                  <a:srgbClr val="9A73FD"/>
                </a:solidFill>
              </a:rPr>
              <a:t>20-40 mins</a:t>
            </a:r>
            <a:r>
              <a:rPr lang="en-ZA" sz="3500" dirty="0"/>
              <a:t>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AF973CE-BD41-408B-A4CE-63B21BB26293}"/>
              </a:ext>
            </a:extLst>
          </p:cNvPr>
          <p:cNvSpPr txBox="1">
            <a:spLocks/>
          </p:cNvSpPr>
          <p:nvPr/>
        </p:nvSpPr>
        <p:spPr>
          <a:xfrm>
            <a:off x="381000" y="283409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ZA" b="1" dirty="0">
                <a:latin typeface="+mn-lt"/>
              </a:rPr>
              <a:t>For a </a:t>
            </a:r>
            <a:r>
              <a:rPr lang="en-ZA" b="1" dirty="0">
                <a:solidFill>
                  <a:srgbClr val="8CE614"/>
                </a:solidFill>
                <a:latin typeface="+mn-lt"/>
              </a:rPr>
              <a:t>balanced life</a:t>
            </a:r>
            <a:r>
              <a:rPr lang="en-ZA" b="1" dirty="0">
                <a:latin typeface="+mn-lt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5097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Presentation2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2039</TotalTime>
  <Words>1484</Words>
  <Application>Microsoft Office PowerPoint</Application>
  <PresentationFormat>On-screen Show (4:3)</PresentationFormat>
  <Paragraphs>223</Paragraphs>
  <Slides>41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MS PGothic</vt:lpstr>
      <vt:lpstr>Arial</vt:lpstr>
      <vt:lpstr>Calibri</vt:lpstr>
      <vt:lpstr>Calibri Light</vt:lpstr>
      <vt:lpstr>Cambria Math</vt:lpstr>
      <vt:lpstr>Courier New</vt:lpstr>
      <vt:lpstr>Palatino Linotype</vt:lpstr>
      <vt:lpstr>Times New Roman</vt:lpstr>
      <vt:lpstr>Wingdings</vt:lpstr>
      <vt:lpstr>1_Presentation2</vt:lpstr>
      <vt:lpstr>Presentation2</vt:lpstr>
      <vt:lpstr>2_Presentation2</vt:lpstr>
      <vt:lpstr>Life Orientation: Life Skills</vt:lpstr>
      <vt:lpstr>Describe a balanced lifestyle</vt:lpstr>
      <vt:lpstr>Think about it…</vt:lpstr>
      <vt:lpstr>A balanced lifestyle</vt:lpstr>
      <vt:lpstr>What is your lifestyle?</vt:lpstr>
      <vt:lpstr>Habits for a balanced lifestyle</vt:lpstr>
      <vt:lpstr>For a balanced life:</vt:lpstr>
      <vt:lpstr>PowerPoint Presentation</vt:lpstr>
      <vt:lpstr>PowerPoint Presentation</vt:lpstr>
      <vt:lpstr>PowerPoint Presentation</vt:lpstr>
      <vt:lpstr>PowerPoint Presentation</vt:lpstr>
      <vt:lpstr>Benefits of regular exercise</vt:lpstr>
      <vt:lpstr>Benefits of regular exercise</vt:lpstr>
      <vt:lpstr>Benefits of regular exercise</vt:lpstr>
      <vt:lpstr>Benefits of regular exercise</vt:lpstr>
      <vt:lpstr>PowerPoint Presentation</vt:lpstr>
      <vt:lpstr>Fitness levels &amp; a fitness programme</vt:lpstr>
      <vt:lpstr>PowerPoint Presentation</vt:lpstr>
      <vt:lpstr>Measure &amp; record your fitness</vt:lpstr>
      <vt:lpstr>Pulse rate &amp; heart rate</vt:lpstr>
      <vt:lpstr>Heart rate</vt:lpstr>
      <vt:lpstr>Recording your  cardiovascular fitness</vt:lpstr>
      <vt:lpstr>Maximum volume of  oxygen uptake</vt:lpstr>
      <vt:lpstr>Muscle strength</vt:lpstr>
      <vt:lpstr>Measuring muscle strength</vt:lpstr>
      <vt:lpstr>Flexibility</vt:lpstr>
      <vt:lpstr>PowerPoint Presentation</vt:lpstr>
      <vt:lpstr>Plan a group fitness programme</vt:lpstr>
      <vt:lpstr>Suitable group exercise activities</vt:lpstr>
      <vt:lpstr>Set up an exercise group</vt:lpstr>
      <vt:lpstr>PowerPoint Presentation</vt:lpstr>
      <vt:lpstr>PowerPoint Presentation</vt:lpstr>
      <vt:lpstr>Nutrition for a healthy lifestyle</vt:lpstr>
      <vt:lpstr>Identify your nutritional habits</vt:lpstr>
      <vt:lpstr>A food pyramid</vt:lpstr>
      <vt:lpstr>PowerPoint Presentation</vt:lpstr>
      <vt:lpstr>An action plan for your nutrition</vt:lpstr>
      <vt:lpstr>An action plan for your nutrition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Jyoti Singh</dc:creator>
  <cp:lastModifiedBy>Janet Bartlet</cp:lastModifiedBy>
  <cp:revision>124</cp:revision>
  <dcterms:created xsi:type="dcterms:W3CDTF">2017-08-15T07:49:10Z</dcterms:created>
  <dcterms:modified xsi:type="dcterms:W3CDTF">2018-02-06T09:07:37Z</dcterms:modified>
</cp:coreProperties>
</file>