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0" r:id="rId3"/>
    <p:sldMasterId id="2147483698" r:id="rId4"/>
  </p:sldMasterIdLst>
  <p:notesMasterIdLst>
    <p:notesMasterId r:id="rId29"/>
  </p:notesMasterIdLst>
  <p:sldIdLst>
    <p:sldId id="314" r:id="rId5"/>
    <p:sldId id="315" r:id="rId6"/>
    <p:sldId id="316" r:id="rId7"/>
    <p:sldId id="317" r:id="rId8"/>
    <p:sldId id="295" r:id="rId9"/>
    <p:sldId id="318" r:id="rId10"/>
    <p:sldId id="319" r:id="rId11"/>
    <p:sldId id="320" r:id="rId12"/>
    <p:sldId id="299" r:id="rId13"/>
    <p:sldId id="300" r:id="rId14"/>
    <p:sldId id="321" r:id="rId15"/>
    <p:sldId id="302" r:id="rId16"/>
    <p:sldId id="329" r:id="rId17"/>
    <p:sldId id="322" r:id="rId18"/>
    <p:sldId id="323" r:id="rId19"/>
    <p:sldId id="305" r:id="rId20"/>
    <p:sldId id="306" r:id="rId21"/>
    <p:sldId id="307" r:id="rId22"/>
    <p:sldId id="308" r:id="rId23"/>
    <p:sldId id="324" r:id="rId24"/>
    <p:sldId id="326" r:id="rId25"/>
    <p:sldId id="327" r:id="rId26"/>
    <p:sldId id="32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ti Singh" initials="JS" lastIdx="6" clrIdx="0">
    <p:extLst/>
  </p:cmAuthor>
  <p:cmAuthor id="2" name="Intern" initials="I" lastIdx="1" clrIdx="1"/>
  <p:cmAuthor id="3" name="Janet Bartlet" initials="JB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73FD"/>
    <a:srgbClr val="8CE614"/>
    <a:srgbClr val="DBCCFE"/>
    <a:srgbClr val="A1EB3F"/>
    <a:srgbClr val="F2FAC2"/>
    <a:srgbClr val="D3E856"/>
    <a:srgbClr val="4A3D9B"/>
    <a:srgbClr val="9EA2F4"/>
    <a:srgbClr val="9FBFF3"/>
    <a:srgbClr val="B7E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4" autoAdjust="0"/>
    <p:restoredTop sz="94660"/>
  </p:normalViewPr>
  <p:slideViewPr>
    <p:cSldViewPr snapToGrid="0">
      <p:cViewPr>
        <p:scale>
          <a:sx n="75" d="100"/>
          <a:sy n="75" d="100"/>
        </p:scale>
        <p:origin x="-11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15C1-6C30-42F8-B52C-DF90764BC816}" type="datetimeFigureOut">
              <a:rPr lang="en-ZA" smtClean="0"/>
              <a:t>2018-01-15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FF47-8810-4EDB-A7B4-DB23811AE8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547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1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13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" y="547364"/>
            <a:ext cx="3754328" cy="531358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9551" y="6405524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lastslide"/>
              </a:rPr>
              <a:t>*see</a:t>
            </a:r>
            <a:r>
              <a:rPr lang="en-US" baseline="0" dirty="0">
                <a:solidFill>
                  <a:schemeClr val="bg1"/>
                </a:solidFill>
                <a:hlinkClick r:id="" action="ppaction://hlinkshowjump?jump=lastslide"/>
              </a:rPr>
              <a:t> terms and conditions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55976" y="374260"/>
            <a:ext cx="3640299" cy="4869544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5306" y="5397069"/>
            <a:ext cx="3638938" cy="531878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</p:spTree>
    <p:extLst>
      <p:ext uri="{BB962C8B-B14F-4D97-AF65-F5344CB8AC3E}">
        <p14:creationId xmlns:p14="http://schemas.microsoft.com/office/powerpoint/2010/main" val="50327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616" y="3701874"/>
            <a:ext cx="7551702" cy="716776"/>
          </a:xfrm>
        </p:spPr>
        <p:txBody>
          <a:bodyPr anchor="b">
            <a:normAutofit/>
          </a:bodyPr>
          <a:lstStyle>
            <a:lvl1pPr>
              <a:defRPr sz="4000" b="1" baseline="0">
                <a:latin typeface="+mn-lt"/>
              </a:defRPr>
            </a:lvl1pPr>
          </a:lstStyle>
          <a:p>
            <a:r>
              <a:rPr lang="en-ZA" dirty="0"/>
              <a:t>Learning activity number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615" y="4430822"/>
            <a:ext cx="7560755" cy="550427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ZA" dirty="0"/>
              <a:t>Module number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0145" y="4991774"/>
            <a:ext cx="7561226" cy="11030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4" y="573885"/>
            <a:ext cx="2127244" cy="3010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1" y="4461310"/>
            <a:ext cx="7910513" cy="632369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1" y="206454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4" y="573885"/>
            <a:ext cx="2127244" cy="301073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5763" y="5087938"/>
            <a:ext cx="7910512" cy="7699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12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990" y="2065530"/>
            <a:ext cx="7913294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9674" y="2839069"/>
            <a:ext cx="6639119" cy="2682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990" y="5618365"/>
            <a:ext cx="7815749" cy="6767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9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26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extLst>
      <p:ext uri="{BB962C8B-B14F-4D97-AF65-F5344CB8AC3E}">
        <p14:creationId xmlns:p14="http://schemas.microsoft.com/office/powerpoint/2010/main" val="77650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92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140557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58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2997200"/>
            <a:ext cx="8051800" cy="118745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9E130B-3808-42C5-A711-1E484DF13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705"/>
          <a:stretch/>
        </p:blipFill>
        <p:spPr>
          <a:xfrm>
            <a:off x="3053679" y="204960"/>
            <a:ext cx="1926933" cy="2753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86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521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00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2497069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4689678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3583" y="5844209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" action="ppaction://hlinkshowjump?jump=lastslide"/>
              </a:rPr>
              <a:t>*see</a:t>
            </a:r>
            <a:r>
              <a:rPr lang="en-US" baseline="0" dirty="0">
                <a:hlinkClick r:id="" action="ppaction://hlinkshowjump?jump=lastslide"/>
              </a:rPr>
              <a:t> terms and conditions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98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288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extLst>
      <p:ext uri="{BB962C8B-B14F-4D97-AF65-F5344CB8AC3E}">
        <p14:creationId xmlns:p14="http://schemas.microsoft.com/office/powerpoint/2010/main" val="2953814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74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1" y="4949358"/>
            <a:ext cx="7910513" cy="51233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2548701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AF75D6-A52B-4502-9440-7524898409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2" y="167072"/>
            <a:ext cx="2819896" cy="399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056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860795"/>
            <a:ext cx="7910513" cy="41703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4049910"/>
            <a:ext cx="8051800" cy="65174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DB4316-2DD9-4B4C-AC49-EB53A16FF6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80" y="161744"/>
            <a:ext cx="2690973" cy="3808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0142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78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195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87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extLst>
      <p:ext uri="{BB962C8B-B14F-4D97-AF65-F5344CB8AC3E}">
        <p14:creationId xmlns:p14="http://schemas.microsoft.com/office/powerpoint/2010/main" val="163068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47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540567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4323750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2</a:t>
            </a:r>
          </a:p>
        </p:txBody>
      </p:sp>
    </p:spTree>
    <p:extLst>
      <p:ext uri="{BB962C8B-B14F-4D97-AF65-F5344CB8AC3E}">
        <p14:creationId xmlns:p14="http://schemas.microsoft.com/office/powerpoint/2010/main" val="2319473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140557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284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2997200"/>
            <a:ext cx="8051800" cy="118745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492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710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38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/ 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449" y="1524000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2449" y="4336998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7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22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7905751" cy="4891088"/>
          </a:xfrm>
        </p:spPr>
        <p:txBody>
          <a:bodyPr/>
          <a:lstStyle>
            <a:lvl1pPr marL="363538" indent="-363538">
              <a:spcBef>
                <a:spcPts val="1800"/>
              </a:spcBef>
              <a:defRPr/>
            </a:lvl1pPr>
            <a:lvl2pPr marL="801688" indent="-344488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2</a:t>
            </a:r>
          </a:p>
        </p:txBody>
      </p:sp>
    </p:spTree>
    <p:extLst>
      <p:ext uri="{BB962C8B-B14F-4D97-AF65-F5344CB8AC3E}">
        <p14:creationId xmlns:p14="http://schemas.microsoft.com/office/powerpoint/2010/main" val="37575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3421453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28792" y="1284367"/>
            <a:ext cx="4190246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114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67983"/>
            <a:ext cx="7658100" cy="298267"/>
          </a:xfrm>
        </p:spPr>
        <p:txBody>
          <a:bodyPr>
            <a:noAutofit/>
          </a:bodyPr>
          <a:lstStyle>
            <a:lvl1pPr marL="0" indent="0">
              <a:buNone/>
              <a:defRPr sz="1800" i="1" baseline="0"/>
            </a:lvl1pPr>
          </a:lstStyle>
          <a:p>
            <a:pPr lvl="0"/>
            <a:r>
              <a:rPr lang="en-ZA" i="1" dirty="0"/>
              <a:t>Table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17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2" y="4609448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lvl="0"/>
            <a:r>
              <a:rPr lang="en-ZA" sz="2400" b="1" dirty="0">
                <a:solidFill>
                  <a:schemeClr val="bg1"/>
                </a:solidFill>
              </a:rPr>
              <a:t>Mathematics NQF Level</a:t>
            </a:r>
            <a:r>
              <a:rPr lang="en-ZA" sz="2400" b="1" baseline="0" dirty="0">
                <a:solidFill>
                  <a:schemeClr val="bg1"/>
                </a:solidFill>
              </a:rPr>
              <a:t> 2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6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r example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A1C1C1D-5690-4A72-8EAD-31DA2CF0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85" y="2366779"/>
            <a:ext cx="4407478" cy="1803314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6" y="1567447"/>
            <a:ext cx="2326565" cy="32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A3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0"/>
            <a:ext cx="720000" cy="6851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1" y="5565371"/>
            <a:ext cx="720000" cy="761579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897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-12355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D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4000" y="5613400"/>
            <a:ext cx="720000" cy="704406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00996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7150"/>
            <a:ext cx="9144000" cy="540000"/>
          </a:xfrm>
          <a:prstGeom prst="rect">
            <a:avLst/>
          </a:prstGeom>
          <a:solidFill>
            <a:srgbClr val="41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4000" y="5613400"/>
            <a:ext cx="720000" cy="704406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76565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A3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4000" y="5613400"/>
            <a:ext cx="720000" cy="704406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218420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095902"/>
            <a:ext cx="7915274" cy="2114552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Life Orientation: </a:t>
            </a:r>
            <a:r>
              <a:rPr lang="en-GB" dirty="0">
                <a:solidFill>
                  <a:srgbClr val="8CE614"/>
                </a:solidFill>
              </a:rPr>
              <a:t>Life Skills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1" y="4210454"/>
            <a:ext cx="7915274" cy="644881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NQF 2</a:t>
            </a:r>
          </a:p>
        </p:txBody>
      </p:sp>
    </p:spTree>
    <p:extLst>
      <p:ext uri="{BB962C8B-B14F-4D97-AF65-F5344CB8AC3E}">
        <p14:creationId xmlns:p14="http://schemas.microsoft.com/office/powerpoint/2010/main" val="3124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973CE-BD41-408B-A4CE-63B21BB2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53749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Guidelines for </a:t>
            </a:r>
            <a:r>
              <a:rPr lang="en-ZA" b="1" dirty="0">
                <a:solidFill>
                  <a:srgbClr val="9A73FD"/>
                </a:solidFill>
                <a:latin typeface="+mn-lt"/>
              </a:rPr>
              <a:t>study timetables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1EDA8-1A5A-4333-9F5F-A3B72C63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84505"/>
            <a:ext cx="7905751" cy="3567479"/>
          </a:xfrm>
        </p:spPr>
        <p:txBody>
          <a:bodyPr>
            <a:normAutofit/>
          </a:bodyPr>
          <a:lstStyle/>
          <a:p>
            <a:r>
              <a:rPr lang="en-ZA" sz="3600" dirty="0"/>
              <a:t>Draw tables in a </a:t>
            </a:r>
            <a:r>
              <a:rPr lang="en-ZA" sz="3600" b="1" dirty="0">
                <a:solidFill>
                  <a:srgbClr val="8CE614"/>
                </a:solidFill>
              </a:rPr>
              <a:t>logical </a:t>
            </a:r>
            <a:r>
              <a:rPr lang="en-ZA" sz="3600" b="1" dirty="0" smtClean="0">
                <a:solidFill>
                  <a:srgbClr val="8CE614"/>
                </a:solidFill>
              </a:rPr>
              <a:t>way</a:t>
            </a:r>
            <a:r>
              <a:rPr lang="en-ZA" sz="3600" dirty="0" smtClean="0"/>
              <a:t>.</a:t>
            </a:r>
            <a:endParaRPr lang="en-ZA" sz="3600" dirty="0"/>
          </a:p>
          <a:p>
            <a:r>
              <a:rPr lang="en-ZA" sz="3600" dirty="0"/>
              <a:t>Allocate </a:t>
            </a:r>
            <a:r>
              <a:rPr lang="en-ZA" sz="3600" b="1" dirty="0">
                <a:solidFill>
                  <a:srgbClr val="9A73FD"/>
                </a:solidFill>
              </a:rPr>
              <a:t>time</a:t>
            </a:r>
            <a:r>
              <a:rPr lang="en-ZA" sz="3600" dirty="0"/>
              <a:t> to </a:t>
            </a:r>
            <a:r>
              <a:rPr lang="en-ZA" sz="3600" b="1" dirty="0" smtClean="0">
                <a:solidFill>
                  <a:srgbClr val="9A73FD"/>
                </a:solidFill>
              </a:rPr>
              <a:t>subjects</a:t>
            </a:r>
            <a:r>
              <a:rPr lang="en-ZA" sz="3600" dirty="0" smtClean="0"/>
              <a:t>.</a:t>
            </a:r>
            <a:endParaRPr lang="en-ZA" sz="3600" dirty="0"/>
          </a:p>
          <a:p>
            <a:r>
              <a:rPr lang="en-ZA" sz="3600" dirty="0"/>
              <a:t>Include time for </a:t>
            </a:r>
            <a:r>
              <a:rPr lang="en-ZA" sz="3600" b="1" dirty="0">
                <a:solidFill>
                  <a:srgbClr val="8CE614"/>
                </a:solidFill>
              </a:rPr>
              <a:t>breaks</a:t>
            </a:r>
            <a:r>
              <a:rPr lang="en-ZA" sz="3600" dirty="0"/>
              <a:t>,</a:t>
            </a:r>
            <a:r>
              <a:rPr lang="en-ZA" sz="3600" b="1" dirty="0">
                <a:solidFill>
                  <a:srgbClr val="8CE614"/>
                </a:solidFill>
              </a:rPr>
              <a:t> sleeping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8CE614"/>
                </a:solidFill>
              </a:rPr>
              <a:t>eating</a:t>
            </a:r>
            <a:r>
              <a:rPr lang="en-ZA" sz="3600" b="1" dirty="0"/>
              <a:t> </a:t>
            </a:r>
            <a:r>
              <a:rPr lang="en-ZA" sz="3600" dirty="0" smtClean="0"/>
              <a:t>&amp; </a:t>
            </a:r>
            <a:r>
              <a:rPr lang="en-ZA" sz="3600" dirty="0"/>
              <a:t>other </a:t>
            </a:r>
            <a:r>
              <a:rPr lang="en-ZA" sz="3600" dirty="0" smtClean="0"/>
              <a:t>activities.</a:t>
            </a:r>
            <a:endParaRPr lang="en-ZA" sz="3600" dirty="0"/>
          </a:p>
          <a:p>
            <a:r>
              <a:rPr lang="en-ZA" sz="3600" dirty="0"/>
              <a:t>Include </a:t>
            </a:r>
            <a:r>
              <a:rPr lang="en-ZA" sz="3600" dirty="0" smtClean="0"/>
              <a:t>activities </a:t>
            </a:r>
            <a:r>
              <a:rPr lang="en-ZA" sz="3600" dirty="0"/>
              <a:t>from your </a:t>
            </a:r>
            <a:r>
              <a:rPr lang="en-ZA" sz="3600" b="1" dirty="0">
                <a:solidFill>
                  <a:srgbClr val="9A73FD"/>
                </a:solidFill>
              </a:rPr>
              <a:t>calendar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9A73FD"/>
                </a:solidFill>
              </a:rPr>
              <a:t>to-do lists</a:t>
            </a:r>
            <a:r>
              <a:rPr lang="en-ZA" sz="3600" dirty="0" smtClean="0"/>
              <a:t>.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201" y="4174077"/>
            <a:ext cx="3098800" cy="20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973CE-BD41-408B-A4CE-63B21BB2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53749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Guidelines for </a:t>
            </a:r>
            <a:r>
              <a:rPr lang="en-ZA" b="1" dirty="0">
                <a:solidFill>
                  <a:srgbClr val="9A73FD"/>
                </a:solidFill>
                <a:latin typeface="+mn-lt"/>
              </a:rPr>
              <a:t>study timetables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1EDA8-1A5A-4333-9F5F-A3B72C63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1740"/>
            <a:ext cx="8444753" cy="3871589"/>
          </a:xfrm>
        </p:spPr>
        <p:txBody>
          <a:bodyPr>
            <a:noAutofit/>
          </a:bodyPr>
          <a:lstStyle/>
          <a:p>
            <a:pPr lvl="1"/>
            <a:r>
              <a:rPr lang="en-ZA" sz="3600" dirty="0"/>
              <a:t>Study: </a:t>
            </a:r>
            <a:r>
              <a:rPr lang="en-ZA" sz="3600" b="1" dirty="0">
                <a:solidFill>
                  <a:srgbClr val="8CE614"/>
                </a:solidFill>
              </a:rPr>
              <a:t>45 </a:t>
            </a:r>
            <a:r>
              <a:rPr lang="en-ZA" sz="3600" b="1" dirty="0" smtClean="0">
                <a:solidFill>
                  <a:srgbClr val="8CE614"/>
                </a:solidFill>
              </a:rPr>
              <a:t>min</a:t>
            </a:r>
            <a:r>
              <a:rPr lang="en-ZA" sz="3600" dirty="0" smtClean="0"/>
              <a:t>, rest</a:t>
            </a:r>
            <a:r>
              <a:rPr lang="en-ZA" sz="3600" dirty="0"/>
              <a:t>: </a:t>
            </a:r>
            <a:r>
              <a:rPr lang="en-ZA" sz="3600" b="1" dirty="0">
                <a:solidFill>
                  <a:srgbClr val="9A73FD"/>
                </a:solidFill>
              </a:rPr>
              <a:t>15 </a:t>
            </a:r>
            <a:r>
              <a:rPr lang="en-ZA" sz="3600" b="1" dirty="0" smtClean="0">
                <a:solidFill>
                  <a:srgbClr val="9A73FD"/>
                </a:solidFill>
              </a:rPr>
              <a:t>min</a:t>
            </a:r>
            <a:r>
              <a:rPr lang="en-ZA" sz="3600" dirty="0" smtClean="0"/>
              <a:t>.</a:t>
            </a:r>
            <a:endParaRPr lang="en-ZA" sz="3600" dirty="0"/>
          </a:p>
          <a:p>
            <a:pPr lvl="1"/>
            <a:r>
              <a:rPr lang="en-ZA" sz="3600" dirty="0"/>
              <a:t>Divide </a:t>
            </a:r>
            <a:r>
              <a:rPr lang="en-ZA" sz="3600" b="1" dirty="0">
                <a:solidFill>
                  <a:srgbClr val="8CE614"/>
                </a:solidFill>
              </a:rPr>
              <a:t>subject content </a:t>
            </a:r>
            <a:r>
              <a:rPr lang="en-ZA" sz="3600" dirty="0"/>
              <a:t>into </a:t>
            </a:r>
            <a:r>
              <a:rPr lang="en-ZA" sz="3600" b="1" dirty="0">
                <a:solidFill>
                  <a:srgbClr val="9A73FD"/>
                </a:solidFill>
              </a:rPr>
              <a:t>available </a:t>
            </a:r>
            <a:r>
              <a:rPr lang="en-ZA" sz="3600" b="1" dirty="0" smtClean="0">
                <a:solidFill>
                  <a:srgbClr val="9A73FD"/>
                </a:solidFill>
              </a:rPr>
              <a:t>weeks</a:t>
            </a:r>
            <a:r>
              <a:rPr lang="en-ZA" sz="3600" dirty="0" smtClean="0"/>
              <a:t>.</a:t>
            </a:r>
            <a:endParaRPr lang="en-ZA" sz="3600" dirty="0"/>
          </a:p>
          <a:p>
            <a:pPr lvl="1"/>
            <a:r>
              <a:rPr lang="en-ZA" sz="3600" dirty="0"/>
              <a:t>Can </a:t>
            </a:r>
            <a:r>
              <a:rPr lang="en-ZA" sz="3600" b="1" dirty="0">
                <a:solidFill>
                  <a:srgbClr val="8CE614"/>
                </a:solidFill>
              </a:rPr>
              <a:t>use </a:t>
            </a:r>
            <a:r>
              <a:rPr lang="en-ZA" sz="3600" b="1" dirty="0" smtClean="0">
                <a:solidFill>
                  <a:srgbClr val="8CE614"/>
                </a:solidFill>
              </a:rPr>
              <a:t>“rest” </a:t>
            </a:r>
            <a:r>
              <a:rPr lang="en-ZA" sz="3600" b="1" dirty="0">
                <a:solidFill>
                  <a:srgbClr val="8CE614"/>
                </a:solidFill>
              </a:rPr>
              <a:t>time </a:t>
            </a:r>
            <a:r>
              <a:rPr lang="en-ZA" sz="3600" dirty="0"/>
              <a:t>to make copies, do research </a:t>
            </a:r>
            <a:r>
              <a:rPr lang="en-ZA" sz="3600" dirty="0" smtClean="0"/>
              <a:t>&amp; </a:t>
            </a:r>
            <a:r>
              <a:rPr lang="en-ZA" sz="3600" dirty="0"/>
              <a:t>complete </a:t>
            </a:r>
            <a:r>
              <a:rPr lang="en-ZA" sz="3600" dirty="0" smtClean="0"/>
              <a:t>homework.</a:t>
            </a:r>
            <a:endParaRPr lang="en-ZA" sz="3600" dirty="0"/>
          </a:p>
          <a:p>
            <a:pPr lvl="1"/>
            <a:r>
              <a:rPr lang="en-ZA" sz="3600" dirty="0"/>
              <a:t>Draw up </a:t>
            </a:r>
            <a:r>
              <a:rPr lang="en-ZA" sz="3600" b="1" dirty="0">
                <a:solidFill>
                  <a:srgbClr val="9A73FD"/>
                </a:solidFill>
              </a:rPr>
              <a:t>short-term timetables </a:t>
            </a:r>
            <a:r>
              <a:rPr lang="en-ZA" sz="3600" dirty="0"/>
              <a:t>for specific projects, tests or </a:t>
            </a:r>
            <a:r>
              <a:rPr lang="en-ZA" sz="3600" dirty="0" smtClean="0"/>
              <a:t>exams.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7385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FFBE99-9334-4B05-84A3-B50C21FB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77" y="1064558"/>
            <a:ext cx="8126597" cy="372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1800" i="1" dirty="0"/>
              <a:t>Table 6.3: Example of a study plan for the week before a test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367"/>
            <a:ext cx="8399844" cy="317350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037" y="4655843"/>
            <a:ext cx="2299407" cy="15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8AF973CE-BD41-408B-A4CE-63B21BB2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334407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Guidelines for </a:t>
            </a:r>
            <a:r>
              <a:rPr lang="en-ZA" b="1" dirty="0">
                <a:solidFill>
                  <a:srgbClr val="9A73FD"/>
                </a:solidFill>
                <a:latin typeface="+mn-lt"/>
              </a:rPr>
              <a:t>study timetables</a:t>
            </a:r>
          </a:p>
        </p:txBody>
      </p:sp>
    </p:spTree>
    <p:extLst>
      <p:ext uri="{BB962C8B-B14F-4D97-AF65-F5344CB8AC3E}">
        <p14:creationId xmlns:p14="http://schemas.microsoft.com/office/powerpoint/2010/main" val="11491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1.11111E-6 L 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2 12 Drawing Up A Study Timetabl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4046"/>
            <a:ext cx="9144000" cy="5143042"/>
          </a:xfrm>
        </p:spPr>
      </p:pic>
      <p:sp>
        <p:nvSpPr>
          <p:cNvPr id="5" name="TextBox 4"/>
          <p:cNvSpPr txBox="1"/>
          <p:nvPr/>
        </p:nvSpPr>
        <p:spPr>
          <a:xfrm>
            <a:off x="456874" y="5807631"/>
            <a:ext cx="326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Click </a:t>
            </a:r>
            <a:r>
              <a:rPr lang="en-US" b="1" dirty="0" smtClean="0">
                <a:solidFill>
                  <a:prstClr val="black"/>
                </a:solidFill>
              </a:rPr>
              <a:t>above </a:t>
            </a:r>
            <a:r>
              <a:rPr lang="en-US" b="1" dirty="0">
                <a:solidFill>
                  <a:prstClr val="black"/>
                </a:solidFill>
              </a:rPr>
              <a:t>to play this video. </a:t>
            </a:r>
          </a:p>
        </p:txBody>
      </p:sp>
      <p:sp>
        <p:nvSpPr>
          <p:cNvPr id="7" name="Up Arrow 6"/>
          <p:cNvSpPr/>
          <p:nvPr/>
        </p:nvSpPr>
        <p:spPr>
          <a:xfrm>
            <a:off x="115575" y="5744088"/>
            <a:ext cx="301925" cy="422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49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238322D-2095-4BC1-AC3A-AC49D2EF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4776362"/>
            <a:ext cx="7910513" cy="524687"/>
          </a:xfrm>
        </p:spPr>
        <p:txBody>
          <a:bodyPr>
            <a:normAutofit/>
          </a:bodyPr>
          <a:lstStyle/>
          <a:p>
            <a:r>
              <a:rPr lang="en-ZA" sz="2800" dirty="0" smtClean="0">
                <a:solidFill>
                  <a:srgbClr val="8CE614"/>
                </a:solidFill>
              </a:rPr>
              <a:t>Module 6</a:t>
            </a:r>
            <a:endParaRPr lang="en-ZA" sz="2800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81966-6483-4AC6-8E13-29BAE161BC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577" y="4237149"/>
            <a:ext cx="8296478" cy="6551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ZA" sz="5200" dirty="0" smtClean="0">
                <a:solidFill>
                  <a:srgbClr val="9A73FD"/>
                </a:solidFill>
                <a:latin typeface="Calibri"/>
                <a:ea typeface="+mj-ea"/>
                <a:cs typeface="+mj-cs"/>
              </a:rPr>
              <a:t>Learning activity 6.1</a:t>
            </a:r>
            <a:endParaRPr lang="en-ZA" sz="5200" dirty="0">
              <a:solidFill>
                <a:srgbClr val="9A73FD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193931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your knowledge of this unit – and draw up your own study timetable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completing Learning activity 6.1 in your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Student’s Book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1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74" y="2018765"/>
            <a:ext cx="7910513" cy="2636839"/>
          </a:xfrm>
        </p:spPr>
        <p:txBody>
          <a:bodyPr>
            <a:normAutofit/>
          </a:bodyPr>
          <a:lstStyle/>
          <a:p>
            <a:pPr algn="ctr"/>
            <a:r>
              <a:rPr lang="en-ZA" dirty="0">
                <a:solidFill>
                  <a:srgbClr val="8CE614"/>
                </a:solidFill>
              </a:rPr>
              <a:t>Academic progress </a:t>
            </a:r>
            <a:r>
              <a:rPr lang="en-ZA" dirty="0" smtClean="0">
                <a:solidFill>
                  <a:srgbClr val="8CE614"/>
                </a:solidFill>
              </a:rPr>
              <a:t/>
            </a:r>
            <a:br>
              <a:rPr lang="en-ZA" dirty="0" smtClean="0">
                <a:solidFill>
                  <a:srgbClr val="8CE614"/>
                </a:solidFill>
              </a:rPr>
            </a:br>
            <a:r>
              <a:rPr lang="en-ZA" dirty="0" smtClean="0">
                <a:solidFill>
                  <a:srgbClr val="8CE614"/>
                </a:solidFill>
              </a:rPr>
              <a:t>&amp; </a:t>
            </a:r>
            <a:r>
              <a:rPr lang="en-ZA" dirty="0">
                <a:solidFill>
                  <a:srgbClr val="8CE614"/>
                </a:solidFill>
              </a:rPr>
              <a:t>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973" y="1900196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6.2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23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829B5-03D4-4555-B172-1D4F31B6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94034"/>
            <a:ext cx="7905750" cy="720724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What is </a:t>
            </a:r>
            <a:r>
              <a:rPr lang="en-ZA" b="1" dirty="0">
                <a:solidFill>
                  <a:srgbClr val="8CE614"/>
                </a:solidFill>
                <a:latin typeface="+mn-lt"/>
              </a:rPr>
              <a:t>academic progress</a:t>
            </a:r>
            <a:r>
              <a:rPr lang="en-ZA" b="1" dirty="0">
                <a:latin typeface="+mn-lt"/>
              </a:rPr>
              <a:t>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9B21F-D395-4896-A1A4-33770A8D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6" y="1107831"/>
            <a:ext cx="8040566" cy="2845604"/>
          </a:xfrm>
        </p:spPr>
        <p:txBody>
          <a:bodyPr>
            <a:normAutofit/>
          </a:bodyPr>
          <a:lstStyle/>
          <a:p>
            <a:pPr lvl="0" fontAlgn="base"/>
            <a:r>
              <a:rPr lang="en-ZA" sz="3600" dirty="0"/>
              <a:t>Moving </a:t>
            </a:r>
            <a:r>
              <a:rPr lang="en-ZA" sz="3600" b="1" dirty="0">
                <a:solidFill>
                  <a:srgbClr val="9A73FD"/>
                </a:solidFill>
              </a:rPr>
              <a:t>forward</a:t>
            </a:r>
            <a:r>
              <a:rPr lang="en-ZA" sz="3600" dirty="0"/>
              <a:t> in your </a:t>
            </a:r>
            <a:r>
              <a:rPr lang="en-ZA" sz="3600" b="1" dirty="0">
                <a:solidFill>
                  <a:srgbClr val="9A73FD"/>
                </a:solidFill>
              </a:rPr>
              <a:t>formal </a:t>
            </a:r>
            <a:r>
              <a:rPr lang="en-ZA" sz="3600" b="1" dirty="0" smtClean="0">
                <a:solidFill>
                  <a:srgbClr val="9A73FD"/>
                </a:solidFill>
              </a:rPr>
              <a:t>studies</a:t>
            </a:r>
            <a:r>
              <a:rPr lang="en-ZA" sz="3600" dirty="0" smtClean="0"/>
              <a:t>.</a:t>
            </a:r>
            <a:endParaRPr lang="en-ZA" sz="3600" dirty="0"/>
          </a:p>
          <a:p>
            <a:pPr lvl="0" fontAlgn="base"/>
            <a:r>
              <a:rPr lang="en-ZA" sz="3600" dirty="0"/>
              <a:t>Can be </a:t>
            </a:r>
            <a:r>
              <a:rPr lang="en-ZA" sz="3600" b="1" dirty="0">
                <a:solidFill>
                  <a:srgbClr val="8CE614"/>
                </a:solidFill>
              </a:rPr>
              <a:t>measured</a:t>
            </a:r>
            <a:r>
              <a:rPr lang="en-ZA" sz="3600" dirty="0"/>
              <a:t>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ZA" sz="3200" dirty="0"/>
              <a:t>Per </a:t>
            </a:r>
            <a:r>
              <a:rPr lang="en-ZA" sz="3200" b="1" dirty="0" smtClean="0">
                <a:solidFill>
                  <a:srgbClr val="9A73FD"/>
                </a:solidFill>
              </a:rPr>
              <a:t>subject</a:t>
            </a:r>
            <a:r>
              <a:rPr lang="en-ZA" sz="3200" dirty="0" smtClean="0"/>
              <a:t>.</a:t>
            </a:r>
            <a:endParaRPr lang="en-ZA" sz="3200" dirty="0"/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ZA" sz="3200" dirty="0"/>
              <a:t>In </a:t>
            </a:r>
            <a:r>
              <a:rPr lang="en-ZA" sz="3200" b="1" dirty="0">
                <a:solidFill>
                  <a:srgbClr val="8CE614"/>
                </a:solidFill>
              </a:rPr>
              <a:t>all </a:t>
            </a:r>
            <a:r>
              <a:rPr lang="en-ZA" sz="3200" b="1" dirty="0" smtClean="0">
                <a:solidFill>
                  <a:srgbClr val="8CE614"/>
                </a:solidFill>
              </a:rPr>
              <a:t>subjects</a:t>
            </a:r>
            <a:r>
              <a:rPr lang="en-ZA" sz="3200" dirty="0" smtClean="0"/>
              <a:t>.</a:t>
            </a:r>
            <a:endParaRPr lang="en-ZA" sz="3200" dirty="0"/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ZA" sz="3200" dirty="0"/>
              <a:t>In </a:t>
            </a:r>
            <a:r>
              <a:rPr lang="en-ZA" sz="3200" b="1" dirty="0">
                <a:solidFill>
                  <a:srgbClr val="9A73FD"/>
                </a:solidFill>
              </a:rPr>
              <a:t>your </a:t>
            </a:r>
            <a:r>
              <a:rPr lang="en-ZA" sz="3200" b="1" dirty="0" smtClean="0">
                <a:solidFill>
                  <a:srgbClr val="9A73FD"/>
                </a:solidFill>
              </a:rPr>
              <a:t>qualification</a:t>
            </a:r>
            <a:r>
              <a:rPr lang="en-ZA" sz="3200" dirty="0" smtClean="0"/>
              <a:t>.</a:t>
            </a:r>
            <a:endParaRPr lang="en-ZA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3002" y="3819710"/>
            <a:ext cx="3699198" cy="24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829B5-03D4-4555-B172-1D4F31B6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93" y="278854"/>
            <a:ext cx="7905750" cy="720724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Tracking </a:t>
            </a:r>
            <a:r>
              <a:rPr lang="en-ZA" b="1" dirty="0">
                <a:solidFill>
                  <a:srgbClr val="8CE614"/>
                </a:solidFill>
                <a:latin typeface="+mn-lt"/>
              </a:rPr>
              <a:t>academic progress</a:t>
            </a:r>
            <a:endParaRPr lang="en-ZA" dirty="0">
              <a:solidFill>
                <a:srgbClr val="8CE61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9B21F-D395-4896-A1A4-33770A8D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1110936"/>
            <a:ext cx="8040566" cy="2506324"/>
          </a:xfrm>
        </p:spPr>
        <p:txBody>
          <a:bodyPr>
            <a:normAutofit/>
          </a:bodyPr>
          <a:lstStyle/>
          <a:p>
            <a:pPr lvl="0" fontAlgn="base"/>
            <a:r>
              <a:rPr lang="en-ZA" sz="3600" dirty="0"/>
              <a:t>Record your </a:t>
            </a:r>
            <a:r>
              <a:rPr lang="en-ZA" sz="3600" b="1" dirty="0" smtClean="0">
                <a:solidFill>
                  <a:srgbClr val="9A73FD"/>
                </a:solidFill>
              </a:rPr>
              <a:t>results</a:t>
            </a:r>
            <a:r>
              <a:rPr lang="en-ZA" sz="3600" dirty="0" smtClean="0"/>
              <a:t>.</a:t>
            </a:r>
            <a:endParaRPr lang="en-ZA" sz="3600" dirty="0"/>
          </a:p>
          <a:p>
            <a:pPr lvl="0" fontAlgn="base"/>
            <a:r>
              <a:rPr lang="en-ZA" sz="3600" dirty="0"/>
              <a:t>Compare with </a:t>
            </a:r>
            <a:r>
              <a:rPr lang="en-ZA" sz="3600" b="1" dirty="0">
                <a:solidFill>
                  <a:srgbClr val="8CE614"/>
                </a:solidFill>
              </a:rPr>
              <a:t>previous </a:t>
            </a:r>
            <a:r>
              <a:rPr lang="en-ZA" sz="3600" b="1" dirty="0" smtClean="0">
                <a:solidFill>
                  <a:srgbClr val="8CE614"/>
                </a:solidFill>
              </a:rPr>
              <a:t>results</a:t>
            </a:r>
            <a:r>
              <a:rPr lang="en-ZA" sz="3600" dirty="0" smtClean="0"/>
              <a:t>.</a:t>
            </a:r>
            <a:endParaRPr lang="en-ZA" sz="3600" dirty="0"/>
          </a:p>
          <a:p>
            <a:pPr lvl="0" fontAlgn="base"/>
            <a:r>
              <a:rPr lang="en-ZA" sz="3600" dirty="0"/>
              <a:t>Use a </a:t>
            </a:r>
            <a:r>
              <a:rPr lang="en-ZA" sz="3600" b="1" dirty="0">
                <a:solidFill>
                  <a:srgbClr val="9A73FD"/>
                </a:solidFill>
              </a:rPr>
              <a:t>table</a:t>
            </a:r>
            <a:r>
              <a:rPr lang="en-ZA" sz="3600" dirty="0"/>
              <a:t>,</a:t>
            </a:r>
            <a:r>
              <a:rPr lang="en-ZA" sz="3600" b="1" dirty="0">
                <a:solidFill>
                  <a:srgbClr val="9A73FD"/>
                </a:solidFill>
              </a:rPr>
              <a:t> spreadsheet </a:t>
            </a:r>
            <a:r>
              <a:rPr lang="en-ZA" sz="3600" dirty="0"/>
              <a:t>or </a:t>
            </a:r>
            <a:r>
              <a:rPr lang="en-ZA" sz="3600" b="1" dirty="0">
                <a:solidFill>
                  <a:srgbClr val="9A73FD"/>
                </a:solidFill>
              </a:rPr>
              <a:t>graph</a:t>
            </a:r>
            <a:r>
              <a:rPr lang="en-ZA" sz="3600" dirty="0"/>
              <a:t> </a:t>
            </a:r>
            <a:endParaRPr lang="en-ZA" sz="3600" dirty="0" smtClean="0"/>
          </a:p>
          <a:p>
            <a:pPr marL="268288" lvl="0" indent="0" fontAlgn="base">
              <a:buNone/>
            </a:pPr>
            <a:r>
              <a:rPr lang="en-ZA" sz="3600" dirty="0" smtClean="0"/>
              <a:t>(</a:t>
            </a:r>
            <a:r>
              <a:rPr lang="en-ZA" sz="3600" dirty="0"/>
              <a:t>e.g. column or bar graph</a:t>
            </a:r>
            <a:r>
              <a:rPr lang="en-ZA" sz="3600" dirty="0" smtClean="0"/>
              <a:t>).</a:t>
            </a:r>
            <a:endParaRPr lang="en-ZA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7059" y="3617260"/>
            <a:ext cx="3953435" cy="26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829B5-03D4-4555-B172-1D4F31B6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04412" cy="1075764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Creating a </a:t>
            </a:r>
            <a:r>
              <a:rPr lang="en-ZA" b="1" dirty="0">
                <a:solidFill>
                  <a:srgbClr val="9A73FD"/>
                </a:solidFill>
                <a:latin typeface="+mn-lt"/>
              </a:rPr>
              <a:t>graph</a:t>
            </a:r>
            <a:r>
              <a:rPr lang="en-ZA" b="1" dirty="0">
                <a:latin typeface="+mn-lt"/>
              </a:rPr>
              <a:t> </a:t>
            </a:r>
            <a:r>
              <a:rPr lang="en-ZA" b="1" dirty="0" smtClean="0">
                <a:latin typeface="+mn-lt"/>
              </a:rPr>
              <a:t>of </a:t>
            </a:r>
            <a:r>
              <a:rPr lang="en-ZA" b="1" dirty="0" smtClean="0">
                <a:solidFill>
                  <a:srgbClr val="8CE614"/>
                </a:solidFill>
                <a:latin typeface="+mn-lt"/>
              </a:rPr>
              <a:t>your </a:t>
            </a:r>
            <a:r>
              <a:rPr lang="en-ZA" b="1" dirty="0">
                <a:solidFill>
                  <a:srgbClr val="8CE614"/>
                </a:solidFill>
                <a:latin typeface="+mn-lt"/>
              </a:rPr>
              <a:t>progress</a:t>
            </a:r>
            <a:endParaRPr lang="en-ZA" dirty="0">
              <a:solidFill>
                <a:srgbClr val="8CE61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9B21F-D395-4896-A1A4-33770A8D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214" y="1546508"/>
            <a:ext cx="4407478" cy="3200303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ZA" sz="3600" dirty="0"/>
              <a:t>Refer to </a:t>
            </a:r>
            <a:r>
              <a:rPr lang="en-ZA" sz="3600" b="1" dirty="0">
                <a:solidFill>
                  <a:srgbClr val="9A73FD"/>
                </a:solidFill>
              </a:rPr>
              <a:t>Example 6.4 </a:t>
            </a:r>
            <a:r>
              <a:rPr lang="en-ZA" sz="3600" dirty="0"/>
              <a:t>in your </a:t>
            </a:r>
            <a:r>
              <a:rPr lang="en-ZA" sz="3600" i="1" dirty="0"/>
              <a:t>Student’s Book </a:t>
            </a:r>
            <a:r>
              <a:rPr lang="en-ZA" sz="3600" dirty="0"/>
              <a:t>to see how to use Excel to create graphs to track your academic </a:t>
            </a:r>
            <a:r>
              <a:rPr lang="en-ZA" sz="3600" dirty="0" smtClean="0"/>
              <a:t>progress.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193688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F38CE-2CB8-4F04-8978-243FAA83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107576"/>
            <a:ext cx="7905750" cy="1210236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solidFill>
                  <a:srgbClr val="8CE614"/>
                </a:solidFill>
                <a:latin typeface="+mn-lt"/>
              </a:rPr>
              <a:t>Action plan </a:t>
            </a:r>
            <a:r>
              <a:rPr lang="en-ZA" b="1" dirty="0">
                <a:latin typeface="+mn-lt"/>
              </a:rPr>
              <a:t>for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solidFill>
                  <a:srgbClr val="9A73FD"/>
                </a:solidFill>
                <a:latin typeface="+mn-lt"/>
              </a:rPr>
              <a:t>academic </a:t>
            </a:r>
            <a:r>
              <a:rPr lang="en-ZA" b="1" dirty="0">
                <a:solidFill>
                  <a:srgbClr val="9A73FD"/>
                </a:solidFill>
                <a:latin typeface="+mn-lt"/>
              </a:rPr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698BB-6AC7-4E16-9652-9B5C81A9D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0" y="1657062"/>
            <a:ext cx="7905751" cy="2090371"/>
          </a:xfrm>
        </p:spPr>
        <p:txBody>
          <a:bodyPr>
            <a:normAutofit/>
          </a:bodyPr>
          <a:lstStyle/>
          <a:p>
            <a:r>
              <a:rPr lang="en-ZA" sz="3600" dirty="0"/>
              <a:t>Set a </a:t>
            </a:r>
            <a:r>
              <a:rPr lang="en-ZA" sz="3600" b="1" dirty="0">
                <a:solidFill>
                  <a:srgbClr val="8CE614"/>
                </a:solidFill>
              </a:rPr>
              <a:t>clear</a:t>
            </a:r>
            <a:r>
              <a:rPr lang="en-ZA" sz="3600" dirty="0"/>
              <a:t>,</a:t>
            </a:r>
            <a:r>
              <a:rPr lang="en-ZA" sz="3600" b="1" dirty="0">
                <a:solidFill>
                  <a:srgbClr val="8CE614"/>
                </a:solidFill>
              </a:rPr>
              <a:t> SMART </a:t>
            </a:r>
            <a:r>
              <a:rPr lang="en-ZA" sz="3600" b="1" dirty="0" smtClean="0">
                <a:solidFill>
                  <a:srgbClr val="8CE614"/>
                </a:solidFill>
              </a:rPr>
              <a:t>goal</a:t>
            </a:r>
            <a:r>
              <a:rPr lang="en-ZA" sz="3600" dirty="0" smtClean="0"/>
              <a:t>.</a:t>
            </a:r>
            <a:endParaRPr lang="en-ZA" sz="3600" dirty="0"/>
          </a:p>
          <a:p>
            <a:r>
              <a:rPr lang="en-ZA" sz="3600" dirty="0"/>
              <a:t>Choose </a:t>
            </a:r>
            <a:r>
              <a:rPr lang="en-ZA" sz="3600" dirty="0" smtClean="0"/>
              <a:t>a </a:t>
            </a:r>
            <a:r>
              <a:rPr lang="en-ZA" sz="3600" b="1" dirty="0" smtClean="0">
                <a:solidFill>
                  <a:srgbClr val="9A73FD"/>
                </a:solidFill>
              </a:rPr>
              <a:t>method</a:t>
            </a:r>
            <a:r>
              <a:rPr lang="en-ZA" sz="3600" dirty="0" smtClean="0">
                <a:solidFill>
                  <a:srgbClr val="9A73FD"/>
                </a:solidFill>
              </a:rPr>
              <a:t> </a:t>
            </a:r>
            <a:r>
              <a:rPr lang="en-ZA" sz="3600" dirty="0"/>
              <a:t>to </a:t>
            </a:r>
            <a:r>
              <a:rPr lang="en-ZA" sz="3600" dirty="0" smtClean="0"/>
              <a:t>reach the goal.</a:t>
            </a:r>
            <a:endParaRPr lang="en-ZA" sz="3600" dirty="0"/>
          </a:p>
          <a:p>
            <a:r>
              <a:rPr lang="en-ZA" sz="3600" dirty="0"/>
              <a:t>Break down </a:t>
            </a:r>
            <a:r>
              <a:rPr lang="en-ZA" sz="3600" dirty="0" smtClean="0"/>
              <a:t>the goal </a:t>
            </a:r>
            <a:r>
              <a:rPr lang="en-ZA" sz="3600" dirty="0"/>
              <a:t>into </a:t>
            </a:r>
            <a:r>
              <a:rPr lang="en-ZA" sz="3600" b="1" dirty="0" err="1" smtClean="0">
                <a:solidFill>
                  <a:srgbClr val="8CE614"/>
                </a:solidFill>
              </a:rPr>
              <a:t>subgoals</a:t>
            </a:r>
            <a:r>
              <a:rPr lang="en-ZA" sz="3600" dirty="0" smtClean="0"/>
              <a:t>.</a:t>
            </a:r>
            <a:endParaRPr lang="en-ZA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675" y="3518591"/>
            <a:ext cx="4134225" cy="27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754" y="2138082"/>
            <a:ext cx="4020490" cy="1464234"/>
          </a:xfrm>
        </p:spPr>
        <p:txBody>
          <a:bodyPr>
            <a:noAutofit/>
          </a:bodyPr>
          <a:lstStyle/>
          <a:p>
            <a:pPr algn="ctr"/>
            <a:r>
              <a:rPr lang="en-ZA" dirty="0">
                <a:solidFill>
                  <a:srgbClr val="8CE614"/>
                </a:solidFill>
              </a:rPr>
              <a:t>Develop a study plan</a:t>
            </a:r>
            <a:endParaRPr lang="en-GB" dirty="0">
              <a:solidFill>
                <a:srgbClr val="8CE6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1163" y="3777127"/>
            <a:ext cx="3843081" cy="53187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9A73FD"/>
                </a:solidFill>
              </a:rPr>
              <a:t>Module 6</a:t>
            </a:r>
          </a:p>
        </p:txBody>
      </p:sp>
    </p:spTree>
    <p:extLst>
      <p:ext uri="{BB962C8B-B14F-4D97-AF65-F5344CB8AC3E}">
        <p14:creationId xmlns:p14="http://schemas.microsoft.com/office/powerpoint/2010/main" val="24945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F38CE-2CB8-4F04-8978-243FAA83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107576"/>
            <a:ext cx="7905750" cy="1210236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solidFill>
                  <a:srgbClr val="8CE614"/>
                </a:solidFill>
                <a:latin typeface="+mn-lt"/>
              </a:rPr>
              <a:t>Action plan </a:t>
            </a:r>
            <a:r>
              <a:rPr lang="en-ZA" b="1" dirty="0">
                <a:latin typeface="+mn-lt"/>
              </a:rPr>
              <a:t>for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solidFill>
                  <a:srgbClr val="9A73FD"/>
                </a:solidFill>
                <a:latin typeface="+mn-lt"/>
              </a:rPr>
              <a:t>academic </a:t>
            </a:r>
            <a:r>
              <a:rPr lang="en-ZA" b="1" dirty="0">
                <a:solidFill>
                  <a:srgbClr val="9A73FD"/>
                </a:solidFill>
                <a:latin typeface="+mn-lt"/>
              </a:rPr>
              <a:t>performance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982F9E2-4D06-4DDD-B096-617E7D20825A}"/>
              </a:ext>
            </a:extLst>
          </p:cNvPr>
          <p:cNvSpPr txBox="1">
            <a:spLocks/>
          </p:cNvSpPr>
          <p:nvPr/>
        </p:nvSpPr>
        <p:spPr>
          <a:xfrm>
            <a:off x="381002" y="1553783"/>
            <a:ext cx="7905751" cy="2563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3600" dirty="0" smtClean="0"/>
              <a:t>Outline </a:t>
            </a:r>
            <a:r>
              <a:rPr lang="en-ZA" sz="3600" b="1" dirty="0" smtClean="0">
                <a:solidFill>
                  <a:srgbClr val="8CE614"/>
                </a:solidFill>
              </a:rPr>
              <a:t>action steps </a:t>
            </a:r>
            <a:r>
              <a:rPr lang="en-ZA" sz="3600" dirty="0" smtClean="0"/>
              <a:t>for </a:t>
            </a:r>
            <a:r>
              <a:rPr lang="en-ZA" sz="3600" b="1" dirty="0" err="1" smtClean="0">
                <a:solidFill>
                  <a:srgbClr val="8CE614"/>
                </a:solidFill>
              </a:rPr>
              <a:t>subgoals</a:t>
            </a:r>
            <a:r>
              <a:rPr lang="en-ZA" sz="3600" dirty="0" smtClean="0"/>
              <a:t>.</a:t>
            </a:r>
          </a:p>
          <a:p>
            <a:r>
              <a:rPr lang="en-ZA" sz="3600" dirty="0" smtClean="0"/>
              <a:t>Set a </a:t>
            </a:r>
            <a:r>
              <a:rPr lang="en-ZA" sz="3600" b="1" dirty="0" smtClean="0">
                <a:solidFill>
                  <a:srgbClr val="9A73FD"/>
                </a:solidFill>
              </a:rPr>
              <a:t>deadline </a:t>
            </a:r>
            <a:r>
              <a:rPr lang="en-ZA" sz="3600" dirty="0" smtClean="0"/>
              <a:t>for </a:t>
            </a:r>
            <a:r>
              <a:rPr lang="en-ZA" sz="3600" b="1" dirty="0" smtClean="0">
                <a:solidFill>
                  <a:srgbClr val="9A73FD"/>
                </a:solidFill>
              </a:rPr>
              <a:t>each step</a:t>
            </a:r>
            <a:r>
              <a:rPr lang="en-ZA" sz="3600" dirty="0" smtClean="0"/>
              <a:t>.</a:t>
            </a:r>
          </a:p>
          <a:p>
            <a:r>
              <a:rPr lang="en-ZA" sz="3600" dirty="0" smtClean="0"/>
              <a:t>Plan for </a:t>
            </a:r>
            <a:r>
              <a:rPr lang="en-ZA" sz="3600" b="1" dirty="0" smtClean="0">
                <a:solidFill>
                  <a:srgbClr val="8CE614"/>
                </a:solidFill>
              </a:rPr>
              <a:t>obstacles</a:t>
            </a:r>
            <a:r>
              <a:rPr lang="en-ZA" sz="3600" dirty="0" smtClean="0"/>
              <a:t>.</a:t>
            </a:r>
          </a:p>
          <a:p>
            <a:r>
              <a:rPr lang="en-ZA" sz="3600" dirty="0" smtClean="0"/>
              <a:t>Identify the </a:t>
            </a:r>
            <a:r>
              <a:rPr lang="en-ZA" sz="3600" b="1" dirty="0" smtClean="0">
                <a:solidFill>
                  <a:srgbClr val="9A73FD"/>
                </a:solidFill>
              </a:rPr>
              <a:t>resources needed</a:t>
            </a:r>
            <a:r>
              <a:rPr lang="en-ZA" sz="3600" dirty="0" smtClean="0"/>
              <a:t>.</a:t>
            </a:r>
            <a:endParaRPr lang="en-ZA" sz="3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108" y="4120354"/>
            <a:ext cx="3124593" cy="20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1" y="107576"/>
            <a:ext cx="7905750" cy="1129553"/>
          </a:xfrm>
        </p:spPr>
        <p:txBody>
          <a:bodyPr>
            <a:noAutofit/>
          </a:bodyPr>
          <a:lstStyle/>
          <a:p>
            <a:pPr algn="ctr"/>
            <a:r>
              <a:rPr lang="en-ZA" dirty="0">
                <a:solidFill>
                  <a:srgbClr val="8CE614"/>
                </a:solidFill>
                <a:latin typeface="Calibri"/>
              </a:rPr>
              <a:t>Action plan </a:t>
            </a:r>
            <a:r>
              <a:rPr lang="en-ZA" dirty="0">
                <a:solidFill>
                  <a:prstClr val="black"/>
                </a:solidFill>
                <a:latin typeface="Calibri"/>
              </a:rPr>
              <a:t>for </a:t>
            </a:r>
            <a:br>
              <a:rPr lang="en-ZA" dirty="0">
                <a:solidFill>
                  <a:prstClr val="black"/>
                </a:solidFill>
                <a:latin typeface="Calibri"/>
              </a:rPr>
            </a:br>
            <a:r>
              <a:rPr lang="en-ZA" dirty="0">
                <a:solidFill>
                  <a:srgbClr val="9A73FD"/>
                </a:solidFill>
                <a:latin typeface="Calibri"/>
              </a:rPr>
              <a:t>academic performance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555" y="1506168"/>
            <a:ext cx="4601195" cy="3469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3600" dirty="0" smtClean="0"/>
              <a:t>Refer </a:t>
            </a:r>
            <a:r>
              <a:rPr lang="en-ZA" sz="3600" dirty="0"/>
              <a:t>to </a:t>
            </a:r>
            <a:r>
              <a:rPr lang="en-ZA" sz="3600" b="1" dirty="0">
                <a:solidFill>
                  <a:srgbClr val="8CE614"/>
                </a:solidFill>
              </a:rPr>
              <a:t>Table 6.4</a:t>
            </a:r>
            <a:r>
              <a:rPr lang="en-ZA" sz="3600" dirty="0"/>
              <a:t>: </a:t>
            </a:r>
            <a:r>
              <a:rPr lang="en-ZA" sz="3600" b="1" dirty="0">
                <a:solidFill>
                  <a:srgbClr val="8CE614"/>
                </a:solidFill>
              </a:rPr>
              <a:t>Template for an action </a:t>
            </a:r>
            <a:r>
              <a:rPr lang="en-ZA" sz="3600" b="1" dirty="0" smtClean="0">
                <a:solidFill>
                  <a:srgbClr val="8CE614"/>
                </a:solidFill>
              </a:rPr>
              <a:t>plan </a:t>
            </a:r>
            <a:r>
              <a:rPr lang="en-ZA" sz="3600" dirty="0" smtClean="0"/>
              <a:t>in your </a:t>
            </a:r>
            <a:r>
              <a:rPr lang="en-ZA" sz="3600" i="1" dirty="0" smtClean="0"/>
              <a:t>Student’s Book</a:t>
            </a:r>
            <a:r>
              <a:rPr lang="en-ZA" sz="3600" dirty="0" smtClean="0"/>
              <a:t> for more information on how to plan for academic performance.  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57625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238322D-2095-4BC1-AC3A-AC49D2EF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4776362"/>
            <a:ext cx="7910513" cy="524687"/>
          </a:xfrm>
        </p:spPr>
        <p:txBody>
          <a:bodyPr>
            <a:normAutofit/>
          </a:bodyPr>
          <a:lstStyle/>
          <a:p>
            <a:r>
              <a:rPr lang="en-ZA" sz="2800" dirty="0" smtClean="0">
                <a:solidFill>
                  <a:srgbClr val="8CE614"/>
                </a:solidFill>
              </a:rPr>
              <a:t>Module 6</a:t>
            </a:r>
            <a:endParaRPr lang="en-ZA" sz="2800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81966-6483-4AC6-8E13-29BAE161BC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577" y="4237149"/>
            <a:ext cx="8296478" cy="6551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ZA" sz="5200" dirty="0" smtClean="0">
                <a:solidFill>
                  <a:srgbClr val="9A73FD"/>
                </a:solidFill>
                <a:latin typeface="Calibri"/>
                <a:ea typeface="+mj-ea"/>
                <a:cs typeface="+mj-cs"/>
              </a:rPr>
              <a:t>Learning activity 6.2</a:t>
            </a:r>
            <a:endParaRPr lang="en-ZA" sz="5200" dirty="0">
              <a:solidFill>
                <a:srgbClr val="9A73FD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193931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your knowledge of this unit – and record your academic progress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completing Learning activity 6.2 in your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Student’s Book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35B2DD1-76A8-4516-AE98-B5866C90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3" y="4899929"/>
            <a:ext cx="7910513" cy="499973"/>
          </a:xfrm>
        </p:spPr>
        <p:txBody>
          <a:bodyPr>
            <a:normAutofit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>
                <a:solidFill>
                  <a:srgbClr val="8CE614"/>
                </a:solidFill>
              </a:rPr>
              <a:t>6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458409-ED5D-43B5-A861-E3633539FA5D}"/>
              </a:ext>
            </a:extLst>
          </p:cNvPr>
          <p:cNvSpPr txBox="1"/>
          <p:nvPr/>
        </p:nvSpPr>
        <p:spPr>
          <a:xfrm>
            <a:off x="385763" y="5399902"/>
            <a:ext cx="77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Test your knowledge of this module by completing the Summative assessment of </a:t>
            </a:r>
            <a:r>
              <a:rPr lang="en-US" dirty="0" smtClean="0">
                <a:solidFill>
                  <a:prstClr val="black"/>
                </a:solidFill>
              </a:rPr>
              <a:t>Module 6 in </a:t>
            </a:r>
            <a:r>
              <a:rPr lang="en-US" dirty="0">
                <a:solidFill>
                  <a:prstClr val="black"/>
                </a:solidFill>
              </a:rPr>
              <a:t>your </a:t>
            </a:r>
            <a:r>
              <a:rPr lang="en-US" i="1" dirty="0">
                <a:solidFill>
                  <a:prstClr val="black"/>
                </a:solidFill>
              </a:rPr>
              <a:t>Student’s Book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24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0E845-C2E6-4E8B-B558-09C7DD10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44" y="514657"/>
            <a:ext cx="7905750" cy="720724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Think about </a:t>
            </a:r>
            <a:r>
              <a:rPr lang="en-ZA" b="1" dirty="0" smtClean="0">
                <a:latin typeface="+mn-lt"/>
              </a:rPr>
              <a:t>it…</a:t>
            </a:r>
            <a:endParaRPr lang="en-ZA" b="1" dirty="0">
              <a:latin typeface="+mn-lt"/>
            </a:endParaRPr>
          </a:p>
        </p:txBody>
      </p:sp>
      <p:pic>
        <p:nvPicPr>
          <p:cNvPr id="5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8" y="245377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80" y="245377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B573C04-D446-4472-B8E6-C64F867413D7}"/>
              </a:ext>
            </a:extLst>
          </p:cNvPr>
          <p:cNvSpPr txBox="1">
            <a:spLocks/>
          </p:cNvSpPr>
          <p:nvPr/>
        </p:nvSpPr>
        <p:spPr>
          <a:xfrm>
            <a:off x="0" y="1910167"/>
            <a:ext cx="8431306" cy="302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/>
            <a:r>
              <a:rPr lang="en-ZA" sz="3600" dirty="0"/>
              <a:t>Does belonging to a </a:t>
            </a:r>
            <a:r>
              <a:rPr lang="en-ZA" sz="3600" b="1" dirty="0">
                <a:solidFill>
                  <a:srgbClr val="8CE614"/>
                </a:solidFill>
              </a:rPr>
              <a:t>study group </a:t>
            </a:r>
            <a:r>
              <a:rPr lang="en-ZA" sz="3600" dirty="0"/>
              <a:t>help?</a:t>
            </a:r>
          </a:p>
          <a:p>
            <a:pPr lvl="1" fontAlgn="base"/>
            <a:r>
              <a:rPr lang="en-ZA" sz="3600" dirty="0"/>
              <a:t>How can I </a:t>
            </a:r>
            <a:r>
              <a:rPr lang="en-ZA" sz="3600" b="1" dirty="0">
                <a:solidFill>
                  <a:srgbClr val="9A73FD"/>
                </a:solidFill>
              </a:rPr>
              <a:t>draw up a timetable </a:t>
            </a:r>
            <a:r>
              <a:rPr lang="en-ZA" sz="3600" dirty="0"/>
              <a:t>for study times?</a:t>
            </a:r>
          </a:p>
          <a:p>
            <a:pPr lvl="1" fontAlgn="base"/>
            <a:r>
              <a:rPr lang="en-ZA" sz="3600" dirty="0"/>
              <a:t>Does it help to </a:t>
            </a:r>
            <a:r>
              <a:rPr lang="en-ZA" sz="3600" b="1" dirty="0">
                <a:solidFill>
                  <a:srgbClr val="8CE614"/>
                </a:solidFill>
              </a:rPr>
              <a:t>study very hard </a:t>
            </a:r>
            <a:r>
              <a:rPr lang="en-ZA" sz="3600" dirty="0"/>
              <a:t>the night </a:t>
            </a:r>
            <a:r>
              <a:rPr lang="en-ZA" sz="3600" b="1" dirty="0">
                <a:solidFill>
                  <a:srgbClr val="8CE614"/>
                </a:solidFill>
              </a:rPr>
              <a:t>before</a:t>
            </a:r>
            <a:r>
              <a:rPr lang="en-ZA" sz="3600" dirty="0"/>
              <a:t> an exam?</a:t>
            </a:r>
          </a:p>
        </p:txBody>
      </p:sp>
    </p:spTree>
    <p:extLst>
      <p:ext uri="{BB962C8B-B14F-4D97-AF65-F5344CB8AC3E}">
        <p14:creationId xmlns:p14="http://schemas.microsoft.com/office/powerpoint/2010/main" val="26921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74" y="2018765"/>
            <a:ext cx="7910513" cy="2636839"/>
          </a:xfrm>
        </p:spPr>
        <p:txBody>
          <a:bodyPr>
            <a:normAutofit/>
          </a:bodyPr>
          <a:lstStyle/>
          <a:p>
            <a:pPr algn="ctr"/>
            <a:r>
              <a:rPr lang="en-ZA" dirty="0">
                <a:solidFill>
                  <a:srgbClr val="8CE614"/>
                </a:solidFill>
              </a:rPr>
              <a:t>Study groups, timetables &amp;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973" y="1900196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6.1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92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81722-D188-4D29-8A18-DD8625C9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52" y="302554"/>
            <a:ext cx="7905750" cy="480726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solidFill>
                  <a:srgbClr val="8CE614"/>
                </a:solidFill>
                <a:latin typeface="+mn-lt"/>
              </a:rPr>
              <a:t>What is a study group?</a:t>
            </a:r>
            <a:endParaRPr lang="en-ZA" dirty="0">
              <a:solidFill>
                <a:srgbClr val="8CE61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C5DDD-A026-41C5-B1F5-0D2E5C93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31" y="1146786"/>
            <a:ext cx="3989940" cy="4562038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Three or more </a:t>
            </a:r>
            <a:r>
              <a:rPr lang="en-ZA" sz="3600" b="1" dirty="0">
                <a:solidFill>
                  <a:srgbClr val="9A73FD"/>
                </a:solidFill>
              </a:rPr>
              <a:t>students meeting regularly </a:t>
            </a:r>
            <a:r>
              <a:rPr lang="en-ZA" sz="3600" dirty="0"/>
              <a:t>to study.</a:t>
            </a:r>
          </a:p>
          <a:p>
            <a:pPr lvl="0" fontAlgn="base"/>
            <a:r>
              <a:rPr lang="en-ZA" sz="3600" dirty="0"/>
              <a:t>Beneficial for students, especially those who are: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Interpersonal.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Linguistic.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C76925-3B2B-4E14-B43E-F0BE57C45FE5}"/>
              </a:ext>
            </a:extLst>
          </p:cNvPr>
          <p:cNvSpPr txBox="1"/>
          <p:nvPr/>
        </p:nvSpPr>
        <p:spPr>
          <a:xfrm>
            <a:off x="4548211" y="4505274"/>
            <a:ext cx="373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6.1: Some students learn better when discussing content with others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096431-6525-411B-B8CA-220A7681B5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71" y="1790799"/>
            <a:ext cx="3907920" cy="2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1117F-4B17-400F-9896-624C00BF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6" y="869223"/>
            <a:ext cx="8197366" cy="287224"/>
          </a:xfrm>
        </p:spPr>
        <p:txBody>
          <a:bodyPr>
            <a:noAutofit/>
          </a:bodyPr>
          <a:lstStyle/>
          <a:p>
            <a:pPr algn="ctr"/>
            <a:r>
              <a:rPr lang="en-US" sz="1800" i="1" dirty="0">
                <a:latin typeface="+mn-lt"/>
              </a:rPr>
              <a:t>Table </a:t>
            </a:r>
            <a:r>
              <a:rPr lang="en-US" sz="1800" i="1" dirty="0" smtClean="0">
                <a:latin typeface="+mn-lt"/>
              </a:rPr>
              <a:t>6.1</a:t>
            </a:r>
            <a:r>
              <a:rPr lang="en-US" sz="1800" i="1" dirty="0">
                <a:latin typeface="+mn-lt"/>
              </a:rPr>
              <a:t>: </a:t>
            </a:r>
            <a:r>
              <a:rPr lang="en-ZA" sz="1800" i="1" dirty="0">
                <a:latin typeface="+mn-lt"/>
              </a:rPr>
              <a:t>Advantages and disadvantages of joining a study </a:t>
            </a:r>
            <a:r>
              <a:rPr lang="en-ZA" sz="1800" i="1" dirty="0" smtClean="0">
                <a:latin typeface="+mn-lt"/>
              </a:rPr>
              <a:t>group</a:t>
            </a:r>
            <a:endParaRPr lang="en-ZA" sz="1800" i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161" y="99782"/>
            <a:ext cx="7197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solidFill>
                  <a:srgbClr val="8CE614"/>
                </a:solidFill>
              </a:rPr>
              <a:t>Study groups: </a:t>
            </a:r>
            <a:r>
              <a:rPr lang="en-ZA" sz="4400" b="1" dirty="0">
                <a:solidFill>
                  <a:prstClr val="black"/>
                </a:solidFill>
              </a:rPr>
              <a:t>pros </a:t>
            </a:r>
            <a:r>
              <a:rPr lang="en-ZA" sz="4400" b="1" dirty="0" smtClean="0">
                <a:solidFill>
                  <a:prstClr val="black"/>
                </a:solidFill>
              </a:rPr>
              <a:t>&amp; cons</a:t>
            </a:r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08222"/>
              </p:ext>
            </p:extLst>
          </p:nvPr>
        </p:nvGraphicFramePr>
        <p:xfrm>
          <a:off x="112916" y="1252932"/>
          <a:ext cx="8197366" cy="49187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050944"/>
                <a:gridCol w="4146422"/>
              </a:tblGrid>
              <a:tr h="36194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Sans-Bold"/>
                        </a:rPr>
                        <a:t>Advantages</a:t>
                      </a:r>
                      <a:endParaRPr lang="en-Z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Sans-Bold"/>
                        </a:rPr>
                        <a:t>Disadvantages</a:t>
                      </a:r>
                      <a:endParaRPr lang="en-Z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  <a:tr h="72389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have academic support to talk about content until you understand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remember it.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group may have the wrong approaches, explanations or answers,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 you astray.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</a:tr>
              <a:tr h="45432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Discussing the work boosts your speaking, reasoning, debating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negotiating skills.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group may talk too much, or chat about other things,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get down to studying.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  <a:tr h="37971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learn from one another’s strengths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acquire new or better study methods and habits.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members’ weaknesses, poor habits or different learning styles may be distracting.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</a:tr>
              <a:tr h="46426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together in the same situation at the college offers emotional support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make new friends.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members who rely too much on the support of the group might not study independently.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41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1117F-4B17-400F-9896-624C00BF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6" y="869223"/>
            <a:ext cx="8197366" cy="287224"/>
          </a:xfrm>
        </p:spPr>
        <p:txBody>
          <a:bodyPr>
            <a:noAutofit/>
          </a:bodyPr>
          <a:lstStyle/>
          <a:p>
            <a:pPr algn="ctr"/>
            <a:r>
              <a:rPr lang="en-US" sz="1800" i="1" dirty="0">
                <a:latin typeface="+mn-lt"/>
              </a:rPr>
              <a:t>Table </a:t>
            </a:r>
            <a:r>
              <a:rPr lang="en-US" sz="1800" i="1" dirty="0" smtClean="0">
                <a:latin typeface="+mn-lt"/>
              </a:rPr>
              <a:t>6.1</a:t>
            </a:r>
            <a:r>
              <a:rPr lang="en-US" sz="1800" i="1" dirty="0">
                <a:latin typeface="+mn-lt"/>
              </a:rPr>
              <a:t>: </a:t>
            </a:r>
            <a:r>
              <a:rPr lang="en-ZA" sz="1800" i="1" dirty="0">
                <a:latin typeface="+mn-lt"/>
              </a:rPr>
              <a:t>Advantages and disadvantages of joining a study </a:t>
            </a:r>
            <a:r>
              <a:rPr lang="en-ZA" sz="1800" i="1" dirty="0" smtClean="0">
                <a:latin typeface="+mn-lt"/>
              </a:rPr>
              <a:t>group</a:t>
            </a:r>
            <a:endParaRPr lang="en-ZA" sz="1800" i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161" y="99782"/>
            <a:ext cx="7197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solidFill>
                  <a:srgbClr val="8CE614"/>
                </a:solidFill>
              </a:rPr>
              <a:t>Study groups: </a:t>
            </a:r>
            <a:r>
              <a:rPr lang="en-ZA" sz="4400" b="1" dirty="0">
                <a:solidFill>
                  <a:prstClr val="black"/>
                </a:solidFill>
              </a:rPr>
              <a:t>pros </a:t>
            </a:r>
            <a:r>
              <a:rPr lang="en-ZA" sz="4400" b="1" dirty="0" smtClean="0">
                <a:solidFill>
                  <a:prstClr val="black"/>
                </a:solidFill>
              </a:rPr>
              <a:t>&amp; cons</a:t>
            </a:r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77260"/>
              </p:ext>
            </p:extLst>
          </p:nvPr>
        </p:nvGraphicFramePr>
        <p:xfrm>
          <a:off x="112916" y="1252932"/>
          <a:ext cx="8197366" cy="49187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050944"/>
                <a:gridCol w="4146422"/>
              </a:tblGrid>
              <a:tr h="36194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Sans-Bold"/>
                        </a:rPr>
                        <a:t>Advantages</a:t>
                      </a:r>
                      <a:endParaRPr lang="en-Z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Sans-Bold"/>
                        </a:rPr>
                        <a:t>Disadvantages</a:t>
                      </a:r>
                      <a:endParaRPr lang="en-Z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  <a:tr h="72389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group holds you accountable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cannot postpone studying or not turn up.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members may be unreliable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not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become a part of the team.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</a:tr>
              <a:tr h="45432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organise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group projects easily because you get to know each other better.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may not learn best in a group setting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need time to think things over quietly by yourself.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  <a:tr h="37971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study group expands your perspectives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learn more about other cultures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 differences.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may become exposed to the bad habits or wrong views of some group members.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</a:tr>
              <a:tr h="46426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saves time, as you can divide a long reading list or research work among you.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may do their share of the work wrong or do the minimum so that you have to redo it.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79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1117F-4B17-400F-9896-624C00BF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6" y="869223"/>
            <a:ext cx="8197366" cy="287224"/>
          </a:xfrm>
        </p:spPr>
        <p:txBody>
          <a:bodyPr>
            <a:noAutofit/>
          </a:bodyPr>
          <a:lstStyle/>
          <a:p>
            <a:pPr algn="ctr"/>
            <a:r>
              <a:rPr lang="en-US" sz="1800" i="1" dirty="0">
                <a:latin typeface="+mn-lt"/>
              </a:rPr>
              <a:t>Table </a:t>
            </a:r>
            <a:r>
              <a:rPr lang="en-US" sz="1800" i="1" dirty="0" smtClean="0">
                <a:latin typeface="+mn-lt"/>
              </a:rPr>
              <a:t>6.1</a:t>
            </a:r>
            <a:r>
              <a:rPr lang="en-US" sz="1800" i="1" dirty="0">
                <a:latin typeface="+mn-lt"/>
              </a:rPr>
              <a:t>: </a:t>
            </a:r>
            <a:r>
              <a:rPr lang="en-ZA" sz="1800" i="1" dirty="0">
                <a:latin typeface="+mn-lt"/>
              </a:rPr>
              <a:t>Advantages and disadvantages of joining a study </a:t>
            </a:r>
            <a:r>
              <a:rPr lang="en-ZA" sz="1800" i="1" dirty="0" smtClean="0">
                <a:latin typeface="+mn-lt"/>
              </a:rPr>
              <a:t>group</a:t>
            </a:r>
            <a:endParaRPr lang="en-ZA" sz="1800" i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161" y="99782"/>
            <a:ext cx="7197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solidFill>
                  <a:srgbClr val="8CE614"/>
                </a:solidFill>
              </a:rPr>
              <a:t>Study groups: </a:t>
            </a:r>
            <a:r>
              <a:rPr lang="en-ZA" sz="4400" b="1" dirty="0">
                <a:solidFill>
                  <a:prstClr val="black"/>
                </a:solidFill>
              </a:rPr>
              <a:t>pros </a:t>
            </a:r>
            <a:r>
              <a:rPr lang="en-ZA" sz="4400" b="1" dirty="0" smtClean="0">
                <a:solidFill>
                  <a:prstClr val="black"/>
                </a:solidFill>
              </a:rPr>
              <a:t>&amp; cons</a:t>
            </a:r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16346"/>
              </p:ext>
            </p:extLst>
          </p:nvPr>
        </p:nvGraphicFramePr>
        <p:xfrm>
          <a:off x="112916" y="1252932"/>
          <a:ext cx="8197366" cy="24650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050944"/>
                <a:gridCol w="4146422"/>
              </a:tblGrid>
              <a:tr h="36194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Sans-Bold"/>
                        </a:rPr>
                        <a:t>Advantages</a:t>
                      </a:r>
                      <a:endParaRPr lang="en-Z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Sans-Bold"/>
                        </a:rPr>
                        <a:t>Disadvantages</a:t>
                      </a:r>
                      <a:endParaRPr lang="en-Z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  <a:tr h="72389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study group improves your teamwork </a:t>
                      </a: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leadership skills, </a:t>
                      </a:r>
                      <a:endParaRPr lang="en-ZA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3538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builds self-confidence.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group member with a strong personality may dominate the others, or criticise them too much.</a:t>
                      </a:r>
                    </a:p>
                  </a:txBody>
                  <a:tcPr marL="68580" marR="68580" marT="0" marB="0">
                    <a:solidFill>
                      <a:srgbClr val="B5CE1C"/>
                    </a:solidFill>
                  </a:tcPr>
                </a:tc>
              </a:tr>
              <a:tr h="45432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 form a new study group each term, you get to meet more people in class.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in the same study group for the whole year may cause you to not develop further.</a:t>
                      </a:r>
                    </a:p>
                  </a:txBody>
                  <a:tcPr marL="68580" marR="68580" marT="0" marB="0">
                    <a:solidFill>
                      <a:srgbClr val="767DC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797" y="3823846"/>
            <a:ext cx="3949703" cy="23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1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2DEE8-9701-4864-9857-A6C286B8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70157"/>
            <a:ext cx="7905750" cy="720724"/>
          </a:xfrm>
        </p:spPr>
        <p:txBody>
          <a:bodyPr/>
          <a:lstStyle/>
          <a:p>
            <a:r>
              <a:rPr lang="en-ZA" b="1" dirty="0">
                <a:solidFill>
                  <a:srgbClr val="9A73FD"/>
                </a:solidFill>
                <a:latin typeface="+mn-lt"/>
              </a:rPr>
              <a:t>Study timetables </a:t>
            </a:r>
            <a:r>
              <a:rPr lang="en-ZA" b="1" dirty="0">
                <a:latin typeface="+mn-lt"/>
              </a:rPr>
              <a:t>or </a:t>
            </a:r>
            <a:r>
              <a:rPr lang="en-ZA" b="1" dirty="0">
                <a:solidFill>
                  <a:srgbClr val="8CE614"/>
                </a:solidFill>
                <a:latin typeface="+mn-lt"/>
              </a:rPr>
              <a:t>study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48C4F2-1C31-46B6-9813-9FDD9ABE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19828"/>
            <a:ext cx="7905751" cy="2376059"/>
          </a:xfrm>
        </p:spPr>
        <p:txBody>
          <a:bodyPr>
            <a:normAutofit/>
          </a:bodyPr>
          <a:lstStyle/>
          <a:p>
            <a:r>
              <a:rPr lang="en-ZA" sz="3600" dirty="0"/>
              <a:t>Time </a:t>
            </a:r>
            <a:r>
              <a:rPr lang="en-ZA" sz="3600" b="1" dirty="0">
                <a:solidFill>
                  <a:srgbClr val="9A73FD"/>
                </a:solidFill>
              </a:rPr>
              <a:t>management tool (plan) </a:t>
            </a:r>
            <a:r>
              <a:rPr lang="en-ZA" sz="3600" dirty="0"/>
              <a:t>for managing your </a:t>
            </a:r>
            <a:r>
              <a:rPr lang="en-ZA" sz="3600" b="1" dirty="0">
                <a:solidFill>
                  <a:srgbClr val="8CE614"/>
                </a:solidFill>
              </a:rPr>
              <a:t>study </a:t>
            </a:r>
            <a:r>
              <a:rPr lang="en-ZA" sz="3600" b="1" dirty="0" smtClean="0">
                <a:solidFill>
                  <a:srgbClr val="8CE614"/>
                </a:solidFill>
              </a:rPr>
              <a:t>time</a:t>
            </a:r>
            <a:r>
              <a:rPr lang="en-ZA" sz="3600" dirty="0" smtClean="0"/>
              <a:t>.</a:t>
            </a:r>
            <a:endParaRPr lang="en-ZA" sz="3600" dirty="0"/>
          </a:p>
          <a:p>
            <a:r>
              <a:rPr lang="en-ZA" sz="3600" dirty="0"/>
              <a:t>Usually </a:t>
            </a:r>
            <a:r>
              <a:rPr lang="en-ZA" sz="3600" b="1" dirty="0">
                <a:solidFill>
                  <a:srgbClr val="9A73FD"/>
                </a:solidFill>
              </a:rPr>
              <a:t>in table form with days/dates</a:t>
            </a:r>
            <a:r>
              <a:rPr lang="en-ZA" sz="3600" dirty="0"/>
              <a:t>, times of day,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8CE614"/>
                </a:solidFill>
              </a:rPr>
              <a:t>what you’ll study </a:t>
            </a:r>
            <a:r>
              <a:rPr lang="en-ZA" sz="3600" b="1" dirty="0" smtClean="0">
                <a:solidFill>
                  <a:srgbClr val="8CE614"/>
                </a:solidFill>
              </a:rPr>
              <a:t>when</a:t>
            </a:r>
            <a:r>
              <a:rPr lang="en-ZA" sz="3600" dirty="0" smtClean="0"/>
              <a:t>.</a:t>
            </a:r>
            <a:endParaRPr lang="en-Z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668" y="3523179"/>
            <a:ext cx="3989932" cy="26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resentation2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844</Words>
  <Application>Microsoft Office PowerPoint</Application>
  <PresentationFormat>On-screen Show (4:3)</PresentationFormat>
  <Paragraphs>102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1_Presentation2</vt:lpstr>
      <vt:lpstr>Presentation2</vt:lpstr>
      <vt:lpstr>2_Presentation2</vt:lpstr>
      <vt:lpstr>3_Presentation2</vt:lpstr>
      <vt:lpstr>Life Orientation: Life Skills</vt:lpstr>
      <vt:lpstr>Develop a study plan</vt:lpstr>
      <vt:lpstr>Think about it…</vt:lpstr>
      <vt:lpstr>Study groups, timetables &amp; plans</vt:lpstr>
      <vt:lpstr>What is a study group?</vt:lpstr>
      <vt:lpstr>Table 6.1: Advantages and disadvantages of joining a study group</vt:lpstr>
      <vt:lpstr>Table 6.1: Advantages and disadvantages of joining a study group</vt:lpstr>
      <vt:lpstr>Table 6.1: Advantages and disadvantages of joining a study group</vt:lpstr>
      <vt:lpstr>Study timetables or study plans</vt:lpstr>
      <vt:lpstr>Guidelines for study timetables</vt:lpstr>
      <vt:lpstr>Guidelines for study timetables</vt:lpstr>
      <vt:lpstr>Guidelines for study timetables</vt:lpstr>
      <vt:lpstr>`</vt:lpstr>
      <vt:lpstr>PowerPoint Presentation</vt:lpstr>
      <vt:lpstr>Academic progress  &amp; performance</vt:lpstr>
      <vt:lpstr>What is academic progress?</vt:lpstr>
      <vt:lpstr>Tracking academic progress</vt:lpstr>
      <vt:lpstr>Creating a graph of your progress</vt:lpstr>
      <vt:lpstr>Action plan for  academic performance</vt:lpstr>
      <vt:lpstr>Action plan for  academic performance</vt:lpstr>
      <vt:lpstr>Action plan for  academic performance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 Singh</dc:creator>
  <cp:lastModifiedBy>Intern</cp:lastModifiedBy>
  <cp:revision>91</cp:revision>
  <dcterms:created xsi:type="dcterms:W3CDTF">2017-08-15T07:49:10Z</dcterms:created>
  <dcterms:modified xsi:type="dcterms:W3CDTF">2018-01-15T12:17:40Z</dcterms:modified>
</cp:coreProperties>
</file>