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9" r:id="rId1"/>
    <p:sldMasterId id="2147483682" r:id="rId2"/>
    <p:sldMasterId id="2147483690" r:id="rId3"/>
  </p:sldMasterIdLst>
  <p:notesMasterIdLst>
    <p:notesMasterId r:id="rId39"/>
  </p:notesMasterIdLst>
  <p:sldIdLst>
    <p:sldId id="291" r:id="rId4"/>
    <p:sldId id="290" r:id="rId5"/>
    <p:sldId id="293" r:id="rId6"/>
    <p:sldId id="294" r:id="rId7"/>
    <p:sldId id="295" r:id="rId8"/>
    <p:sldId id="296" r:id="rId9"/>
    <p:sldId id="321" r:id="rId10"/>
    <p:sldId id="297" r:id="rId11"/>
    <p:sldId id="298" r:id="rId12"/>
    <p:sldId id="329" r:id="rId13"/>
    <p:sldId id="300" r:id="rId14"/>
    <p:sldId id="324" r:id="rId15"/>
    <p:sldId id="325" r:id="rId16"/>
    <p:sldId id="326" r:id="rId17"/>
    <p:sldId id="327" r:id="rId18"/>
    <p:sldId id="328" r:id="rId19"/>
    <p:sldId id="330" r:id="rId20"/>
    <p:sldId id="305" r:id="rId21"/>
    <p:sldId id="306" r:id="rId22"/>
    <p:sldId id="334" r:id="rId23"/>
    <p:sldId id="307" r:id="rId24"/>
    <p:sldId id="308" r:id="rId25"/>
    <p:sldId id="309" r:id="rId26"/>
    <p:sldId id="310" r:id="rId27"/>
    <p:sldId id="331" r:id="rId28"/>
    <p:sldId id="312" r:id="rId29"/>
    <p:sldId id="313" r:id="rId30"/>
    <p:sldId id="314" r:id="rId31"/>
    <p:sldId id="315" r:id="rId32"/>
    <p:sldId id="316" r:id="rId33"/>
    <p:sldId id="322" r:id="rId34"/>
    <p:sldId id="323" r:id="rId35"/>
    <p:sldId id="332" r:id="rId36"/>
    <p:sldId id="333" r:id="rId37"/>
    <p:sldId id="289" r:id="rId3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anet Bartlet" initials="JB" lastIdx="10" clrIdx="0">
    <p:extLst/>
  </p:cmAuthor>
  <p:cmAuthor id="2" name="Jyoti Singh" initials="JS" lastIdx="7" clrIdx="1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CE614"/>
    <a:srgbClr val="9A73FD"/>
    <a:srgbClr val="948ABC"/>
    <a:srgbClr val="B5CE1C"/>
    <a:srgbClr val="796DAB"/>
    <a:srgbClr val="796995"/>
    <a:srgbClr val="B7E37D"/>
    <a:srgbClr val="F2FAC2"/>
    <a:srgbClr val="D3E856"/>
    <a:srgbClr val="4D41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667" autoAdjust="0"/>
    <p:restoredTop sz="94660"/>
  </p:normalViewPr>
  <p:slideViewPr>
    <p:cSldViewPr snapToGrid="0">
      <p:cViewPr varScale="1">
        <p:scale>
          <a:sx n="89" d="100"/>
          <a:sy n="89" d="100"/>
        </p:scale>
        <p:origin x="1234" y="53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850"/>
    </p:cViewPr>
  </p:sorterViewPr>
  <p:notesViewPr>
    <p:cSldViewPr snapToGrid="0">
      <p:cViewPr varScale="1">
        <p:scale>
          <a:sx n="67" d="100"/>
          <a:sy n="67" d="100"/>
        </p:scale>
        <p:origin x="-3106" y="-77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commentAuthors" Target="commentAuthors.xml"/><Relationship Id="rId45" Type="http://schemas.microsoft.com/office/2015/10/relationships/revisionInfo" Target="revisionInfo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6D15C1-6C30-42F8-B52C-DF90764BC816}" type="datetimeFigureOut">
              <a:rPr lang="en-ZA" smtClean="0"/>
              <a:t>2018/02/06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25FF47-8810-4EDB-A7B4-DB23811AE848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0654728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Relationship Id="rId4" Type="http://schemas.openxmlformats.org/officeDocument/2006/relationships/image" Target="../media/image3.jpe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Relationship Id="rId4" Type="http://schemas.openxmlformats.org/officeDocument/2006/relationships/image" Target="../media/image3.jpe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9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0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2.xml"/><Relationship Id="rId4" Type="http://schemas.openxmlformats.org/officeDocument/2006/relationships/image" Target="../media/image11.emf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4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6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7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8.xml"/><Relationship Id="rId4" Type="http://schemas.openxmlformats.org/officeDocument/2006/relationships/image" Target="../media/image12.jpe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9.xml"/><Relationship Id="rId4" Type="http://schemas.openxmlformats.org/officeDocument/2006/relationships/image" Target="../media/image13.jpeg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20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2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s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101" y="547364"/>
            <a:ext cx="3754328" cy="5313585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>
            <a:off x="159551" y="6405524"/>
            <a:ext cx="26552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hlinkClick r:id="" action="ppaction://hlinkshowjump?jump=lastslide"/>
              </a:rPr>
              <a:t>*see</a:t>
            </a:r>
            <a:r>
              <a:rPr lang="en-US" baseline="0" dirty="0">
                <a:solidFill>
                  <a:schemeClr val="bg1"/>
                </a:solidFill>
                <a:hlinkClick r:id="" action="ppaction://hlinkshowjump?jump=lastslide"/>
              </a:rPr>
              <a:t> terms and conditions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4655976" y="374260"/>
            <a:ext cx="3640299" cy="4869544"/>
          </a:xfrm>
        </p:spPr>
        <p:txBody>
          <a:bodyPr anchor="b">
            <a:normAutofit/>
          </a:bodyPr>
          <a:lstStyle>
            <a:lvl1pPr algn="l">
              <a:defRPr sz="5400" b="1">
                <a:latin typeface="+mn-lt"/>
              </a:defRPr>
            </a:lvl1pPr>
          </a:lstStyle>
          <a:p>
            <a:r>
              <a:rPr lang="en-US" dirty="0"/>
              <a:t>Topic title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665306" y="5397069"/>
            <a:ext cx="3638938" cy="531878"/>
          </a:xfrm>
        </p:spPr>
        <p:txBody>
          <a:bodyPr>
            <a:noAutofit/>
          </a:bodyPr>
          <a:lstStyle>
            <a:lvl1pPr marL="0" indent="0" algn="l">
              <a:buNone/>
              <a:defRPr sz="3600" b="1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Topic number</a:t>
            </a:r>
          </a:p>
        </p:txBody>
      </p:sp>
    </p:spTree>
    <p:extLst>
      <p:ext uri="{BB962C8B-B14F-4D97-AF65-F5344CB8AC3E}">
        <p14:creationId xmlns:p14="http://schemas.microsoft.com/office/powerpoint/2010/main" val="5032719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earning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109728" y="6373105"/>
            <a:ext cx="6181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schemeClr val="bg1"/>
                </a:solidFill>
              </a:rPr>
              <a:t>Life Orientation (Life Skills) NQF Level 2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460616" y="3701874"/>
            <a:ext cx="7551702" cy="716776"/>
          </a:xfrm>
        </p:spPr>
        <p:txBody>
          <a:bodyPr anchor="b">
            <a:normAutofit/>
          </a:bodyPr>
          <a:lstStyle>
            <a:lvl1pPr>
              <a:defRPr sz="4000" b="1" baseline="0">
                <a:latin typeface="+mn-lt"/>
              </a:defRPr>
            </a:lvl1pPr>
          </a:lstStyle>
          <a:p>
            <a:r>
              <a:rPr lang="en-ZA" dirty="0"/>
              <a:t>Learning activity number</a:t>
            </a:r>
            <a:endParaRPr lang="en-GB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60615" y="4430822"/>
            <a:ext cx="7560755" cy="550427"/>
          </a:xfrm>
        </p:spPr>
        <p:txBody>
          <a:bodyPr/>
          <a:lstStyle>
            <a:lvl1pPr marL="0" indent="0">
              <a:buNone/>
              <a:defRPr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ZA" dirty="0"/>
              <a:t>Module number</a:t>
            </a:r>
            <a:endParaRPr lang="en-GB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460145" y="4991774"/>
            <a:ext cx="7561226" cy="1103074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624" y="573885"/>
            <a:ext cx="2127244" cy="301073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16565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ummative assess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85761" y="4461310"/>
            <a:ext cx="7910513" cy="632369"/>
          </a:xfrm>
        </p:spPr>
        <p:txBody>
          <a:bodyPr>
            <a:normAutofit/>
          </a:bodyPr>
          <a:lstStyle>
            <a:lvl1pPr marL="0" indent="0" algn="l">
              <a:buNone/>
              <a:defRPr sz="3000" b="1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Module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5761" y="2064547"/>
            <a:ext cx="7892863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endParaRPr lang="en-US" sz="5000" dirty="0">
              <a:solidFill>
                <a:prstClr val="black"/>
              </a:solidFill>
            </a:endParaRPr>
          </a:p>
          <a:p>
            <a:pPr defTabSz="457200"/>
            <a:endParaRPr lang="en-US" sz="5000" dirty="0">
              <a:solidFill>
                <a:prstClr val="black"/>
              </a:solidFill>
            </a:endParaRPr>
          </a:p>
          <a:p>
            <a:pPr defTabSz="457200"/>
            <a:r>
              <a:rPr lang="en-US" sz="4800" b="1" dirty="0">
                <a:solidFill>
                  <a:prstClr val="black"/>
                </a:solidFill>
              </a:rPr>
              <a:t>Summative assessment</a:t>
            </a:r>
            <a:endParaRPr lang="en-GB" sz="4800" b="1" dirty="0">
              <a:solidFill>
                <a:prstClr val="black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624" y="573885"/>
            <a:ext cx="2127244" cy="3010737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109728" y="6373105"/>
            <a:ext cx="6181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schemeClr val="bg1"/>
                </a:solidFill>
              </a:rPr>
              <a:t>Life Orientation (Life Skills) NQF Level 2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85763" y="5087938"/>
            <a:ext cx="7910512" cy="769937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781223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rms and condi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54553" y="4609450"/>
            <a:ext cx="34331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Mathematics NQF Level 2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692" y="480765"/>
            <a:ext cx="3635892" cy="10337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81990" y="2065530"/>
            <a:ext cx="7913294" cy="78645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9674" y="2839069"/>
            <a:ext cx="6639119" cy="268247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81990" y="5618365"/>
            <a:ext cx="7815749" cy="676715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109728" y="6373105"/>
            <a:ext cx="6181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schemeClr val="bg1"/>
                </a:solidFill>
              </a:rPr>
              <a:t>Life Orientation (Life Skills) NQF Level 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28966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ook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81001" y="1676398"/>
            <a:ext cx="7915274" cy="2114552"/>
          </a:xfrm>
        </p:spPr>
        <p:txBody>
          <a:bodyPr anchor="b">
            <a:normAutofit/>
          </a:bodyPr>
          <a:lstStyle>
            <a:lvl1pPr algn="ctr">
              <a:defRPr sz="7200" b="1">
                <a:latin typeface="+mn-lt"/>
              </a:defRPr>
            </a:lvl1pPr>
          </a:lstStyle>
          <a:p>
            <a:r>
              <a:rPr lang="en-US" dirty="0"/>
              <a:t>Book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81001" y="3952877"/>
            <a:ext cx="7915274" cy="1495425"/>
          </a:xfrm>
        </p:spPr>
        <p:txBody>
          <a:bodyPr>
            <a:normAutofit/>
          </a:bodyPr>
          <a:lstStyle>
            <a:lvl1pPr marL="0" indent="0" algn="ctr">
              <a:buNone/>
              <a:defRPr sz="40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Level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692" y="480765"/>
            <a:ext cx="3635892" cy="10337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692" y="480765"/>
            <a:ext cx="3635892" cy="1033709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>
            <a:off x="54553" y="6371015"/>
            <a:ext cx="3813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Life Orientation NQF Level 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15799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pic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385763" y="1143002"/>
            <a:ext cx="7910513" cy="2636839"/>
          </a:xfrm>
        </p:spPr>
        <p:txBody>
          <a:bodyPr anchor="b">
            <a:normAutofit/>
          </a:bodyPr>
          <a:lstStyle>
            <a:lvl1pPr algn="l">
              <a:defRPr sz="6600" b="1">
                <a:latin typeface="+mn-lt"/>
              </a:defRPr>
            </a:lvl1pPr>
          </a:lstStyle>
          <a:p>
            <a:r>
              <a:rPr lang="en-US" dirty="0"/>
              <a:t>Topic title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85763" y="3960816"/>
            <a:ext cx="7910513" cy="1500187"/>
          </a:xfrm>
        </p:spPr>
        <p:txBody>
          <a:bodyPr>
            <a:normAutofit/>
          </a:bodyPr>
          <a:lstStyle>
            <a:lvl1pPr marL="0" indent="0" algn="l">
              <a:buNone/>
              <a:defRPr sz="4000" b="1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Topic number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54553" y="6371015"/>
            <a:ext cx="38378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Life Orientation NQF Level 2</a:t>
            </a:r>
          </a:p>
        </p:txBody>
      </p:sp>
    </p:spTree>
    <p:extLst>
      <p:ext uri="{BB962C8B-B14F-4D97-AF65-F5344CB8AC3E}">
        <p14:creationId xmlns:p14="http://schemas.microsoft.com/office/powerpoint/2010/main" val="19041832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Modul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5763" y="1143002"/>
            <a:ext cx="7910513" cy="2636839"/>
          </a:xfrm>
        </p:spPr>
        <p:txBody>
          <a:bodyPr anchor="b">
            <a:normAutofit/>
          </a:bodyPr>
          <a:lstStyle>
            <a:lvl1pPr algn="l">
              <a:defRPr sz="5400" b="1">
                <a:latin typeface="+mn-lt"/>
              </a:defRPr>
            </a:lvl1pPr>
          </a:lstStyle>
          <a:p>
            <a:r>
              <a:rPr lang="en-US" dirty="0"/>
              <a:t>Module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85763" y="3960816"/>
            <a:ext cx="7910513" cy="1500187"/>
          </a:xfrm>
        </p:spPr>
        <p:txBody>
          <a:bodyPr>
            <a:normAutofit/>
          </a:bodyPr>
          <a:lstStyle>
            <a:lvl1pPr marL="0" indent="0" algn="l">
              <a:buNone/>
              <a:defRPr sz="3000" b="1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Module number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>
            <a:off x="54553" y="6371015"/>
            <a:ext cx="38501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Life Orientation NQF Level 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604625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mmative assess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85763" y="3960816"/>
            <a:ext cx="7910513" cy="1500187"/>
          </a:xfrm>
        </p:spPr>
        <p:txBody>
          <a:bodyPr>
            <a:normAutofit/>
          </a:bodyPr>
          <a:lstStyle>
            <a:lvl1pPr marL="0" indent="0" algn="l">
              <a:buNone/>
              <a:defRPr sz="3000" b="1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Module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03411" y="1405577"/>
            <a:ext cx="7892863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endParaRPr lang="en-US" sz="5000" dirty="0">
              <a:solidFill>
                <a:prstClr val="black"/>
              </a:solidFill>
            </a:endParaRPr>
          </a:p>
          <a:p>
            <a:pPr defTabSz="457200"/>
            <a:endParaRPr lang="en-US" sz="5000" dirty="0">
              <a:solidFill>
                <a:prstClr val="black"/>
              </a:solidFill>
            </a:endParaRPr>
          </a:p>
          <a:p>
            <a:pPr defTabSz="457200"/>
            <a:r>
              <a:rPr lang="en-US" sz="4800" b="1" dirty="0">
                <a:solidFill>
                  <a:prstClr val="black"/>
                </a:solidFill>
              </a:rPr>
              <a:t>Summative assessment</a:t>
            </a:r>
            <a:endParaRPr lang="en-GB" sz="4800" b="1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54553" y="6371015"/>
            <a:ext cx="39119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Life Orientation NQF Level 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962198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arning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85763" y="3960816"/>
            <a:ext cx="7910513" cy="1500187"/>
          </a:xfrm>
        </p:spPr>
        <p:txBody>
          <a:bodyPr>
            <a:normAutofit/>
          </a:bodyPr>
          <a:lstStyle>
            <a:lvl1pPr marL="0" indent="0" algn="l">
              <a:buNone/>
              <a:defRPr sz="3000" b="1" baseline="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Module number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4553" y="6371015"/>
            <a:ext cx="38378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Life Orientation NQF Level 2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 hasCustomPrompt="1"/>
          </p:nvPr>
        </p:nvSpPr>
        <p:spPr>
          <a:xfrm>
            <a:off x="392595" y="2997200"/>
            <a:ext cx="8051800" cy="1187450"/>
          </a:xfrm>
        </p:spPr>
        <p:txBody>
          <a:bodyPr>
            <a:normAutofit/>
          </a:bodyPr>
          <a:lstStyle>
            <a:lvl1pPr marL="0" indent="0" algn="l" defTabSz="457200" rtl="0" eaLnBrk="1" latinLnBrk="0" hangingPunct="1">
              <a:buNone/>
              <a:defRPr lang="en-US" sz="48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Learning activity number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29E130B-3808-42C5-A711-1E484DF134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r="2705"/>
          <a:stretch/>
        </p:blipFill>
        <p:spPr>
          <a:xfrm>
            <a:off x="3053679" y="204960"/>
            <a:ext cx="1926933" cy="275341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501366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edi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54553" y="4609450"/>
            <a:ext cx="34331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Mathematics NQF Level 2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 hasCustomPrompt="1"/>
          </p:nvPr>
        </p:nvSpPr>
        <p:spPr>
          <a:xfrm>
            <a:off x="53947" y="6396038"/>
            <a:ext cx="3433763" cy="461962"/>
          </a:xfrm>
        </p:spPr>
        <p:txBody>
          <a:bodyPr/>
          <a:lstStyle>
            <a:lvl1pPr marL="0" indent="0">
              <a:buNone/>
              <a:defRPr lang="en-US" sz="2400" b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/>
            </a:lvl2pPr>
          </a:lstStyle>
          <a:p>
            <a:pPr marL="0" lvl="0" algn="l" defTabSz="457200" rtl="0" eaLnBrk="1" latinLnBrk="0" hangingPunct="1"/>
            <a:r>
              <a:rPr lang="en-US" dirty="0"/>
              <a:t>Footer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557371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30750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Book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81001" y="2497069"/>
            <a:ext cx="7915274" cy="2114552"/>
          </a:xfrm>
        </p:spPr>
        <p:txBody>
          <a:bodyPr anchor="b">
            <a:normAutofit/>
          </a:bodyPr>
          <a:lstStyle>
            <a:lvl1pPr algn="ctr">
              <a:defRPr sz="7200" b="1">
                <a:latin typeface="+mn-lt"/>
              </a:defRPr>
            </a:lvl1pPr>
          </a:lstStyle>
          <a:p>
            <a:r>
              <a:rPr lang="en-US" dirty="0"/>
              <a:t>Book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81001" y="4689678"/>
            <a:ext cx="7915274" cy="1495425"/>
          </a:xfrm>
        </p:spPr>
        <p:txBody>
          <a:bodyPr>
            <a:normAutofit/>
          </a:bodyPr>
          <a:lstStyle>
            <a:lvl1pPr marL="0" indent="0" algn="ctr">
              <a:buNone/>
              <a:defRPr sz="40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Level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692" y="480765"/>
            <a:ext cx="3635892" cy="1033709"/>
          </a:xfrm>
          <a:prstGeom prst="rect">
            <a:avLst/>
          </a:prstGeom>
        </p:spPr>
      </p:pic>
      <p:sp>
        <p:nvSpPr>
          <p:cNvPr id="4" name="TextBox 3"/>
          <p:cNvSpPr txBox="1"/>
          <p:nvPr userDrawn="1"/>
        </p:nvSpPr>
        <p:spPr>
          <a:xfrm>
            <a:off x="503583" y="5844209"/>
            <a:ext cx="26552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" action="ppaction://hlinkshowjump?jump=lastslide"/>
              </a:rPr>
              <a:t>*see</a:t>
            </a:r>
            <a:r>
              <a:rPr lang="en-US" baseline="0" dirty="0">
                <a:hlinkClick r:id="" action="ppaction://hlinkshowjump?jump=lastslide"/>
              </a:rPr>
              <a:t> terms and conditions</a:t>
            </a:r>
            <a:endParaRPr lang="en-GB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109728" y="6373105"/>
            <a:ext cx="6181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schemeClr val="bg1"/>
                </a:solidFill>
              </a:rPr>
              <a:t>Life Orientation (Life Skills) NQF Level 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119985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ook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81001" y="1676398"/>
            <a:ext cx="7915274" cy="2114552"/>
          </a:xfrm>
        </p:spPr>
        <p:txBody>
          <a:bodyPr anchor="b">
            <a:normAutofit/>
          </a:bodyPr>
          <a:lstStyle>
            <a:lvl1pPr algn="ctr">
              <a:defRPr sz="7200" b="1">
                <a:latin typeface="+mn-lt"/>
              </a:defRPr>
            </a:lvl1pPr>
          </a:lstStyle>
          <a:p>
            <a:r>
              <a:rPr lang="en-US" dirty="0"/>
              <a:t>Book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81001" y="3952877"/>
            <a:ext cx="7915274" cy="1495425"/>
          </a:xfrm>
        </p:spPr>
        <p:txBody>
          <a:bodyPr>
            <a:normAutofit/>
          </a:bodyPr>
          <a:lstStyle>
            <a:lvl1pPr marL="0" indent="0" algn="ctr">
              <a:buNone/>
              <a:defRPr sz="40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Level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692" y="480765"/>
            <a:ext cx="3635892" cy="10337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692" y="480765"/>
            <a:ext cx="3635892" cy="1033709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>
            <a:off x="54553" y="6371015"/>
            <a:ext cx="3813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Life Orientation NQF Level 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34790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pic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385763" y="1143002"/>
            <a:ext cx="7910513" cy="2636839"/>
          </a:xfrm>
        </p:spPr>
        <p:txBody>
          <a:bodyPr anchor="b">
            <a:normAutofit/>
          </a:bodyPr>
          <a:lstStyle>
            <a:lvl1pPr algn="l">
              <a:defRPr sz="6600" b="1">
                <a:latin typeface="+mn-lt"/>
              </a:defRPr>
            </a:lvl1pPr>
          </a:lstStyle>
          <a:p>
            <a:r>
              <a:rPr lang="en-US" dirty="0"/>
              <a:t>Topic title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85763" y="3960816"/>
            <a:ext cx="7910513" cy="1500187"/>
          </a:xfrm>
        </p:spPr>
        <p:txBody>
          <a:bodyPr>
            <a:normAutofit/>
          </a:bodyPr>
          <a:lstStyle>
            <a:lvl1pPr marL="0" indent="0" algn="l">
              <a:buNone/>
              <a:defRPr sz="4000" b="1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Topic number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54553" y="6371015"/>
            <a:ext cx="38378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Life Orientation NQF Level 2</a:t>
            </a:r>
          </a:p>
        </p:txBody>
      </p:sp>
    </p:spTree>
    <p:extLst>
      <p:ext uri="{BB962C8B-B14F-4D97-AF65-F5344CB8AC3E}">
        <p14:creationId xmlns:p14="http://schemas.microsoft.com/office/powerpoint/2010/main" val="10103850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Modul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5763" y="1143002"/>
            <a:ext cx="7910513" cy="2636839"/>
          </a:xfrm>
        </p:spPr>
        <p:txBody>
          <a:bodyPr anchor="b">
            <a:normAutofit/>
          </a:bodyPr>
          <a:lstStyle>
            <a:lvl1pPr algn="l">
              <a:defRPr sz="5400" b="1">
                <a:latin typeface="+mn-lt"/>
              </a:defRPr>
            </a:lvl1pPr>
          </a:lstStyle>
          <a:p>
            <a:r>
              <a:rPr lang="en-US" dirty="0"/>
              <a:t>Module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85763" y="3960816"/>
            <a:ext cx="7910513" cy="1500187"/>
          </a:xfrm>
        </p:spPr>
        <p:txBody>
          <a:bodyPr>
            <a:normAutofit/>
          </a:bodyPr>
          <a:lstStyle>
            <a:lvl1pPr marL="0" indent="0" algn="l">
              <a:buNone/>
              <a:defRPr sz="3000" b="1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Module number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>
            <a:off x="54553" y="6371015"/>
            <a:ext cx="38501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Life Orientation NQF Level 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105751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mmative assess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03411" y="4949358"/>
            <a:ext cx="7910513" cy="512330"/>
          </a:xfrm>
        </p:spPr>
        <p:txBody>
          <a:bodyPr>
            <a:normAutofit/>
          </a:bodyPr>
          <a:lstStyle>
            <a:lvl1pPr marL="0" indent="0" algn="l">
              <a:buNone/>
              <a:defRPr sz="3000" b="1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Module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03411" y="2548701"/>
            <a:ext cx="7892863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endParaRPr lang="en-US" sz="5000" dirty="0">
              <a:solidFill>
                <a:prstClr val="black"/>
              </a:solidFill>
            </a:endParaRPr>
          </a:p>
          <a:p>
            <a:pPr defTabSz="457200"/>
            <a:endParaRPr lang="en-US" sz="5000" dirty="0">
              <a:solidFill>
                <a:prstClr val="black"/>
              </a:solidFill>
            </a:endParaRPr>
          </a:p>
          <a:p>
            <a:pPr defTabSz="457200"/>
            <a:r>
              <a:rPr lang="en-US" sz="4800" b="1" dirty="0">
                <a:solidFill>
                  <a:prstClr val="black"/>
                </a:solidFill>
              </a:rPr>
              <a:t>Summative assessment</a:t>
            </a:r>
            <a:endParaRPr lang="en-GB" sz="4800" b="1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54553" y="6371015"/>
            <a:ext cx="39119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Life Orientation NQF Level 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FDAF75D6-A52B-4502-9440-75248984091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5332" y="167072"/>
            <a:ext cx="2819896" cy="399106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1978754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arning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85762" y="4860795"/>
            <a:ext cx="7910513" cy="417037"/>
          </a:xfrm>
        </p:spPr>
        <p:txBody>
          <a:bodyPr>
            <a:normAutofit/>
          </a:bodyPr>
          <a:lstStyle>
            <a:lvl1pPr marL="0" indent="0" algn="l">
              <a:buNone/>
              <a:defRPr sz="3000" b="1" baseline="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Module number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4553" y="6371015"/>
            <a:ext cx="38378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Life Orientation NQF Level 2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 hasCustomPrompt="1"/>
          </p:nvPr>
        </p:nvSpPr>
        <p:spPr>
          <a:xfrm>
            <a:off x="392595" y="4049910"/>
            <a:ext cx="8051800" cy="651744"/>
          </a:xfrm>
        </p:spPr>
        <p:txBody>
          <a:bodyPr>
            <a:normAutofit/>
          </a:bodyPr>
          <a:lstStyle>
            <a:lvl1pPr marL="0" indent="0" algn="l" defTabSz="457200" rtl="0" eaLnBrk="1" latinLnBrk="0" hangingPunct="1">
              <a:buNone/>
              <a:defRPr lang="en-US" sz="48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Learning activity number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53DB4316-2DD9-4B4C-AC49-EB53A16FF6E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7480" y="161744"/>
            <a:ext cx="2690973" cy="380859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8960912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edi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54553" y="4609450"/>
            <a:ext cx="34331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Mathematics NQF Level 2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 hasCustomPrompt="1"/>
          </p:nvPr>
        </p:nvSpPr>
        <p:spPr>
          <a:xfrm>
            <a:off x="53947" y="6396038"/>
            <a:ext cx="3433763" cy="461962"/>
          </a:xfrm>
        </p:spPr>
        <p:txBody>
          <a:bodyPr/>
          <a:lstStyle>
            <a:lvl1pPr marL="0" indent="0">
              <a:buNone/>
              <a:defRPr lang="en-US" sz="2400" b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/>
            </a:lvl2pPr>
          </a:lstStyle>
          <a:p>
            <a:pPr marL="0" lvl="0" algn="l" defTabSz="457200" rtl="0" eaLnBrk="1" latinLnBrk="0" hangingPunct="1"/>
            <a:r>
              <a:rPr lang="en-US" dirty="0"/>
              <a:t>Footer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964601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305526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opic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385762" y="1540567"/>
            <a:ext cx="7910513" cy="2636839"/>
          </a:xfrm>
        </p:spPr>
        <p:txBody>
          <a:bodyPr anchor="b">
            <a:normAutofit/>
          </a:bodyPr>
          <a:lstStyle>
            <a:lvl1pPr algn="l">
              <a:defRPr sz="6600" b="1">
                <a:latin typeface="+mn-lt"/>
              </a:defRPr>
            </a:lvl1pPr>
          </a:lstStyle>
          <a:p>
            <a:r>
              <a:rPr lang="en-US" dirty="0"/>
              <a:t>Topic title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85763" y="4323750"/>
            <a:ext cx="7910513" cy="1500187"/>
          </a:xfrm>
        </p:spPr>
        <p:txBody>
          <a:bodyPr>
            <a:normAutofit/>
          </a:bodyPr>
          <a:lstStyle>
            <a:lvl1pPr marL="0" indent="0" algn="l">
              <a:buNone/>
              <a:defRPr sz="4000" b="1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Topic number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109728" y="6373105"/>
            <a:ext cx="6181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schemeClr val="bg1"/>
                </a:solidFill>
              </a:rPr>
              <a:t>Life Orientation (Life Skills) NQF Level 2</a:t>
            </a:r>
          </a:p>
        </p:txBody>
      </p:sp>
    </p:spTree>
    <p:extLst>
      <p:ext uri="{BB962C8B-B14F-4D97-AF65-F5344CB8AC3E}">
        <p14:creationId xmlns:p14="http://schemas.microsoft.com/office/powerpoint/2010/main" val="23194734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Module / Uni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2449" y="1524000"/>
            <a:ext cx="7910513" cy="2636839"/>
          </a:xfrm>
        </p:spPr>
        <p:txBody>
          <a:bodyPr anchor="b">
            <a:normAutofit/>
          </a:bodyPr>
          <a:lstStyle>
            <a:lvl1pPr algn="l">
              <a:defRPr sz="5400" b="1">
                <a:latin typeface="+mn-lt"/>
              </a:defRPr>
            </a:lvl1pPr>
          </a:lstStyle>
          <a:p>
            <a:r>
              <a:rPr lang="en-US" dirty="0"/>
              <a:t>Module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82449" y="4336998"/>
            <a:ext cx="7910513" cy="1500187"/>
          </a:xfrm>
        </p:spPr>
        <p:txBody>
          <a:bodyPr>
            <a:normAutofit/>
          </a:bodyPr>
          <a:lstStyle>
            <a:lvl1pPr marL="0" indent="0" algn="l">
              <a:buNone/>
              <a:defRPr sz="3000" b="1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Module number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7"/>
            <a:ext cx="2232284" cy="634653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109728" y="6373105"/>
            <a:ext cx="6181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schemeClr val="bg1"/>
                </a:solidFill>
              </a:rPr>
              <a:t>Life Orientation (Life Skills) NQF Level 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442265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81001" y="365127"/>
            <a:ext cx="7905750" cy="720724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81001" y="1285875"/>
            <a:ext cx="7905751" cy="4891088"/>
          </a:xfrm>
        </p:spPr>
        <p:txBody>
          <a:bodyPr/>
          <a:lstStyle>
            <a:lvl1pPr marL="363538" indent="-363538">
              <a:spcBef>
                <a:spcPts val="1800"/>
              </a:spcBef>
              <a:defRPr/>
            </a:lvl1pPr>
            <a:lvl2pPr marL="801688" indent="-344488">
              <a:spcBef>
                <a:spcPts val="1800"/>
              </a:spcBef>
              <a:buSzPct val="80000"/>
              <a:buFont typeface="Courier New" panose="02070309020205020404" pitchFamily="49" charset="0"/>
              <a:buChar char="o"/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109728" y="6373105"/>
            <a:ext cx="6181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schemeClr val="bg1"/>
                </a:solidFill>
              </a:rPr>
              <a:t>Life Orientation (Life Skills) NQF Level 2</a:t>
            </a:r>
          </a:p>
        </p:txBody>
      </p:sp>
    </p:spTree>
    <p:extLst>
      <p:ext uri="{BB962C8B-B14F-4D97-AF65-F5344CB8AC3E}">
        <p14:creationId xmlns:p14="http://schemas.microsoft.com/office/powerpoint/2010/main" val="3757560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81001" y="365127"/>
            <a:ext cx="7905750" cy="720724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81001" y="1285875"/>
            <a:ext cx="3421453" cy="4891088"/>
          </a:xfrm>
        </p:spPr>
        <p:txBody>
          <a:bodyPr/>
          <a:lstStyle>
            <a:lvl1pPr>
              <a:spcBef>
                <a:spcPts val="1800"/>
              </a:spcBef>
              <a:defRPr/>
            </a:lvl1pPr>
            <a:lvl2pPr marL="685800" indent="-228600">
              <a:spcBef>
                <a:spcPts val="1800"/>
              </a:spcBef>
              <a:buSzPct val="80000"/>
              <a:buFont typeface="Courier New" panose="02070309020205020404" pitchFamily="49" charset="0"/>
              <a:buChar char="o"/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109728" y="6373105"/>
            <a:ext cx="6181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schemeClr val="bg1"/>
                </a:solidFill>
              </a:rPr>
              <a:t>Life Orientation (Life Skills) NQF Level 2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0"/>
          </p:nvPr>
        </p:nvSpPr>
        <p:spPr>
          <a:xfrm>
            <a:off x="4028792" y="1284367"/>
            <a:ext cx="4190246" cy="4891088"/>
          </a:xfrm>
        </p:spPr>
        <p:txBody>
          <a:bodyPr/>
          <a:lstStyle>
            <a:lvl1pPr>
              <a:spcBef>
                <a:spcPts val="1800"/>
              </a:spcBef>
              <a:defRPr/>
            </a:lvl1pPr>
            <a:lvl2pPr marL="685800" indent="-228600">
              <a:spcBef>
                <a:spcPts val="1800"/>
              </a:spcBef>
              <a:buSzPct val="80000"/>
              <a:buFont typeface="Courier New" panose="02070309020205020404" pitchFamily="49" charset="0"/>
              <a:buChar char="o"/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6811477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81000" y="1267983"/>
            <a:ext cx="7658100" cy="298267"/>
          </a:xfrm>
        </p:spPr>
        <p:txBody>
          <a:bodyPr>
            <a:noAutofit/>
          </a:bodyPr>
          <a:lstStyle>
            <a:lvl1pPr marL="0" indent="0">
              <a:buNone/>
              <a:defRPr sz="1800" i="1" baseline="0"/>
            </a:lvl1pPr>
          </a:lstStyle>
          <a:p>
            <a:pPr lvl="0"/>
            <a:r>
              <a:rPr lang="en-ZA" i="1" dirty="0"/>
              <a:t>Table caption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931715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edi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54552" y="4609448"/>
            <a:ext cx="34331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lvl="0"/>
            <a:r>
              <a:rPr lang="en-ZA" sz="2400" b="1" dirty="0">
                <a:solidFill>
                  <a:schemeClr val="bg1"/>
                </a:solidFill>
              </a:rPr>
              <a:t>Mathematics NQF Level</a:t>
            </a:r>
            <a:r>
              <a:rPr lang="en-ZA" sz="2400" b="1" baseline="0" dirty="0">
                <a:solidFill>
                  <a:schemeClr val="bg1"/>
                </a:solidFill>
              </a:rPr>
              <a:t> 2</a:t>
            </a:r>
            <a:endParaRPr lang="en-ZA" sz="2400" b="1" dirty="0">
              <a:solidFill>
                <a:schemeClr val="bg1"/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 hasCustomPrompt="1"/>
          </p:nvPr>
        </p:nvSpPr>
        <p:spPr>
          <a:xfrm>
            <a:off x="53946" y="6396038"/>
            <a:ext cx="3433763" cy="461962"/>
          </a:xfrm>
        </p:spPr>
        <p:txBody>
          <a:bodyPr/>
          <a:lstStyle>
            <a:lvl1pPr marL="0" indent="0">
              <a:buNone/>
              <a:defRPr lang="en-US" sz="2400" b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/>
            </a:lvl2pPr>
          </a:lstStyle>
          <a:p>
            <a:pPr marL="0" lvl="0" algn="l" defTabSz="457200" rtl="0" eaLnBrk="1" latinLnBrk="0" hangingPunct="1"/>
            <a:r>
              <a:rPr lang="en-US" dirty="0"/>
              <a:t>Footer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493386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 or example re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381001" y="365127"/>
            <a:ext cx="7905750" cy="720724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Heading</a:t>
            </a:r>
            <a:endParaRPr lang="en-GB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xmlns="" id="{7A1C1C1D-5690-4A72-8EAD-31DA2CF043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9685" y="2366779"/>
            <a:ext cx="4407478" cy="1803314"/>
          </a:xfrm>
        </p:spPr>
        <p:txBody>
          <a:bodyPr/>
          <a:lstStyle/>
          <a:p>
            <a:pPr marL="0" indent="0">
              <a:buNone/>
            </a:pPr>
            <a:endParaRPr lang="en-ZA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886" y="1567447"/>
            <a:ext cx="2326565" cy="3292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5580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image" Target="../media/image10.png"/><Relationship Id="rId5" Type="http://schemas.openxmlformats.org/officeDocument/2006/relationships/slideLayout" Target="../slideLayouts/slideLayout17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16.xml"/><Relationship Id="rId9" Type="http://schemas.openxmlformats.org/officeDocument/2006/relationships/tags" Target="../tags/tag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image" Target="../media/image10.png"/><Relationship Id="rId5" Type="http://schemas.openxmlformats.org/officeDocument/2006/relationships/slideLayout" Target="../slideLayouts/slideLayout24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23.xml"/><Relationship Id="rId9" Type="http://schemas.openxmlformats.org/officeDocument/2006/relationships/tags" Target="../tags/tag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0" y="6324794"/>
            <a:ext cx="9144000" cy="540000"/>
          </a:xfrm>
          <a:prstGeom prst="rect">
            <a:avLst/>
          </a:prstGeom>
          <a:solidFill>
            <a:srgbClr val="4A3D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ZA" sz="1800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001" y="365127"/>
            <a:ext cx="7905750" cy="7207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1285875"/>
            <a:ext cx="7905751" cy="4891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Rectangle 6"/>
          <p:cNvSpPr/>
          <p:nvPr/>
        </p:nvSpPr>
        <p:spPr>
          <a:xfrm>
            <a:off x="8424000" y="0"/>
            <a:ext cx="720000" cy="685189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5" name="Rectangle 14"/>
          <p:cNvSpPr/>
          <p:nvPr/>
        </p:nvSpPr>
        <p:spPr>
          <a:xfrm>
            <a:off x="6373906" y="6324600"/>
            <a:ext cx="2770094" cy="5334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 sz="1800">
              <a:solidFill>
                <a:prstClr val="white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4930" y="6407026"/>
            <a:ext cx="2547117" cy="41924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4001" y="5565371"/>
            <a:ext cx="720000" cy="761579"/>
          </a:xfrm>
          <a:prstGeom prst="rect">
            <a:avLst/>
          </a:prstGeom>
        </p:spPr>
      </p:pic>
    </p:spTree>
    <p:custDataLst>
      <p:tags r:id="rId14"/>
    </p:custDataLst>
    <p:extLst>
      <p:ext uri="{BB962C8B-B14F-4D97-AF65-F5344CB8AC3E}">
        <p14:creationId xmlns:p14="http://schemas.microsoft.com/office/powerpoint/2010/main" val="89702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3538" indent="-363538" algn="l" defTabSz="91440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01688" indent="-344488" algn="l" defTabSz="914400" rtl="0" eaLnBrk="1" latinLnBrk="0" hangingPunct="1">
        <a:lnSpc>
          <a:spcPct val="90000"/>
        </a:lnSpc>
        <a:spcBef>
          <a:spcPts val="1800"/>
        </a:spcBef>
        <a:buSzPct val="80000"/>
        <a:buFont typeface="Courier New" panose="02070309020205020404" pitchFamily="49" charset="0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001" y="365127"/>
            <a:ext cx="7905750" cy="7207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1" y="1285875"/>
            <a:ext cx="7905751" cy="4891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/>
          <p:cNvSpPr/>
          <p:nvPr/>
        </p:nvSpPr>
        <p:spPr>
          <a:xfrm>
            <a:off x="8424000" y="-12355"/>
            <a:ext cx="720000" cy="685189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ZA" sz="18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6324794"/>
            <a:ext cx="9144000" cy="540000"/>
          </a:xfrm>
          <a:prstGeom prst="rect">
            <a:avLst/>
          </a:prstGeom>
          <a:solidFill>
            <a:srgbClr val="4D41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ZA" sz="180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373906" y="6324600"/>
            <a:ext cx="2770094" cy="5334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 sz="1800">
              <a:solidFill>
                <a:prstClr val="white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4930" y="6407026"/>
            <a:ext cx="2547117" cy="4192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8424000" y="5613400"/>
            <a:ext cx="720000" cy="704406"/>
          </a:xfrm>
          <a:prstGeom prst="rect">
            <a:avLst/>
          </a:prstGeom>
        </p:spPr>
      </p:pic>
    </p:spTree>
    <p:custDataLst>
      <p:tags r:id="rId9"/>
    </p:custDataLst>
    <p:extLst>
      <p:ext uri="{BB962C8B-B14F-4D97-AF65-F5344CB8AC3E}">
        <p14:creationId xmlns:p14="http://schemas.microsoft.com/office/powerpoint/2010/main" val="31137529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001" y="365127"/>
            <a:ext cx="7905750" cy="7207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1" y="1285875"/>
            <a:ext cx="7905751" cy="4891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/>
          <p:cNvSpPr/>
          <p:nvPr/>
        </p:nvSpPr>
        <p:spPr>
          <a:xfrm>
            <a:off x="8424000" y="2"/>
            <a:ext cx="720000" cy="685189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ZA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6337150"/>
            <a:ext cx="9144000" cy="540000"/>
          </a:xfrm>
          <a:prstGeom prst="rect">
            <a:avLst/>
          </a:prstGeom>
          <a:solidFill>
            <a:srgbClr val="4141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ZA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373906" y="6324600"/>
            <a:ext cx="2770094" cy="5334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>
              <a:solidFill>
                <a:prstClr val="white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4930" y="6407026"/>
            <a:ext cx="2547117" cy="4192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8424000" y="5613400"/>
            <a:ext cx="720000" cy="704406"/>
          </a:xfrm>
          <a:prstGeom prst="rect">
            <a:avLst/>
          </a:prstGeom>
        </p:spPr>
      </p:pic>
    </p:spTree>
    <p:custDataLst>
      <p:tags r:id="rId9"/>
    </p:custDataLst>
    <p:extLst>
      <p:ext uri="{BB962C8B-B14F-4D97-AF65-F5344CB8AC3E}">
        <p14:creationId xmlns:p14="http://schemas.microsoft.com/office/powerpoint/2010/main" val="803840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9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9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1" y="2184870"/>
            <a:ext cx="7915274" cy="2114552"/>
          </a:xfrm>
        </p:spPr>
        <p:txBody>
          <a:bodyPr/>
          <a:lstStyle/>
          <a:p>
            <a:r>
              <a:rPr lang="en-GB" dirty="0">
                <a:solidFill>
                  <a:srgbClr val="9A73FD"/>
                </a:solidFill>
              </a:rPr>
              <a:t>Life Orientation: </a:t>
            </a:r>
            <a:r>
              <a:rPr lang="en-GB" dirty="0">
                <a:solidFill>
                  <a:srgbClr val="8CE614"/>
                </a:solidFill>
              </a:rPr>
              <a:t>Life Skills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1" y="4196391"/>
            <a:ext cx="7915274" cy="683152"/>
          </a:xfrm>
        </p:spPr>
        <p:txBody>
          <a:bodyPr/>
          <a:lstStyle/>
          <a:p>
            <a:r>
              <a:rPr lang="en-GB" dirty="0">
                <a:solidFill>
                  <a:srgbClr val="9A73FD"/>
                </a:solidFill>
              </a:rPr>
              <a:t>NQF 2</a:t>
            </a:r>
          </a:p>
        </p:txBody>
      </p:sp>
    </p:spTree>
    <p:extLst>
      <p:ext uri="{BB962C8B-B14F-4D97-AF65-F5344CB8AC3E}">
        <p14:creationId xmlns:p14="http://schemas.microsoft.com/office/powerpoint/2010/main" val="1464255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B238322D-2095-4BC1-AC3A-AC49D2EF39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2595" y="4776362"/>
            <a:ext cx="7910513" cy="524687"/>
          </a:xfrm>
        </p:spPr>
        <p:txBody>
          <a:bodyPr>
            <a:normAutofit/>
          </a:bodyPr>
          <a:lstStyle/>
          <a:p>
            <a:r>
              <a:rPr lang="en-ZA" sz="2800" dirty="0" smtClean="0">
                <a:solidFill>
                  <a:srgbClr val="8CE614"/>
                </a:solidFill>
              </a:rPr>
              <a:t>Module 5</a:t>
            </a:r>
            <a:endParaRPr lang="en-ZA" sz="2800" dirty="0">
              <a:solidFill>
                <a:srgbClr val="8CE614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5181966-6483-4AC6-8E13-29BAE161BC5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57577" y="4237149"/>
            <a:ext cx="8296478" cy="655123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en-ZA" sz="5200" dirty="0" smtClean="0">
                <a:solidFill>
                  <a:srgbClr val="9A73FD"/>
                </a:solidFill>
                <a:latin typeface="Calibri"/>
                <a:ea typeface="+mj-ea"/>
                <a:cs typeface="+mj-cs"/>
              </a:rPr>
              <a:t>Learning activity 5.1</a:t>
            </a:r>
            <a:endParaRPr lang="en-ZA" sz="5200" dirty="0">
              <a:solidFill>
                <a:srgbClr val="9A73FD"/>
              </a:solidFill>
              <a:latin typeface="Calibri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305A835A-BBEF-4642-9E09-887CF14DA237}"/>
              </a:ext>
            </a:extLst>
          </p:cNvPr>
          <p:cNvSpPr txBox="1"/>
          <p:nvPr/>
        </p:nvSpPr>
        <p:spPr>
          <a:xfrm>
            <a:off x="392595" y="5375757"/>
            <a:ext cx="75994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dirty="0">
                <a:solidFill>
                  <a:prstClr val="black"/>
                </a:solidFill>
              </a:rPr>
              <a:t>Test your knowledge of this section by completing Learning activity </a:t>
            </a:r>
            <a:r>
              <a:rPr lang="en-US" dirty="0" smtClean="0">
                <a:solidFill>
                  <a:prstClr val="black"/>
                </a:solidFill>
              </a:rPr>
              <a:t>5.1 </a:t>
            </a:r>
            <a:r>
              <a:rPr lang="en-US" dirty="0">
                <a:solidFill>
                  <a:prstClr val="black"/>
                </a:solidFill>
              </a:rPr>
              <a:t>in your </a:t>
            </a:r>
            <a:r>
              <a:rPr lang="en-US" i="1" dirty="0">
                <a:solidFill>
                  <a:prstClr val="black"/>
                </a:solidFill>
              </a:rPr>
              <a:t>Student’s Book</a:t>
            </a:r>
            <a:r>
              <a:rPr lang="en-US" dirty="0">
                <a:solidFill>
                  <a:prstClr val="black"/>
                </a:solidFill>
              </a:rPr>
              <a:t>.</a:t>
            </a:r>
            <a:endParaRPr lang="en-ZA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1285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5829B5-03D4-4555-B172-1D4F31B6A5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1" y="0"/>
            <a:ext cx="7905750" cy="720724"/>
          </a:xfrm>
        </p:spPr>
        <p:txBody>
          <a:bodyPr>
            <a:noAutofit/>
          </a:bodyPr>
          <a:lstStyle/>
          <a:p>
            <a:pPr algn="ctr"/>
            <a:r>
              <a:rPr lang="en-ZA" b="1" dirty="0">
                <a:latin typeface="+mn-lt"/>
              </a:rPr>
              <a:t>What your brain </a:t>
            </a:r>
            <a:r>
              <a:rPr lang="en-ZA" b="1" i="1" dirty="0">
                <a:solidFill>
                  <a:srgbClr val="8CE614"/>
                </a:solidFill>
                <a:latin typeface="+mn-lt"/>
              </a:rPr>
              <a:t>needs</a:t>
            </a:r>
            <a:r>
              <a:rPr lang="en-ZA" b="1" dirty="0">
                <a:latin typeface="+mn-lt"/>
              </a:rPr>
              <a:t>:</a:t>
            </a:r>
            <a:endParaRPr lang="en-ZA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199B21F-D395-4896-A1A4-33770A8DC0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0166" y="815614"/>
            <a:ext cx="4083710" cy="5393812"/>
          </a:xfrm>
        </p:spPr>
        <p:txBody>
          <a:bodyPr>
            <a:noAutofit/>
          </a:bodyPr>
          <a:lstStyle/>
          <a:p>
            <a:pPr lvl="0" fontAlgn="base"/>
            <a:r>
              <a:rPr lang="en-ZA" sz="3100" dirty="0"/>
              <a:t>Fresh </a:t>
            </a:r>
            <a:r>
              <a:rPr lang="en-ZA" sz="3100" dirty="0">
                <a:solidFill>
                  <a:srgbClr val="9A73FD"/>
                </a:solidFill>
              </a:rPr>
              <a:t>water</a:t>
            </a:r>
            <a:r>
              <a:rPr lang="en-ZA" sz="3100" dirty="0"/>
              <a:t>.</a:t>
            </a:r>
          </a:p>
          <a:p>
            <a:pPr lvl="0" fontAlgn="base"/>
            <a:r>
              <a:rPr lang="en-ZA" sz="3100" dirty="0"/>
              <a:t>Good </a:t>
            </a:r>
            <a:r>
              <a:rPr lang="en-ZA" sz="3100" dirty="0">
                <a:solidFill>
                  <a:srgbClr val="8CE614"/>
                </a:solidFill>
              </a:rPr>
              <a:t>nutrition</a:t>
            </a:r>
            <a:r>
              <a:rPr lang="en-ZA" sz="3100" dirty="0"/>
              <a:t>.</a:t>
            </a:r>
          </a:p>
          <a:p>
            <a:pPr lvl="0" fontAlgn="base"/>
            <a:r>
              <a:rPr lang="en-ZA" sz="3100" dirty="0"/>
              <a:t>Mental </a:t>
            </a:r>
            <a:r>
              <a:rPr lang="en-ZA" sz="3100" dirty="0">
                <a:solidFill>
                  <a:srgbClr val="9A73FD"/>
                </a:solidFill>
              </a:rPr>
              <a:t>exercise</a:t>
            </a:r>
            <a:r>
              <a:rPr lang="en-ZA" sz="3100" dirty="0"/>
              <a:t>.</a:t>
            </a:r>
          </a:p>
          <a:p>
            <a:pPr lvl="0" fontAlgn="base"/>
            <a:r>
              <a:rPr lang="en-ZA" sz="3100" dirty="0"/>
              <a:t>An easy-going </a:t>
            </a:r>
            <a:r>
              <a:rPr lang="en-ZA" sz="3100" dirty="0" smtClean="0">
                <a:solidFill>
                  <a:srgbClr val="8CE614"/>
                </a:solidFill>
              </a:rPr>
              <a:t>attitude</a:t>
            </a:r>
            <a:r>
              <a:rPr lang="en-ZA" sz="3100" dirty="0"/>
              <a:t>.</a:t>
            </a:r>
          </a:p>
          <a:p>
            <a:pPr lvl="0" fontAlgn="base"/>
            <a:r>
              <a:rPr lang="en-ZA" sz="3100" dirty="0"/>
              <a:t>Fresh </a:t>
            </a:r>
            <a:r>
              <a:rPr lang="en-ZA" sz="3100" dirty="0">
                <a:solidFill>
                  <a:srgbClr val="9A73FD"/>
                </a:solidFill>
              </a:rPr>
              <a:t>air</a:t>
            </a:r>
            <a:r>
              <a:rPr lang="en-ZA" sz="3100" dirty="0"/>
              <a:t>.</a:t>
            </a:r>
          </a:p>
          <a:p>
            <a:pPr lvl="0" fontAlgn="base"/>
            <a:r>
              <a:rPr lang="en-ZA" sz="3100" dirty="0"/>
              <a:t>Good blood </a:t>
            </a:r>
            <a:r>
              <a:rPr lang="en-ZA" sz="3100" dirty="0" smtClean="0">
                <a:solidFill>
                  <a:srgbClr val="8CE614"/>
                </a:solidFill>
              </a:rPr>
              <a:t>circulation</a:t>
            </a:r>
            <a:r>
              <a:rPr lang="en-ZA" sz="3100" dirty="0" smtClean="0"/>
              <a:t> (exercise</a:t>
            </a:r>
            <a:r>
              <a:rPr lang="en-ZA" sz="3100" dirty="0"/>
              <a:t>).</a:t>
            </a:r>
          </a:p>
          <a:p>
            <a:pPr lvl="0" fontAlgn="base"/>
            <a:r>
              <a:rPr lang="en-ZA" sz="3100" dirty="0"/>
              <a:t>Positive </a:t>
            </a:r>
            <a:r>
              <a:rPr lang="en-ZA" sz="3100" dirty="0">
                <a:solidFill>
                  <a:srgbClr val="9A73FD"/>
                </a:solidFill>
              </a:rPr>
              <a:t>thoughts</a:t>
            </a:r>
            <a:r>
              <a:rPr lang="en-ZA" sz="3100" dirty="0"/>
              <a:t>.</a:t>
            </a:r>
          </a:p>
          <a:p>
            <a:pPr lvl="0" fontAlgn="base"/>
            <a:r>
              <a:rPr lang="en-ZA" sz="3100" dirty="0"/>
              <a:t>Sufficient </a:t>
            </a:r>
            <a:r>
              <a:rPr lang="en-ZA" sz="3100" dirty="0">
                <a:solidFill>
                  <a:srgbClr val="8CE614"/>
                </a:solidFill>
              </a:rPr>
              <a:t>sleep</a:t>
            </a:r>
            <a:r>
              <a:rPr lang="en-ZA" sz="3100" dirty="0"/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447B8CB-72E9-4159-A128-A1099C225863}"/>
              </a:ext>
            </a:extLst>
          </p:cNvPr>
          <p:cNvSpPr txBox="1"/>
          <p:nvPr/>
        </p:nvSpPr>
        <p:spPr>
          <a:xfrm>
            <a:off x="4333876" y="4145066"/>
            <a:ext cx="43316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Figure 5.6: Our </a:t>
            </a:r>
            <a:r>
              <a:rPr kumimoji="0" lang="en-US" sz="18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wellbeing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&amp; performance </a:t>
            </a:r>
            <a:r>
              <a:rPr kumimoji="0" lang="en-US" sz="18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en-US" sz="18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18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are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supported by a </a:t>
            </a:r>
            <a:r>
              <a:rPr kumimoji="0" lang="en-US" sz="18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commonsense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balance </a:t>
            </a:r>
            <a:r>
              <a:rPr kumimoji="0" lang="en-US" sz="18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en-US" sz="18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18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 the different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areas of our lives</a:t>
            </a:r>
            <a:endParaRPr kumimoji="0" lang="en-Z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548" y="1126057"/>
            <a:ext cx="3572269" cy="2944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7696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25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5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75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00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4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9150"/>
                            </p:stCondLst>
                            <p:childTnLst>
                              <p:par>
                                <p:cTn id="37" presetID="21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1650"/>
                            </p:stCondLst>
                            <p:childTnLst>
                              <p:par>
                                <p:cTn id="41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E363759-E41F-4A87-8AAB-08147A0F44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005" y="196365"/>
            <a:ext cx="7905750" cy="720724"/>
          </a:xfrm>
        </p:spPr>
        <p:txBody>
          <a:bodyPr>
            <a:noAutofit/>
          </a:bodyPr>
          <a:lstStyle/>
          <a:p>
            <a:pPr algn="ctr"/>
            <a:r>
              <a:rPr lang="en-ZA" b="1" dirty="0">
                <a:latin typeface="+mn-lt"/>
              </a:rPr>
              <a:t>The importance of </a:t>
            </a:r>
            <a:r>
              <a:rPr lang="en-ZA" b="1" dirty="0">
                <a:solidFill>
                  <a:srgbClr val="9A73FD"/>
                </a:solidFill>
                <a:latin typeface="+mn-lt"/>
              </a:rPr>
              <a:t>sleep</a:t>
            </a:r>
            <a:endParaRPr lang="en-ZA" dirty="0">
              <a:solidFill>
                <a:srgbClr val="9A73FD"/>
              </a:solidFill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25E798F-7E0C-454D-BA8C-391F452C42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2" y="1296821"/>
            <a:ext cx="7905751" cy="267271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1800" i="1" dirty="0"/>
              <a:t>Table 5.1: Some benefits of a good night’s sleep</a:t>
            </a:r>
            <a:endParaRPr lang="en-ZA" sz="1800" dirty="0"/>
          </a:p>
        </p:txBody>
      </p:sp>
      <p:sp>
        <p:nvSpPr>
          <p:cNvPr id="7" name="AutoShape 3">
            <a:extLst>
              <a:ext uri="{FF2B5EF4-FFF2-40B4-BE49-F238E27FC236}">
                <a16:creationId xmlns:a16="http://schemas.microsoft.com/office/drawing/2014/main" xmlns="" id="{4907F2D9-B07F-4A87-87B7-49627CFE6619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98425" y="1195388"/>
            <a:ext cx="8316913" cy="5094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/>
          </a:p>
        </p:txBody>
      </p:sp>
      <p:sp>
        <p:nvSpPr>
          <p:cNvPr id="14" name="Line 11">
            <a:extLst>
              <a:ext uri="{FF2B5EF4-FFF2-40B4-BE49-F238E27FC236}">
                <a16:creationId xmlns:a16="http://schemas.microsoft.com/office/drawing/2014/main" xmlns="" id="{C0096AD5-AFD4-44A6-BAA5-4C9050C29399}"/>
              </a:ext>
            </a:extLst>
          </p:cNvPr>
          <p:cNvSpPr>
            <a:spLocks noChangeShapeType="1"/>
          </p:cNvSpPr>
          <p:nvPr/>
        </p:nvSpPr>
        <p:spPr bwMode="auto">
          <a:xfrm>
            <a:off x="1676400" y="1219200"/>
            <a:ext cx="0" cy="4973637"/>
          </a:xfrm>
          <a:prstGeom prst="line">
            <a:avLst/>
          </a:prstGeom>
          <a:noFill/>
          <a:ln w="12700" cap="flat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/>
          </a:p>
        </p:txBody>
      </p:sp>
      <p:sp>
        <p:nvSpPr>
          <p:cNvPr id="15" name="Line 12">
            <a:extLst>
              <a:ext uri="{FF2B5EF4-FFF2-40B4-BE49-F238E27FC236}">
                <a16:creationId xmlns:a16="http://schemas.microsoft.com/office/drawing/2014/main" xmlns="" id="{A6259753-20D2-405C-A4E0-95807A21640B}"/>
              </a:ext>
            </a:extLst>
          </p:cNvPr>
          <p:cNvSpPr>
            <a:spLocks noChangeShapeType="1"/>
          </p:cNvSpPr>
          <p:nvPr/>
        </p:nvSpPr>
        <p:spPr bwMode="auto">
          <a:xfrm>
            <a:off x="103188" y="1858963"/>
            <a:ext cx="8289925" cy="0"/>
          </a:xfrm>
          <a:prstGeom prst="line">
            <a:avLst/>
          </a:prstGeom>
          <a:noFill/>
          <a:ln w="39688" cap="flat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/>
          </a:p>
        </p:txBody>
      </p:sp>
      <p:sp>
        <p:nvSpPr>
          <p:cNvPr id="16" name="Line 13">
            <a:extLst>
              <a:ext uri="{FF2B5EF4-FFF2-40B4-BE49-F238E27FC236}">
                <a16:creationId xmlns:a16="http://schemas.microsoft.com/office/drawing/2014/main" xmlns="" id="{E481DD6E-03ED-4581-BBA6-BE3B5CB7F8EA}"/>
              </a:ext>
            </a:extLst>
          </p:cNvPr>
          <p:cNvSpPr>
            <a:spLocks noChangeShapeType="1"/>
          </p:cNvSpPr>
          <p:nvPr/>
        </p:nvSpPr>
        <p:spPr bwMode="auto">
          <a:xfrm>
            <a:off x="103188" y="4022725"/>
            <a:ext cx="8289925" cy="0"/>
          </a:xfrm>
          <a:prstGeom prst="line">
            <a:avLst/>
          </a:prstGeom>
          <a:noFill/>
          <a:ln w="12700" cap="flat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/>
          </a:p>
        </p:txBody>
      </p:sp>
      <p:sp>
        <p:nvSpPr>
          <p:cNvPr id="17" name="Line 14">
            <a:extLst>
              <a:ext uri="{FF2B5EF4-FFF2-40B4-BE49-F238E27FC236}">
                <a16:creationId xmlns:a16="http://schemas.microsoft.com/office/drawing/2014/main" xmlns="" id="{5539ED3B-F17F-4218-89E9-F9FB5DC3FC58}"/>
              </a:ext>
            </a:extLst>
          </p:cNvPr>
          <p:cNvSpPr>
            <a:spLocks noChangeShapeType="1"/>
          </p:cNvSpPr>
          <p:nvPr/>
        </p:nvSpPr>
        <p:spPr bwMode="auto">
          <a:xfrm>
            <a:off x="109538" y="1219200"/>
            <a:ext cx="0" cy="4973637"/>
          </a:xfrm>
          <a:prstGeom prst="line">
            <a:avLst/>
          </a:prstGeom>
          <a:noFill/>
          <a:ln w="12700" cap="flat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/>
          </a:p>
        </p:txBody>
      </p:sp>
      <p:sp>
        <p:nvSpPr>
          <p:cNvPr id="18" name="Line 15">
            <a:extLst>
              <a:ext uri="{FF2B5EF4-FFF2-40B4-BE49-F238E27FC236}">
                <a16:creationId xmlns:a16="http://schemas.microsoft.com/office/drawing/2014/main" xmlns="" id="{E24D3588-855E-4322-9208-45B12647184E}"/>
              </a:ext>
            </a:extLst>
          </p:cNvPr>
          <p:cNvSpPr>
            <a:spLocks noChangeShapeType="1"/>
          </p:cNvSpPr>
          <p:nvPr/>
        </p:nvSpPr>
        <p:spPr bwMode="auto">
          <a:xfrm>
            <a:off x="8386763" y="1219200"/>
            <a:ext cx="0" cy="4973637"/>
          </a:xfrm>
          <a:prstGeom prst="line">
            <a:avLst/>
          </a:prstGeom>
          <a:noFill/>
          <a:ln w="12700" cap="flat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/>
          </a:p>
        </p:txBody>
      </p:sp>
      <p:sp>
        <p:nvSpPr>
          <p:cNvPr id="20" name="Line 17">
            <a:extLst>
              <a:ext uri="{FF2B5EF4-FFF2-40B4-BE49-F238E27FC236}">
                <a16:creationId xmlns:a16="http://schemas.microsoft.com/office/drawing/2014/main" xmlns="" id="{86188A50-343E-407A-B39C-C2025A20EBF7}"/>
              </a:ext>
            </a:extLst>
          </p:cNvPr>
          <p:cNvSpPr>
            <a:spLocks noChangeShapeType="1"/>
          </p:cNvSpPr>
          <p:nvPr/>
        </p:nvSpPr>
        <p:spPr bwMode="auto">
          <a:xfrm>
            <a:off x="103188" y="6186488"/>
            <a:ext cx="8289925" cy="0"/>
          </a:xfrm>
          <a:prstGeom prst="line">
            <a:avLst/>
          </a:prstGeom>
          <a:noFill/>
          <a:ln w="12700" cap="flat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6152815"/>
              </p:ext>
            </p:extLst>
          </p:nvPr>
        </p:nvGraphicFramePr>
        <p:xfrm>
          <a:off x="727867" y="1620093"/>
          <a:ext cx="7058025" cy="28041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8219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87583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2920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Benefits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948A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Description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948A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21358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chemeClr val="tx1"/>
                          </a:solidFill>
                          <a:effectLst/>
                        </a:rPr>
                        <a:t>Rest and repair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B5CE1C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GB" sz="2000" dirty="0">
                          <a:effectLst/>
                        </a:rPr>
                        <a:t>When you sleep, the processes in your body slow down and are given rest.</a:t>
                      </a:r>
                      <a:endParaRPr lang="en-US" sz="2000" dirty="0">
                        <a:effectLst/>
                      </a:endParaRPr>
                    </a:p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GB" sz="2000" dirty="0">
                          <a:effectLst/>
                        </a:rPr>
                        <a:t>Your muscles relax and you breathe more deeply.</a:t>
                      </a:r>
                      <a:endParaRPr lang="en-US" sz="2000" dirty="0">
                        <a:effectLst/>
                      </a:endParaRPr>
                    </a:p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GB" sz="2000" dirty="0">
                          <a:effectLst/>
                        </a:rPr>
                        <a:t>Your body and cells repair themselves and important hormones are secreted.</a:t>
                      </a:r>
                      <a:endParaRPr lang="en-US" sz="2000" dirty="0">
                        <a:effectLst/>
                      </a:endParaRPr>
                    </a:p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GB" sz="2000" dirty="0">
                          <a:effectLst/>
                        </a:rPr>
                        <a:t>After sleeping, you will be healthier and able to perform better.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B5CE1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pic>
        <p:nvPicPr>
          <p:cNvPr id="6146" name="Picture 2" descr="C:\Users\Jyoti\AppData\Local\Microsoft\Windows\INetCache\IE\I4YKZYED\ist2_379226_human_white_blood_cells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2833" y="4784631"/>
            <a:ext cx="1482090" cy="1185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32313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614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E363759-E41F-4A87-8AAB-08147A0F44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82148"/>
            <a:ext cx="7905750" cy="720724"/>
          </a:xfrm>
        </p:spPr>
        <p:txBody>
          <a:bodyPr>
            <a:noAutofit/>
          </a:bodyPr>
          <a:lstStyle/>
          <a:p>
            <a:pPr algn="ctr"/>
            <a:r>
              <a:rPr lang="en-ZA" b="1" dirty="0">
                <a:latin typeface="+mn-lt"/>
              </a:rPr>
              <a:t>The importance of </a:t>
            </a:r>
            <a:r>
              <a:rPr lang="en-ZA" b="1" dirty="0">
                <a:solidFill>
                  <a:srgbClr val="9A73FD"/>
                </a:solidFill>
                <a:latin typeface="+mn-lt"/>
              </a:rPr>
              <a:t>sleep</a:t>
            </a:r>
            <a:endParaRPr lang="en-ZA" dirty="0">
              <a:solidFill>
                <a:srgbClr val="9A73FD"/>
              </a:solidFill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25E798F-7E0C-454D-BA8C-391F452C42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998" y="1388373"/>
            <a:ext cx="7905751" cy="330845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1800" i="1" dirty="0"/>
              <a:t>Table 5.1: Some benefits of a good night’s sleep</a:t>
            </a:r>
            <a:endParaRPr lang="en-ZA" sz="1800" dirty="0"/>
          </a:p>
        </p:txBody>
      </p:sp>
      <p:sp>
        <p:nvSpPr>
          <p:cNvPr id="7" name="AutoShape 3">
            <a:extLst>
              <a:ext uri="{FF2B5EF4-FFF2-40B4-BE49-F238E27FC236}">
                <a16:creationId xmlns:a16="http://schemas.microsoft.com/office/drawing/2014/main" xmlns="" id="{4907F2D9-B07F-4A87-87B7-49627CFE6619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98425" y="1195388"/>
            <a:ext cx="8316913" cy="5094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/>
          </a:p>
        </p:txBody>
      </p:sp>
      <p:sp>
        <p:nvSpPr>
          <p:cNvPr id="14" name="Line 11">
            <a:extLst>
              <a:ext uri="{FF2B5EF4-FFF2-40B4-BE49-F238E27FC236}">
                <a16:creationId xmlns:a16="http://schemas.microsoft.com/office/drawing/2014/main" xmlns="" id="{C0096AD5-AFD4-44A6-BAA5-4C9050C29399}"/>
              </a:ext>
            </a:extLst>
          </p:cNvPr>
          <p:cNvSpPr>
            <a:spLocks noChangeShapeType="1"/>
          </p:cNvSpPr>
          <p:nvPr/>
        </p:nvSpPr>
        <p:spPr bwMode="auto">
          <a:xfrm>
            <a:off x="1676400" y="1219200"/>
            <a:ext cx="0" cy="4973637"/>
          </a:xfrm>
          <a:prstGeom prst="line">
            <a:avLst/>
          </a:prstGeom>
          <a:noFill/>
          <a:ln w="12700" cap="flat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/>
          </a:p>
        </p:txBody>
      </p:sp>
      <p:sp>
        <p:nvSpPr>
          <p:cNvPr id="15" name="Line 12">
            <a:extLst>
              <a:ext uri="{FF2B5EF4-FFF2-40B4-BE49-F238E27FC236}">
                <a16:creationId xmlns:a16="http://schemas.microsoft.com/office/drawing/2014/main" xmlns="" id="{A6259753-20D2-405C-A4E0-95807A21640B}"/>
              </a:ext>
            </a:extLst>
          </p:cNvPr>
          <p:cNvSpPr>
            <a:spLocks noChangeShapeType="1"/>
          </p:cNvSpPr>
          <p:nvPr/>
        </p:nvSpPr>
        <p:spPr bwMode="auto">
          <a:xfrm>
            <a:off x="103188" y="1858963"/>
            <a:ext cx="8289925" cy="0"/>
          </a:xfrm>
          <a:prstGeom prst="line">
            <a:avLst/>
          </a:prstGeom>
          <a:noFill/>
          <a:ln w="39688" cap="flat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/>
          </a:p>
        </p:txBody>
      </p:sp>
      <p:sp>
        <p:nvSpPr>
          <p:cNvPr id="16" name="Line 13">
            <a:extLst>
              <a:ext uri="{FF2B5EF4-FFF2-40B4-BE49-F238E27FC236}">
                <a16:creationId xmlns:a16="http://schemas.microsoft.com/office/drawing/2014/main" xmlns="" id="{E481DD6E-03ED-4581-BBA6-BE3B5CB7F8EA}"/>
              </a:ext>
            </a:extLst>
          </p:cNvPr>
          <p:cNvSpPr>
            <a:spLocks noChangeShapeType="1"/>
          </p:cNvSpPr>
          <p:nvPr/>
        </p:nvSpPr>
        <p:spPr bwMode="auto">
          <a:xfrm>
            <a:off x="103188" y="4022725"/>
            <a:ext cx="8289925" cy="0"/>
          </a:xfrm>
          <a:prstGeom prst="line">
            <a:avLst/>
          </a:prstGeom>
          <a:noFill/>
          <a:ln w="12700" cap="flat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/>
          </a:p>
        </p:txBody>
      </p:sp>
      <p:sp>
        <p:nvSpPr>
          <p:cNvPr id="17" name="Line 14">
            <a:extLst>
              <a:ext uri="{FF2B5EF4-FFF2-40B4-BE49-F238E27FC236}">
                <a16:creationId xmlns:a16="http://schemas.microsoft.com/office/drawing/2014/main" xmlns="" id="{5539ED3B-F17F-4218-89E9-F9FB5DC3FC58}"/>
              </a:ext>
            </a:extLst>
          </p:cNvPr>
          <p:cNvSpPr>
            <a:spLocks noChangeShapeType="1"/>
          </p:cNvSpPr>
          <p:nvPr/>
        </p:nvSpPr>
        <p:spPr bwMode="auto">
          <a:xfrm>
            <a:off x="109538" y="1219200"/>
            <a:ext cx="0" cy="4973637"/>
          </a:xfrm>
          <a:prstGeom prst="line">
            <a:avLst/>
          </a:prstGeom>
          <a:noFill/>
          <a:ln w="12700" cap="flat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/>
          </a:p>
        </p:txBody>
      </p:sp>
      <p:sp>
        <p:nvSpPr>
          <p:cNvPr id="18" name="Line 15">
            <a:extLst>
              <a:ext uri="{FF2B5EF4-FFF2-40B4-BE49-F238E27FC236}">
                <a16:creationId xmlns:a16="http://schemas.microsoft.com/office/drawing/2014/main" xmlns="" id="{E24D3588-855E-4322-9208-45B12647184E}"/>
              </a:ext>
            </a:extLst>
          </p:cNvPr>
          <p:cNvSpPr>
            <a:spLocks noChangeShapeType="1"/>
          </p:cNvSpPr>
          <p:nvPr/>
        </p:nvSpPr>
        <p:spPr bwMode="auto">
          <a:xfrm>
            <a:off x="8386763" y="1219200"/>
            <a:ext cx="0" cy="4973637"/>
          </a:xfrm>
          <a:prstGeom prst="line">
            <a:avLst/>
          </a:prstGeom>
          <a:noFill/>
          <a:ln w="12700" cap="flat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/>
          </a:p>
        </p:txBody>
      </p:sp>
      <p:sp>
        <p:nvSpPr>
          <p:cNvPr id="20" name="Line 17">
            <a:extLst>
              <a:ext uri="{FF2B5EF4-FFF2-40B4-BE49-F238E27FC236}">
                <a16:creationId xmlns:a16="http://schemas.microsoft.com/office/drawing/2014/main" xmlns="" id="{86188A50-343E-407A-B39C-C2025A20EBF7}"/>
              </a:ext>
            </a:extLst>
          </p:cNvPr>
          <p:cNvSpPr>
            <a:spLocks noChangeShapeType="1"/>
          </p:cNvSpPr>
          <p:nvPr/>
        </p:nvSpPr>
        <p:spPr bwMode="auto">
          <a:xfrm>
            <a:off x="103188" y="6186488"/>
            <a:ext cx="8289925" cy="0"/>
          </a:xfrm>
          <a:prstGeom prst="line">
            <a:avLst/>
          </a:prstGeom>
          <a:noFill/>
          <a:ln w="12700" cap="flat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7256145"/>
              </p:ext>
            </p:extLst>
          </p:nvPr>
        </p:nvGraphicFramePr>
        <p:xfrm>
          <a:off x="640555" y="1754340"/>
          <a:ext cx="7386638" cy="28041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3723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14940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3376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Benefits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948A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Description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948A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10339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chemeClr val="tx1"/>
                          </a:solidFill>
                          <a:effectLst/>
                        </a:rPr>
                        <a:t>Better brain function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B5CE1C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GB" sz="2000" dirty="0">
                          <a:effectLst/>
                        </a:rPr>
                        <a:t>Good sleep increases brain function.</a:t>
                      </a:r>
                      <a:endParaRPr lang="en-US" sz="2000" dirty="0">
                        <a:effectLst/>
                      </a:endParaRPr>
                    </a:p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GB" sz="2000" dirty="0">
                          <a:effectLst/>
                        </a:rPr>
                        <a:t>Without sufficient sleep, your cognitive performance and alertness decrease.</a:t>
                      </a:r>
                      <a:endParaRPr lang="en-US" sz="2000" dirty="0">
                        <a:effectLst/>
                      </a:endParaRPr>
                    </a:p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GB" sz="2000" dirty="0">
                          <a:effectLst/>
                        </a:rPr>
                        <a:t>You may become clumsier, </a:t>
                      </a:r>
                      <a:r>
                        <a:rPr lang="en-GB" sz="2000" dirty="0" smtClean="0">
                          <a:effectLst/>
                        </a:rPr>
                        <a:t>and battle </a:t>
                      </a:r>
                      <a:r>
                        <a:rPr lang="en-GB" sz="2000" dirty="0">
                          <a:effectLst/>
                        </a:rPr>
                        <a:t>to focus on your work or a lecture.</a:t>
                      </a:r>
                      <a:endParaRPr lang="en-US" sz="2000" dirty="0">
                        <a:effectLst/>
                      </a:endParaRPr>
                    </a:p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GB" sz="2000" dirty="0">
                          <a:effectLst/>
                        </a:rPr>
                        <a:t>You may also find it hard to make decisions, and forget things.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B5CE1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pic>
        <p:nvPicPr>
          <p:cNvPr id="9218" name="Picture 2" descr="C:\Users\Jyoti\AppData\Local\Microsoft\Windows\INetCache\IE\8G6Q7PSO\falling_stick_boy_0515-1102-2822-0933_SMU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9024" y="4821238"/>
            <a:ext cx="1409700" cy="1468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87638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E363759-E41F-4A87-8AAB-08147A0F44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3" y="176641"/>
            <a:ext cx="7905750" cy="720724"/>
          </a:xfrm>
        </p:spPr>
        <p:txBody>
          <a:bodyPr>
            <a:noAutofit/>
          </a:bodyPr>
          <a:lstStyle/>
          <a:p>
            <a:pPr algn="ctr"/>
            <a:r>
              <a:rPr lang="en-ZA" b="1" dirty="0">
                <a:latin typeface="+mn-lt"/>
              </a:rPr>
              <a:t>The importance of </a:t>
            </a:r>
            <a:r>
              <a:rPr lang="en-ZA" b="1" dirty="0">
                <a:solidFill>
                  <a:srgbClr val="9A73FD"/>
                </a:solidFill>
                <a:latin typeface="+mn-lt"/>
              </a:rPr>
              <a:t>sleep</a:t>
            </a:r>
            <a:endParaRPr lang="en-ZA" dirty="0">
              <a:solidFill>
                <a:srgbClr val="9A73FD"/>
              </a:solidFill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25E798F-7E0C-454D-BA8C-391F452C42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3" y="983411"/>
            <a:ext cx="7905751" cy="382270"/>
          </a:xfrm>
        </p:spPr>
        <p:txBody>
          <a:bodyPr>
            <a:normAutofit/>
          </a:bodyPr>
          <a:lstStyle/>
          <a:p>
            <a:pPr marL="0" indent="0" algn="ctr" fontAlgn="base">
              <a:buNone/>
            </a:pPr>
            <a:r>
              <a:rPr lang="en-US" sz="1800" i="1" dirty="0"/>
              <a:t>Table </a:t>
            </a:r>
            <a:r>
              <a:rPr lang="en-US" sz="1800" i="1" dirty="0" smtClean="0"/>
              <a:t>5.1</a:t>
            </a:r>
            <a:r>
              <a:rPr lang="en-US" sz="1800" i="1" dirty="0"/>
              <a:t>: Some benefits of a good night’s sleep</a:t>
            </a:r>
            <a:endParaRPr lang="en-ZA" sz="1800" dirty="0"/>
          </a:p>
        </p:txBody>
      </p:sp>
      <p:sp>
        <p:nvSpPr>
          <p:cNvPr id="7" name="AutoShape 3">
            <a:extLst>
              <a:ext uri="{FF2B5EF4-FFF2-40B4-BE49-F238E27FC236}">
                <a16:creationId xmlns:a16="http://schemas.microsoft.com/office/drawing/2014/main" xmlns="" id="{4907F2D9-B07F-4A87-87B7-49627CFE6619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98425" y="1195388"/>
            <a:ext cx="8316913" cy="5094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/>
          </a:p>
        </p:txBody>
      </p:sp>
      <p:sp>
        <p:nvSpPr>
          <p:cNvPr id="14" name="Line 11">
            <a:extLst>
              <a:ext uri="{FF2B5EF4-FFF2-40B4-BE49-F238E27FC236}">
                <a16:creationId xmlns:a16="http://schemas.microsoft.com/office/drawing/2014/main" xmlns="" id="{C0096AD5-AFD4-44A6-BAA5-4C9050C29399}"/>
              </a:ext>
            </a:extLst>
          </p:cNvPr>
          <p:cNvSpPr>
            <a:spLocks noChangeShapeType="1"/>
          </p:cNvSpPr>
          <p:nvPr/>
        </p:nvSpPr>
        <p:spPr bwMode="auto">
          <a:xfrm>
            <a:off x="1676400" y="1219200"/>
            <a:ext cx="0" cy="4973637"/>
          </a:xfrm>
          <a:prstGeom prst="line">
            <a:avLst/>
          </a:prstGeom>
          <a:noFill/>
          <a:ln w="12700" cap="flat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/>
          </a:p>
        </p:txBody>
      </p:sp>
      <p:sp>
        <p:nvSpPr>
          <p:cNvPr id="15" name="Line 12">
            <a:extLst>
              <a:ext uri="{FF2B5EF4-FFF2-40B4-BE49-F238E27FC236}">
                <a16:creationId xmlns:a16="http://schemas.microsoft.com/office/drawing/2014/main" xmlns="" id="{A6259753-20D2-405C-A4E0-95807A21640B}"/>
              </a:ext>
            </a:extLst>
          </p:cNvPr>
          <p:cNvSpPr>
            <a:spLocks noChangeShapeType="1"/>
          </p:cNvSpPr>
          <p:nvPr/>
        </p:nvSpPr>
        <p:spPr bwMode="auto">
          <a:xfrm>
            <a:off x="103188" y="1858963"/>
            <a:ext cx="8289925" cy="0"/>
          </a:xfrm>
          <a:prstGeom prst="line">
            <a:avLst/>
          </a:prstGeom>
          <a:noFill/>
          <a:ln w="39688" cap="flat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/>
          </a:p>
        </p:txBody>
      </p:sp>
      <p:sp>
        <p:nvSpPr>
          <p:cNvPr id="16" name="Line 13">
            <a:extLst>
              <a:ext uri="{FF2B5EF4-FFF2-40B4-BE49-F238E27FC236}">
                <a16:creationId xmlns:a16="http://schemas.microsoft.com/office/drawing/2014/main" xmlns="" id="{E481DD6E-03ED-4581-BBA6-BE3B5CB7F8EA}"/>
              </a:ext>
            </a:extLst>
          </p:cNvPr>
          <p:cNvSpPr>
            <a:spLocks noChangeShapeType="1"/>
          </p:cNvSpPr>
          <p:nvPr/>
        </p:nvSpPr>
        <p:spPr bwMode="auto">
          <a:xfrm>
            <a:off x="103188" y="4022725"/>
            <a:ext cx="8289925" cy="0"/>
          </a:xfrm>
          <a:prstGeom prst="line">
            <a:avLst/>
          </a:prstGeom>
          <a:noFill/>
          <a:ln w="12700" cap="flat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/>
          </a:p>
        </p:txBody>
      </p:sp>
      <p:sp>
        <p:nvSpPr>
          <p:cNvPr id="17" name="Line 14">
            <a:extLst>
              <a:ext uri="{FF2B5EF4-FFF2-40B4-BE49-F238E27FC236}">
                <a16:creationId xmlns:a16="http://schemas.microsoft.com/office/drawing/2014/main" xmlns="" id="{5539ED3B-F17F-4218-89E9-F9FB5DC3FC58}"/>
              </a:ext>
            </a:extLst>
          </p:cNvPr>
          <p:cNvSpPr>
            <a:spLocks noChangeShapeType="1"/>
          </p:cNvSpPr>
          <p:nvPr/>
        </p:nvSpPr>
        <p:spPr bwMode="auto">
          <a:xfrm>
            <a:off x="109538" y="1219200"/>
            <a:ext cx="0" cy="4973637"/>
          </a:xfrm>
          <a:prstGeom prst="line">
            <a:avLst/>
          </a:prstGeom>
          <a:noFill/>
          <a:ln w="12700" cap="flat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/>
          </a:p>
        </p:txBody>
      </p:sp>
      <p:sp>
        <p:nvSpPr>
          <p:cNvPr id="18" name="Line 15">
            <a:extLst>
              <a:ext uri="{FF2B5EF4-FFF2-40B4-BE49-F238E27FC236}">
                <a16:creationId xmlns:a16="http://schemas.microsoft.com/office/drawing/2014/main" xmlns="" id="{E24D3588-855E-4322-9208-45B12647184E}"/>
              </a:ext>
            </a:extLst>
          </p:cNvPr>
          <p:cNvSpPr>
            <a:spLocks noChangeShapeType="1"/>
          </p:cNvSpPr>
          <p:nvPr/>
        </p:nvSpPr>
        <p:spPr bwMode="auto">
          <a:xfrm>
            <a:off x="8386763" y="1219200"/>
            <a:ext cx="0" cy="4973637"/>
          </a:xfrm>
          <a:prstGeom prst="line">
            <a:avLst/>
          </a:prstGeom>
          <a:noFill/>
          <a:ln w="12700" cap="flat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/>
          </a:p>
        </p:txBody>
      </p:sp>
      <p:sp>
        <p:nvSpPr>
          <p:cNvPr id="19" name="Line 16">
            <a:extLst>
              <a:ext uri="{FF2B5EF4-FFF2-40B4-BE49-F238E27FC236}">
                <a16:creationId xmlns:a16="http://schemas.microsoft.com/office/drawing/2014/main" xmlns="" id="{53F99479-41B1-4676-8925-20BD942EA9C7}"/>
              </a:ext>
            </a:extLst>
          </p:cNvPr>
          <p:cNvSpPr>
            <a:spLocks noChangeShapeType="1"/>
          </p:cNvSpPr>
          <p:nvPr/>
        </p:nvSpPr>
        <p:spPr bwMode="auto">
          <a:xfrm>
            <a:off x="103188" y="1223963"/>
            <a:ext cx="8289925" cy="0"/>
          </a:xfrm>
          <a:prstGeom prst="line">
            <a:avLst/>
          </a:prstGeom>
          <a:noFill/>
          <a:ln w="12700" cap="flat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/>
          </a:p>
        </p:txBody>
      </p:sp>
      <p:sp>
        <p:nvSpPr>
          <p:cNvPr id="20" name="Line 17">
            <a:extLst>
              <a:ext uri="{FF2B5EF4-FFF2-40B4-BE49-F238E27FC236}">
                <a16:creationId xmlns:a16="http://schemas.microsoft.com/office/drawing/2014/main" xmlns="" id="{86188A50-343E-407A-B39C-C2025A20EBF7}"/>
              </a:ext>
            </a:extLst>
          </p:cNvPr>
          <p:cNvSpPr>
            <a:spLocks noChangeShapeType="1"/>
          </p:cNvSpPr>
          <p:nvPr/>
        </p:nvSpPr>
        <p:spPr bwMode="auto">
          <a:xfrm>
            <a:off x="103188" y="6186488"/>
            <a:ext cx="8289925" cy="0"/>
          </a:xfrm>
          <a:prstGeom prst="line">
            <a:avLst/>
          </a:prstGeom>
          <a:noFill/>
          <a:ln w="12700" cap="flat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7282671"/>
              </p:ext>
            </p:extLst>
          </p:nvPr>
        </p:nvGraphicFramePr>
        <p:xfrm>
          <a:off x="554831" y="1372029"/>
          <a:ext cx="7386638" cy="455703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5969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02694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4758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Benefits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948A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Description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948A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07446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OpenSans"/>
                        </a:rPr>
                        <a:t>Better recall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B5CE1C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GB" sz="20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OpenSans"/>
                        </a:rPr>
                        <a:t>While you sleep your mind organises information you received via your senses throughout the day.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GB" sz="20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OpenSans"/>
                        </a:rPr>
                        <a:t>What you have learnt and your memories are combined.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GB" sz="20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OpenSans"/>
                        </a:rPr>
                        <a:t>If you have slept well, you will recall better what you learnt the previous day.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B5CE1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10339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OpenSans"/>
                        </a:rPr>
                        <a:t>Reduced stress hormones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948ABC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GB" sz="2000" dirty="0">
                          <a:effectLst/>
                          <a:latin typeface="Calibri"/>
                          <a:ea typeface="Calibri"/>
                          <a:cs typeface="OpenSans"/>
                        </a:rPr>
                        <a:t>The levels of the stress hormone, cortisol, are reduced during the night.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GB" sz="2000" dirty="0">
                          <a:effectLst/>
                          <a:latin typeface="Calibri"/>
                          <a:ea typeface="Calibri"/>
                          <a:cs typeface="OpenSans"/>
                        </a:rPr>
                        <a:t>High levels of cortisol can upset brain function and cause anxiety, irritability and sleeplessness.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GB" sz="2000" dirty="0">
                          <a:effectLst/>
                          <a:latin typeface="Calibri"/>
                          <a:ea typeface="Calibri"/>
                          <a:cs typeface="OpenSans"/>
                        </a:rPr>
                        <a:t>These make you feel worse and affect your emotions and performance.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948A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541881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E363759-E41F-4A87-8AAB-08147A0F44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431" y="179605"/>
            <a:ext cx="7905750" cy="720724"/>
          </a:xfrm>
        </p:spPr>
        <p:txBody>
          <a:bodyPr>
            <a:noAutofit/>
          </a:bodyPr>
          <a:lstStyle/>
          <a:p>
            <a:pPr algn="ctr"/>
            <a:r>
              <a:rPr lang="en-ZA" b="1" dirty="0">
                <a:latin typeface="+mn-lt"/>
              </a:rPr>
              <a:t>The importance of </a:t>
            </a:r>
            <a:r>
              <a:rPr lang="en-ZA" b="1" dirty="0">
                <a:solidFill>
                  <a:srgbClr val="9A73FD"/>
                </a:solidFill>
                <a:latin typeface="+mn-lt"/>
              </a:rPr>
              <a:t>sleep</a:t>
            </a:r>
            <a:endParaRPr lang="en-ZA" dirty="0">
              <a:solidFill>
                <a:srgbClr val="9A73FD"/>
              </a:solidFill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25E798F-7E0C-454D-BA8C-391F452C42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2430" y="1037279"/>
            <a:ext cx="7905751" cy="326598"/>
          </a:xfrm>
        </p:spPr>
        <p:txBody>
          <a:bodyPr>
            <a:normAutofit lnSpcReduction="10000"/>
          </a:bodyPr>
          <a:lstStyle/>
          <a:p>
            <a:pPr marL="0" indent="0" algn="ctr" fontAlgn="base">
              <a:buNone/>
            </a:pPr>
            <a:r>
              <a:rPr lang="en-US" sz="1800" i="1" dirty="0"/>
              <a:t>Table 5.1: Some benefits of a good night’s sleep</a:t>
            </a:r>
            <a:endParaRPr lang="en-ZA" sz="1800" dirty="0"/>
          </a:p>
        </p:txBody>
      </p:sp>
      <p:sp>
        <p:nvSpPr>
          <p:cNvPr id="7" name="AutoShape 3">
            <a:extLst>
              <a:ext uri="{FF2B5EF4-FFF2-40B4-BE49-F238E27FC236}">
                <a16:creationId xmlns:a16="http://schemas.microsoft.com/office/drawing/2014/main" xmlns="" id="{4907F2D9-B07F-4A87-87B7-49627CFE6619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98425" y="1195388"/>
            <a:ext cx="8316913" cy="5094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/>
          </a:p>
        </p:txBody>
      </p:sp>
      <p:sp>
        <p:nvSpPr>
          <p:cNvPr id="14" name="Line 11">
            <a:extLst>
              <a:ext uri="{FF2B5EF4-FFF2-40B4-BE49-F238E27FC236}">
                <a16:creationId xmlns:a16="http://schemas.microsoft.com/office/drawing/2014/main" xmlns="" id="{C0096AD5-AFD4-44A6-BAA5-4C9050C29399}"/>
              </a:ext>
            </a:extLst>
          </p:cNvPr>
          <p:cNvSpPr>
            <a:spLocks noChangeShapeType="1"/>
          </p:cNvSpPr>
          <p:nvPr/>
        </p:nvSpPr>
        <p:spPr bwMode="auto">
          <a:xfrm>
            <a:off x="1676400" y="1219200"/>
            <a:ext cx="0" cy="4973637"/>
          </a:xfrm>
          <a:prstGeom prst="line">
            <a:avLst/>
          </a:prstGeom>
          <a:noFill/>
          <a:ln w="12700" cap="flat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/>
          </a:p>
        </p:txBody>
      </p:sp>
      <p:sp>
        <p:nvSpPr>
          <p:cNvPr id="15" name="Line 12">
            <a:extLst>
              <a:ext uri="{FF2B5EF4-FFF2-40B4-BE49-F238E27FC236}">
                <a16:creationId xmlns:a16="http://schemas.microsoft.com/office/drawing/2014/main" xmlns="" id="{A6259753-20D2-405C-A4E0-95807A21640B}"/>
              </a:ext>
            </a:extLst>
          </p:cNvPr>
          <p:cNvSpPr>
            <a:spLocks noChangeShapeType="1"/>
          </p:cNvSpPr>
          <p:nvPr/>
        </p:nvSpPr>
        <p:spPr bwMode="auto">
          <a:xfrm>
            <a:off x="103188" y="1858963"/>
            <a:ext cx="8289925" cy="0"/>
          </a:xfrm>
          <a:prstGeom prst="line">
            <a:avLst/>
          </a:prstGeom>
          <a:noFill/>
          <a:ln w="39688" cap="flat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/>
          </a:p>
        </p:txBody>
      </p:sp>
      <p:sp>
        <p:nvSpPr>
          <p:cNvPr id="16" name="Line 13">
            <a:extLst>
              <a:ext uri="{FF2B5EF4-FFF2-40B4-BE49-F238E27FC236}">
                <a16:creationId xmlns:a16="http://schemas.microsoft.com/office/drawing/2014/main" xmlns="" id="{E481DD6E-03ED-4581-BBA6-BE3B5CB7F8EA}"/>
              </a:ext>
            </a:extLst>
          </p:cNvPr>
          <p:cNvSpPr>
            <a:spLocks noChangeShapeType="1"/>
          </p:cNvSpPr>
          <p:nvPr/>
        </p:nvSpPr>
        <p:spPr bwMode="auto">
          <a:xfrm>
            <a:off x="103188" y="4022725"/>
            <a:ext cx="8289925" cy="0"/>
          </a:xfrm>
          <a:prstGeom prst="line">
            <a:avLst/>
          </a:prstGeom>
          <a:noFill/>
          <a:ln w="12700" cap="flat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/>
          </a:p>
        </p:txBody>
      </p:sp>
      <p:sp>
        <p:nvSpPr>
          <p:cNvPr id="17" name="Line 14">
            <a:extLst>
              <a:ext uri="{FF2B5EF4-FFF2-40B4-BE49-F238E27FC236}">
                <a16:creationId xmlns:a16="http://schemas.microsoft.com/office/drawing/2014/main" xmlns="" id="{5539ED3B-F17F-4218-89E9-F9FB5DC3FC58}"/>
              </a:ext>
            </a:extLst>
          </p:cNvPr>
          <p:cNvSpPr>
            <a:spLocks noChangeShapeType="1"/>
          </p:cNvSpPr>
          <p:nvPr/>
        </p:nvSpPr>
        <p:spPr bwMode="auto">
          <a:xfrm>
            <a:off x="109538" y="1219200"/>
            <a:ext cx="0" cy="4973637"/>
          </a:xfrm>
          <a:prstGeom prst="line">
            <a:avLst/>
          </a:prstGeom>
          <a:noFill/>
          <a:ln w="12700" cap="flat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/>
          </a:p>
        </p:txBody>
      </p:sp>
      <p:sp>
        <p:nvSpPr>
          <p:cNvPr id="18" name="Line 15">
            <a:extLst>
              <a:ext uri="{FF2B5EF4-FFF2-40B4-BE49-F238E27FC236}">
                <a16:creationId xmlns:a16="http://schemas.microsoft.com/office/drawing/2014/main" xmlns="" id="{E24D3588-855E-4322-9208-45B12647184E}"/>
              </a:ext>
            </a:extLst>
          </p:cNvPr>
          <p:cNvSpPr>
            <a:spLocks noChangeShapeType="1"/>
          </p:cNvSpPr>
          <p:nvPr/>
        </p:nvSpPr>
        <p:spPr bwMode="auto">
          <a:xfrm>
            <a:off x="8386763" y="1219200"/>
            <a:ext cx="0" cy="4973637"/>
          </a:xfrm>
          <a:prstGeom prst="line">
            <a:avLst/>
          </a:prstGeom>
          <a:noFill/>
          <a:ln w="12700" cap="flat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/>
          </a:p>
        </p:txBody>
      </p:sp>
      <p:sp>
        <p:nvSpPr>
          <p:cNvPr id="20" name="Line 17">
            <a:extLst>
              <a:ext uri="{FF2B5EF4-FFF2-40B4-BE49-F238E27FC236}">
                <a16:creationId xmlns:a16="http://schemas.microsoft.com/office/drawing/2014/main" xmlns="" id="{86188A50-343E-407A-B39C-C2025A20EBF7}"/>
              </a:ext>
            </a:extLst>
          </p:cNvPr>
          <p:cNvSpPr>
            <a:spLocks noChangeShapeType="1"/>
          </p:cNvSpPr>
          <p:nvPr/>
        </p:nvSpPr>
        <p:spPr bwMode="auto">
          <a:xfrm>
            <a:off x="103188" y="6186488"/>
            <a:ext cx="8289925" cy="0"/>
          </a:xfrm>
          <a:prstGeom prst="line">
            <a:avLst/>
          </a:prstGeom>
          <a:noFill/>
          <a:ln w="12700" cap="flat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5008084"/>
              </p:ext>
            </p:extLst>
          </p:nvPr>
        </p:nvGraphicFramePr>
        <p:xfrm>
          <a:off x="554830" y="1372028"/>
          <a:ext cx="7753351" cy="372764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9865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45469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7488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Benefits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948A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Description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948A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50329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OpenSans"/>
                        </a:rPr>
                        <a:t>Stronger immune system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B5CE1C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GB" sz="2000" dirty="0">
                          <a:effectLst/>
                          <a:latin typeface="Calibri"/>
                          <a:ea typeface="Calibri"/>
                          <a:cs typeface="OpenSans"/>
                        </a:rPr>
                        <a:t>Your immune system builds up as you sleep.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GB" sz="2000" dirty="0">
                          <a:effectLst/>
                          <a:latin typeface="Calibri"/>
                          <a:ea typeface="Calibri"/>
                          <a:cs typeface="OpenSans"/>
                        </a:rPr>
                        <a:t>This makes you stronger against colds, flu and other diseases that could prevent you from learning and working well.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B5CE1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84946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OpenSans"/>
                        </a:rPr>
                        <a:t>Refreshed when awakening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948ABC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GB" sz="2000" dirty="0">
                          <a:effectLst/>
                          <a:latin typeface="Calibri"/>
                          <a:ea typeface="Calibri"/>
                          <a:cs typeface="OpenSans"/>
                        </a:rPr>
                        <a:t>You awake refreshed after a good night’s sleep, but without enough sleep you will be sleepy during the day.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GB" sz="2000" dirty="0">
                          <a:effectLst/>
                          <a:latin typeface="Calibri"/>
                          <a:ea typeface="Calibri"/>
                          <a:cs typeface="OpenSans"/>
                        </a:rPr>
                        <a:t>Sleep deprivation will affect your enthusiasm for your work and your ability to concentrate and learn.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GB" sz="2000" dirty="0">
                          <a:effectLst/>
                          <a:latin typeface="Calibri"/>
                          <a:ea typeface="Calibri"/>
                          <a:cs typeface="OpenSans"/>
                        </a:rPr>
                        <a:t>It may even lead to costly mistakes or accidents.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948A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853408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E363759-E41F-4A87-8AAB-08147A0F44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3" y="154546"/>
            <a:ext cx="7905750" cy="824600"/>
          </a:xfrm>
        </p:spPr>
        <p:txBody>
          <a:bodyPr>
            <a:noAutofit/>
          </a:bodyPr>
          <a:lstStyle/>
          <a:p>
            <a:pPr algn="ctr"/>
            <a:r>
              <a:rPr lang="en-ZA" b="1" dirty="0">
                <a:latin typeface="+mn-lt"/>
              </a:rPr>
              <a:t>The importance of </a:t>
            </a:r>
            <a:r>
              <a:rPr lang="en-ZA" b="1" dirty="0">
                <a:solidFill>
                  <a:srgbClr val="9A73FD"/>
                </a:solidFill>
                <a:latin typeface="+mn-lt"/>
              </a:rPr>
              <a:t>sleep</a:t>
            </a:r>
            <a:endParaRPr lang="en-ZA" sz="4000" dirty="0">
              <a:solidFill>
                <a:srgbClr val="9A73FD"/>
              </a:solidFill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25E798F-7E0C-454D-BA8C-391F452C42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2" y="959336"/>
            <a:ext cx="7905751" cy="365470"/>
          </a:xfrm>
        </p:spPr>
        <p:txBody>
          <a:bodyPr>
            <a:normAutofit/>
          </a:bodyPr>
          <a:lstStyle/>
          <a:p>
            <a:pPr marL="0" indent="0" algn="ctr" fontAlgn="base">
              <a:buNone/>
            </a:pPr>
            <a:r>
              <a:rPr lang="en-US" sz="1800" i="1" dirty="0"/>
              <a:t>Table 5.1: Some benefits of a good night’s sleep</a:t>
            </a:r>
            <a:endParaRPr lang="en-ZA" sz="1800" dirty="0"/>
          </a:p>
        </p:txBody>
      </p:sp>
      <p:sp>
        <p:nvSpPr>
          <p:cNvPr id="7" name="AutoShape 3">
            <a:extLst>
              <a:ext uri="{FF2B5EF4-FFF2-40B4-BE49-F238E27FC236}">
                <a16:creationId xmlns:a16="http://schemas.microsoft.com/office/drawing/2014/main" xmlns="" id="{4907F2D9-B07F-4A87-87B7-49627CFE6619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98425" y="1195388"/>
            <a:ext cx="8316913" cy="5094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/>
          </a:p>
        </p:txBody>
      </p:sp>
      <p:sp>
        <p:nvSpPr>
          <p:cNvPr id="14" name="Line 11">
            <a:extLst>
              <a:ext uri="{FF2B5EF4-FFF2-40B4-BE49-F238E27FC236}">
                <a16:creationId xmlns:a16="http://schemas.microsoft.com/office/drawing/2014/main" xmlns="" id="{C0096AD5-AFD4-44A6-BAA5-4C9050C29399}"/>
              </a:ext>
            </a:extLst>
          </p:cNvPr>
          <p:cNvSpPr>
            <a:spLocks noChangeShapeType="1"/>
          </p:cNvSpPr>
          <p:nvPr/>
        </p:nvSpPr>
        <p:spPr bwMode="auto">
          <a:xfrm>
            <a:off x="1676400" y="1219200"/>
            <a:ext cx="0" cy="4973637"/>
          </a:xfrm>
          <a:prstGeom prst="line">
            <a:avLst/>
          </a:prstGeom>
          <a:noFill/>
          <a:ln w="12700" cap="flat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/>
          </a:p>
        </p:txBody>
      </p:sp>
      <p:sp>
        <p:nvSpPr>
          <p:cNvPr id="15" name="Line 12">
            <a:extLst>
              <a:ext uri="{FF2B5EF4-FFF2-40B4-BE49-F238E27FC236}">
                <a16:creationId xmlns:a16="http://schemas.microsoft.com/office/drawing/2014/main" xmlns="" id="{A6259753-20D2-405C-A4E0-95807A21640B}"/>
              </a:ext>
            </a:extLst>
          </p:cNvPr>
          <p:cNvSpPr>
            <a:spLocks noChangeShapeType="1"/>
          </p:cNvSpPr>
          <p:nvPr/>
        </p:nvSpPr>
        <p:spPr bwMode="auto">
          <a:xfrm>
            <a:off x="103188" y="1858963"/>
            <a:ext cx="8289925" cy="0"/>
          </a:xfrm>
          <a:prstGeom prst="line">
            <a:avLst/>
          </a:prstGeom>
          <a:noFill/>
          <a:ln w="39688" cap="flat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/>
          </a:p>
        </p:txBody>
      </p:sp>
      <p:sp>
        <p:nvSpPr>
          <p:cNvPr id="16" name="Line 13">
            <a:extLst>
              <a:ext uri="{FF2B5EF4-FFF2-40B4-BE49-F238E27FC236}">
                <a16:creationId xmlns:a16="http://schemas.microsoft.com/office/drawing/2014/main" xmlns="" id="{E481DD6E-03ED-4581-BBA6-BE3B5CB7F8EA}"/>
              </a:ext>
            </a:extLst>
          </p:cNvPr>
          <p:cNvSpPr>
            <a:spLocks noChangeShapeType="1"/>
          </p:cNvSpPr>
          <p:nvPr/>
        </p:nvSpPr>
        <p:spPr bwMode="auto">
          <a:xfrm>
            <a:off x="103188" y="4022725"/>
            <a:ext cx="8289925" cy="0"/>
          </a:xfrm>
          <a:prstGeom prst="line">
            <a:avLst/>
          </a:prstGeom>
          <a:noFill/>
          <a:ln w="12700" cap="flat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/>
          </a:p>
        </p:txBody>
      </p:sp>
      <p:sp>
        <p:nvSpPr>
          <p:cNvPr id="17" name="Line 14">
            <a:extLst>
              <a:ext uri="{FF2B5EF4-FFF2-40B4-BE49-F238E27FC236}">
                <a16:creationId xmlns:a16="http://schemas.microsoft.com/office/drawing/2014/main" xmlns="" id="{5539ED3B-F17F-4218-89E9-F9FB5DC3FC58}"/>
              </a:ext>
            </a:extLst>
          </p:cNvPr>
          <p:cNvSpPr>
            <a:spLocks noChangeShapeType="1"/>
          </p:cNvSpPr>
          <p:nvPr/>
        </p:nvSpPr>
        <p:spPr bwMode="auto">
          <a:xfrm>
            <a:off x="109538" y="1219200"/>
            <a:ext cx="0" cy="4973637"/>
          </a:xfrm>
          <a:prstGeom prst="line">
            <a:avLst/>
          </a:prstGeom>
          <a:noFill/>
          <a:ln w="12700" cap="flat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/>
          </a:p>
        </p:txBody>
      </p:sp>
      <p:sp>
        <p:nvSpPr>
          <p:cNvPr id="18" name="Line 15">
            <a:extLst>
              <a:ext uri="{FF2B5EF4-FFF2-40B4-BE49-F238E27FC236}">
                <a16:creationId xmlns:a16="http://schemas.microsoft.com/office/drawing/2014/main" xmlns="" id="{E24D3588-855E-4322-9208-45B12647184E}"/>
              </a:ext>
            </a:extLst>
          </p:cNvPr>
          <p:cNvSpPr>
            <a:spLocks noChangeShapeType="1"/>
          </p:cNvSpPr>
          <p:nvPr/>
        </p:nvSpPr>
        <p:spPr bwMode="auto">
          <a:xfrm>
            <a:off x="8386763" y="1219200"/>
            <a:ext cx="0" cy="4973637"/>
          </a:xfrm>
          <a:prstGeom prst="line">
            <a:avLst/>
          </a:prstGeom>
          <a:noFill/>
          <a:ln w="12700" cap="flat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/>
          </a:p>
        </p:txBody>
      </p:sp>
      <p:sp>
        <p:nvSpPr>
          <p:cNvPr id="19" name="Line 16">
            <a:extLst>
              <a:ext uri="{FF2B5EF4-FFF2-40B4-BE49-F238E27FC236}">
                <a16:creationId xmlns:a16="http://schemas.microsoft.com/office/drawing/2014/main" xmlns="" id="{53F99479-41B1-4676-8925-20BD942EA9C7}"/>
              </a:ext>
            </a:extLst>
          </p:cNvPr>
          <p:cNvSpPr>
            <a:spLocks noChangeShapeType="1"/>
          </p:cNvSpPr>
          <p:nvPr/>
        </p:nvSpPr>
        <p:spPr bwMode="auto">
          <a:xfrm>
            <a:off x="103188" y="1223963"/>
            <a:ext cx="8289925" cy="0"/>
          </a:xfrm>
          <a:prstGeom prst="line">
            <a:avLst/>
          </a:prstGeom>
          <a:noFill/>
          <a:ln w="12700" cap="flat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/>
          </a:p>
        </p:txBody>
      </p:sp>
      <p:sp>
        <p:nvSpPr>
          <p:cNvPr id="20" name="Line 17">
            <a:extLst>
              <a:ext uri="{FF2B5EF4-FFF2-40B4-BE49-F238E27FC236}">
                <a16:creationId xmlns:a16="http://schemas.microsoft.com/office/drawing/2014/main" xmlns="" id="{86188A50-343E-407A-B39C-C2025A20EBF7}"/>
              </a:ext>
            </a:extLst>
          </p:cNvPr>
          <p:cNvSpPr>
            <a:spLocks noChangeShapeType="1"/>
          </p:cNvSpPr>
          <p:nvPr/>
        </p:nvSpPr>
        <p:spPr bwMode="auto">
          <a:xfrm>
            <a:off x="103188" y="6186488"/>
            <a:ext cx="8289925" cy="0"/>
          </a:xfrm>
          <a:prstGeom prst="line">
            <a:avLst/>
          </a:prstGeom>
          <a:noFill/>
          <a:ln w="12700" cap="flat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4154135"/>
              </p:ext>
            </p:extLst>
          </p:nvPr>
        </p:nvGraphicFramePr>
        <p:xfrm>
          <a:off x="545305" y="1354138"/>
          <a:ext cx="7674769" cy="290864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8549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38927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5500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Benefits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948A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Description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948A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55559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OpenSans"/>
                        </a:rPr>
                        <a:t>Better appetite control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B5CE1C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GB" sz="2000" dirty="0">
                          <a:effectLst/>
                          <a:latin typeface="Calibri"/>
                          <a:ea typeface="Calibri"/>
                          <a:cs typeface="OpenSans"/>
                        </a:rPr>
                        <a:t>Leptin is one of the important hormones that are released while you sleep. It regulates your appetite by telling your body when you have eaten enough.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GB" sz="2000" dirty="0">
                          <a:effectLst/>
                          <a:latin typeface="Calibri"/>
                          <a:ea typeface="Calibri"/>
                          <a:cs typeface="OpenSans"/>
                        </a:rPr>
                        <a:t>If you don’t sleep well, your level of leptin will be too low and you will have an appetite that is difficult to control.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GB" sz="2000" dirty="0">
                          <a:effectLst/>
                          <a:latin typeface="Calibri"/>
                          <a:ea typeface="Calibri"/>
                          <a:cs typeface="OpenSans"/>
                        </a:rPr>
                        <a:t>If you then snack on unhealthy brain foods (see Unit 5.2), your performance will be hampered.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B5CE1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pic>
        <p:nvPicPr>
          <p:cNvPr id="8194" name="Picture 2" descr="C:\Users\Jyoti\AppData\Local\Microsoft\Windows\INetCache\IE\0TBAEPWN\picoteo02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4237" y="4356100"/>
            <a:ext cx="1958975" cy="1958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4858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B238322D-2095-4BC1-AC3A-AC49D2EF39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2595" y="4776362"/>
            <a:ext cx="7910513" cy="524687"/>
          </a:xfrm>
        </p:spPr>
        <p:txBody>
          <a:bodyPr>
            <a:normAutofit/>
          </a:bodyPr>
          <a:lstStyle/>
          <a:p>
            <a:r>
              <a:rPr lang="en-ZA" sz="2800" dirty="0" smtClean="0">
                <a:solidFill>
                  <a:srgbClr val="8CE614"/>
                </a:solidFill>
              </a:rPr>
              <a:t>Module 5</a:t>
            </a:r>
            <a:endParaRPr lang="en-ZA" sz="2800" dirty="0">
              <a:solidFill>
                <a:srgbClr val="8CE614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5181966-6483-4AC6-8E13-29BAE161BC5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57577" y="4237149"/>
            <a:ext cx="8296478" cy="655123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en-ZA" sz="5200" dirty="0" smtClean="0">
                <a:solidFill>
                  <a:srgbClr val="9A73FD"/>
                </a:solidFill>
                <a:latin typeface="Calibri"/>
                <a:ea typeface="+mj-ea"/>
                <a:cs typeface="+mj-cs"/>
              </a:rPr>
              <a:t>Learning activity 5.2</a:t>
            </a:r>
            <a:endParaRPr lang="en-ZA" sz="5200" dirty="0">
              <a:solidFill>
                <a:srgbClr val="9A73FD"/>
              </a:solidFill>
              <a:latin typeface="Calibri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305A835A-BBEF-4642-9E09-887CF14DA237}"/>
              </a:ext>
            </a:extLst>
          </p:cNvPr>
          <p:cNvSpPr txBox="1"/>
          <p:nvPr/>
        </p:nvSpPr>
        <p:spPr>
          <a:xfrm>
            <a:off x="392595" y="5375757"/>
            <a:ext cx="75994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dirty="0">
                <a:solidFill>
                  <a:prstClr val="black"/>
                </a:solidFill>
              </a:rPr>
              <a:t>Test your knowledge of this section by completing Learning activity </a:t>
            </a:r>
            <a:r>
              <a:rPr lang="en-US" dirty="0" smtClean="0">
                <a:solidFill>
                  <a:prstClr val="black"/>
                </a:solidFill>
              </a:rPr>
              <a:t>5.2 </a:t>
            </a:r>
            <a:r>
              <a:rPr lang="en-US" dirty="0">
                <a:solidFill>
                  <a:prstClr val="black"/>
                </a:solidFill>
              </a:rPr>
              <a:t>in your </a:t>
            </a:r>
            <a:r>
              <a:rPr lang="en-US" i="1" dirty="0">
                <a:solidFill>
                  <a:prstClr val="black"/>
                </a:solidFill>
              </a:rPr>
              <a:t>Student’s Book</a:t>
            </a:r>
            <a:r>
              <a:rPr lang="en-US" dirty="0">
                <a:solidFill>
                  <a:prstClr val="black"/>
                </a:solidFill>
              </a:rPr>
              <a:t>.</a:t>
            </a:r>
            <a:endParaRPr lang="en-ZA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8836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630BEAD-E1E7-4CE3-8E84-A7FA756E9B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015" y="1483684"/>
            <a:ext cx="7910513" cy="2636839"/>
          </a:xfrm>
        </p:spPr>
        <p:txBody>
          <a:bodyPr>
            <a:normAutofit/>
          </a:bodyPr>
          <a:lstStyle/>
          <a:p>
            <a:pPr algn="ctr" fontAlgn="base"/>
            <a:r>
              <a:rPr lang="en-ZA" dirty="0">
                <a:solidFill>
                  <a:srgbClr val="8CE614"/>
                </a:solidFill>
              </a:rPr>
              <a:t>Nutrition of the brain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31D4B99-72D3-427F-BE77-EDD8291688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6062" y="2241852"/>
            <a:ext cx="8107465" cy="874836"/>
          </a:xfrm>
        </p:spPr>
        <p:txBody>
          <a:bodyPr>
            <a:normAutofit lnSpcReduction="10000"/>
          </a:bodyPr>
          <a:lstStyle/>
          <a:p>
            <a:pPr algn="ctr"/>
            <a:r>
              <a:rPr lang="en-ZA" sz="6000" dirty="0">
                <a:solidFill>
                  <a:srgbClr val="9A73FD"/>
                </a:solidFill>
              </a:rPr>
              <a:t>Unit 5.2</a:t>
            </a:r>
          </a:p>
        </p:txBody>
      </p:sp>
    </p:spTree>
    <p:extLst>
      <p:ext uri="{BB962C8B-B14F-4D97-AF65-F5344CB8AC3E}">
        <p14:creationId xmlns:p14="http://schemas.microsoft.com/office/powerpoint/2010/main" val="34599800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FE728E5-928E-41A4-B286-CE6CD5CCC5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574" y="445480"/>
            <a:ext cx="7265932" cy="720724"/>
          </a:xfrm>
        </p:spPr>
        <p:txBody>
          <a:bodyPr>
            <a:normAutofit fontScale="90000"/>
          </a:bodyPr>
          <a:lstStyle/>
          <a:p>
            <a:r>
              <a:rPr lang="en-ZA" b="1" dirty="0">
                <a:latin typeface="+mn-lt"/>
              </a:rPr>
              <a:t>How does </a:t>
            </a:r>
            <a:r>
              <a:rPr lang="en-ZA" b="1" dirty="0">
                <a:solidFill>
                  <a:srgbClr val="8CE614"/>
                </a:solidFill>
                <a:latin typeface="+mn-lt"/>
              </a:rPr>
              <a:t>food</a:t>
            </a:r>
            <a:r>
              <a:rPr lang="en-ZA" b="1" dirty="0">
                <a:latin typeface="+mn-lt"/>
              </a:rPr>
              <a:t> affect your </a:t>
            </a:r>
            <a:r>
              <a:rPr lang="en-ZA" b="1" dirty="0">
                <a:solidFill>
                  <a:srgbClr val="8CE614"/>
                </a:solidFill>
                <a:latin typeface="+mn-lt"/>
              </a:rPr>
              <a:t>brain</a:t>
            </a:r>
            <a:r>
              <a:rPr lang="en-ZA" b="1" dirty="0">
                <a:latin typeface="+mn-lt"/>
              </a:rPr>
              <a:t>?</a:t>
            </a:r>
            <a:endParaRPr lang="en-ZA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F0C5656-A676-470E-983C-09736517A9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6936" y="1298669"/>
            <a:ext cx="7471207" cy="2784307"/>
          </a:xfrm>
        </p:spPr>
        <p:txBody>
          <a:bodyPr>
            <a:noAutofit/>
          </a:bodyPr>
          <a:lstStyle/>
          <a:p>
            <a:pPr lvl="0" fontAlgn="base"/>
            <a:r>
              <a:rPr lang="en-ZA" sz="3200" b="1" dirty="0">
                <a:solidFill>
                  <a:srgbClr val="9A73FD"/>
                </a:solidFill>
              </a:rPr>
              <a:t>Good</a:t>
            </a:r>
            <a:r>
              <a:rPr lang="en-ZA" sz="3200" b="1" dirty="0">
                <a:solidFill>
                  <a:srgbClr val="8CE614"/>
                </a:solidFill>
              </a:rPr>
              <a:t> </a:t>
            </a:r>
            <a:r>
              <a:rPr lang="en-ZA" sz="3200" b="1" dirty="0">
                <a:solidFill>
                  <a:srgbClr val="9A73FD"/>
                </a:solidFill>
              </a:rPr>
              <a:t>food</a:t>
            </a:r>
            <a:r>
              <a:rPr lang="en-ZA" sz="3200" b="1" dirty="0">
                <a:solidFill>
                  <a:srgbClr val="8CE614"/>
                </a:solidFill>
              </a:rPr>
              <a:t> </a:t>
            </a:r>
            <a:r>
              <a:rPr lang="en-ZA" sz="3200" dirty="0"/>
              <a:t>keeps the brain functioning at its </a:t>
            </a:r>
            <a:r>
              <a:rPr lang="en-ZA" sz="3200" dirty="0" smtClean="0"/>
              <a:t>best.</a:t>
            </a:r>
            <a:endParaRPr lang="en-ZA" sz="3200" dirty="0"/>
          </a:p>
          <a:p>
            <a:pPr lvl="1" fontAlgn="base">
              <a:buFont typeface="Wingdings" panose="05000000000000000000" pitchFamily="2" charset="2"/>
              <a:buChar char="v"/>
            </a:pPr>
            <a:r>
              <a:rPr lang="en-ZA" sz="2800" dirty="0"/>
              <a:t>Remember, the brain uses nutrients to   produce </a:t>
            </a:r>
            <a:r>
              <a:rPr lang="en-ZA" sz="2800" dirty="0" smtClean="0"/>
              <a:t>neurotransmitters.</a:t>
            </a:r>
            <a:endParaRPr lang="en-ZA" sz="2800" dirty="0"/>
          </a:p>
          <a:p>
            <a:pPr fontAlgn="base"/>
            <a:r>
              <a:rPr lang="en-ZA" sz="3200" b="1" dirty="0">
                <a:solidFill>
                  <a:srgbClr val="FF0000"/>
                </a:solidFill>
              </a:rPr>
              <a:t>Bad food </a:t>
            </a:r>
            <a:r>
              <a:rPr lang="en-ZA" sz="3200" dirty="0"/>
              <a:t>can dull, damage or shut down the brain.</a:t>
            </a:r>
          </a:p>
        </p:txBody>
      </p:sp>
      <p:pic>
        <p:nvPicPr>
          <p:cNvPr id="7173" name="Picture 5" descr="C:\Users\Jyoti\AppData\Local\Microsoft\Windows\INetCache\IE\EX3XXW9R\junk_foods_1709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2158" y="4215442"/>
            <a:ext cx="3386037" cy="2030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2613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25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750"/>
                            </p:stCondLst>
                            <p:childTnLst>
                              <p:par>
                                <p:cTn id="24" presetID="26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48710" y="-326789"/>
            <a:ext cx="3640299" cy="4869544"/>
          </a:xfrm>
        </p:spPr>
        <p:txBody>
          <a:bodyPr/>
          <a:lstStyle/>
          <a:p>
            <a:pPr algn="ctr"/>
            <a:r>
              <a:rPr lang="en-GB" dirty="0">
                <a:solidFill>
                  <a:srgbClr val="8CE614"/>
                </a:solidFill>
              </a:rPr>
              <a:t>Explain how the brain works in terms of learning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48710" y="4643988"/>
            <a:ext cx="3638938" cy="531878"/>
          </a:xfrm>
        </p:spPr>
        <p:txBody>
          <a:bodyPr/>
          <a:lstStyle/>
          <a:p>
            <a:pPr algn="ctr"/>
            <a:r>
              <a:rPr lang="en-GB" dirty="0">
                <a:solidFill>
                  <a:srgbClr val="9A73FD"/>
                </a:solidFill>
              </a:rPr>
              <a:t>Module 5</a:t>
            </a:r>
          </a:p>
        </p:txBody>
      </p:sp>
    </p:spTree>
    <p:extLst>
      <p:ext uri="{BB962C8B-B14F-4D97-AF65-F5344CB8AC3E}">
        <p14:creationId xmlns:p14="http://schemas.microsoft.com/office/powerpoint/2010/main" val="3359774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67495" y="5778004"/>
            <a:ext cx="32607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Click </a:t>
            </a:r>
            <a:r>
              <a:rPr lang="en-US" b="1" dirty="0" smtClean="0"/>
              <a:t>above </a:t>
            </a:r>
            <a:r>
              <a:rPr lang="en-US" b="1" dirty="0"/>
              <a:t>to play this video. </a:t>
            </a:r>
          </a:p>
        </p:txBody>
      </p:sp>
      <p:sp>
        <p:nvSpPr>
          <p:cNvPr id="7" name="Up Arrow 6"/>
          <p:cNvSpPr/>
          <p:nvPr/>
        </p:nvSpPr>
        <p:spPr>
          <a:xfrm>
            <a:off x="121243" y="5710910"/>
            <a:ext cx="301925" cy="422694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Lo2 10 Nutritional Needs Of The Brain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466725"/>
            <a:ext cx="9144000" cy="5143042"/>
          </a:xfrm>
        </p:spPr>
      </p:pic>
    </p:spTree>
    <p:extLst>
      <p:ext uri="{BB962C8B-B14F-4D97-AF65-F5344CB8AC3E}">
        <p14:creationId xmlns:p14="http://schemas.microsoft.com/office/powerpoint/2010/main" val="768312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03DD821-0B47-410B-BC60-AC2E609B3B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399" y="0"/>
            <a:ext cx="8414951" cy="720724"/>
          </a:xfrm>
        </p:spPr>
        <p:txBody>
          <a:bodyPr>
            <a:noAutofit/>
          </a:bodyPr>
          <a:lstStyle/>
          <a:p>
            <a:pPr algn="ctr"/>
            <a:r>
              <a:rPr lang="en-ZA" b="1" dirty="0">
                <a:latin typeface="+mn-lt"/>
              </a:rPr>
              <a:t>What are </a:t>
            </a:r>
            <a:r>
              <a:rPr lang="en-ZA" b="1" dirty="0">
                <a:solidFill>
                  <a:srgbClr val="8CE614"/>
                </a:solidFill>
                <a:latin typeface="+mn-lt"/>
              </a:rPr>
              <a:t>good</a:t>
            </a:r>
            <a:r>
              <a:rPr lang="en-ZA" b="1" dirty="0">
                <a:latin typeface="+mn-lt"/>
              </a:rPr>
              <a:t> foods?</a:t>
            </a:r>
            <a:endParaRPr lang="en-ZA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D598630-10D3-4266-9C3C-1CDB29D538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9922" y="720725"/>
            <a:ext cx="3703027" cy="5356226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9A73FD"/>
                </a:solidFill>
              </a:rPr>
              <a:t>Carbohydrates</a:t>
            </a:r>
            <a:r>
              <a:rPr lang="en-US" sz="3200" dirty="0">
                <a:solidFill>
                  <a:srgbClr val="9A73FD"/>
                </a:solidFill>
              </a:rPr>
              <a:t> </a:t>
            </a:r>
          </a:p>
          <a:p>
            <a:pPr marL="0" indent="0">
              <a:buNone/>
            </a:pPr>
            <a:r>
              <a:rPr lang="en-US" dirty="0"/>
              <a:t>(e.g. good </a:t>
            </a:r>
            <a:r>
              <a:rPr lang="en-US" dirty="0" smtClean="0"/>
              <a:t>high GI </a:t>
            </a:r>
            <a:r>
              <a:rPr lang="en-US" dirty="0"/>
              <a:t>foods like wholewheat bread, beetroot, carrots &amp; fruit)</a:t>
            </a:r>
          </a:p>
          <a:p>
            <a:r>
              <a:rPr lang="en-US" sz="3200" b="1" dirty="0">
                <a:solidFill>
                  <a:srgbClr val="9A73FD"/>
                </a:solidFill>
              </a:rPr>
              <a:t>Good fats </a:t>
            </a:r>
          </a:p>
          <a:p>
            <a:pPr marL="0" indent="0">
              <a:buNone/>
            </a:pPr>
            <a:r>
              <a:rPr lang="en-US" dirty="0"/>
              <a:t>(e.g. oily fish &amp; eggs)</a:t>
            </a:r>
          </a:p>
          <a:p>
            <a:r>
              <a:rPr lang="en-US" sz="3200" b="1" dirty="0">
                <a:solidFill>
                  <a:srgbClr val="9A73FD"/>
                </a:solidFill>
              </a:rPr>
              <a:t>Protein</a:t>
            </a:r>
            <a:r>
              <a:rPr lang="en-US" sz="3200" dirty="0">
                <a:solidFill>
                  <a:srgbClr val="9A73FD"/>
                </a:solidFill>
              </a:rPr>
              <a:t> </a:t>
            </a:r>
          </a:p>
          <a:p>
            <a:pPr marL="0" indent="0">
              <a:buNone/>
            </a:pPr>
            <a:r>
              <a:rPr lang="en-US" dirty="0"/>
              <a:t>(e.g. chicken, beans, fish, meat &amp; dairy).</a:t>
            </a:r>
            <a:endParaRPr lang="en-ZA" dirty="0"/>
          </a:p>
        </p:txBody>
      </p:sp>
      <p:pic>
        <p:nvPicPr>
          <p:cNvPr id="2052" name="Picture 4" descr="C:\Users\Jyoti\AppData\Local\Microsoft\Windows\INetCache\IE\EX3XXW9R\2012-04-22-figure-4-food-pyramid1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895350"/>
            <a:ext cx="4291921" cy="4383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7788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500"/>
                            </p:stCondLst>
                            <p:childTnLst>
                              <p:par>
                                <p:cTn id="20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6500"/>
                            </p:stCondLst>
                            <p:childTnLst>
                              <p:par>
                                <p:cTn id="24" presetID="2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8000"/>
                            </p:stCondLst>
                            <p:childTnLst>
                              <p:par>
                                <p:cTn id="28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03DD821-0B47-410B-BC60-AC2E609B3B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91021"/>
            <a:ext cx="8414951" cy="720724"/>
          </a:xfrm>
        </p:spPr>
        <p:txBody>
          <a:bodyPr>
            <a:noAutofit/>
          </a:bodyPr>
          <a:lstStyle/>
          <a:p>
            <a:pPr algn="ctr"/>
            <a:r>
              <a:rPr lang="en-ZA" b="1" dirty="0">
                <a:latin typeface="+mn-lt"/>
              </a:rPr>
              <a:t>What are </a:t>
            </a:r>
            <a:r>
              <a:rPr lang="en-ZA" b="1" dirty="0">
                <a:solidFill>
                  <a:srgbClr val="8CE614"/>
                </a:solidFill>
                <a:latin typeface="+mn-lt"/>
              </a:rPr>
              <a:t>good</a:t>
            </a:r>
            <a:r>
              <a:rPr lang="en-ZA" b="1" dirty="0">
                <a:latin typeface="+mn-lt"/>
              </a:rPr>
              <a:t> foods?</a:t>
            </a:r>
            <a:endParaRPr lang="en-ZA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D598630-10D3-4266-9C3C-1CDB29D538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9976" y="1313152"/>
            <a:ext cx="3771901" cy="4199005"/>
          </a:xfrm>
        </p:spPr>
        <p:txBody>
          <a:bodyPr>
            <a:normAutofit fontScale="92500" lnSpcReduction="10000"/>
          </a:bodyPr>
          <a:lstStyle/>
          <a:p>
            <a:r>
              <a:rPr lang="en-US" sz="3200" b="1" dirty="0">
                <a:solidFill>
                  <a:srgbClr val="9A73FD"/>
                </a:solidFill>
              </a:rPr>
              <a:t>Vitamins</a:t>
            </a:r>
            <a:r>
              <a:rPr lang="en-US" sz="3200" dirty="0"/>
              <a:t> </a:t>
            </a:r>
            <a:endParaRPr lang="en-US" sz="3200" dirty="0" smtClean="0"/>
          </a:p>
          <a:p>
            <a:pPr marL="0" indent="0">
              <a:buNone/>
            </a:pPr>
            <a:r>
              <a:rPr lang="en-US" dirty="0" smtClean="0"/>
              <a:t>(</a:t>
            </a:r>
            <a:r>
              <a:rPr lang="en-US" dirty="0"/>
              <a:t>e.g. fruit &amp; vegetables, wholegrains, beans, chicken, fish &amp; meat)</a:t>
            </a:r>
          </a:p>
          <a:p>
            <a:r>
              <a:rPr lang="en-US" sz="3200" b="1" dirty="0" smtClean="0">
                <a:solidFill>
                  <a:srgbClr val="9A73FD"/>
                </a:solidFill>
              </a:rPr>
              <a:t>Minerals</a:t>
            </a:r>
            <a:r>
              <a:rPr lang="en-US" sz="3200" dirty="0" smtClean="0">
                <a:solidFill>
                  <a:srgbClr val="9A73FD"/>
                </a:solidFill>
              </a:rPr>
              <a:t> </a:t>
            </a:r>
          </a:p>
          <a:p>
            <a:pPr marL="0" indent="0">
              <a:buNone/>
            </a:pPr>
            <a:r>
              <a:rPr lang="en-US" dirty="0" smtClean="0"/>
              <a:t>(</a:t>
            </a:r>
            <a:r>
              <a:rPr lang="en-US" dirty="0"/>
              <a:t>e.g. fruit, vegetables &amp; nuts)</a:t>
            </a:r>
          </a:p>
          <a:p>
            <a:r>
              <a:rPr lang="en-US" sz="3200" b="1" dirty="0">
                <a:solidFill>
                  <a:srgbClr val="9A73FD"/>
                </a:solidFill>
              </a:rPr>
              <a:t>Good liquids </a:t>
            </a:r>
            <a:endParaRPr lang="en-US" sz="3200" b="1" dirty="0" smtClean="0">
              <a:solidFill>
                <a:srgbClr val="9A73FD"/>
              </a:solidFill>
            </a:endParaRPr>
          </a:p>
          <a:p>
            <a:pPr marL="0" indent="0">
              <a:buNone/>
            </a:pPr>
            <a:r>
              <a:rPr lang="en-US" dirty="0" smtClean="0"/>
              <a:t>(</a:t>
            </a:r>
            <a:r>
              <a:rPr lang="en-US" dirty="0"/>
              <a:t>e.g. water, fruit juice &amp; milk)</a:t>
            </a:r>
            <a:endParaRPr lang="en-ZA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0126" y="1191854"/>
            <a:ext cx="2733675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0126" y="3257913"/>
            <a:ext cx="2762250" cy="200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7990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5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85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A973201-3E5F-410B-89AA-3A196B5C36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ZA" b="1" dirty="0">
                <a:latin typeface="+mn-lt"/>
              </a:rPr>
              <a:t>What are </a:t>
            </a:r>
            <a:r>
              <a:rPr lang="en-ZA" b="1" dirty="0">
                <a:solidFill>
                  <a:srgbClr val="FF0000"/>
                </a:solidFill>
                <a:latin typeface="+mn-lt"/>
              </a:rPr>
              <a:t>bad</a:t>
            </a:r>
            <a:r>
              <a:rPr lang="en-ZA" b="1" dirty="0">
                <a:latin typeface="+mn-lt"/>
              </a:rPr>
              <a:t> foods?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6F3641D-149E-4F93-B6F1-3215494BCA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5276" y="1379149"/>
            <a:ext cx="3943352" cy="4891088"/>
          </a:xfrm>
        </p:spPr>
        <p:txBody>
          <a:bodyPr/>
          <a:lstStyle/>
          <a:p>
            <a:r>
              <a:rPr lang="en-ZA" dirty="0"/>
              <a:t>Bad high GI foods (including those made with white flour &amp; sugary carbohydrates).</a:t>
            </a:r>
          </a:p>
          <a:p>
            <a:r>
              <a:rPr lang="en-ZA" dirty="0"/>
              <a:t>Fatty or fried foods.</a:t>
            </a:r>
          </a:p>
          <a:p>
            <a:r>
              <a:rPr lang="en-ZA" dirty="0"/>
              <a:t>Caffeine.</a:t>
            </a:r>
          </a:p>
          <a:p>
            <a:r>
              <a:rPr lang="en-ZA" dirty="0"/>
              <a:t>Alcohol.</a:t>
            </a:r>
          </a:p>
          <a:p>
            <a:r>
              <a:rPr lang="en-ZA" b="1" i="1" dirty="0"/>
              <a:t>Avoid bad foods when studying!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2F8AB1C-CE52-4FD5-AF27-B54A4A185DF1}"/>
              </a:ext>
            </a:extLst>
          </p:cNvPr>
          <p:cNvSpPr txBox="1"/>
          <p:nvPr/>
        </p:nvSpPr>
        <p:spPr>
          <a:xfrm>
            <a:off x="4694700" y="4521680"/>
            <a:ext cx="37513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Figure 5.10: Junk food often contains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flavour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enhancers, such as MSG, which are addictive</a:t>
            </a:r>
            <a:endParaRPr kumimoji="0" lang="en-ZA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101" name="Picture 5" descr="C:\Users\Jyoti\AppData\Local\Microsoft\Windows\INetCache\IE\EX3XXW9R\junk-food1-300x336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2376" y="1275632"/>
            <a:ext cx="2746941" cy="3076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7802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25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25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25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25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25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250"/>
                            </p:stCondLst>
                            <p:childTnLst>
                              <p:par>
                                <p:cTn id="23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8750"/>
                            </p:stCondLst>
                            <p:childTnLst>
                              <p:par>
                                <p:cTn id="28" presetID="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BEA678E-F38A-42D9-AC4C-445FE93178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ZA" b="1" dirty="0">
                <a:latin typeface="+mn-lt"/>
              </a:rPr>
              <a:t>Nutrients: functions &amp; 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FE621ED-BC60-4729-96DB-475C95AE76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1" y="4099414"/>
            <a:ext cx="7905751" cy="196727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ZA" sz="3200" dirty="0"/>
              <a:t>Refer to Tables 5.2 &amp; 5.3 in your </a:t>
            </a:r>
            <a:r>
              <a:rPr lang="en-ZA" sz="3200" i="1" dirty="0"/>
              <a:t>Student’s Book</a:t>
            </a:r>
            <a:r>
              <a:rPr lang="en-ZA" sz="3200" dirty="0"/>
              <a:t> to see the functions of important brain </a:t>
            </a:r>
            <a:r>
              <a:rPr lang="en-ZA" sz="3200" dirty="0" smtClean="0"/>
              <a:t>nutrients </a:t>
            </a:r>
            <a:r>
              <a:rPr lang="en-ZA" sz="3200" dirty="0"/>
              <a:t>&amp; more examples of foods that contain them.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C380343-BBDA-44B9-9035-56D166EF63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705"/>
          <a:stretch/>
        </p:blipFill>
        <p:spPr>
          <a:xfrm>
            <a:off x="3124018" y="1085851"/>
            <a:ext cx="1926933" cy="2753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417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B238322D-2095-4BC1-AC3A-AC49D2EF39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2595" y="4851070"/>
            <a:ext cx="7910513" cy="524687"/>
          </a:xfrm>
        </p:spPr>
        <p:txBody>
          <a:bodyPr>
            <a:normAutofit/>
          </a:bodyPr>
          <a:lstStyle/>
          <a:p>
            <a:r>
              <a:rPr lang="en-ZA" sz="2800" dirty="0" smtClean="0">
                <a:solidFill>
                  <a:srgbClr val="8CE614"/>
                </a:solidFill>
              </a:rPr>
              <a:t>Module </a:t>
            </a:r>
            <a:r>
              <a:rPr lang="en-ZA" sz="2800" dirty="0">
                <a:solidFill>
                  <a:srgbClr val="8CE614"/>
                </a:solidFill>
              </a:rPr>
              <a:t>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5181966-6483-4AC6-8E13-29BAE161BC5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57577" y="4237149"/>
            <a:ext cx="8296478" cy="655123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en-ZA" sz="5200" dirty="0" smtClean="0">
                <a:solidFill>
                  <a:srgbClr val="9A73FD"/>
                </a:solidFill>
                <a:latin typeface="Calibri"/>
                <a:ea typeface="+mj-ea"/>
                <a:cs typeface="+mj-cs"/>
              </a:rPr>
              <a:t>Learning activity </a:t>
            </a:r>
            <a:r>
              <a:rPr lang="en-ZA" sz="5200" dirty="0">
                <a:solidFill>
                  <a:srgbClr val="9A73FD"/>
                </a:solidFill>
                <a:latin typeface="Calibri"/>
                <a:ea typeface="+mj-ea"/>
                <a:cs typeface="+mj-cs"/>
              </a:rPr>
              <a:t>5</a:t>
            </a:r>
            <a:r>
              <a:rPr lang="en-ZA" sz="5200" dirty="0" smtClean="0">
                <a:solidFill>
                  <a:srgbClr val="9A73FD"/>
                </a:solidFill>
                <a:latin typeface="Calibri"/>
                <a:ea typeface="+mj-ea"/>
                <a:cs typeface="+mj-cs"/>
              </a:rPr>
              <a:t>.3</a:t>
            </a:r>
            <a:endParaRPr lang="en-ZA" sz="5200" dirty="0">
              <a:solidFill>
                <a:srgbClr val="9A73FD"/>
              </a:solidFill>
              <a:latin typeface="Calibri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305A835A-BBEF-4642-9E09-887CF14DA237}"/>
              </a:ext>
            </a:extLst>
          </p:cNvPr>
          <p:cNvSpPr txBox="1"/>
          <p:nvPr/>
        </p:nvSpPr>
        <p:spPr>
          <a:xfrm>
            <a:off x="392595" y="5375757"/>
            <a:ext cx="75994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dirty="0">
                <a:solidFill>
                  <a:prstClr val="black"/>
                </a:solidFill>
              </a:rPr>
              <a:t>Test your knowledge of this section by completing Learning activity </a:t>
            </a:r>
            <a:r>
              <a:rPr lang="en-US" dirty="0" smtClean="0">
                <a:solidFill>
                  <a:prstClr val="black"/>
                </a:solidFill>
              </a:rPr>
              <a:t>5.3 </a:t>
            </a:r>
            <a:r>
              <a:rPr lang="en-US" dirty="0">
                <a:solidFill>
                  <a:prstClr val="black"/>
                </a:solidFill>
              </a:rPr>
              <a:t>in your </a:t>
            </a:r>
            <a:r>
              <a:rPr lang="en-US" i="1" dirty="0">
                <a:solidFill>
                  <a:prstClr val="black"/>
                </a:solidFill>
              </a:rPr>
              <a:t>Student’s Book</a:t>
            </a:r>
            <a:r>
              <a:rPr lang="en-US" dirty="0">
                <a:solidFill>
                  <a:prstClr val="black"/>
                </a:solidFill>
              </a:rPr>
              <a:t>.</a:t>
            </a:r>
            <a:endParaRPr lang="en-ZA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3225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630BEAD-E1E7-4CE3-8E84-A7FA756E9B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7522" y="1436300"/>
            <a:ext cx="7910513" cy="2636839"/>
          </a:xfrm>
        </p:spPr>
        <p:txBody>
          <a:bodyPr>
            <a:normAutofit/>
          </a:bodyPr>
          <a:lstStyle/>
          <a:p>
            <a:pPr fontAlgn="base"/>
            <a:r>
              <a:rPr lang="en-ZA" dirty="0">
                <a:solidFill>
                  <a:srgbClr val="8CE614"/>
                </a:solidFill>
              </a:rPr>
              <a:t>Multiple intelligences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31D4B99-72D3-427F-BE77-EDD8291688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70095" y="2068473"/>
            <a:ext cx="7910513" cy="906547"/>
          </a:xfrm>
        </p:spPr>
        <p:txBody>
          <a:bodyPr>
            <a:normAutofit lnSpcReduction="10000"/>
          </a:bodyPr>
          <a:lstStyle/>
          <a:p>
            <a:pPr algn="ctr"/>
            <a:r>
              <a:rPr lang="en-ZA" sz="6000" dirty="0">
                <a:solidFill>
                  <a:srgbClr val="9A73FD"/>
                </a:solidFill>
              </a:rPr>
              <a:t>Unit 5.3</a:t>
            </a:r>
          </a:p>
        </p:txBody>
      </p:sp>
    </p:spTree>
    <p:extLst>
      <p:ext uri="{BB962C8B-B14F-4D97-AF65-F5344CB8AC3E}">
        <p14:creationId xmlns:p14="http://schemas.microsoft.com/office/powerpoint/2010/main" val="12476266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273F745-B30B-4918-A63E-A43B2D5CB9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0544" y="234250"/>
            <a:ext cx="7905750" cy="720724"/>
          </a:xfrm>
        </p:spPr>
        <p:txBody>
          <a:bodyPr>
            <a:normAutofit/>
          </a:bodyPr>
          <a:lstStyle/>
          <a:p>
            <a:pPr algn="ctr"/>
            <a:r>
              <a:rPr lang="en-ZA" b="1" dirty="0">
                <a:latin typeface="+mn-lt"/>
              </a:rPr>
              <a:t>Gardner’s </a:t>
            </a:r>
            <a:r>
              <a:rPr lang="en-ZA" b="1" dirty="0">
                <a:solidFill>
                  <a:srgbClr val="8CE614"/>
                </a:solidFill>
                <a:latin typeface="+mn-lt"/>
              </a:rPr>
              <a:t>multiple</a:t>
            </a:r>
            <a:r>
              <a:rPr lang="en-ZA" b="1" dirty="0">
                <a:latin typeface="+mn-lt"/>
              </a:rPr>
              <a:t> intelligences</a:t>
            </a:r>
            <a:endParaRPr lang="en-ZA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8D1D299-CC69-4870-9B7C-2C1656B9FC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457" y="954974"/>
            <a:ext cx="7804837" cy="4945735"/>
          </a:xfrm>
        </p:spPr>
        <p:txBody>
          <a:bodyPr>
            <a:noAutofit/>
          </a:bodyPr>
          <a:lstStyle/>
          <a:p>
            <a:pPr marL="0" lvl="0" indent="0" fontAlgn="base">
              <a:buNone/>
            </a:pPr>
            <a:r>
              <a:rPr lang="en-ZA" sz="3200" b="1" dirty="0">
                <a:solidFill>
                  <a:srgbClr val="9A73FD"/>
                </a:solidFill>
              </a:rPr>
              <a:t>Eight</a:t>
            </a:r>
            <a:r>
              <a:rPr lang="en-ZA" sz="3200" dirty="0">
                <a:solidFill>
                  <a:srgbClr val="9A73FD"/>
                </a:solidFill>
              </a:rPr>
              <a:t> </a:t>
            </a:r>
            <a:r>
              <a:rPr lang="en-ZA" sz="3200" dirty="0"/>
              <a:t>different intelligences (ways of thinking &amp; learning):</a:t>
            </a:r>
          </a:p>
          <a:p>
            <a:pPr marL="1428750" lvl="2" indent="-514350" fontAlgn="base">
              <a:buFont typeface="+mj-lt"/>
              <a:buAutoNum type="arabicPeriod"/>
            </a:pPr>
            <a:r>
              <a:rPr lang="en-ZA" sz="3200" b="1" dirty="0" smtClean="0">
                <a:solidFill>
                  <a:srgbClr val="8CE614"/>
                </a:solidFill>
              </a:rPr>
              <a:t>Visual-spatial </a:t>
            </a:r>
            <a:r>
              <a:rPr lang="en-ZA" sz="3200" b="1" dirty="0">
                <a:solidFill>
                  <a:srgbClr val="8CE614"/>
                </a:solidFill>
              </a:rPr>
              <a:t>(</a:t>
            </a:r>
            <a:r>
              <a:rPr lang="en-ZA" sz="3200" b="1" dirty="0" smtClean="0">
                <a:solidFill>
                  <a:srgbClr val="8CE614"/>
                </a:solidFill>
              </a:rPr>
              <a:t>pictures)</a:t>
            </a:r>
            <a:endParaRPr lang="en-ZA" sz="3200" b="1" dirty="0">
              <a:solidFill>
                <a:srgbClr val="8CE614"/>
              </a:solidFill>
            </a:endParaRPr>
          </a:p>
          <a:p>
            <a:pPr marL="1428750" lvl="2" indent="-514350" fontAlgn="base">
              <a:buFont typeface="+mj-lt"/>
              <a:buAutoNum type="arabicPeriod"/>
            </a:pPr>
            <a:r>
              <a:rPr lang="en-ZA" sz="3200" b="1" dirty="0">
                <a:solidFill>
                  <a:srgbClr val="9A73FD"/>
                </a:solidFill>
              </a:rPr>
              <a:t>Bodily-kinaesthetic (body)</a:t>
            </a:r>
          </a:p>
          <a:p>
            <a:pPr marL="1428750" lvl="2" indent="-514350" fontAlgn="base">
              <a:buFont typeface="+mj-lt"/>
              <a:buAutoNum type="arabicPeriod"/>
            </a:pPr>
            <a:r>
              <a:rPr lang="en-ZA" sz="3200" b="1" dirty="0">
                <a:solidFill>
                  <a:srgbClr val="8CE614"/>
                </a:solidFill>
              </a:rPr>
              <a:t>Musical (music)</a:t>
            </a:r>
          </a:p>
          <a:p>
            <a:pPr marL="1428750" lvl="2" indent="-514350" fontAlgn="base">
              <a:buFont typeface="+mj-lt"/>
              <a:buAutoNum type="arabicPeriod"/>
            </a:pPr>
            <a:r>
              <a:rPr lang="en-ZA" sz="3200" b="1" dirty="0">
                <a:solidFill>
                  <a:srgbClr val="9A73FD"/>
                </a:solidFill>
              </a:rPr>
              <a:t>Interpersonal </a:t>
            </a:r>
            <a:r>
              <a:rPr lang="en-ZA" sz="3200" b="1" dirty="0" smtClean="0">
                <a:solidFill>
                  <a:srgbClr val="9A73FD"/>
                </a:solidFill>
              </a:rPr>
              <a:t>(others)</a:t>
            </a:r>
          </a:p>
          <a:p>
            <a:pPr marL="1428750" lvl="2" indent="-514350" fontAlgn="base">
              <a:buFont typeface="+mj-lt"/>
              <a:buAutoNum type="arabicPeriod"/>
            </a:pPr>
            <a:r>
              <a:rPr lang="en-ZA" sz="3200" b="1" dirty="0" smtClean="0">
                <a:solidFill>
                  <a:srgbClr val="8CE614"/>
                </a:solidFill>
              </a:rPr>
              <a:t>Intrapersonal</a:t>
            </a:r>
            <a:r>
              <a:rPr lang="en-ZA" sz="3200" b="1" dirty="0" smtClean="0"/>
              <a:t> </a:t>
            </a:r>
            <a:r>
              <a:rPr lang="en-ZA" sz="3200" b="1" dirty="0" smtClean="0">
                <a:solidFill>
                  <a:srgbClr val="8CE614"/>
                </a:solidFill>
              </a:rPr>
              <a:t>(self)</a:t>
            </a:r>
          </a:p>
          <a:p>
            <a:pPr marL="1428750" lvl="2" indent="-514350" fontAlgn="base">
              <a:buFont typeface="+mj-lt"/>
              <a:buAutoNum type="arabicPeriod"/>
            </a:pPr>
            <a:r>
              <a:rPr lang="en-ZA" sz="3200" b="1" dirty="0" smtClean="0">
                <a:solidFill>
                  <a:srgbClr val="9A73FD"/>
                </a:solidFill>
              </a:rPr>
              <a:t>Linguistic </a:t>
            </a:r>
            <a:r>
              <a:rPr lang="en-ZA" sz="3200" b="1" dirty="0">
                <a:solidFill>
                  <a:srgbClr val="9A73FD"/>
                </a:solidFill>
              </a:rPr>
              <a:t>(</a:t>
            </a:r>
            <a:r>
              <a:rPr lang="en-ZA" sz="3200" b="1" dirty="0" smtClean="0">
                <a:solidFill>
                  <a:srgbClr val="9A73FD"/>
                </a:solidFill>
              </a:rPr>
              <a:t>words)</a:t>
            </a:r>
            <a:endParaRPr lang="en-ZA" sz="3200" b="1" dirty="0">
              <a:solidFill>
                <a:srgbClr val="9A73FD"/>
              </a:solidFill>
            </a:endParaRPr>
          </a:p>
          <a:p>
            <a:pPr marL="1428750" lvl="2" indent="-514350" fontAlgn="base">
              <a:buFont typeface="+mj-lt"/>
              <a:buAutoNum type="arabicPeriod"/>
            </a:pPr>
            <a:r>
              <a:rPr lang="en-ZA" sz="3200" b="1" dirty="0">
                <a:solidFill>
                  <a:srgbClr val="8CE614"/>
                </a:solidFill>
              </a:rPr>
              <a:t>Logical-mathematical (</a:t>
            </a:r>
            <a:r>
              <a:rPr lang="en-ZA" sz="3200" b="1" dirty="0" smtClean="0">
                <a:solidFill>
                  <a:srgbClr val="8CE614"/>
                </a:solidFill>
              </a:rPr>
              <a:t>numbers)</a:t>
            </a:r>
            <a:endParaRPr lang="en-ZA" sz="3200" b="1" dirty="0">
              <a:solidFill>
                <a:srgbClr val="8CE614"/>
              </a:solidFill>
            </a:endParaRPr>
          </a:p>
          <a:p>
            <a:pPr marL="1428750" lvl="2" indent="-514350" fontAlgn="base">
              <a:buFont typeface="+mj-lt"/>
              <a:buAutoNum type="arabicPeriod"/>
            </a:pPr>
            <a:r>
              <a:rPr lang="en-ZA" sz="3200" b="1" dirty="0">
                <a:solidFill>
                  <a:srgbClr val="9A73FD"/>
                </a:solidFill>
              </a:rPr>
              <a:t>Naturalist (nature)</a:t>
            </a:r>
          </a:p>
          <a:p>
            <a:pPr marL="2343150" lvl="4" indent="-514350" fontAlgn="base">
              <a:buFont typeface="+mj-lt"/>
              <a:buAutoNum type="arabicPeriod"/>
            </a:pPr>
            <a:endParaRPr lang="en-ZA" sz="2800" dirty="0"/>
          </a:p>
        </p:txBody>
      </p:sp>
    </p:spTree>
    <p:extLst>
      <p:ext uri="{BB962C8B-B14F-4D97-AF65-F5344CB8AC3E}">
        <p14:creationId xmlns:p14="http://schemas.microsoft.com/office/powerpoint/2010/main" val="1512703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750"/>
                            </p:stCondLst>
                            <p:childTnLst>
                              <p:par>
                                <p:cTn id="30" presetID="53" presetClass="entr" presetSubtype="16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000"/>
                            </p:stCondLst>
                            <p:childTnLst>
                              <p:par>
                                <p:cTn id="36" presetID="53" presetClass="entr" presetSubtype="16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250"/>
                            </p:stCondLst>
                            <p:childTnLst>
                              <p:par>
                                <p:cTn id="42" presetID="53" presetClass="entr" presetSubtype="16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8500"/>
                            </p:stCondLst>
                            <p:childTnLst>
                              <p:par>
                                <p:cTn id="48" presetID="53" presetClass="entr" presetSubtype="16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9750"/>
                            </p:stCondLst>
                            <p:childTnLst>
                              <p:par>
                                <p:cTn id="54" presetID="53" presetClass="entr" presetSubtype="16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3FF996A-24EF-4CD1-A293-727E42E448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9741" y="1009136"/>
            <a:ext cx="7905751" cy="4524116"/>
          </a:xfrm>
        </p:spPr>
        <p:txBody>
          <a:bodyPr>
            <a:normAutofit/>
          </a:bodyPr>
          <a:lstStyle/>
          <a:p>
            <a:pPr lvl="0" fontAlgn="base"/>
            <a:r>
              <a:rPr lang="en-ZA" dirty="0"/>
              <a:t>If you are </a:t>
            </a:r>
            <a:r>
              <a:rPr lang="en-ZA" b="1" dirty="0" smtClean="0">
                <a:solidFill>
                  <a:srgbClr val="8CE614"/>
                </a:solidFill>
              </a:rPr>
              <a:t>visual-spatial</a:t>
            </a:r>
            <a:r>
              <a:rPr lang="en-ZA" dirty="0" smtClean="0"/>
              <a:t>, </a:t>
            </a:r>
            <a:r>
              <a:rPr lang="en-ZA" dirty="0"/>
              <a:t>you prefer to:</a:t>
            </a:r>
          </a:p>
          <a:p>
            <a:pPr lvl="1" fontAlgn="base">
              <a:buFont typeface="Wingdings" panose="05000000000000000000" pitchFamily="2" charset="2"/>
              <a:buChar char="v"/>
            </a:pPr>
            <a:r>
              <a:rPr lang="en-ZA" dirty="0"/>
              <a:t>Observe &amp; see things.</a:t>
            </a:r>
          </a:p>
          <a:p>
            <a:pPr lvl="1" fontAlgn="base">
              <a:buFont typeface="Wingdings" panose="05000000000000000000" pitchFamily="2" charset="2"/>
              <a:buChar char="v"/>
            </a:pPr>
            <a:r>
              <a:rPr lang="en-ZA" dirty="0"/>
              <a:t>Do hands-on work.</a:t>
            </a:r>
          </a:p>
          <a:p>
            <a:pPr lvl="1" fontAlgn="base">
              <a:buFont typeface="Wingdings" panose="05000000000000000000" pitchFamily="2" charset="2"/>
              <a:buChar char="v"/>
            </a:pPr>
            <a:r>
              <a:rPr lang="en-ZA" dirty="0"/>
              <a:t>Visualise, use graphics &amp; draw.</a:t>
            </a:r>
          </a:p>
          <a:p>
            <a:pPr fontAlgn="base"/>
            <a:r>
              <a:rPr lang="en-ZA" dirty="0"/>
              <a:t>If you are </a:t>
            </a:r>
            <a:r>
              <a:rPr lang="en-ZA" b="1" dirty="0">
                <a:solidFill>
                  <a:srgbClr val="9A73FD"/>
                </a:solidFill>
              </a:rPr>
              <a:t>bodily-kinaesthetic</a:t>
            </a:r>
            <a:r>
              <a:rPr lang="en-ZA" dirty="0"/>
              <a:t>, you prefer to:</a:t>
            </a:r>
          </a:p>
          <a:p>
            <a:pPr lvl="1" fontAlgn="base">
              <a:buFont typeface="Wingdings" panose="05000000000000000000" pitchFamily="2" charset="2"/>
              <a:buChar char="v"/>
            </a:pPr>
            <a:r>
              <a:rPr lang="en-ZA" dirty="0"/>
              <a:t>Touch things.</a:t>
            </a:r>
          </a:p>
          <a:p>
            <a:pPr lvl="1" fontAlgn="base">
              <a:buFont typeface="Wingdings" panose="05000000000000000000" pitchFamily="2" charset="2"/>
              <a:buChar char="v"/>
            </a:pPr>
            <a:r>
              <a:rPr lang="en-ZA" dirty="0"/>
              <a:t>Experience things physically.</a:t>
            </a:r>
          </a:p>
          <a:p>
            <a:pPr lvl="1" fontAlgn="base">
              <a:buFont typeface="Wingdings" panose="05000000000000000000" pitchFamily="2" charset="2"/>
              <a:buChar char="v"/>
            </a:pPr>
            <a:r>
              <a:rPr lang="en-ZA" dirty="0"/>
              <a:t>Move.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xmlns="" id="{354C891C-DA1D-4622-AB5C-60AB0F494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357" y="190231"/>
            <a:ext cx="7905750" cy="720724"/>
          </a:xfrm>
        </p:spPr>
        <p:txBody>
          <a:bodyPr>
            <a:normAutofit/>
          </a:bodyPr>
          <a:lstStyle/>
          <a:p>
            <a:pPr algn="ctr"/>
            <a:r>
              <a:rPr lang="en-ZA" b="1" dirty="0">
                <a:latin typeface="+mn-lt"/>
              </a:rPr>
              <a:t>Preferred </a:t>
            </a:r>
            <a:r>
              <a:rPr lang="en-ZA" b="1" dirty="0">
                <a:solidFill>
                  <a:srgbClr val="9A73FD"/>
                </a:solidFill>
                <a:latin typeface="+mn-lt"/>
              </a:rPr>
              <a:t>learning</a:t>
            </a:r>
            <a:r>
              <a:rPr lang="en-ZA" b="1" dirty="0">
                <a:latin typeface="+mn-lt"/>
              </a:rPr>
              <a:t> styles</a:t>
            </a:r>
            <a:endParaRPr lang="en-ZA" dirty="0">
              <a:latin typeface="+mn-lt"/>
            </a:endParaRPr>
          </a:p>
        </p:txBody>
      </p:sp>
      <p:pic>
        <p:nvPicPr>
          <p:cNvPr id="8195" name="Picture 3" descr="C:\Users\Jyoti\AppData\Local\Microsoft\Windows\INetCache\IE\I4YKZYED\Breakdance_oldschool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112" y="3920705"/>
            <a:ext cx="2251495" cy="2251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5044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75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250"/>
                            </p:stCondLst>
                            <p:childTnLst>
                              <p:par>
                                <p:cTn id="26" presetID="3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750"/>
                            </p:stCondLst>
                            <p:childTnLst>
                              <p:par>
                                <p:cTn id="33" presetID="3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750"/>
                            </p:stCondLst>
                            <p:childTnLst>
                              <p:par>
                                <p:cTn id="40" presetID="3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9250"/>
                            </p:stCondLst>
                            <p:childTnLst>
                              <p:par>
                                <p:cTn id="47" presetID="3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750"/>
                            </p:stCondLst>
                            <p:childTnLst>
                              <p:par>
                                <p:cTn id="54" presetID="3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2250"/>
                            </p:stCondLst>
                            <p:childTnLst>
                              <p:par>
                                <p:cTn id="61" presetID="45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BA98B94-7006-4117-B8E0-7660D0AC2B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2" y="910955"/>
            <a:ext cx="7905751" cy="5226076"/>
          </a:xfrm>
        </p:spPr>
        <p:txBody>
          <a:bodyPr>
            <a:normAutofit/>
          </a:bodyPr>
          <a:lstStyle/>
          <a:p>
            <a:pPr fontAlgn="base"/>
            <a:r>
              <a:rPr lang="en-ZA" dirty="0"/>
              <a:t>If you are </a:t>
            </a:r>
            <a:r>
              <a:rPr lang="en-ZA" b="1" dirty="0">
                <a:solidFill>
                  <a:srgbClr val="8CE614"/>
                </a:solidFill>
              </a:rPr>
              <a:t>musical</a:t>
            </a:r>
            <a:r>
              <a:rPr lang="en-ZA" dirty="0"/>
              <a:t>, you prefer to:</a:t>
            </a:r>
          </a:p>
          <a:p>
            <a:pPr lvl="1" fontAlgn="base">
              <a:buFont typeface="Wingdings" panose="05000000000000000000" pitchFamily="2" charset="2"/>
              <a:buChar char="v"/>
            </a:pPr>
            <a:r>
              <a:rPr lang="en-ZA" dirty="0"/>
              <a:t>Hear things.</a:t>
            </a:r>
          </a:p>
          <a:p>
            <a:pPr lvl="1" fontAlgn="base">
              <a:buFont typeface="Wingdings" panose="05000000000000000000" pitchFamily="2" charset="2"/>
              <a:buChar char="v"/>
            </a:pPr>
            <a:r>
              <a:rPr lang="en-ZA" dirty="0"/>
              <a:t>Experience rhythm.</a:t>
            </a:r>
          </a:p>
          <a:p>
            <a:pPr lvl="1" fontAlgn="base">
              <a:buFont typeface="Wingdings" panose="05000000000000000000" pitchFamily="2" charset="2"/>
              <a:buChar char="v"/>
            </a:pPr>
            <a:r>
              <a:rPr lang="en-ZA" dirty="0"/>
              <a:t>Listen to music.</a:t>
            </a:r>
          </a:p>
          <a:p>
            <a:pPr fontAlgn="base"/>
            <a:r>
              <a:rPr lang="en-ZA" dirty="0"/>
              <a:t>If you are </a:t>
            </a:r>
            <a:r>
              <a:rPr lang="en-ZA" b="1" dirty="0">
                <a:solidFill>
                  <a:srgbClr val="9A73FD"/>
                </a:solidFill>
              </a:rPr>
              <a:t>interpersonal</a:t>
            </a:r>
            <a:r>
              <a:rPr lang="en-ZA" dirty="0"/>
              <a:t>, you prefer to:</a:t>
            </a:r>
          </a:p>
          <a:p>
            <a:pPr lvl="1" fontAlgn="base">
              <a:buFont typeface="Wingdings" panose="05000000000000000000" pitchFamily="2" charset="2"/>
              <a:buChar char="v"/>
            </a:pPr>
            <a:r>
              <a:rPr lang="en-ZA" dirty="0"/>
              <a:t>Talk.</a:t>
            </a:r>
          </a:p>
          <a:p>
            <a:pPr lvl="1" fontAlgn="base">
              <a:buFont typeface="Wingdings" panose="05000000000000000000" pitchFamily="2" charset="2"/>
              <a:buChar char="v"/>
            </a:pPr>
            <a:r>
              <a:rPr lang="en-ZA" dirty="0"/>
              <a:t>Work in groups.</a:t>
            </a:r>
          </a:p>
          <a:p>
            <a:pPr lvl="1" fontAlgn="base">
              <a:buFont typeface="Wingdings" panose="05000000000000000000" pitchFamily="2" charset="2"/>
              <a:buChar char="v"/>
            </a:pPr>
            <a:r>
              <a:rPr lang="en-ZA" dirty="0"/>
              <a:t>Interact with others.</a:t>
            </a:r>
          </a:p>
          <a:p>
            <a:pPr fontAlgn="base"/>
            <a:r>
              <a:rPr lang="en-ZA" dirty="0"/>
              <a:t>If you are </a:t>
            </a:r>
            <a:r>
              <a:rPr lang="en-ZA" b="1" dirty="0">
                <a:solidFill>
                  <a:srgbClr val="8CE614"/>
                </a:solidFill>
              </a:rPr>
              <a:t>intrapersonal</a:t>
            </a:r>
            <a:r>
              <a:rPr lang="en-ZA" dirty="0"/>
              <a:t>, you prefer to:</a:t>
            </a:r>
          </a:p>
          <a:p>
            <a:pPr lvl="1" fontAlgn="base">
              <a:buFont typeface="Wingdings" panose="05000000000000000000" pitchFamily="2" charset="2"/>
              <a:buChar char="v"/>
            </a:pPr>
            <a:r>
              <a:rPr lang="en-ZA" dirty="0"/>
              <a:t>Reflect.</a:t>
            </a:r>
          </a:p>
          <a:p>
            <a:pPr lvl="1" fontAlgn="base">
              <a:buFont typeface="Wingdings" panose="05000000000000000000" pitchFamily="2" charset="2"/>
              <a:buChar char="v"/>
            </a:pPr>
            <a:r>
              <a:rPr lang="en-ZA" dirty="0"/>
              <a:t>Discover things yourself.</a:t>
            </a:r>
          </a:p>
          <a:p>
            <a:pPr lvl="1" fontAlgn="base">
              <a:buFont typeface="Wingdings" panose="05000000000000000000" pitchFamily="2" charset="2"/>
              <a:buChar char="v"/>
            </a:pPr>
            <a:r>
              <a:rPr lang="en-ZA" dirty="0"/>
              <a:t>Work at your own pace.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xmlns="" id="{C268DE4A-6679-43BE-BB06-E77CF5CC8854}"/>
              </a:ext>
            </a:extLst>
          </p:cNvPr>
          <p:cNvSpPr txBox="1">
            <a:spLocks/>
          </p:cNvSpPr>
          <p:nvPr/>
        </p:nvSpPr>
        <p:spPr>
          <a:xfrm>
            <a:off x="393357" y="190231"/>
            <a:ext cx="7905750" cy="7207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Preferred </a:t>
            </a:r>
            <a:r>
              <a:rPr kumimoji="0" lang="en-ZA" sz="4400" b="1" i="0" u="none" strike="noStrike" kern="1200" cap="none" spc="0" normalizeH="0" baseline="0" noProof="0" dirty="0">
                <a:ln>
                  <a:noFill/>
                </a:ln>
                <a:solidFill>
                  <a:srgbClr val="9A73FD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learning</a:t>
            </a:r>
            <a:r>
              <a:rPr kumimoji="0" lang="en-ZA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styles</a:t>
            </a:r>
            <a:endParaRPr kumimoji="0" lang="en-ZA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613598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75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250"/>
                            </p:stCondLst>
                            <p:childTnLst>
                              <p:par>
                                <p:cTn id="26" presetID="3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750"/>
                            </p:stCondLst>
                            <p:childTnLst>
                              <p:par>
                                <p:cTn id="33" presetID="3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750"/>
                            </p:stCondLst>
                            <p:childTnLst>
                              <p:par>
                                <p:cTn id="40" presetID="3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9250"/>
                            </p:stCondLst>
                            <p:childTnLst>
                              <p:par>
                                <p:cTn id="47" presetID="3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750"/>
                            </p:stCondLst>
                            <p:childTnLst>
                              <p:par>
                                <p:cTn id="54" presetID="3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2250"/>
                            </p:stCondLst>
                            <p:childTnLst>
                              <p:par>
                                <p:cTn id="61" presetID="3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3500"/>
                            </p:stCondLst>
                            <p:childTnLst>
                              <p:par>
                                <p:cTn id="6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4500"/>
                            </p:stCondLst>
                            <p:childTnLst>
                              <p:par>
                                <p:cTn id="7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5500"/>
                            </p:stCondLst>
                            <p:childTnLst>
                              <p:par>
                                <p:cTn id="8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1E0E845-C2E6-4E8B-B558-09C7DD107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823" y="515155"/>
            <a:ext cx="7448619" cy="681830"/>
          </a:xfrm>
        </p:spPr>
        <p:txBody>
          <a:bodyPr>
            <a:noAutofit/>
          </a:bodyPr>
          <a:lstStyle/>
          <a:p>
            <a:pPr algn="ctr"/>
            <a:r>
              <a:rPr lang="en-ZA" b="1" dirty="0">
                <a:latin typeface="+mn-lt"/>
              </a:rPr>
              <a:t>Think about it…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B573C04-D446-4472-B8E6-C64F867413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1906" y="1741703"/>
            <a:ext cx="7905751" cy="3499998"/>
          </a:xfrm>
        </p:spPr>
        <p:txBody>
          <a:bodyPr>
            <a:noAutofit/>
          </a:bodyPr>
          <a:lstStyle/>
          <a:p>
            <a:pPr lvl="0" fontAlgn="base"/>
            <a:r>
              <a:rPr lang="en-ZA" sz="3600" dirty="0"/>
              <a:t>Is studying late into the night &amp; getting </a:t>
            </a:r>
            <a:r>
              <a:rPr lang="en-ZA" sz="3600" dirty="0" smtClean="0"/>
              <a:t>too little sleep </a:t>
            </a:r>
            <a:r>
              <a:rPr lang="en-ZA" sz="3600" b="1" dirty="0" smtClean="0">
                <a:solidFill>
                  <a:srgbClr val="8CE614"/>
                </a:solidFill>
              </a:rPr>
              <a:t>counterproductive</a:t>
            </a:r>
            <a:r>
              <a:rPr lang="en-ZA" sz="3600" dirty="0"/>
              <a:t>?</a:t>
            </a:r>
          </a:p>
          <a:p>
            <a:pPr lvl="0" fontAlgn="base"/>
            <a:r>
              <a:rPr lang="en-ZA" sz="3600" dirty="0"/>
              <a:t>Can we </a:t>
            </a:r>
            <a:r>
              <a:rPr lang="en-ZA" sz="3600" b="1" dirty="0" smtClean="0">
                <a:solidFill>
                  <a:srgbClr val="9A73FD"/>
                </a:solidFill>
              </a:rPr>
              <a:t>sabotage</a:t>
            </a:r>
            <a:r>
              <a:rPr lang="en-ZA" sz="3600" dirty="0" smtClean="0"/>
              <a:t> </a:t>
            </a:r>
            <a:r>
              <a:rPr lang="en-ZA" sz="3600" dirty="0"/>
              <a:t>our brain health by eating unhealthily?</a:t>
            </a:r>
          </a:p>
          <a:p>
            <a:pPr lvl="0" fontAlgn="base"/>
            <a:r>
              <a:rPr lang="en-ZA" sz="3600" dirty="0"/>
              <a:t>Are there </a:t>
            </a:r>
            <a:r>
              <a:rPr lang="en-ZA" sz="3600" b="1" dirty="0">
                <a:solidFill>
                  <a:srgbClr val="8CE614"/>
                </a:solidFill>
              </a:rPr>
              <a:t>different kinds </a:t>
            </a:r>
            <a:r>
              <a:rPr lang="en-ZA" sz="3600" dirty="0"/>
              <a:t>of intelligence?</a:t>
            </a:r>
          </a:p>
        </p:txBody>
      </p:sp>
      <p:pic>
        <p:nvPicPr>
          <p:cNvPr id="3074" name="Picture 2" descr="C:\Users\Jyoti\AppData\Local\Microsoft\Windows\INetCache\IE\I4YKZYED\lightbulb1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5409" y="164015"/>
            <a:ext cx="873597" cy="1032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Jyoti\AppData\Local\Microsoft\Windows\INetCache\IE\I4YKZYED\lightbulb1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686" y="164016"/>
            <a:ext cx="873597" cy="1032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2400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27A3362-6351-4037-9EBD-16B8813B17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1" y="910956"/>
            <a:ext cx="7905751" cy="5472260"/>
          </a:xfrm>
        </p:spPr>
        <p:txBody>
          <a:bodyPr>
            <a:normAutofit/>
          </a:bodyPr>
          <a:lstStyle/>
          <a:p>
            <a:r>
              <a:rPr lang="en-ZA" dirty="0"/>
              <a:t>If you are </a:t>
            </a:r>
            <a:r>
              <a:rPr lang="en-ZA" b="1" dirty="0">
                <a:solidFill>
                  <a:srgbClr val="9A73FD"/>
                </a:solidFill>
              </a:rPr>
              <a:t>linguistic</a:t>
            </a:r>
            <a:r>
              <a:rPr lang="en-ZA" dirty="0"/>
              <a:t>, you prefer to: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ZA" dirty="0"/>
              <a:t>Use words.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ZA" dirty="0"/>
              <a:t>Read &amp; write.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ZA" dirty="0"/>
              <a:t>Discuss &amp; debate.</a:t>
            </a:r>
          </a:p>
          <a:p>
            <a:r>
              <a:rPr lang="en-ZA" dirty="0"/>
              <a:t>If you are </a:t>
            </a:r>
            <a:r>
              <a:rPr lang="en-ZA" b="1" dirty="0">
                <a:solidFill>
                  <a:srgbClr val="8CE614"/>
                </a:solidFill>
              </a:rPr>
              <a:t>logical-mathematical</a:t>
            </a:r>
            <a:r>
              <a:rPr lang="en-ZA" dirty="0"/>
              <a:t>, you prefer to: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ZA" dirty="0"/>
              <a:t>Use numbers &amp; data.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ZA" dirty="0"/>
              <a:t>Organise.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ZA" dirty="0"/>
              <a:t>Use reasoning &amp; logic.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ZA" dirty="0"/>
              <a:t>Solve problems.</a:t>
            </a:r>
          </a:p>
          <a:p>
            <a:r>
              <a:rPr lang="en-ZA" dirty="0"/>
              <a:t>If you are a </a:t>
            </a:r>
            <a:r>
              <a:rPr lang="en-ZA" b="1" dirty="0">
                <a:solidFill>
                  <a:srgbClr val="9A73FD"/>
                </a:solidFill>
              </a:rPr>
              <a:t>naturalist</a:t>
            </a:r>
            <a:r>
              <a:rPr lang="en-ZA" dirty="0"/>
              <a:t>, you prefer to: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ZA" dirty="0"/>
              <a:t>Be outdoors.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ZA" dirty="0"/>
              <a:t>Touch &amp; observe things.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xmlns="" id="{FB2A04B8-F8E7-4B93-94DF-52F0B20425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357" y="190231"/>
            <a:ext cx="7905750" cy="720724"/>
          </a:xfrm>
        </p:spPr>
        <p:txBody>
          <a:bodyPr>
            <a:normAutofit/>
          </a:bodyPr>
          <a:lstStyle/>
          <a:p>
            <a:pPr algn="ctr"/>
            <a:r>
              <a:rPr lang="en-ZA" b="1" dirty="0">
                <a:latin typeface="+mn-lt"/>
              </a:rPr>
              <a:t>Preferred </a:t>
            </a:r>
            <a:r>
              <a:rPr lang="en-ZA" b="1" dirty="0">
                <a:solidFill>
                  <a:srgbClr val="9A73FD"/>
                </a:solidFill>
                <a:latin typeface="+mn-lt"/>
              </a:rPr>
              <a:t>learning </a:t>
            </a:r>
            <a:r>
              <a:rPr lang="en-ZA" b="1" dirty="0">
                <a:latin typeface="+mn-lt"/>
              </a:rPr>
              <a:t>styles</a:t>
            </a:r>
            <a:endParaRPr lang="en-ZA" dirty="0">
              <a:latin typeface="+mn-lt"/>
            </a:endParaRPr>
          </a:p>
        </p:txBody>
      </p:sp>
      <p:pic>
        <p:nvPicPr>
          <p:cNvPr id="9218" name="Picture 2" descr="C:\Users\Jyoti\AppData\Local\Microsoft\Windows\INetCache\IE\I4YKZYED\maths-ftr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6785" y="3171286"/>
            <a:ext cx="2182482" cy="136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0323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25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750"/>
                            </p:stCondLst>
                            <p:childTnLst>
                              <p:par>
                                <p:cTn id="26" presetID="3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250"/>
                            </p:stCondLst>
                            <p:childTnLst>
                              <p:par>
                                <p:cTn id="33" presetID="3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250"/>
                            </p:stCondLst>
                            <p:childTnLst>
                              <p:par>
                                <p:cTn id="4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8250"/>
                            </p:stCondLst>
                            <p:childTnLst>
                              <p:par>
                                <p:cTn id="47" presetID="3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9500"/>
                            </p:stCondLst>
                            <p:childTnLst>
                              <p:par>
                                <p:cTn id="5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500"/>
                            </p:stCondLst>
                            <p:childTnLst>
                              <p:par>
                                <p:cTn id="6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1500"/>
                            </p:stCondLst>
                            <p:childTnLst>
                              <p:par>
                                <p:cTn id="6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2500"/>
                            </p:stCondLst>
                            <p:childTnLst>
                              <p:par>
                                <p:cTn id="7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3500"/>
                            </p:stCondLst>
                            <p:childTnLst>
                              <p:par>
                                <p:cTn id="82" presetID="3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5000"/>
                            </p:stCondLst>
                            <p:childTnLst>
                              <p:par>
                                <p:cTn id="89" presetID="3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1" y="268779"/>
            <a:ext cx="7829549" cy="549273"/>
          </a:xfrm>
        </p:spPr>
        <p:txBody>
          <a:bodyPr>
            <a:noAutofit/>
          </a:bodyPr>
          <a:lstStyle/>
          <a:p>
            <a:pPr algn="ctr"/>
            <a:r>
              <a:rPr lang="en-ZA" b="1" dirty="0">
                <a:latin typeface="+mn-lt"/>
              </a:rPr>
              <a:t>Activities for the </a:t>
            </a:r>
            <a:r>
              <a:rPr lang="en-ZA" b="1" dirty="0">
                <a:solidFill>
                  <a:srgbClr val="8CE614"/>
                </a:solidFill>
                <a:latin typeface="+mn-lt"/>
              </a:rPr>
              <a:t>8</a:t>
            </a:r>
            <a:r>
              <a:rPr lang="en-ZA" b="1" dirty="0">
                <a:latin typeface="+mn-lt"/>
              </a:rPr>
              <a:t> intelligences</a:t>
            </a:r>
            <a:endParaRPr lang="en-US" b="1" dirty="0">
              <a:latin typeface="+mn-lt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xmlns="" id="{90378298-29E9-4BF4-A890-745374DD10E2}"/>
              </a:ext>
            </a:extLst>
          </p:cNvPr>
          <p:cNvSpPr txBox="1">
            <a:spLocks/>
          </p:cNvSpPr>
          <p:nvPr/>
        </p:nvSpPr>
        <p:spPr>
          <a:xfrm>
            <a:off x="138111" y="818053"/>
            <a:ext cx="8534399" cy="4249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ZA" sz="1800" i="1" dirty="0"/>
              <a:t>Table 5.5: Activities preferred by the various intelligences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395987"/>
              </p:ext>
            </p:extLst>
          </p:nvPr>
        </p:nvGraphicFramePr>
        <p:xfrm>
          <a:off x="309562" y="1243015"/>
          <a:ext cx="7972425" cy="422618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5265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71977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8952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dirty="0">
                          <a:effectLst/>
                        </a:rPr>
                        <a:t>Intelligences</a:t>
                      </a:r>
                      <a:endParaRPr lang="en-US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948A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dirty="0">
                          <a:effectLst/>
                        </a:rPr>
                        <a:t>Games and hobbies</a:t>
                      </a:r>
                      <a:endParaRPr lang="en-US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948A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6119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chemeClr val="tx1"/>
                          </a:solidFill>
                          <a:effectLst/>
                        </a:rPr>
                        <a:t>1. </a:t>
                      </a:r>
                      <a:r>
                        <a:rPr lang="en-GB" sz="2400" dirty="0" smtClean="0">
                          <a:solidFill>
                            <a:schemeClr val="tx1"/>
                          </a:solidFill>
                          <a:effectLst/>
                        </a:rPr>
                        <a:t>Visual-spatial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B5CE1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chemeClr val="tx1"/>
                          </a:solidFill>
                          <a:effectLst/>
                        </a:rPr>
                        <a:t>Jigsaw puzzles, 3D-model building, photographs, drawings, doodling, mind maps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B5CE1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21719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chemeClr val="tx1"/>
                          </a:solidFill>
                          <a:effectLst/>
                        </a:rPr>
                        <a:t>2.</a:t>
                      </a:r>
                      <a:r>
                        <a:rPr lang="en-GB" sz="2400" baseline="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GB" sz="2400" dirty="0">
                          <a:solidFill>
                            <a:schemeClr val="tx1"/>
                          </a:solidFill>
                          <a:effectLst/>
                        </a:rPr>
                        <a:t>Bodily-kinaesthetic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948A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chemeClr val="tx1"/>
                          </a:solidFill>
                          <a:effectLst/>
                        </a:rPr>
                        <a:t>Dancing, craft making, mime, physical games, athletics, sewing, woodworking, 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chemeClr val="tx1"/>
                          </a:solidFill>
                          <a:effectLst/>
                        </a:rPr>
                        <a:t>role-play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948A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80335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chemeClr val="tx1"/>
                          </a:solidFill>
                          <a:effectLst/>
                        </a:rPr>
                        <a:t>3. Musical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B5CE1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chemeClr val="tx1"/>
                          </a:solidFill>
                          <a:effectLst/>
                        </a:rPr>
                        <a:t>Multimedia, musical instruments, singing, music, whistling, listening to music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B5CE1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80335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chemeClr val="tx1"/>
                          </a:solidFill>
                          <a:effectLst/>
                        </a:rPr>
                        <a:t>4. Interpersonal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948A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chemeClr val="tx1"/>
                          </a:solidFill>
                          <a:effectLst/>
                        </a:rPr>
                        <a:t>Text chats, team sports, group activities, socialising with friends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948A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898022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1" y="268779"/>
            <a:ext cx="7829549" cy="549273"/>
          </a:xfrm>
        </p:spPr>
        <p:txBody>
          <a:bodyPr>
            <a:noAutofit/>
          </a:bodyPr>
          <a:lstStyle/>
          <a:p>
            <a:pPr algn="ctr"/>
            <a:r>
              <a:rPr lang="en-ZA" b="1" dirty="0">
                <a:latin typeface="+mn-lt"/>
              </a:rPr>
              <a:t>Activities for the </a:t>
            </a:r>
            <a:r>
              <a:rPr lang="en-ZA" b="1" dirty="0">
                <a:solidFill>
                  <a:srgbClr val="8CE614"/>
                </a:solidFill>
                <a:latin typeface="+mn-lt"/>
              </a:rPr>
              <a:t>8</a:t>
            </a:r>
            <a:r>
              <a:rPr lang="en-ZA" b="1" dirty="0">
                <a:latin typeface="+mn-lt"/>
              </a:rPr>
              <a:t> intelligences</a:t>
            </a:r>
            <a:endParaRPr lang="en-US" dirty="0">
              <a:latin typeface="+mn-lt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xmlns="" id="{90378298-29E9-4BF4-A890-745374DD10E2}"/>
              </a:ext>
            </a:extLst>
          </p:cNvPr>
          <p:cNvSpPr txBox="1">
            <a:spLocks/>
          </p:cNvSpPr>
          <p:nvPr/>
        </p:nvSpPr>
        <p:spPr>
          <a:xfrm>
            <a:off x="128587" y="824735"/>
            <a:ext cx="8534399" cy="4249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ZA" sz="1800" i="1" dirty="0"/>
              <a:t>Table 5.5: Activities preferred by the various intelligences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4715045"/>
              </p:ext>
            </p:extLst>
          </p:nvPr>
        </p:nvGraphicFramePr>
        <p:xfrm>
          <a:off x="419099" y="1243014"/>
          <a:ext cx="7953376" cy="433863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0818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74519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8207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dirty="0">
                          <a:effectLst/>
                        </a:rPr>
                        <a:t>Intelligences</a:t>
                      </a:r>
                      <a:endParaRPr lang="en-US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948A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dirty="0">
                          <a:effectLst/>
                        </a:rPr>
                        <a:t>Games and hobbies</a:t>
                      </a:r>
                      <a:endParaRPr lang="en-US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948A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96414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chemeClr val="tx1"/>
                          </a:solidFill>
                          <a:effectLst/>
                        </a:rPr>
                        <a:t>5. Intrapersonal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B5CE1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chemeClr val="tx1"/>
                          </a:solidFill>
                          <a:effectLst/>
                        </a:rPr>
                        <a:t>Books, diaries, creative materials, 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chemeClr val="tx1"/>
                          </a:solidFill>
                          <a:effectLst/>
                        </a:rPr>
                        <a:t>thinking activities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B5CE1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96414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chemeClr val="tx1"/>
                          </a:solidFill>
                          <a:effectLst/>
                        </a:rPr>
                        <a:t>6. Linguistic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948A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chemeClr val="tx1"/>
                          </a:solidFill>
                          <a:effectLst/>
                        </a:rPr>
                        <a:t>Crossword puzzles, poetry, reading, humour, word games, storytelling, writing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948A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96414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chemeClr val="tx1"/>
                          </a:solidFill>
                          <a:effectLst/>
                        </a:rPr>
                        <a:t>7. Logical-mathematical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B5CE1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chemeClr val="tx1"/>
                          </a:solidFill>
                          <a:effectLst/>
                        </a:rPr>
                        <a:t>Puzzles, logic games, number games, quizzes, strategy games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B5CE1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96414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chemeClr val="tx1"/>
                          </a:solidFill>
                          <a:effectLst/>
                        </a:rPr>
                        <a:t>8. Naturalist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948A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chemeClr val="tx1"/>
                          </a:solidFill>
                          <a:effectLst/>
                        </a:rPr>
                        <a:t>Gardening, pets, hikes, parks, tours, telescopes, binoculars, microscopes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948A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118777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B238322D-2095-4BC1-AC3A-AC49D2EF39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2595" y="4851070"/>
            <a:ext cx="7910513" cy="524687"/>
          </a:xfrm>
        </p:spPr>
        <p:txBody>
          <a:bodyPr>
            <a:normAutofit/>
          </a:bodyPr>
          <a:lstStyle/>
          <a:p>
            <a:r>
              <a:rPr lang="en-ZA" sz="2800" dirty="0" smtClean="0">
                <a:solidFill>
                  <a:srgbClr val="8CE614"/>
                </a:solidFill>
              </a:rPr>
              <a:t>Module 5</a:t>
            </a:r>
            <a:endParaRPr lang="en-ZA" sz="2800" dirty="0">
              <a:solidFill>
                <a:srgbClr val="8CE614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5181966-6483-4AC6-8E13-29BAE161BC5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57577" y="4237149"/>
            <a:ext cx="8296478" cy="655123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en-ZA" sz="5200" dirty="0" smtClean="0">
                <a:solidFill>
                  <a:srgbClr val="9A73FD"/>
                </a:solidFill>
                <a:latin typeface="Calibri"/>
                <a:ea typeface="+mj-ea"/>
                <a:cs typeface="+mj-cs"/>
              </a:rPr>
              <a:t>Learning activity 5.4</a:t>
            </a:r>
            <a:endParaRPr lang="en-ZA" sz="5200" dirty="0">
              <a:solidFill>
                <a:srgbClr val="9A73FD"/>
              </a:solidFill>
              <a:latin typeface="Calibri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305A835A-BBEF-4642-9E09-887CF14DA237}"/>
              </a:ext>
            </a:extLst>
          </p:cNvPr>
          <p:cNvSpPr txBox="1"/>
          <p:nvPr/>
        </p:nvSpPr>
        <p:spPr>
          <a:xfrm>
            <a:off x="392595" y="5375757"/>
            <a:ext cx="75994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dirty="0">
                <a:solidFill>
                  <a:prstClr val="black"/>
                </a:solidFill>
              </a:rPr>
              <a:t>Test your knowledge of this section by completing Learning activity </a:t>
            </a:r>
            <a:r>
              <a:rPr lang="en-US" dirty="0" smtClean="0">
                <a:solidFill>
                  <a:prstClr val="black"/>
                </a:solidFill>
              </a:rPr>
              <a:t>5.4 </a:t>
            </a:r>
            <a:r>
              <a:rPr lang="en-US" dirty="0">
                <a:solidFill>
                  <a:prstClr val="black"/>
                </a:solidFill>
              </a:rPr>
              <a:t>in your </a:t>
            </a:r>
            <a:r>
              <a:rPr lang="en-US" i="1" dirty="0">
                <a:solidFill>
                  <a:prstClr val="black"/>
                </a:solidFill>
              </a:rPr>
              <a:t>Student’s Book</a:t>
            </a:r>
            <a:r>
              <a:rPr lang="en-US" dirty="0">
                <a:solidFill>
                  <a:prstClr val="black"/>
                </a:solidFill>
              </a:rPr>
              <a:t>.</a:t>
            </a:r>
            <a:endParaRPr lang="en-ZA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5896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635B2DD1-76A8-4516-AE98-B5866C9085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5763" y="4899929"/>
            <a:ext cx="7910513" cy="499973"/>
          </a:xfrm>
        </p:spPr>
        <p:txBody>
          <a:bodyPr>
            <a:normAutofit lnSpcReduction="10000"/>
          </a:bodyPr>
          <a:lstStyle/>
          <a:p>
            <a:r>
              <a:rPr lang="en-ZA" dirty="0">
                <a:solidFill>
                  <a:srgbClr val="8CE614"/>
                </a:solidFill>
              </a:rPr>
              <a:t>Module </a:t>
            </a:r>
            <a:r>
              <a:rPr lang="en-ZA" dirty="0" smtClean="0">
                <a:solidFill>
                  <a:srgbClr val="8CE614"/>
                </a:solidFill>
              </a:rPr>
              <a:t>5</a:t>
            </a:r>
            <a:endParaRPr lang="en-ZA" dirty="0">
              <a:solidFill>
                <a:srgbClr val="8CE614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91458409-ED5D-43B5-A861-E3633539FA5D}"/>
              </a:ext>
            </a:extLst>
          </p:cNvPr>
          <p:cNvSpPr txBox="1"/>
          <p:nvPr/>
        </p:nvSpPr>
        <p:spPr>
          <a:xfrm>
            <a:off x="385763" y="5399902"/>
            <a:ext cx="77449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dirty="0">
                <a:solidFill>
                  <a:prstClr val="black"/>
                </a:solidFill>
              </a:rPr>
              <a:t>Test your knowledge of this module by completing the Summative assessment of Module </a:t>
            </a:r>
            <a:r>
              <a:rPr lang="en-US" dirty="0" smtClean="0">
                <a:solidFill>
                  <a:prstClr val="black"/>
                </a:solidFill>
              </a:rPr>
              <a:t>5 </a:t>
            </a:r>
            <a:r>
              <a:rPr lang="en-US" dirty="0">
                <a:solidFill>
                  <a:prstClr val="black"/>
                </a:solidFill>
              </a:rPr>
              <a:t>in your </a:t>
            </a:r>
            <a:r>
              <a:rPr lang="en-US" i="1" dirty="0">
                <a:solidFill>
                  <a:prstClr val="black"/>
                </a:solidFill>
              </a:rPr>
              <a:t>Student’s Book</a:t>
            </a:r>
            <a:r>
              <a:rPr lang="en-US" dirty="0">
                <a:solidFill>
                  <a:prstClr val="black"/>
                </a:solidFill>
              </a:rPr>
              <a:t>.</a:t>
            </a:r>
            <a:endParaRPr lang="en-ZA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91840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5192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5939ECD-A8A6-4067-8DA8-E209A54665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763" y="1143002"/>
            <a:ext cx="7910513" cy="3161579"/>
          </a:xfrm>
        </p:spPr>
        <p:txBody>
          <a:bodyPr>
            <a:normAutofit/>
          </a:bodyPr>
          <a:lstStyle/>
          <a:p>
            <a:pPr algn="ctr" fontAlgn="base"/>
            <a:r>
              <a:rPr lang="en-ZA" dirty="0">
                <a:solidFill>
                  <a:srgbClr val="8CE614"/>
                </a:solidFill>
              </a:rPr>
              <a:t>Your brain, learning </a:t>
            </a:r>
            <a:br>
              <a:rPr lang="en-ZA" dirty="0">
                <a:solidFill>
                  <a:srgbClr val="8CE614"/>
                </a:solidFill>
              </a:rPr>
            </a:br>
            <a:r>
              <a:rPr lang="en-ZA" dirty="0">
                <a:solidFill>
                  <a:srgbClr val="8CE614"/>
                </a:solidFill>
              </a:rPr>
              <a:t>&amp; sleep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C362500-7ECC-42A0-97EA-2A94E9D5EA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73619" y="1441904"/>
            <a:ext cx="7910513" cy="869976"/>
          </a:xfrm>
        </p:spPr>
        <p:txBody>
          <a:bodyPr>
            <a:noAutofit/>
          </a:bodyPr>
          <a:lstStyle/>
          <a:p>
            <a:pPr algn="ctr"/>
            <a:r>
              <a:rPr lang="en-ZA" sz="6000" dirty="0">
                <a:solidFill>
                  <a:srgbClr val="9A73FD"/>
                </a:solidFill>
              </a:rPr>
              <a:t>Unit 5.1</a:t>
            </a:r>
          </a:p>
        </p:txBody>
      </p:sp>
    </p:spTree>
    <p:extLst>
      <p:ext uri="{BB962C8B-B14F-4D97-AF65-F5344CB8AC3E}">
        <p14:creationId xmlns:p14="http://schemas.microsoft.com/office/powerpoint/2010/main" val="16610832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8B81722-D188-4D29-8A18-DD8625C986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252" y="725248"/>
            <a:ext cx="7905750" cy="480726"/>
          </a:xfrm>
        </p:spPr>
        <p:txBody>
          <a:bodyPr>
            <a:noAutofit/>
          </a:bodyPr>
          <a:lstStyle/>
          <a:p>
            <a:pPr algn="ctr"/>
            <a:r>
              <a:rPr lang="en-ZA" b="1" dirty="0">
                <a:latin typeface="+mn-lt"/>
              </a:rPr>
              <a:t>What is </a:t>
            </a:r>
            <a:r>
              <a:rPr lang="en-ZA" b="1" dirty="0">
                <a:solidFill>
                  <a:srgbClr val="8CE614"/>
                </a:solidFill>
                <a:latin typeface="+mn-lt"/>
              </a:rPr>
              <a:t>the brain</a:t>
            </a:r>
            <a:r>
              <a:rPr lang="en-ZA" b="1" dirty="0">
                <a:latin typeface="+mn-lt"/>
              </a:rPr>
              <a:t>?</a:t>
            </a:r>
            <a:endParaRPr lang="en-ZA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FBC5DDD-A026-41C5-B1F5-0D2E5C9314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0127" y="2068826"/>
            <a:ext cx="3989940" cy="2297207"/>
          </a:xfrm>
        </p:spPr>
        <p:txBody>
          <a:bodyPr>
            <a:noAutofit/>
          </a:bodyPr>
          <a:lstStyle/>
          <a:p>
            <a:pPr lvl="0" fontAlgn="base"/>
            <a:r>
              <a:rPr lang="en-ZA" dirty="0"/>
              <a:t>A </a:t>
            </a:r>
            <a:r>
              <a:rPr lang="en-ZA" b="1" dirty="0">
                <a:solidFill>
                  <a:srgbClr val="9A73FD"/>
                </a:solidFill>
              </a:rPr>
              <a:t>large organ </a:t>
            </a:r>
            <a:r>
              <a:rPr lang="en-ZA" dirty="0"/>
              <a:t>that controls the nervous </a:t>
            </a:r>
            <a:r>
              <a:rPr lang="en-ZA" dirty="0" smtClean="0"/>
              <a:t>system.</a:t>
            </a:r>
            <a:endParaRPr lang="en-ZA" dirty="0"/>
          </a:p>
          <a:p>
            <a:pPr lvl="0" fontAlgn="base"/>
            <a:r>
              <a:rPr lang="en-ZA" dirty="0"/>
              <a:t>Each part is responsible for </a:t>
            </a:r>
            <a:r>
              <a:rPr lang="en-ZA" b="1" dirty="0">
                <a:solidFill>
                  <a:srgbClr val="8CE614"/>
                </a:solidFill>
              </a:rPr>
              <a:t>different functions</a:t>
            </a:r>
            <a:r>
              <a:rPr lang="en-ZA" dirty="0"/>
              <a:t>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D853290-D352-4E7C-B936-0C205DC1AC1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04473" y="1824032"/>
            <a:ext cx="4205654" cy="278679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BC76925-3B2B-4E14-B43E-F0BE57C45FE5}"/>
              </a:ext>
            </a:extLst>
          </p:cNvPr>
          <p:cNvSpPr txBox="1"/>
          <p:nvPr/>
        </p:nvSpPr>
        <p:spPr>
          <a:xfrm>
            <a:off x="357252" y="4624754"/>
            <a:ext cx="36168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Figure 5.1: </a:t>
            </a:r>
            <a:r>
              <a:rPr lang="en-US" sz="2000" i="1" noProof="0" dirty="0">
                <a:solidFill>
                  <a:prstClr val="black"/>
                </a:solidFill>
                <a:latin typeface="Calibri"/>
              </a:rPr>
              <a:t>P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arts of the brain</a:t>
            </a:r>
            <a:endParaRPr kumimoji="0" lang="en-ZA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1876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75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500"/>
                            </p:stCondLst>
                            <p:childTnLst>
                              <p:par>
                                <p:cTn id="26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927EB31-7478-43F2-899C-14A4FD2BB4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39644"/>
            <a:ext cx="8481176" cy="1325563"/>
          </a:xfrm>
        </p:spPr>
        <p:txBody>
          <a:bodyPr>
            <a:normAutofit/>
          </a:bodyPr>
          <a:lstStyle/>
          <a:p>
            <a:pPr algn="ctr"/>
            <a:r>
              <a:rPr lang="en-ZA" b="1" dirty="0">
                <a:latin typeface="+mn-lt"/>
              </a:rPr>
              <a:t>How does the brain </a:t>
            </a:r>
            <a:r>
              <a:rPr lang="en-ZA" b="1" dirty="0">
                <a:solidFill>
                  <a:srgbClr val="9A73FD"/>
                </a:solidFill>
                <a:latin typeface="+mn-lt"/>
              </a:rPr>
              <a:t>work</a:t>
            </a:r>
            <a:r>
              <a:rPr lang="en-ZA" b="1" dirty="0">
                <a:latin typeface="+mn-lt"/>
              </a:rPr>
              <a:t>?</a:t>
            </a:r>
            <a:endParaRPr lang="en-ZA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735338A-553C-4505-8CAA-C164104942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7911" y="1670165"/>
            <a:ext cx="7941648" cy="3359753"/>
          </a:xfrm>
        </p:spPr>
        <p:txBody>
          <a:bodyPr>
            <a:noAutofit/>
          </a:bodyPr>
          <a:lstStyle/>
          <a:p>
            <a:pPr lvl="0" fontAlgn="base"/>
            <a:r>
              <a:rPr lang="en-ZA" dirty="0"/>
              <a:t>Nerve cells (neurons) pass </a:t>
            </a:r>
            <a:r>
              <a:rPr lang="en-ZA" b="1" dirty="0">
                <a:solidFill>
                  <a:srgbClr val="8CE614"/>
                </a:solidFill>
              </a:rPr>
              <a:t>messages</a:t>
            </a:r>
            <a:r>
              <a:rPr lang="en-ZA" dirty="0"/>
              <a:t> to each other (through synapses).</a:t>
            </a:r>
          </a:p>
          <a:p>
            <a:pPr lvl="0" fontAlgn="base"/>
            <a:r>
              <a:rPr lang="en-ZA" dirty="0"/>
              <a:t>Neurotransmitters (chemicals) send message </a:t>
            </a:r>
            <a:r>
              <a:rPr lang="en-ZA" b="1" dirty="0">
                <a:solidFill>
                  <a:srgbClr val="9A73FD"/>
                </a:solidFill>
              </a:rPr>
              <a:t>signals</a:t>
            </a:r>
            <a:r>
              <a:rPr lang="en-ZA" dirty="0"/>
              <a:t> from one neuron to the next.</a:t>
            </a:r>
          </a:p>
          <a:p>
            <a:pPr lvl="0" fontAlgn="base"/>
            <a:r>
              <a:rPr lang="en-ZA" dirty="0"/>
              <a:t>Healthy food enables the brain to make </a:t>
            </a:r>
            <a:r>
              <a:rPr lang="en-ZA" b="1" dirty="0">
                <a:solidFill>
                  <a:srgbClr val="8CE614"/>
                </a:solidFill>
              </a:rPr>
              <a:t>neurotransmitters</a:t>
            </a:r>
            <a:r>
              <a:rPr lang="en-ZA" dirty="0"/>
              <a:t>.</a:t>
            </a:r>
          </a:p>
        </p:txBody>
      </p:sp>
      <p:pic>
        <p:nvPicPr>
          <p:cNvPr id="4098" name="Picture 2" descr="C:\Users\Jyoti\AppData\Local\Microsoft\Windows\INetCache\IE\EX3XXW9R\Healthy-Foods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997" y="4243387"/>
            <a:ext cx="1754849" cy="2019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4177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0"/>
                            </p:stCondLst>
                            <p:childTnLst>
                              <p:par>
                                <p:cTn id="8" presetID="14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14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750"/>
                            </p:stCondLst>
                            <p:childTnLst>
                              <p:par>
                                <p:cTn id="16" presetID="14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67495" y="5778004"/>
            <a:ext cx="32607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Click </a:t>
            </a:r>
            <a:r>
              <a:rPr lang="en-US" b="1" dirty="0" smtClean="0"/>
              <a:t>above </a:t>
            </a:r>
            <a:r>
              <a:rPr lang="en-US" b="1" dirty="0"/>
              <a:t>to play this video. </a:t>
            </a:r>
          </a:p>
        </p:txBody>
      </p:sp>
      <p:pic>
        <p:nvPicPr>
          <p:cNvPr id="4" name="Lo2 9 How The Brain Works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466725"/>
            <a:ext cx="9144000" cy="5143042"/>
          </a:xfrm>
        </p:spPr>
      </p:pic>
      <p:sp>
        <p:nvSpPr>
          <p:cNvPr id="7" name="Up Arrow 6"/>
          <p:cNvSpPr/>
          <p:nvPr/>
        </p:nvSpPr>
        <p:spPr>
          <a:xfrm>
            <a:off x="121243" y="5710910"/>
            <a:ext cx="301925" cy="422694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201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927EB31-7478-43F2-899C-14A4FD2BB4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036" y="408210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ZA" b="1" dirty="0">
                <a:solidFill>
                  <a:srgbClr val="8CE614"/>
                </a:solidFill>
                <a:latin typeface="+mn-lt"/>
              </a:rPr>
              <a:t>Thinking</a:t>
            </a:r>
            <a:r>
              <a:rPr lang="en-ZA" b="1" dirty="0">
                <a:latin typeface="+mn-lt"/>
              </a:rPr>
              <a:t> &amp; </a:t>
            </a:r>
            <a:r>
              <a:rPr lang="en-ZA" b="1" dirty="0">
                <a:solidFill>
                  <a:srgbClr val="9A73FD"/>
                </a:solidFill>
                <a:latin typeface="+mn-lt"/>
              </a:rPr>
              <a:t>learning</a:t>
            </a:r>
            <a:endParaRPr lang="en-ZA" dirty="0">
              <a:solidFill>
                <a:srgbClr val="9A73FD"/>
              </a:solidFill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735338A-553C-4505-8CAA-C164104942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3036" y="1688319"/>
            <a:ext cx="7941648" cy="2239738"/>
          </a:xfrm>
        </p:spPr>
        <p:txBody>
          <a:bodyPr>
            <a:noAutofit/>
          </a:bodyPr>
          <a:lstStyle/>
          <a:p>
            <a:pPr lvl="0" fontAlgn="base"/>
            <a:r>
              <a:rPr lang="en-ZA" dirty="0"/>
              <a:t>If you </a:t>
            </a:r>
            <a:r>
              <a:rPr lang="en-ZA" b="1" dirty="0">
                <a:solidFill>
                  <a:srgbClr val="8CE614"/>
                </a:solidFill>
              </a:rPr>
              <a:t>say, do or think </a:t>
            </a:r>
            <a:r>
              <a:rPr lang="en-ZA" dirty="0"/>
              <a:t>something </a:t>
            </a:r>
            <a:r>
              <a:rPr lang="en-ZA" b="1" dirty="0">
                <a:solidFill>
                  <a:srgbClr val="8CE614"/>
                </a:solidFill>
              </a:rPr>
              <a:t>repeatedly</a:t>
            </a:r>
            <a:r>
              <a:rPr lang="en-ZA" dirty="0"/>
              <a:t>, </a:t>
            </a:r>
            <a:br>
              <a:rPr lang="en-ZA" dirty="0"/>
            </a:br>
            <a:r>
              <a:rPr lang="en-ZA" dirty="0"/>
              <a:t>neuron pathways strengthen &amp; you </a:t>
            </a:r>
            <a:r>
              <a:rPr lang="en-ZA" b="1" dirty="0">
                <a:solidFill>
                  <a:srgbClr val="8CE614"/>
                </a:solidFill>
              </a:rPr>
              <a:t>remember </a:t>
            </a:r>
            <a:r>
              <a:rPr lang="en-ZA" dirty="0"/>
              <a:t>things better.</a:t>
            </a:r>
          </a:p>
          <a:p>
            <a:pPr lvl="0" fontAlgn="base"/>
            <a:r>
              <a:rPr lang="en-ZA" dirty="0"/>
              <a:t>When you </a:t>
            </a:r>
            <a:r>
              <a:rPr lang="en-ZA" b="1" dirty="0">
                <a:solidFill>
                  <a:srgbClr val="9A73FD"/>
                </a:solidFill>
              </a:rPr>
              <a:t>do not recall</a:t>
            </a:r>
            <a:r>
              <a:rPr lang="en-ZA" dirty="0"/>
              <a:t> specific information regularly, </a:t>
            </a:r>
            <a:r>
              <a:rPr lang="en-ZA" b="1" dirty="0">
                <a:solidFill>
                  <a:srgbClr val="9A73FD"/>
                </a:solidFill>
              </a:rPr>
              <a:t>it is lost</a:t>
            </a:r>
            <a:r>
              <a:rPr lang="en-ZA" dirty="0"/>
              <a:t>.</a:t>
            </a:r>
          </a:p>
        </p:txBody>
      </p:sp>
      <p:pic>
        <p:nvPicPr>
          <p:cNvPr id="1028" name="Picture 4" descr="C:\Users\Jyoti\AppData\Local\Microsoft\Windows\INetCache\IE\0TBAEPWN\thinking-clip-art1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9576" y="4096829"/>
            <a:ext cx="1568568" cy="1568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509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5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927EB31-7478-43F2-899C-14A4FD2BB4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8608"/>
            <a:ext cx="8403835" cy="1395341"/>
          </a:xfrm>
        </p:spPr>
        <p:txBody>
          <a:bodyPr>
            <a:normAutofit/>
          </a:bodyPr>
          <a:lstStyle/>
          <a:p>
            <a:pPr algn="ctr"/>
            <a:r>
              <a:rPr lang="en-ZA" b="1" dirty="0">
                <a:latin typeface="+mn-lt"/>
              </a:rPr>
              <a:t>Your </a:t>
            </a:r>
            <a:r>
              <a:rPr lang="en-ZA" b="1" dirty="0">
                <a:solidFill>
                  <a:srgbClr val="9A73FD"/>
                </a:solidFill>
                <a:latin typeface="+mn-lt"/>
              </a:rPr>
              <a:t>thoughts</a:t>
            </a:r>
            <a:r>
              <a:rPr lang="en-ZA" b="1" dirty="0">
                <a:latin typeface="+mn-lt"/>
              </a:rPr>
              <a:t> influence your </a:t>
            </a:r>
            <a:r>
              <a:rPr lang="en-ZA" b="1" dirty="0">
                <a:solidFill>
                  <a:srgbClr val="8CE614"/>
                </a:solidFill>
                <a:latin typeface="+mn-lt"/>
              </a:rPr>
              <a:t>mood</a:t>
            </a:r>
            <a:endParaRPr lang="en-ZA" dirty="0">
              <a:solidFill>
                <a:srgbClr val="8CE614"/>
              </a:solidFill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735338A-553C-4505-8CAA-C164104942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187" y="2111118"/>
            <a:ext cx="7941648" cy="3542707"/>
          </a:xfrm>
        </p:spPr>
        <p:txBody>
          <a:bodyPr>
            <a:noAutofit/>
          </a:bodyPr>
          <a:lstStyle/>
          <a:p>
            <a:pPr marL="0" lvl="0" indent="0" fontAlgn="base">
              <a:buNone/>
            </a:pPr>
            <a:r>
              <a:rPr lang="en-ZA" sz="3600" dirty="0"/>
              <a:t>Certain thoughts trigger the release of neurochemicals that influence your mood:</a:t>
            </a:r>
          </a:p>
          <a:p>
            <a:pPr fontAlgn="base"/>
            <a:r>
              <a:rPr lang="en-ZA" sz="3200" b="1" dirty="0">
                <a:solidFill>
                  <a:srgbClr val="8CE614"/>
                </a:solidFill>
              </a:rPr>
              <a:t>Positive</a:t>
            </a:r>
            <a:r>
              <a:rPr lang="en-ZA" sz="3200" dirty="0"/>
              <a:t> thoughts release </a:t>
            </a:r>
            <a:r>
              <a:rPr lang="en-ZA" sz="3200" b="1" dirty="0">
                <a:solidFill>
                  <a:srgbClr val="8CE614"/>
                </a:solidFill>
              </a:rPr>
              <a:t>good</a:t>
            </a:r>
            <a:r>
              <a:rPr lang="en-ZA" sz="3200" dirty="0">
                <a:solidFill>
                  <a:srgbClr val="8CE614"/>
                </a:solidFill>
              </a:rPr>
              <a:t> </a:t>
            </a:r>
            <a:r>
              <a:rPr lang="en-ZA" sz="3200" dirty="0"/>
              <a:t>chemicals. </a:t>
            </a:r>
            <a:r>
              <a:rPr lang="en-ZA" sz="3200" dirty="0">
                <a:sym typeface="Wingdings" panose="05000000000000000000" pitchFamily="2" charset="2"/>
              </a:rPr>
              <a:t> </a:t>
            </a:r>
          </a:p>
          <a:p>
            <a:pPr fontAlgn="base"/>
            <a:r>
              <a:rPr lang="en-ZA" sz="3200" b="1" dirty="0">
                <a:solidFill>
                  <a:srgbClr val="9A73FD"/>
                </a:solidFill>
                <a:sym typeface="Wingdings" panose="05000000000000000000" pitchFamily="2" charset="2"/>
              </a:rPr>
              <a:t>Negative</a:t>
            </a:r>
            <a:r>
              <a:rPr lang="en-ZA" sz="3200" dirty="0">
                <a:sym typeface="Wingdings" panose="05000000000000000000" pitchFamily="2" charset="2"/>
              </a:rPr>
              <a:t> thoughts release chemicals that </a:t>
            </a:r>
            <a:r>
              <a:rPr lang="en-ZA" sz="3200" b="1" dirty="0">
                <a:solidFill>
                  <a:srgbClr val="9A73FD"/>
                </a:solidFill>
                <a:sym typeface="Wingdings" panose="05000000000000000000" pitchFamily="2" charset="2"/>
              </a:rPr>
              <a:t>increase your heart rate &amp; blood pressure</a:t>
            </a:r>
            <a:r>
              <a:rPr lang="en-ZA" sz="3200" dirty="0">
                <a:sym typeface="Wingdings" panose="05000000000000000000" pitchFamily="2" charset="2"/>
              </a:rPr>
              <a:t>, &amp; make you focus on negative </a:t>
            </a:r>
            <a:r>
              <a:rPr lang="en-ZA" sz="3200" dirty="0" smtClean="0">
                <a:sym typeface="Wingdings" panose="05000000000000000000" pitchFamily="2" charset="2"/>
              </a:rPr>
              <a:t>things.</a:t>
            </a:r>
            <a:endParaRPr lang="en-ZA" sz="3200" dirty="0"/>
          </a:p>
        </p:txBody>
      </p:sp>
      <p:pic>
        <p:nvPicPr>
          <p:cNvPr id="6146" name="Picture 2" descr="C:\Users\Jyoti\AppData\Local\Microsoft\Windows\INetCache\IE\0TBAEPWN\happy-face-sad-face-600x400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2911" y="1081826"/>
            <a:ext cx="1758109" cy="1172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6379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4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0"/>
                            </p:stCondLst>
                            <p:childTnLst>
                              <p:par>
                                <p:cTn id="20" presetID="14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1_Presentation2">
  <a:themeElements>
    <a:clrScheme name="Custom 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FFFFFF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resentation2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Presentation2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4166</TotalTime>
  <Words>1316</Words>
  <Application>Microsoft Office PowerPoint</Application>
  <PresentationFormat>On-screen Show (4:3)</PresentationFormat>
  <Paragraphs>202</Paragraphs>
  <Slides>35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35</vt:i4>
      </vt:variant>
    </vt:vector>
  </HeadingPairs>
  <TitlesOfParts>
    <vt:vector size="46" baseType="lpstr">
      <vt:lpstr>Arial</vt:lpstr>
      <vt:lpstr>Calibri</vt:lpstr>
      <vt:lpstr>Calibri Light</vt:lpstr>
      <vt:lpstr>Courier New</vt:lpstr>
      <vt:lpstr>OpenSans</vt:lpstr>
      <vt:lpstr>Symbol</vt:lpstr>
      <vt:lpstr>Times New Roman</vt:lpstr>
      <vt:lpstr>Wingdings</vt:lpstr>
      <vt:lpstr>1_Presentation2</vt:lpstr>
      <vt:lpstr>Presentation2</vt:lpstr>
      <vt:lpstr>2_Presentation2</vt:lpstr>
      <vt:lpstr>Life Orientation: Life Skills</vt:lpstr>
      <vt:lpstr>Explain how the brain works in terms of learning</vt:lpstr>
      <vt:lpstr>Think about it…</vt:lpstr>
      <vt:lpstr>Your brain, learning  &amp; sleep</vt:lpstr>
      <vt:lpstr>What is the brain?</vt:lpstr>
      <vt:lpstr>How does the brain work?</vt:lpstr>
      <vt:lpstr>PowerPoint Presentation</vt:lpstr>
      <vt:lpstr>Thinking &amp; learning</vt:lpstr>
      <vt:lpstr>Your thoughts influence your mood</vt:lpstr>
      <vt:lpstr>PowerPoint Presentation</vt:lpstr>
      <vt:lpstr>What your brain needs:</vt:lpstr>
      <vt:lpstr>The importance of sleep</vt:lpstr>
      <vt:lpstr>The importance of sleep</vt:lpstr>
      <vt:lpstr>The importance of sleep</vt:lpstr>
      <vt:lpstr>The importance of sleep</vt:lpstr>
      <vt:lpstr>The importance of sleep</vt:lpstr>
      <vt:lpstr>PowerPoint Presentation</vt:lpstr>
      <vt:lpstr>Nutrition of the brain</vt:lpstr>
      <vt:lpstr>How does food affect your brain?</vt:lpstr>
      <vt:lpstr>PowerPoint Presentation</vt:lpstr>
      <vt:lpstr>What are good foods?</vt:lpstr>
      <vt:lpstr>What are good foods?</vt:lpstr>
      <vt:lpstr>What are bad foods?</vt:lpstr>
      <vt:lpstr>Nutrients: functions &amp; sources</vt:lpstr>
      <vt:lpstr>PowerPoint Presentation</vt:lpstr>
      <vt:lpstr>Multiple intelligences</vt:lpstr>
      <vt:lpstr>Gardner’s multiple intelligences</vt:lpstr>
      <vt:lpstr>Preferred learning styles</vt:lpstr>
      <vt:lpstr>PowerPoint Presentation</vt:lpstr>
      <vt:lpstr>Preferred learning styles</vt:lpstr>
      <vt:lpstr>Activities for the 8 intelligences</vt:lpstr>
      <vt:lpstr>Activities for the 8 intelligences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Jyoti Singh</dc:creator>
  <cp:lastModifiedBy>Janet Bartlet</cp:lastModifiedBy>
  <cp:revision>168</cp:revision>
  <dcterms:created xsi:type="dcterms:W3CDTF">2017-08-15T07:49:10Z</dcterms:created>
  <dcterms:modified xsi:type="dcterms:W3CDTF">2018-02-06T08:57:52Z</dcterms:modified>
</cp:coreProperties>
</file>