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38"/>
  </p:notesMasterIdLst>
  <p:sldIdLst>
    <p:sldId id="322" r:id="rId4"/>
    <p:sldId id="323" r:id="rId5"/>
    <p:sldId id="324" r:id="rId6"/>
    <p:sldId id="325" r:id="rId7"/>
    <p:sldId id="295" r:id="rId8"/>
    <p:sldId id="296" r:id="rId9"/>
    <p:sldId id="326" r:id="rId10"/>
    <p:sldId id="298" r:id="rId11"/>
    <p:sldId id="299" r:id="rId12"/>
    <p:sldId id="300" r:id="rId13"/>
    <p:sldId id="337" r:id="rId14"/>
    <p:sldId id="327" r:id="rId15"/>
    <p:sldId id="328" r:id="rId16"/>
    <p:sldId id="303" r:id="rId17"/>
    <p:sldId id="304" r:id="rId18"/>
    <p:sldId id="329" r:id="rId19"/>
    <p:sldId id="306" r:id="rId20"/>
    <p:sldId id="307" r:id="rId21"/>
    <p:sldId id="308" r:id="rId22"/>
    <p:sldId id="309" r:id="rId23"/>
    <p:sldId id="330" r:id="rId24"/>
    <p:sldId id="332" r:id="rId25"/>
    <p:sldId id="312" r:id="rId26"/>
    <p:sldId id="313" r:id="rId27"/>
    <p:sldId id="314" r:id="rId28"/>
    <p:sldId id="315" r:id="rId29"/>
    <p:sldId id="338" r:id="rId30"/>
    <p:sldId id="331" r:id="rId31"/>
    <p:sldId id="333" r:id="rId32"/>
    <p:sldId id="318" r:id="rId33"/>
    <p:sldId id="334" r:id="rId34"/>
    <p:sldId id="335" r:id="rId35"/>
    <p:sldId id="336" r:id="rId36"/>
    <p:sldId id="28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18" clrIdx="0">
    <p:extLst/>
  </p:cmAuthor>
  <p:cmAuthor id="2" name="Intern" initials="I" lastIdx="4" clrIdx="1"/>
  <p:cmAuthor id="3" name="Janet Bartlet" initials="JB" lastIdx="17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73FD"/>
    <a:srgbClr val="8CE614"/>
    <a:srgbClr val="9EA2F4"/>
    <a:srgbClr val="93BA5E"/>
    <a:srgbClr val="B7E37D"/>
    <a:srgbClr val="9FBFF3"/>
    <a:srgbClr val="4A3D9B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2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13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47364"/>
            <a:ext cx="3754328" cy="53135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362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3969588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35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6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323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8260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80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55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3483944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3279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059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374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42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419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67447"/>
            <a:ext cx="2326565" cy="32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1" y="5565371"/>
            <a:ext cx="720000" cy="761579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79235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70366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2</a:t>
            </a:r>
          </a:p>
        </p:txBody>
      </p:sp>
    </p:spTree>
    <p:extLst>
      <p:ext uri="{BB962C8B-B14F-4D97-AF65-F5344CB8AC3E}">
        <p14:creationId xmlns:p14="http://schemas.microsoft.com/office/powerpoint/2010/main" val="12450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29C68A-3BED-40E3-B99D-380AEF81A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12" y="1748890"/>
            <a:ext cx="7905751" cy="360304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Resolve</a:t>
            </a:r>
            <a:r>
              <a:rPr lang="en-ZA" sz="3600" b="1" dirty="0">
                <a:solidFill>
                  <a:srgbClr val="8CE614"/>
                </a:solidFill>
              </a:rPr>
              <a:t> conflict </a:t>
            </a:r>
            <a:r>
              <a:rPr lang="en-ZA" sz="3600" dirty="0"/>
              <a:t>well.</a:t>
            </a:r>
          </a:p>
          <a:p>
            <a:pPr lvl="0" fontAlgn="base"/>
            <a:r>
              <a:rPr lang="en-ZA" sz="3600" dirty="0"/>
              <a:t>Be</a:t>
            </a:r>
            <a:r>
              <a:rPr lang="en-ZA" sz="3600" b="1" dirty="0">
                <a:solidFill>
                  <a:srgbClr val="9A73FD"/>
                </a:solidFill>
              </a:rPr>
              <a:t> tolerant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Show</a:t>
            </a:r>
            <a:r>
              <a:rPr lang="en-ZA" sz="3600" b="1" dirty="0"/>
              <a:t> </a:t>
            </a:r>
            <a:r>
              <a:rPr lang="en-ZA" sz="3600" b="1" dirty="0">
                <a:solidFill>
                  <a:srgbClr val="8CE614"/>
                </a:solidFill>
              </a:rPr>
              <a:t>integrity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 smtClean="0"/>
              <a:t>Be</a:t>
            </a:r>
            <a:r>
              <a:rPr lang="en-ZA" sz="3600" dirty="0" smtClean="0">
                <a:solidFill>
                  <a:srgbClr val="9A73FD"/>
                </a:solidFill>
              </a:rPr>
              <a:t> </a:t>
            </a:r>
            <a:r>
              <a:rPr lang="en-ZA" sz="3600" b="1" dirty="0">
                <a:solidFill>
                  <a:srgbClr val="9A73FD"/>
                </a:solidFill>
              </a:rPr>
              <a:t>responsible</a:t>
            </a:r>
            <a:r>
              <a:rPr lang="en-ZA" sz="3600" dirty="0"/>
              <a:t>.</a:t>
            </a:r>
            <a:r>
              <a:rPr lang="en-ZA" sz="3600" dirty="0">
                <a:solidFill>
                  <a:srgbClr val="9A73FD"/>
                </a:solidFill>
              </a:rPr>
              <a:t> </a:t>
            </a:r>
            <a:endParaRPr lang="en-ZA" sz="3600" dirty="0" smtClean="0">
              <a:solidFill>
                <a:srgbClr val="9A73FD"/>
              </a:solidFill>
            </a:endParaRPr>
          </a:p>
          <a:p>
            <a:pPr fontAlgn="base"/>
            <a:r>
              <a:rPr lang="en-ZA" sz="3600" dirty="0"/>
              <a:t>Show</a:t>
            </a:r>
            <a:r>
              <a:rPr lang="en-ZA" sz="3600" b="1" dirty="0"/>
              <a:t> </a:t>
            </a:r>
            <a:r>
              <a:rPr lang="en-ZA" sz="3600" b="1" dirty="0">
                <a:solidFill>
                  <a:srgbClr val="8CE614"/>
                </a:solidFill>
              </a:rPr>
              <a:t>reciprocation</a:t>
            </a:r>
            <a:r>
              <a:rPr lang="en-ZA" sz="3600" dirty="0"/>
              <a:t>.</a:t>
            </a:r>
          </a:p>
          <a:p>
            <a:pPr fontAlgn="base"/>
            <a:r>
              <a:rPr lang="en-ZA" sz="3600" dirty="0" smtClean="0"/>
              <a:t>Have </a:t>
            </a:r>
            <a:r>
              <a:rPr lang="en-ZA" sz="3600" dirty="0"/>
              <a:t>a </a:t>
            </a:r>
            <a:r>
              <a:rPr lang="en-ZA" sz="3600" b="1" dirty="0">
                <a:solidFill>
                  <a:srgbClr val="9A73FD"/>
                </a:solidFill>
              </a:rPr>
              <a:t>positive attitude</a:t>
            </a:r>
            <a:r>
              <a:rPr lang="en-ZA" sz="3600" dirty="0"/>
              <a:t>.</a:t>
            </a:r>
          </a:p>
          <a:p>
            <a:pPr lvl="0" fontAlgn="base"/>
            <a:endParaRPr lang="en-ZA" sz="3600" dirty="0">
              <a:solidFill>
                <a:srgbClr val="9A73F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23" y="228600"/>
            <a:ext cx="8165728" cy="1210236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prstClr val="black"/>
                </a:solidFill>
                <a:latin typeface="Calibri"/>
              </a:rPr>
              <a:t>How can you build </a:t>
            </a:r>
            <a:r>
              <a:rPr lang="en-ZA" b="1" dirty="0">
                <a:solidFill>
                  <a:srgbClr val="9A73FD"/>
                </a:solidFill>
                <a:latin typeface="Calibri"/>
              </a:rPr>
              <a:t>healthy</a:t>
            </a:r>
            <a:r>
              <a:rPr lang="en-ZA" b="1" dirty="0">
                <a:latin typeface="Calibri"/>
              </a:rPr>
              <a:t>,</a:t>
            </a:r>
            <a:r>
              <a:rPr lang="en-ZA" b="1" dirty="0">
                <a:solidFill>
                  <a:srgbClr val="9A73FD"/>
                </a:solidFill>
                <a:latin typeface="Calibri"/>
              </a:rPr>
              <a:t> </a:t>
            </a:r>
            <a:r>
              <a:rPr lang="en-ZA" b="1" dirty="0">
                <a:solidFill>
                  <a:srgbClr val="8CE614"/>
                </a:solidFill>
                <a:latin typeface="Calibri"/>
              </a:rPr>
              <a:t>valuable </a:t>
            </a:r>
            <a:r>
              <a:rPr lang="en-ZA" b="1" dirty="0">
                <a:solidFill>
                  <a:srgbClr val="9A73FD"/>
                </a:solidFill>
                <a:latin typeface="Calibri"/>
              </a:rPr>
              <a:t>relationships</a:t>
            </a:r>
            <a:r>
              <a:rPr lang="en-ZA" b="1" dirty="0">
                <a:solidFill>
                  <a:prstClr val="black"/>
                </a:solidFill>
                <a:latin typeface="Calibri"/>
              </a:rPr>
              <a:t>?</a:t>
            </a:r>
            <a:endParaRPr lang="en-Z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661" y="2274585"/>
            <a:ext cx="3797846" cy="253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24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7 Positive Relationship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9425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56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4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4.2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193931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section – and evaluate one of your important relationships – by completing Learning activity 4.2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73" y="2408729"/>
            <a:ext cx="7910513" cy="1719517"/>
          </a:xfrm>
        </p:spPr>
        <p:txBody>
          <a:bodyPr>
            <a:norm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Emotions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3" y="2408729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4.2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38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728E5-928E-41A4-B286-CE6CD5CC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20" y="403926"/>
            <a:ext cx="5179539" cy="720724"/>
          </a:xfrm>
        </p:spPr>
        <p:txBody>
          <a:bodyPr/>
          <a:lstStyle/>
          <a:p>
            <a:r>
              <a:rPr lang="en-ZA" b="1" dirty="0">
                <a:latin typeface="+mn-lt"/>
              </a:rPr>
              <a:t>What are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emotions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0C5656-A676-470E-983C-09736517A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84" y="1265252"/>
            <a:ext cx="7471207" cy="2413111"/>
          </a:xfrm>
        </p:spPr>
        <p:txBody>
          <a:bodyPr>
            <a:noAutofit/>
          </a:bodyPr>
          <a:lstStyle/>
          <a:p>
            <a:pPr lvl="0" fontAlgn="base"/>
            <a:r>
              <a:rPr lang="en-ZA" sz="3600" b="1" dirty="0">
                <a:solidFill>
                  <a:srgbClr val="9A73FD"/>
                </a:solidFill>
              </a:rPr>
              <a:t>Strong feelings</a:t>
            </a:r>
            <a:r>
              <a:rPr lang="en-ZA" sz="3600" dirty="0"/>
              <a:t>, such as </a:t>
            </a:r>
            <a:r>
              <a:rPr lang="en-ZA" sz="3600" b="1" dirty="0">
                <a:solidFill>
                  <a:srgbClr val="9A73FD"/>
                </a:solidFill>
              </a:rPr>
              <a:t>happiness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9A73FD"/>
                </a:solidFill>
              </a:rPr>
              <a:t>sadness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9A73FD"/>
                </a:solidFill>
              </a:rPr>
              <a:t>fear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b="1" dirty="0">
                <a:solidFill>
                  <a:srgbClr val="8CE614"/>
                </a:solidFill>
              </a:rPr>
              <a:t>Emotions</a:t>
            </a:r>
            <a:r>
              <a:rPr lang="en-ZA" sz="3600" dirty="0"/>
              <a:t> need to be </a:t>
            </a:r>
            <a:r>
              <a:rPr lang="en-ZA" sz="3600" b="1" dirty="0">
                <a:solidFill>
                  <a:srgbClr val="8CE614"/>
                </a:solidFill>
              </a:rPr>
              <a:t>controlled </a:t>
            </a:r>
            <a:r>
              <a:rPr lang="en-ZA" sz="3600" dirty="0" smtClean="0"/>
              <a:t>&amp;</a:t>
            </a:r>
            <a:r>
              <a:rPr lang="en-ZA" sz="3600" b="1" dirty="0" smtClean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expressed appropriately</a:t>
            </a:r>
            <a:r>
              <a:rPr lang="en-ZA" sz="3600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93" y="3818965"/>
            <a:ext cx="3863788" cy="22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1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DD821-0B47-410B-BC60-AC2E609B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69037"/>
            <a:ext cx="7905750" cy="112955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Appropriate ways </a:t>
            </a:r>
            <a:r>
              <a:rPr lang="en-ZA" b="1" dirty="0">
                <a:latin typeface="+mn-lt"/>
              </a:rPr>
              <a:t>to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express emotions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598630-10D3-4266-9C3C-1CDB29D53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2109" y="1882684"/>
            <a:ext cx="4614642" cy="25279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9A73FD"/>
                </a:solidFill>
              </a:rPr>
              <a:t>Tables 4.1 </a:t>
            </a:r>
            <a:r>
              <a:rPr lang="en-US" sz="3600" dirty="0" smtClean="0"/>
              <a:t>&amp;</a:t>
            </a:r>
            <a:r>
              <a:rPr lang="en-US" sz="3600" dirty="0"/>
              <a:t> </a:t>
            </a:r>
            <a:r>
              <a:rPr lang="en-US" sz="3600" b="1" dirty="0">
                <a:solidFill>
                  <a:srgbClr val="9A73FD"/>
                </a:solidFill>
              </a:rPr>
              <a:t>4.2 </a:t>
            </a:r>
            <a:r>
              <a:rPr lang="en-US" sz="3600" dirty="0"/>
              <a:t>in your </a:t>
            </a:r>
            <a:r>
              <a:rPr lang="en-US" sz="3600" i="1" dirty="0"/>
              <a:t>Student’s Book</a:t>
            </a:r>
            <a:r>
              <a:rPr lang="en-US" sz="3600" dirty="0"/>
              <a:t> to see how to express yourself in different relationships. 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4267788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4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4.3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193931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section – and evaluate one of your important relationships – by completing Learning activity 4.3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3F745-B30B-4918-A63E-A43B2D5C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01" y="226295"/>
            <a:ext cx="8148948" cy="1131857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Deal with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emotions</a:t>
            </a:r>
            <a:r>
              <a:rPr lang="en-ZA" b="1" dirty="0">
                <a:latin typeface="+mn-lt"/>
              </a:rPr>
              <a:t>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constructively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3414" y="4348584"/>
            <a:ext cx="2836185" cy="189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D1D299-CC69-4870-9B7C-2C1656B9F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01" y="1183340"/>
            <a:ext cx="7804837" cy="396016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Some emotions are </a:t>
            </a:r>
            <a:r>
              <a:rPr lang="en-ZA" sz="3600" b="1" dirty="0">
                <a:solidFill>
                  <a:srgbClr val="8CE614"/>
                </a:solidFill>
              </a:rPr>
              <a:t>overwhelming</a:t>
            </a:r>
            <a:r>
              <a:rPr lang="en-ZA" sz="3600" dirty="0"/>
              <a:t>, such as: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FF0000"/>
                </a:solidFill>
              </a:rPr>
              <a:t>Disappointment</a:t>
            </a:r>
            <a:r>
              <a:rPr lang="en-ZA" sz="3200" dirty="0"/>
              <a:t>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FF0000"/>
                </a:solidFill>
              </a:rPr>
              <a:t>Anger</a:t>
            </a:r>
            <a:r>
              <a:rPr lang="en-ZA" sz="3200" dirty="0"/>
              <a:t>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FF0000"/>
                </a:solidFill>
              </a:rPr>
              <a:t>Sadness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600" dirty="0"/>
              <a:t>You need to </a:t>
            </a:r>
            <a:r>
              <a:rPr lang="en-ZA" sz="3600" b="1" dirty="0" smtClean="0">
                <a:solidFill>
                  <a:srgbClr val="9A73FD"/>
                </a:solidFill>
              </a:rPr>
              <a:t>practise self-control</a:t>
            </a:r>
            <a:r>
              <a:rPr lang="en-ZA" sz="3600" dirty="0" smtClean="0"/>
              <a:t>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51270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9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9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9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FF996A-24EF-4CD1-A293-727E42E44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918" y="1196787"/>
            <a:ext cx="8164637" cy="3160060"/>
          </a:xfrm>
        </p:spPr>
        <p:txBody>
          <a:bodyPr>
            <a:normAutofit/>
          </a:bodyPr>
          <a:lstStyle/>
          <a:p>
            <a:pPr lvl="0" fontAlgn="base"/>
            <a:r>
              <a:rPr lang="en-ZA" sz="3600" dirty="0"/>
              <a:t>Strategies to </a:t>
            </a:r>
            <a:r>
              <a:rPr lang="en-ZA" sz="3600" b="1" dirty="0">
                <a:solidFill>
                  <a:srgbClr val="8CE614"/>
                </a:solidFill>
              </a:rPr>
              <a:t>remain calm </a:t>
            </a:r>
            <a:r>
              <a:rPr lang="en-ZA" sz="3600" dirty="0"/>
              <a:t>include: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dirty="0"/>
              <a:t>Don’t </a:t>
            </a:r>
            <a:r>
              <a:rPr lang="en-ZA" sz="3200" b="1" dirty="0">
                <a:solidFill>
                  <a:srgbClr val="FF0000"/>
                </a:solidFill>
              </a:rPr>
              <a:t>complain</a:t>
            </a:r>
            <a:r>
              <a:rPr lang="en-ZA" sz="3200" dirty="0"/>
              <a:t> without real reason.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dirty="0"/>
              <a:t>Talk to the </a:t>
            </a:r>
            <a:r>
              <a:rPr lang="en-ZA" sz="3200" b="1" i="1" dirty="0">
                <a:solidFill>
                  <a:srgbClr val="9A73FD"/>
                </a:solidFill>
              </a:rPr>
              <a:t>right people</a:t>
            </a:r>
            <a:r>
              <a:rPr lang="en-ZA" sz="3200" dirty="0"/>
              <a:t>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dirty="0"/>
              <a:t>Pause </a:t>
            </a:r>
            <a:r>
              <a:rPr lang="en-ZA" sz="3200" dirty="0" smtClean="0"/>
              <a:t>&amp; </a:t>
            </a:r>
            <a:r>
              <a:rPr lang="en-ZA" sz="3200" dirty="0"/>
              <a:t>take </a:t>
            </a:r>
            <a:r>
              <a:rPr lang="en-ZA" sz="3200" b="1" dirty="0">
                <a:solidFill>
                  <a:srgbClr val="8CE614"/>
                </a:solidFill>
              </a:rPr>
              <a:t>three to five deep breaths</a:t>
            </a:r>
            <a:r>
              <a:rPr lang="en-ZA" sz="3200" dirty="0"/>
              <a:t>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dirty="0"/>
              <a:t>Try </a:t>
            </a:r>
            <a:r>
              <a:rPr lang="en-ZA" sz="3200" b="1" dirty="0"/>
              <a:t>not to </a:t>
            </a:r>
            <a:r>
              <a:rPr lang="en-ZA" sz="3200" dirty="0"/>
              <a:t>talk or act when you’re overcome with </a:t>
            </a:r>
            <a:r>
              <a:rPr lang="en-ZA" sz="3200" b="1" dirty="0">
                <a:solidFill>
                  <a:srgbClr val="FF0000"/>
                </a:solidFill>
              </a:rPr>
              <a:t>anger</a:t>
            </a:r>
            <a:r>
              <a:rPr lang="en-ZA" sz="3200" dirty="0"/>
              <a:t>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273F745-B30B-4918-A63E-A43B2D5CB9E3}"/>
              </a:ext>
            </a:extLst>
          </p:cNvPr>
          <p:cNvSpPr txBox="1">
            <a:spLocks/>
          </p:cNvSpPr>
          <p:nvPr/>
        </p:nvSpPr>
        <p:spPr>
          <a:xfrm>
            <a:off x="259401" y="226296"/>
            <a:ext cx="8148948" cy="970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b="1" dirty="0" smtClean="0">
                <a:latin typeface="+mn-lt"/>
              </a:rPr>
              <a:t>Deal with 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emotions</a:t>
            </a:r>
            <a:r>
              <a:rPr lang="en-ZA" b="1" dirty="0" smtClean="0">
                <a:latin typeface="+mn-lt"/>
              </a:rPr>
              <a:t> </a:t>
            </a:r>
            <a:r>
              <a:rPr lang="en-ZA" b="1" dirty="0" smtClean="0">
                <a:solidFill>
                  <a:srgbClr val="9A73FD"/>
                </a:solidFill>
                <a:latin typeface="+mn-lt"/>
              </a:rPr>
              <a:t>constructively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6540" y="4518213"/>
            <a:ext cx="5601204" cy="17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0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3.7037E-6 L 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9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9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9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A98B94-7006-4117-B8E0-7660D0AC2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358152"/>
            <a:ext cx="7905751" cy="3298482"/>
          </a:xfrm>
        </p:spPr>
        <p:txBody>
          <a:bodyPr>
            <a:normAutofit/>
          </a:bodyPr>
          <a:lstStyle/>
          <a:p>
            <a:pPr fontAlgn="base"/>
            <a:r>
              <a:rPr lang="en-ZA" sz="3200" dirty="0"/>
              <a:t>Seek professional help if your </a:t>
            </a:r>
            <a:r>
              <a:rPr lang="en-ZA" sz="3200" b="1" dirty="0">
                <a:solidFill>
                  <a:srgbClr val="FF0000"/>
                </a:solidFill>
              </a:rPr>
              <a:t>anger</a:t>
            </a:r>
            <a:r>
              <a:rPr lang="en-ZA" sz="3200" dirty="0"/>
              <a:t> or </a:t>
            </a:r>
            <a:r>
              <a:rPr lang="en-ZA" sz="3200" b="1" dirty="0">
                <a:solidFill>
                  <a:srgbClr val="9EA2F4"/>
                </a:solidFill>
              </a:rPr>
              <a:t>sadness</a:t>
            </a:r>
            <a:r>
              <a:rPr lang="en-ZA" sz="3200" dirty="0"/>
              <a:t> doesn’t go away.</a:t>
            </a:r>
          </a:p>
          <a:p>
            <a:pPr fontAlgn="base"/>
            <a:r>
              <a:rPr lang="en-ZA" sz="3200" dirty="0"/>
              <a:t>Get enough </a:t>
            </a:r>
            <a:r>
              <a:rPr lang="en-ZA" sz="3200" b="1" dirty="0">
                <a:solidFill>
                  <a:srgbClr val="8CE614"/>
                </a:solidFill>
              </a:rPr>
              <a:t>sleep</a:t>
            </a:r>
            <a:r>
              <a:rPr lang="en-ZA" sz="3200" dirty="0"/>
              <a:t>,</a:t>
            </a:r>
            <a:r>
              <a:rPr lang="en-ZA" sz="3200" b="1" dirty="0">
                <a:solidFill>
                  <a:srgbClr val="8CE614"/>
                </a:solidFill>
              </a:rPr>
              <a:t> exercise </a:t>
            </a:r>
            <a:r>
              <a:rPr lang="en-ZA" sz="3200" dirty="0" smtClean="0"/>
              <a:t>&amp;</a:t>
            </a:r>
            <a:r>
              <a:rPr lang="en-ZA" sz="3200" b="1" dirty="0" smtClean="0">
                <a:solidFill>
                  <a:srgbClr val="8CE614"/>
                </a:solidFill>
              </a:rPr>
              <a:t> </a:t>
            </a:r>
            <a:r>
              <a:rPr lang="en-ZA" sz="3200" b="1" dirty="0">
                <a:solidFill>
                  <a:srgbClr val="8CE614"/>
                </a:solidFill>
              </a:rPr>
              <a:t>good nutrition</a:t>
            </a:r>
            <a:r>
              <a:rPr lang="en-ZA" sz="3200" dirty="0"/>
              <a:t>.</a:t>
            </a:r>
          </a:p>
          <a:p>
            <a:pPr fontAlgn="base"/>
            <a:r>
              <a:rPr lang="en-ZA" sz="3200" dirty="0"/>
              <a:t>Practise having a </a:t>
            </a:r>
            <a:r>
              <a:rPr lang="en-ZA" sz="3200" b="1" dirty="0">
                <a:solidFill>
                  <a:srgbClr val="9A73FD"/>
                </a:solidFill>
              </a:rPr>
              <a:t>positive outlook</a:t>
            </a:r>
            <a:r>
              <a:rPr lang="en-ZA" sz="3200" dirty="0"/>
              <a:t>.</a:t>
            </a:r>
          </a:p>
          <a:p>
            <a:pPr fontAlgn="base"/>
            <a:r>
              <a:rPr lang="en-ZA" sz="3200" dirty="0"/>
              <a:t>Smile </a:t>
            </a:r>
            <a:r>
              <a:rPr lang="en-ZA" sz="3200" b="1" dirty="0" smtClean="0">
                <a:solidFill>
                  <a:srgbClr val="8CE614"/>
                </a:solidFill>
              </a:rPr>
              <a:t>more</a:t>
            </a:r>
            <a:r>
              <a:rPr lang="en-ZA" sz="3200" dirty="0" smtClean="0"/>
              <a:t>.  </a:t>
            </a:r>
            <a:endParaRPr lang="en-ZA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273F745-B30B-4918-A63E-A43B2D5CB9E3}"/>
              </a:ext>
            </a:extLst>
          </p:cNvPr>
          <p:cNvSpPr txBox="1">
            <a:spLocks/>
          </p:cNvSpPr>
          <p:nvPr/>
        </p:nvSpPr>
        <p:spPr>
          <a:xfrm>
            <a:off x="259401" y="226295"/>
            <a:ext cx="8148948" cy="1131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b="1" dirty="0" smtClean="0">
                <a:latin typeface="+mn-lt"/>
              </a:rPr>
              <a:t>Deal with 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emotions</a:t>
            </a:r>
            <a:r>
              <a:rPr lang="en-ZA" b="1" dirty="0" smtClean="0">
                <a:latin typeface="+mn-lt"/>
              </a:rPr>
              <a:t> </a:t>
            </a:r>
            <a:r>
              <a:rPr lang="en-ZA" b="1" dirty="0" smtClean="0">
                <a:solidFill>
                  <a:srgbClr val="9A73FD"/>
                </a:solidFill>
                <a:latin typeface="+mn-lt"/>
              </a:rPr>
              <a:t>constructively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5553" y="3518810"/>
            <a:ext cx="1828800" cy="274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59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4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5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754" y="672353"/>
            <a:ext cx="4020490" cy="4072963"/>
          </a:xfrm>
        </p:spPr>
        <p:txBody>
          <a:bodyPr>
            <a:noAutofit/>
          </a:bodyPr>
          <a:lstStyle/>
          <a:p>
            <a:pPr algn="ctr"/>
            <a:r>
              <a:rPr lang="en-ZA" sz="4800" dirty="0">
                <a:solidFill>
                  <a:srgbClr val="8CE614"/>
                </a:solidFill>
              </a:rPr>
              <a:t>Discover ways to manage emotions </a:t>
            </a:r>
            <a:r>
              <a:rPr lang="en-ZA" sz="4800" dirty="0" smtClean="0">
                <a:solidFill>
                  <a:srgbClr val="8CE614"/>
                </a:solidFill>
              </a:rPr>
              <a:t>&amp; </a:t>
            </a:r>
            <a:r>
              <a:rPr lang="en-ZA" sz="4800" dirty="0">
                <a:solidFill>
                  <a:srgbClr val="8CE614"/>
                </a:solidFill>
              </a:rPr>
              <a:t>personal relationships intelligently</a:t>
            </a:r>
            <a:endParaRPr lang="en-GB" sz="4800" dirty="0">
              <a:solidFill>
                <a:srgbClr val="8CE61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1163" y="4960469"/>
            <a:ext cx="3843081" cy="531878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</a:t>
            </a:r>
            <a:r>
              <a:rPr lang="en-GB" dirty="0" smtClean="0">
                <a:solidFill>
                  <a:srgbClr val="9A73FD"/>
                </a:solidFill>
              </a:rPr>
              <a:t>4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4FCAF7-C311-44D0-8E28-1D824FF2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5" y="5405718"/>
            <a:ext cx="7905750" cy="578224"/>
          </a:xfrm>
        </p:spPr>
        <p:txBody>
          <a:bodyPr>
            <a:noAutofit/>
          </a:bodyPr>
          <a:lstStyle/>
          <a:p>
            <a:pPr algn="ctr"/>
            <a:r>
              <a:rPr lang="en-US" sz="1800" i="1" dirty="0">
                <a:latin typeface="+mn-lt"/>
              </a:rPr>
              <a:t>Figure 4.12: Examples of ways to cultivate happiness </a:t>
            </a:r>
            <a:endParaRPr lang="en-ZA" sz="105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8A9EF8-16D6-4920-BDB6-02B54DA985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343414"/>
            <a:ext cx="6965576" cy="50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9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4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4.4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2F1843-62A0-441D-A0DD-030A0BB41B26}"/>
              </a:ext>
            </a:extLst>
          </p:cNvPr>
          <p:cNvSpPr txBox="1"/>
          <p:nvPr/>
        </p:nvSpPr>
        <p:spPr>
          <a:xfrm>
            <a:off x="392595" y="5193931"/>
            <a:ext cx="790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section – and your strategies for dealing with emotions – by completing Learning activity 4.4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72" y="2689414"/>
            <a:ext cx="7910513" cy="2557600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Negative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peer </a:t>
            </a:r>
            <a:r>
              <a:rPr lang="en-ZA" dirty="0">
                <a:solidFill>
                  <a:srgbClr val="8CE614"/>
                </a:solidFill>
              </a:rPr>
              <a:t>pressure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bullying 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1696034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4.3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0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8BB5A-15D6-4E3A-B829-F3A814DE4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260" y="460711"/>
            <a:ext cx="6081583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What </a:t>
            </a:r>
            <a:r>
              <a:rPr lang="en-ZA" b="1" dirty="0" smtClean="0">
                <a:latin typeface="+mn-lt"/>
              </a:rPr>
              <a:t>are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peers</a:t>
            </a:r>
            <a:r>
              <a:rPr lang="en-ZA" b="1" dirty="0" smtClean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B35648-12C1-4A01-9EAE-0EF5A0A7A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08" y="1181435"/>
            <a:ext cx="8076686" cy="2659045"/>
          </a:xfrm>
        </p:spPr>
        <p:txBody>
          <a:bodyPr>
            <a:normAutofit/>
          </a:bodyPr>
          <a:lstStyle/>
          <a:p>
            <a:pPr lvl="0" fontAlgn="base"/>
            <a:r>
              <a:rPr lang="en-ZA" sz="3600" b="1" dirty="0">
                <a:solidFill>
                  <a:srgbClr val="9A73FD"/>
                </a:solidFill>
              </a:rPr>
              <a:t>Peers</a:t>
            </a:r>
            <a:r>
              <a:rPr lang="en-ZA" sz="3600" dirty="0"/>
              <a:t> are a </a:t>
            </a:r>
            <a:r>
              <a:rPr lang="en-ZA" sz="3600" b="1" dirty="0">
                <a:solidFill>
                  <a:srgbClr val="9A73FD"/>
                </a:solidFill>
              </a:rPr>
              <a:t>group of people </a:t>
            </a:r>
            <a:r>
              <a:rPr lang="en-ZA" sz="3600" dirty="0"/>
              <a:t>with one or more of the following: 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Same age.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9A73FD"/>
                </a:solidFill>
              </a:rPr>
              <a:t>Same social standing.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Shared </a:t>
            </a:r>
            <a:r>
              <a:rPr lang="en-ZA" sz="3200" b="1" dirty="0" smtClean="0">
                <a:solidFill>
                  <a:srgbClr val="8CE614"/>
                </a:solidFill>
              </a:rPr>
              <a:t>interest(s).</a:t>
            </a:r>
            <a:endParaRPr lang="en-ZA" sz="3200" b="1" dirty="0">
              <a:solidFill>
                <a:srgbClr val="8CE614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7086" y="3840480"/>
            <a:ext cx="3310952" cy="241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5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5AD080-E950-43A2-BECD-5BC78C16B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09" y="1415024"/>
            <a:ext cx="5072179" cy="3614182"/>
          </a:xfrm>
        </p:spPr>
        <p:txBody>
          <a:bodyPr>
            <a:normAutofit/>
          </a:bodyPr>
          <a:lstStyle/>
          <a:p>
            <a:pPr lvl="0" fontAlgn="base"/>
            <a:r>
              <a:rPr lang="en-ZA" sz="3600" dirty="0" smtClean="0"/>
              <a:t>It</a:t>
            </a:r>
            <a:r>
              <a:rPr lang="en-ZA" sz="3600" b="1" dirty="0" smtClean="0">
                <a:solidFill>
                  <a:srgbClr val="9A73FD"/>
                </a:solidFill>
              </a:rPr>
              <a:t> </a:t>
            </a:r>
            <a:r>
              <a:rPr lang="en-ZA" sz="3600" dirty="0" smtClean="0"/>
              <a:t>is </a:t>
            </a:r>
            <a:r>
              <a:rPr lang="en-ZA" sz="3600" dirty="0"/>
              <a:t>when someone: </a:t>
            </a:r>
          </a:p>
          <a:p>
            <a:pPr marL="268288" indent="-93663" fontAlgn="base">
              <a:buFont typeface="Wingdings" panose="05000000000000000000" pitchFamily="2" charset="2"/>
              <a:buChar char="v"/>
            </a:pPr>
            <a:r>
              <a:rPr lang="en-ZA" sz="3200" dirty="0"/>
              <a:t>Is</a:t>
            </a:r>
            <a:r>
              <a:rPr lang="en-ZA" sz="3200" dirty="0">
                <a:solidFill>
                  <a:srgbClr val="8CE614"/>
                </a:solidFill>
              </a:rPr>
              <a:t> </a:t>
            </a:r>
            <a:r>
              <a:rPr lang="en-ZA" sz="3200" b="1" dirty="0">
                <a:solidFill>
                  <a:srgbClr val="8CE614"/>
                </a:solidFill>
              </a:rPr>
              <a:t>influenced</a:t>
            </a:r>
            <a:r>
              <a:rPr lang="en-ZA" sz="3200" dirty="0">
                <a:solidFill>
                  <a:srgbClr val="8CE614"/>
                </a:solidFill>
              </a:rPr>
              <a:t> </a:t>
            </a:r>
            <a:r>
              <a:rPr lang="en-ZA" sz="3200" dirty="0"/>
              <a:t>by</a:t>
            </a:r>
            <a:r>
              <a:rPr lang="en-ZA" sz="3200" dirty="0">
                <a:solidFill>
                  <a:srgbClr val="8CE614"/>
                </a:solidFill>
              </a:rPr>
              <a:t> </a:t>
            </a:r>
            <a:r>
              <a:rPr lang="en-ZA" sz="3200" b="1" dirty="0">
                <a:solidFill>
                  <a:srgbClr val="8CE614"/>
                </a:solidFill>
              </a:rPr>
              <a:t>peers</a:t>
            </a:r>
            <a:r>
              <a:rPr lang="en-ZA" sz="3200" dirty="0"/>
              <a:t>.</a:t>
            </a:r>
          </a:p>
          <a:p>
            <a:pPr marL="538163" indent="-363538" fontAlgn="base">
              <a:buFont typeface="Wingdings" panose="05000000000000000000" pitchFamily="2" charset="2"/>
              <a:buChar char="v"/>
            </a:pPr>
            <a:r>
              <a:rPr lang="en-ZA" sz="3200" dirty="0"/>
              <a:t>Does things to </a:t>
            </a:r>
            <a:r>
              <a:rPr lang="en-ZA" sz="3200" b="1" dirty="0">
                <a:solidFill>
                  <a:srgbClr val="9A73FD"/>
                </a:solidFill>
              </a:rPr>
              <a:t>feel liked or accepted </a:t>
            </a:r>
            <a:r>
              <a:rPr lang="en-ZA" sz="3200" dirty="0"/>
              <a:t>by the group.</a:t>
            </a:r>
          </a:p>
          <a:p>
            <a:pPr lvl="0" fontAlgn="base"/>
            <a:r>
              <a:rPr lang="en-ZA" sz="3600" dirty="0"/>
              <a:t>Peer pressure can be </a:t>
            </a:r>
            <a:r>
              <a:rPr lang="en-ZA" sz="3600" b="1" dirty="0">
                <a:solidFill>
                  <a:srgbClr val="8CE614"/>
                </a:solidFill>
              </a:rPr>
              <a:t>positive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FF0000"/>
                </a:solidFill>
              </a:rPr>
              <a:t>negative</a:t>
            </a:r>
            <a:r>
              <a:rPr lang="en-ZA" sz="3600" dirty="0"/>
              <a:t>.</a:t>
            </a:r>
          </a:p>
          <a:p>
            <a:pPr marL="0" indent="0">
              <a:buNone/>
            </a:pPr>
            <a:endParaRPr lang="en-Z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4D1596-B5C2-48E6-8754-8D3F00E2E7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65" y="1398495"/>
            <a:ext cx="3160527" cy="2401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0FB911-00E9-4964-B694-F8C09328A5A8}"/>
              </a:ext>
            </a:extLst>
          </p:cNvPr>
          <p:cNvSpPr txBox="1"/>
          <p:nvPr/>
        </p:nvSpPr>
        <p:spPr>
          <a:xfrm>
            <a:off x="5190565" y="4011404"/>
            <a:ext cx="3039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4.13: Examples of peer pressure – what else can you think of?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0A58BB5A-15D6-4E3A-B829-F3A814DE4283}"/>
              </a:ext>
            </a:extLst>
          </p:cNvPr>
          <p:cNvSpPr txBox="1">
            <a:spLocks/>
          </p:cNvSpPr>
          <p:nvPr/>
        </p:nvSpPr>
        <p:spPr>
          <a:xfrm>
            <a:off x="1222289" y="232289"/>
            <a:ext cx="6081583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 smtClean="0">
                <a:latin typeface="+mn-lt"/>
              </a:rPr>
              <a:t>What is </a:t>
            </a:r>
            <a:r>
              <a:rPr lang="en-ZA" b="1" dirty="0" smtClean="0">
                <a:solidFill>
                  <a:srgbClr val="9A73FD"/>
                </a:solidFill>
                <a:latin typeface="+mn-lt"/>
              </a:rPr>
              <a:t>peer pressure</a:t>
            </a:r>
            <a:r>
              <a:rPr lang="en-ZA" b="1" dirty="0" smtClean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48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990E7-8959-4F53-85FB-CEB5C7DD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01" y="145436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bullying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55DE7B-3861-4C99-BCF2-29F28C8C1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01" y="1312949"/>
            <a:ext cx="8510953" cy="4144075"/>
          </a:xfrm>
        </p:spPr>
        <p:txBody>
          <a:bodyPr>
            <a:normAutofit fontScale="92500" lnSpcReduction="20000"/>
          </a:bodyPr>
          <a:lstStyle/>
          <a:p>
            <a:pPr lvl="0" fontAlgn="base"/>
            <a:r>
              <a:rPr lang="en-ZA" sz="3900" dirty="0"/>
              <a:t>Bullying is a </a:t>
            </a:r>
            <a:r>
              <a:rPr lang="en-ZA" sz="3900" dirty="0"/>
              <a:t>form</a:t>
            </a:r>
            <a:r>
              <a:rPr lang="en-ZA" sz="3900" b="1" dirty="0">
                <a:solidFill>
                  <a:srgbClr val="FF0000"/>
                </a:solidFill>
              </a:rPr>
              <a:t> </a:t>
            </a:r>
            <a:r>
              <a:rPr lang="en-ZA" sz="3900" dirty="0"/>
              <a:t>of</a:t>
            </a:r>
            <a:r>
              <a:rPr lang="en-ZA" sz="3900" b="1" dirty="0">
                <a:solidFill>
                  <a:srgbClr val="FF0000"/>
                </a:solidFill>
              </a:rPr>
              <a:t> abuse</a:t>
            </a:r>
            <a:r>
              <a:rPr lang="en-ZA" sz="3900" dirty="0"/>
              <a:t>.</a:t>
            </a:r>
          </a:p>
          <a:p>
            <a:pPr lvl="0" fontAlgn="base"/>
            <a:r>
              <a:rPr lang="en-ZA" sz="3900" dirty="0"/>
              <a:t>Bullies: </a:t>
            </a:r>
          </a:p>
          <a:p>
            <a:pPr indent="-46038" fontAlgn="base">
              <a:buFont typeface="Wingdings" panose="05000000000000000000" pitchFamily="2" charset="2"/>
              <a:buChar char="v"/>
            </a:pPr>
            <a:r>
              <a:rPr lang="en-ZA" sz="3500" b="1" dirty="0">
                <a:solidFill>
                  <a:srgbClr val="FF0000"/>
                </a:solidFill>
              </a:rPr>
              <a:t>Humiliate</a:t>
            </a:r>
            <a:r>
              <a:rPr lang="en-ZA" sz="3500" dirty="0"/>
              <a:t> their victims.</a:t>
            </a:r>
          </a:p>
          <a:p>
            <a:pPr indent="-46038" fontAlgn="base">
              <a:buFont typeface="Wingdings" panose="05000000000000000000" pitchFamily="2" charset="2"/>
              <a:buChar char="v"/>
            </a:pPr>
            <a:r>
              <a:rPr lang="en-ZA" sz="3500" b="1" dirty="0">
                <a:solidFill>
                  <a:srgbClr val="FF0000"/>
                </a:solidFill>
              </a:rPr>
              <a:t>Intimidate</a:t>
            </a:r>
            <a:r>
              <a:rPr lang="en-ZA" sz="3500" dirty="0"/>
              <a:t> others.</a:t>
            </a:r>
          </a:p>
          <a:p>
            <a:pPr indent="-46038" fontAlgn="base">
              <a:buFont typeface="Wingdings" panose="05000000000000000000" pitchFamily="2" charset="2"/>
              <a:buChar char="v"/>
            </a:pPr>
            <a:r>
              <a:rPr lang="en-ZA" sz="3500" b="1" dirty="0">
                <a:solidFill>
                  <a:srgbClr val="FF0000"/>
                </a:solidFill>
              </a:rPr>
              <a:t>Abuse their victims </a:t>
            </a:r>
            <a:r>
              <a:rPr lang="en-ZA" sz="3500" dirty="0"/>
              <a:t>physically </a:t>
            </a:r>
            <a:r>
              <a:rPr lang="en-ZA" sz="3500" dirty="0" smtClean="0"/>
              <a:t>&amp; emotionally</a:t>
            </a:r>
            <a:r>
              <a:rPr lang="en-ZA" sz="3500" dirty="0"/>
              <a:t>.</a:t>
            </a:r>
          </a:p>
          <a:p>
            <a:pPr indent="-46038" fontAlgn="base">
              <a:buFont typeface="Wingdings" panose="05000000000000000000" pitchFamily="2" charset="2"/>
              <a:buChar char="v"/>
            </a:pPr>
            <a:r>
              <a:rPr lang="en-ZA" sz="3500" b="1" dirty="0">
                <a:solidFill>
                  <a:srgbClr val="FF0000"/>
                </a:solidFill>
              </a:rPr>
              <a:t>Cause worry </a:t>
            </a:r>
            <a:r>
              <a:rPr lang="en-ZA" sz="3500" dirty="0" smtClean="0"/>
              <a:t>&amp;</a:t>
            </a:r>
            <a:r>
              <a:rPr lang="en-ZA" sz="3500" dirty="0" smtClean="0">
                <a:solidFill>
                  <a:srgbClr val="FF0000"/>
                </a:solidFill>
              </a:rPr>
              <a:t> </a:t>
            </a:r>
            <a:r>
              <a:rPr lang="en-ZA" sz="3500" b="1" dirty="0" smtClean="0">
                <a:solidFill>
                  <a:srgbClr val="FF0000"/>
                </a:solidFill>
              </a:rPr>
              <a:t>fear</a:t>
            </a:r>
            <a:r>
              <a:rPr lang="en-ZA" sz="3500" dirty="0"/>
              <a:t>.</a:t>
            </a:r>
          </a:p>
          <a:p>
            <a:pPr indent="-46038" fontAlgn="base">
              <a:buFont typeface="Wingdings" panose="05000000000000000000" pitchFamily="2" charset="2"/>
              <a:buChar char="v"/>
            </a:pPr>
            <a:r>
              <a:rPr lang="en-ZA" sz="3500" b="1" dirty="0">
                <a:solidFill>
                  <a:srgbClr val="FF0000"/>
                </a:solidFill>
              </a:rPr>
              <a:t>Damage</a:t>
            </a:r>
            <a:r>
              <a:rPr lang="en-ZA" sz="3500" dirty="0"/>
              <a:t> or </a:t>
            </a:r>
            <a:r>
              <a:rPr lang="en-ZA" sz="3500" b="1" dirty="0">
                <a:solidFill>
                  <a:srgbClr val="FF0000"/>
                </a:solidFill>
              </a:rPr>
              <a:t>take others’ possessions</a:t>
            </a:r>
            <a:r>
              <a:rPr lang="en-ZA" sz="3500" dirty="0"/>
              <a:t>.</a:t>
            </a:r>
          </a:p>
          <a:p>
            <a:pPr lvl="0" fontAlgn="base"/>
            <a:r>
              <a:rPr lang="en-ZA" sz="3900" dirty="0"/>
              <a:t>Bullying is </a:t>
            </a:r>
            <a:r>
              <a:rPr lang="en-ZA" sz="3900" dirty="0"/>
              <a:t>always</a:t>
            </a:r>
            <a:r>
              <a:rPr lang="en-ZA" sz="3900" b="1" dirty="0">
                <a:solidFill>
                  <a:srgbClr val="FF0000"/>
                </a:solidFill>
              </a:rPr>
              <a:t> negative</a:t>
            </a:r>
            <a:r>
              <a:rPr lang="en-ZA" sz="3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12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A6CF9-9A2C-4C74-BA28-BD116BB3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053"/>
            <a:ext cx="8380880" cy="106997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How to resist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negative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ZA" b="1" dirty="0" smtClean="0">
                <a:solidFill>
                  <a:srgbClr val="FF0000"/>
                </a:solidFill>
                <a:latin typeface="+mn-lt"/>
              </a:rPr>
            </a:br>
            <a:r>
              <a:rPr lang="en-ZA" b="1" dirty="0" smtClean="0">
                <a:solidFill>
                  <a:srgbClr val="FF0000"/>
                </a:solidFill>
                <a:latin typeface="+mn-lt"/>
              </a:rPr>
              <a:t>peer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pressure</a:t>
            </a:r>
            <a:r>
              <a:rPr lang="en-ZA" b="1" dirty="0"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bullying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1EAFDA-F69F-4C44-9817-5CFE85E03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1603718"/>
            <a:ext cx="8226135" cy="326370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Understand how bullies </a:t>
            </a:r>
            <a:r>
              <a:rPr lang="en-ZA" sz="3600" b="1" dirty="0"/>
              <a:t>think </a:t>
            </a:r>
            <a:r>
              <a:rPr lang="en-ZA" sz="3600" b="1" dirty="0" smtClean="0"/>
              <a:t>&amp; </a:t>
            </a:r>
            <a:r>
              <a:rPr lang="en-ZA" sz="3600" b="1" dirty="0"/>
              <a:t>work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Don’t feel </a:t>
            </a:r>
            <a:r>
              <a:rPr lang="en-ZA" sz="3600" b="1" dirty="0">
                <a:solidFill>
                  <a:srgbClr val="FF0000"/>
                </a:solidFill>
              </a:rPr>
              <a:t>pressurised</a:t>
            </a:r>
            <a:r>
              <a:rPr lang="en-ZA" sz="3600" dirty="0"/>
              <a:t> into feeling shame.</a:t>
            </a:r>
          </a:p>
          <a:p>
            <a:pPr lvl="0" fontAlgn="base"/>
            <a:r>
              <a:rPr lang="en-ZA" sz="3600" dirty="0"/>
              <a:t>Avoid </a:t>
            </a:r>
            <a:r>
              <a:rPr lang="en-ZA" sz="3600" b="1" dirty="0"/>
              <a:t>facing</a:t>
            </a:r>
            <a:r>
              <a:rPr lang="en-ZA" sz="3600" dirty="0"/>
              <a:t> the bully </a:t>
            </a:r>
            <a:r>
              <a:rPr lang="en-ZA" sz="3600" b="1" dirty="0"/>
              <a:t>alone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Take </a:t>
            </a:r>
            <a:r>
              <a:rPr lang="en-ZA" sz="3600" b="1" dirty="0">
                <a:solidFill>
                  <a:srgbClr val="8CE614"/>
                </a:solidFill>
              </a:rPr>
              <a:t>action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Be your </a:t>
            </a:r>
            <a:r>
              <a:rPr lang="en-ZA" sz="3600" b="1" dirty="0">
                <a:solidFill>
                  <a:srgbClr val="9A73FD"/>
                </a:solidFill>
              </a:rPr>
              <a:t>own person</a:t>
            </a:r>
            <a:r>
              <a:rPr lang="en-ZA" sz="3600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5861" y="3953435"/>
            <a:ext cx="3395163" cy="226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9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8 Negative Peer Pressur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9425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56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2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4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4.5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2F1843-62A0-441D-A0DD-030A0BB41B26}"/>
              </a:ext>
            </a:extLst>
          </p:cNvPr>
          <p:cNvSpPr txBox="1"/>
          <p:nvPr/>
        </p:nvSpPr>
        <p:spPr>
          <a:xfrm>
            <a:off x="392595" y="5301049"/>
            <a:ext cx="790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by </a:t>
            </a:r>
            <a:r>
              <a:rPr lang="en-US" dirty="0" smtClean="0"/>
              <a:t>completing Learning </a:t>
            </a:r>
            <a:r>
              <a:rPr lang="en-US" dirty="0"/>
              <a:t>activity 4.5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5153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72" y="2554943"/>
            <a:ext cx="7910513" cy="1936374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Challenges of being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a </a:t>
            </a:r>
            <a:r>
              <a:rPr lang="en-ZA" dirty="0">
                <a:solidFill>
                  <a:srgbClr val="8CE614"/>
                </a:solidFill>
              </a:rPr>
              <a:t>college student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1696034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4.4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3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</a:t>
            </a:r>
            <a:r>
              <a:rPr lang="en-ZA" b="1" dirty="0" smtClean="0">
                <a:latin typeface="+mn-lt"/>
              </a:rPr>
              <a:t>it…</a:t>
            </a:r>
            <a:endParaRPr lang="en-ZA" b="1" dirty="0">
              <a:latin typeface="+mn-lt"/>
            </a:endParaRP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80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B573C04-D446-4472-B8E6-C64F867413D7}"/>
              </a:ext>
            </a:extLst>
          </p:cNvPr>
          <p:cNvSpPr txBox="1">
            <a:spLocks/>
          </p:cNvSpPr>
          <p:nvPr/>
        </p:nvSpPr>
        <p:spPr>
          <a:xfrm>
            <a:off x="289844" y="1909483"/>
            <a:ext cx="8431306" cy="3025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ZA" sz="3600" dirty="0" smtClean="0"/>
              <a:t>What </a:t>
            </a:r>
            <a:r>
              <a:rPr lang="en-ZA" sz="3600" b="1" dirty="0" smtClean="0">
                <a:solidFill>
                  <a:srgbClr val="8CE614"/>
                </a:solidFill>
              </a:rPr>
              <a:t>kinds of relationships </a:t>
            </a:r>
            <a:r>
              <a:rPr lang="en-ZA" sz="3600" dirty="0" smtClean="0"/>
              <a:t>are there?</a:t>
            </a:r>
          </a:p>
          <a:p>
            <a:pPr fontAlgn="base"/>
            <a:r>
              <a:rPr lang="en-ZA" sz="3600" dirty="0" smtClean="0"/>
              <a:t>Can </a:t>
            </a:r>
            <a:r>
              <a:rPr lang="en-ZA" sz="3600" b="1" dirty="0" smtClean="0">
                <a:solidFill>
                  <a:srgbClr val="9A73FD"/>
                </a:solidFill>
              </a:rPr>
              <a:t>emotions</a:t>
            </a:r>
            <a:r>
              <a:rPr lang="en-ZA" sz="3600" dirty="0" smtClean="0"/>
              <a:t> be controlled in a </a:t>
            </a:r>
            <a:r>
              <a:rPr lang="en-ZA" sz="3600" b="1" dirty="0" smtClean="0">
                <a:solidFill>
                  <a:srgbClr val="9A73FD"/>
                </a:solidFill>
              </a:rPr>
              <a:t>healthy way</a:t>
            </a:r>
            <a:r>
              <a:rPr lang="en-ZA" sz="3600" dirty="0" smtClean="0"/>
              <a:t>?</a:t>
            </a:r>
          </a:p>
          <a:p>
            <a:pPr fontAlgn="base"/>
            <a:r>
              <a:rPr lang="en-ZA" sz="3600" dirty="0" smtClean="0"/>
              <a:t>Are there </a:t>
            </a:r>
            <a:r>
              <a:rPr lang="en-ZA" sz="3600" b="1" dirty="0" smtClean="0">
                <a:solidFill>
                  <a:srgbClr val="8CE614"/>
                </a:solidFill>
              </a:rPr>
              <a:t>proven ways </a:t>
            </a:r>
            <a:r>
              <a:rPr lang="en-ZA" sz="3600" dirty="0" smtClean="0"/>
              <a:t>to </a:t>
            </a:r>
            <a:r>
              <a:rPr lang="en-ZA" sz="3600" b="1" dirty="0" smtClean="0">
                <a:solidFill>
                  <a:srgbClr val="9A73FD"/>
                </a:solidFill>
              </a:rPr>
              <a:t>resist pressure</a:t>
            </a:r>
            <a:r>
              <a:rPr lang="en-ZA" sz="3600" dirty="0" smtClean="0">
                <a:solidFill>
                  <a:srgbClr val="9A73FD"/>
                </a:solidFill>
              </a:rPr>
              <a:t> </a:t>
            </a:r>
            <a:r>
              <a:rPr lang="en-ZA" sz="3600" dirty="0" smtClean="0"/>
              <a:t>from peers &amp; bullies?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13445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868B80-BA52-40B6-911E-F8B517A1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34" y="344049"/>
            <a:ext cx="8057696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Coping with challenges at college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82A38C-7078-41D2-851F-A6C87CA7E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1" y="1207357"/>
            <a:ext cx="8370277" cy="363192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A challenge is a situation that needs </a:t>
            </a:r>
            <a:r>
              <a:rPr lang="en-ZA" sz="3600" b="1" dirty="0">
                <a:solidFill>
                  <a:srgbClr val="8CE614"/>
                </a:solidFill>
              </a:rPr>
              <a:t>commitment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effort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perseverance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To cope with challenges at college </a:t>
            </a:r>
            <a:endParaRPr lang="en-ZA" sz="3600" dirty="0" smtClean="0"/>
          </a:p>
          <a:p>
            <a:pPr marL="182563" lvl="0" indent="0" fontAlgn="base">
              <a:buNone/>
            </a:pPr>
            <a:r>
              <a:rPr lang="en-ZA" sz="3600" dirty="0" smtClean="0"/>
              <a:t>(&amp; </a:t>
            </a:r>
            <a:r>
              <a:rPr lang="en-ZA" sz="3600" dirty="0"/>
              <a:t>in life):</a:t>
            </a:r>
          </a:p>
          <a:p>
            <a:pPr lvl="1" indent="-511175" fontAlgn="base">
              <a:buFont typeface="Wingdings" panose="05000000000000000000" pitchFamily="2" charset="2"/>
              <a:buChar char="v"/>
            </a:pPr>
            <a:r>
              <a:rPr lang="en-ZA" sz="3200" dirty="0"/>
              <a:t>Be </a:t>
            </a:r>
            <a:r>
              <a:rPr lang="en-ZA" sz="3200" b="1" dirty="0">
                <a:solidFill>
                  <a:srgbClr val="9A73FD"/>
                </a:solidFill>
              </a:rPr>
              <a:t>resilient</a:t>
            </a:r>
            <a:r>
              <a:rPr lang="en-ZA" sz="3200" dirty="0"/>
              <a:t>. </a:t>
            </a:r>
          </a:p>
          <a:p>
            <a:pPr lvl="1" indent="-511175" fontAlgn="base">
              <a:buFont typeface="Wingdings" panose="05000000000000000000" pitchFamily="2" charset="2"/>
              <a:buChar char="v"/>
            </a:pPr>
            <a:r>
              <a:rPr lang="en-ZA" sz="3200" dirty="0"/>
              <a:t>Stay </a:t>
            </a:r>
            <a:r>
              <a:rPr lang="en-ZA" sz="3200" b="1" dirty="0">
                <a:solidFill>
                  <a:srgbClr val="8CE614"/>
                </a:solidFill>
              </a:rPr>
              <a:t>positive</a:t>
            </a:r>
            <a:r>
              <a:rPr lang="en-ZA" sz="3200" dirty="0"/>
              <a:t>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1199" y="3007048"/>
            <a:ext cx="3993131" cy="29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66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868B80-BA52-40B6-911E-F8B517A1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34" y="344049"/>
            <a:ext cx="8057696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Coping with challenges at college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BE9E5E0-D815-463A-B912-B956F4EE9CF4}"/>
              </a:ext>
            </a:extLst>
          </p:cNvPr>
          <p:cNvSpPr txBox="1">
            <a:spLocks/>
          </p:cNvSpPr>
          <p:nvPr/>
        </p:nvSpPr>
        <p:spPr>
          <a:xfrm>
            <a:off x="322729" y="1173632"/>
            <a:ext cx="8390965" cy="3063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ZA" sz="3600" dirty="0" smtClean="0"/>
              <a:t>Use </a:t>
            </a:r>
            <a:r>
              <a:rPr lang="en-ZA" sz="3600" b="1" dirty="0" smtClean="0">
                <a:solidFill>
                  <a:srgbClr val="8CE614"/>
                </a:solidFill>
              </a:rPr>
              <a:t>decision-making</a:t>
            </a:r>
            <a:r>
              <a:rPr lang="en-ZA" sz="3600" dirty="0" smtClean="0"/>
              <a:t> skills.</a:t>
            </a:r>
          </a:p>
          <a:p>
            <a:pPr fontAlgn="base"/>
            <a:r>
              <a:rPr lang="en-ZA" sz="3600" dirty="0" smtClean="0"/>
              <a:t>Handle your </a:t>
            </a:r>
            <a:r>
              <a:rPr lang="en-ZA" sz="3600" b="1" dirty="0" smtClean="0">
                <a:solidFill>
                  <a:srgbClr val="9A73FD"/>
                </a:solidFill>
              </a:rPr>
              <a:t>independence</a:t>
            </a:r>
            <a:r>
              <a:rPr lang="en-ZA" sz="3600" dirty="0" smtClean="0"/>
              <a:t> well. </a:t>
            </a:r>
          </a:p>
          <a:p>
            <a:pPr fontAlgn="base"/>
            <a:r>
              <a:rPr lang="en-ZA" sz="3600" dirty="0" smtClean="0"/>
              <a:t>Learn to </a:t>
            </a:r>
            <a:r>
              <a:rPr lang="en-ZA" sz="3600" b="1" dirty="0" smtClean="0">
                <a:solidFill>
                  <a:srgbClr val="8CE614"/>
                </a:solidFill>
              </a:rPr>
              <a:t>cope with change</a:t>
            </a:r>
            <a:r>
              <a:rPr lang="en-ZA" sz="3600" dirty="0" smtClean="0"/>
              <a:t>.</a:t>
            </a:r>
          </a:p>
          <a:p>
            <a:pPr fontAlgn="base"/>
            <a:r>
              <a:rPr lang="en-ZA" sz="3600" dirty="0" smtClean="0"/>
              <a:t>Set your </a:t>
            </a:r>
            <a:r>
              <a:rPr lang="en-ZA" sz="3600" b="1" dirty="0" smtClean="0">
                <a:solidFill>
                  <a:srgbClr val="9A73FD"/>
                </a:solidFill>
              </a:rPr>
              <a:t>own boundaries</a:t>
            </a:r>
            <a:r>
              <a:rPr lang="en-ZA" sz="3600" dirty="0" smtClean="0"/>
              <a:t>.</a:t>
            </a:r>
          </a:p>
          <a:p>
            <a:pPr fontAlgn="base"/>
            <a:r>
              <a:rPr lang="en-ZA" sz="3600" dirty="0" smtClean="0"/>
              <a:t>Look after </a:t>
            </a:r>
            <a:r>
              <a:rPr lang="en-ZA" sz="3600" b="1" dirty="0" smtClean="0">
                <a:solidFill>
                  <a:srgbClr val="8CE614"/>
                </a:solidFill>
              </a:rPr>
              <a:t>yourself </a:t>
            </a:r>
            <a:r>
              <a:rPr lang="en-ZA" sz="3600" dirty="0" smtClean="0"/>
              <a:t>&amp;</a:t>
            </a:r>
            <a:r>
              <a:rPr lang="en-ZA" sz="3600" b="1" dirty="0" smtClean="0">
                <a:solidFill>
                  <a:srgbClr val="8CE614"/>
                </a:solidFill>
              </a:rPr>
              <a:t> your possessions</a:t>
            </a:r>
            <a:r>
              <a:rPr lang="en-ZA" sz="3600" dirty="0" smtClean="0"/>
              <a:t>. </a:t>
            </a:r>
            <a:endParaRPr lang="en-ZA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5023" y="4262165"/>
            <a:ext cx="2973967" cy="19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77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4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4.6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BDCB45-7769-4C67-8AC8-63599C7C75CE}"/>
              </a:ext>
            </a:extLst>
          </p:cNvPr>
          <p:cNvSpPr txBox="1"/>
          <p:nvPr/>
        </p:nvSpPr>
        <p:spPr>
          <a:xfrm>
            <a:off x="392595" y="5301049"/>
            <a:ext cx="791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unit – and see how well you are coping at college –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completing Learning activity 4.6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5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4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module by completing the Summative assessment of Module </a:t>
            </a:r>
            <a:r>
              <a:rPr lang="en-US" dirty="0" smtClean="0">
                <a:solidFill>
                  <a:prstClr val="black"/>
                </a:solidFill>
              </a:rPr>
              <a:t>4 </a:t>
            </a:r>
            <a:r>
              <a:rPr lang="en-US" dirty="0">
                <a:solidFill>
                  <a:prstClr val="black"/>
                </a:solidFill>
              </a:rPr>
              <a:t>in 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3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74" y="2018765"/>
            <a:ext cx="7910513" cy="2636839"/>
          </a:xfrm>
        </p:spPr>
        <p:txBody>
          <a:bodyPr>
            <a:norm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Positive relationships &amp; how to form them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3" y="1900196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4.1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81722-D188-4D29-8A18-DD8625C9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52" y="459781"/>
            <a:ext cx="7905750" cy="480726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What is a </a:t>
            </a:r>
            <a:r>
              <a:rPr lang="en-ZA" b="1" i="1" dirty="0">
                <a:solidFill>
                  <a:srgbClr val="8CE614"/>
                </a:solidFill>
                <a:latin typeface="+mn-lt"/>
              </a:rPr>
              <a:t>relationship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?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BC5DDD-A026-41C5-B1F5-0D2E5C931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52" y="1151929"/>
            <a:ext cx="7905751" cy="3262374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A </a:t>
            </a:r>
            <a:r>
              <a:rPr lang="en-ZA" sz="3200" b="1" dirty="0">
                <a:solidFill>
                  <a:srgbClr val="9A73FD"/>
                </a:solidFill>
              </a:rPr>
              <a:t>connection</a:t>
            </a:r>
            <a:r>
              <a:rPr lang="en-ZA" sz="3200" dirty="0"/>
              <a:t> between </a:t>
            </a:r>
            <a:r>
              <a:rPr lang="en-ZA" sz="3200" b="1" dirty="0">
                <a:solidFill>
                  <a:srgbClr val="8CE614"/>
                </a:solidFill>
              </a:rPr>
              <a:t>two or more people</a:t>
            </a:r>
            <a:r>
              <a:rPr lang="en-ZA" sz="3200" dirty="0"/>
              <a:t>. </a:t>
            </a:r>
          </a:p>
          <a:p>
            <a:pPr lvl="0" fontAlgn="base"/>
            <a:r>
              <a:rPr lang="en-ZA" sz="3200" dirty="0"/>
              <a:t>Relationships can be: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9A73FD"/>
                </a:solidFill>
              </a:rPr>
              <a:t>Professional.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Interpersonal.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9A73FD"/>
                </a:solidFill>
              </a:rPr>
              <a:t>Close personal.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Intimate.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0445" y="3724835"/>
            <a:ext cx="3332009" cy="22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8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7EB31-7478-43F2-899C-14A4FD2B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6893"/>
            <a:ext cx="7886700" cy="779931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Positive relationships </a:t>
            </a:r>
            <a:r>
              <a:rPr lang="en-ZA" b="1" dirty="0">
                <a:latin typeface="+mn-lt"/>
              </a:rPr>
              <a:t>show: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35338A-553C-4505-8CAA-C16410494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25515"/>
            <a:ext cx="4948518" cy="5012213"/>
          </a:xfrm>
        </p:spPr>
        <p:txBody>
          <a:bodyPr>
            <a:noAutofit/>
          </a:bodyPr>
          <a:lstStyle/>
          <a:p>
            <a:pPr lvl="0" fontAlgn="base"/>
            <a:r>
              <a:rPr lang="en-ZA" sz="3200" b="1" dirty="0">
                <a:solidFill>
                  <a:srgbClr val="8CE614"/>
                </a:solidFill>
              </a:rPr>
              <a:t>Honesty.</a:t>
            </a:r>
          </a:p>
          <a:p>
            <a:pPr lvl="0" fontAlgn="base"/>
            <a:r>
              <a:rPr lang="en-ZA" sz="3200" b="1" dirty="0">
                <a:solidFill>
                  <a:srgbClr val="9A73FD"/>
                </a:solidFill>
              </a:rPr>
              <a:t>Respect.</a:t>
            </a:r>
          </a:p>
          <a:p>
            <a:pPr lvl="0" fontAlgn="base"/>
            <a:r>
              <a:rPr lang="en-ZA" sz="3200" b="1" dirty="0">
                <a:solidFill>
                  <a:srgbClr val="8CE614"/>
                </a:solidFill>
              </a:rPr>
              <a:t>Trust. </a:t>
            </a:r>
          </a:p>
          <a:p>
            <a:pPr lvl="0" fontAlgn="base"/>
            <a:r>
              <a:rPr lang="en-ZA" sz="3200" b="1" dirty="0">
                <a:solidFill>
                  <a:srgbClr val="9A73FD"/>
                </a:solidFill>
              </a:rPr>
              <a:t>Empathy.</a:t>
            </a:r>
          </a:p>
          <a:p>
            <a:pPr lvl="0" fontAlgn="base"/>
            <a:r>
              <a:rPr lang="en-ZA" sz="3200" b="1" dirty="0">
                <a:solidFill>
                  <a:srgbClr val="8CE614"/>
                </a:solidFill>
              </a:rPr>
              <a:t>Sharing.</a:t>
            </a:r>
          </a:p>
          <a:p>
            <a:pPr lvl="0" fontAlgn="base"/>
            <a:r>
              <a:rPr lang="en-ZA" sz="3200" b="1" dirty="0">
                <a:solidFill>
                  <a:srgbClr val="9A73FD"/>
                </a:solidFill>
              </a:rPr>
              <a:t>Listening.</a:t>
            </a:r>
          </a:p>
          <a:p>
            <a:pPr lvl="0" fontAlgn="base"/>
            <a:r>
              <a:rPr lang="en-ZA" sz="3200" b="1" dirty="0" smtClean="0">
                <a:solidFill>
                  <a:srgbClr val="8CE614"/>
                </a:solidFill>
              </a:rPr>
              <a:t>Discretion</a:t>
            </a:r>
            <a:r>
              <a:rPr lang="en-ZA" sz="3200" b="1" dirty="0">
                <a:solidFill>
                  <a:srgbClr val="8CE614"/>
                </a:solidFill>
              </a:rPr>
              <a:t>. </a:t>
            </a:r>
            <a:endParaRPr lang="en-ZA" sz="3200" b="1" dirty="0" smtClean="0">
              <a:solidFill>
                <a:srgbClr val="8CE614"/>
              </a:solidFill>
            </a:endParaRPr>
          </a:p>
          <a:p>
            <a:pPr fontAlgn="base"/>
            <a:r>
              <a:rPr lang="en-ZA" sz="3200" b="1" dirty="0">
                <a:solidFill>
                  <a:srgbClr val="9A73FD"/>
                </a:solidFill>
              </a:rPr>
              <a:t>Inclusivity &amp; </a:t>
            </a:r>
            <a:r>
              <a:rPr lang="en-ZA" sz="3200" b="1" dirty="0" smtClean="0">
                <a:solidFill>
                  <a:srgbClr val="9A73FD"/>
                </a:solidFill>
              </a:rPr>
              <a:t/>
            </a:r>
            <a:br>
              <a:rPr lang="en-ZA" sz="3200" b="1" dirty="0" smtClean="0">
                <a:solidFill>
                  <a:srgbClr val="9A73FD"/>
                </a:solidFill>
              </a:rPr>
            </a:br>
            <a:r>
              <a:rPr lang="en-ZA" sz="3200" b="1" dirty="0" smtClean="0">
                <a:solidFill>
                  <a:srgbClr val="9A73FD"/>
                </a:solidFill>
              </a:rPr>
              <a:t>non-discrimination</a:t>
            </a:r>
            <a:r>
              <a:rPr lang="en-ZA" sz="3200" b="1" dirty="0">
                <a:solidFill>
                  <a:srgbClr val="9A73FD"/>
                </a:solidFill>
              </a:rPr>
              <a:t>.</a:t>
            </a:r>
          </a:p>
          <a:p>
            <a:pPr lvl="0" fontAlgn="base"/>
            <a:endParaRPr lang="en-ZA" sz="3200" b="1" dirty="0">
              <a:solidFill>
                <a:srgbClr val="9A73F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6BB0E4-FAD9-4DBF-9738-5F07AB09F0C0}"/>
              </a:ext>
            </a:extLst>
          </p:cNvPr>
          <p:cNvSpPr txBox="1"/>
          <p:nvPr/>
        </p:nvSpPr>
        <p:spPr>
          <a:xfrm>
            <a:off x="5212897" y="4673960"/>
            <a:ext cx="256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4.1: All good relationships are based on respect, trust and understanding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08C67A-597D-4B67-B334-4472E9A763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76" y="888521"/>
            <a:ext cx="2950283" cy="372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4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4.1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193931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section – and evaluate one of your important relationships – by completing Learning activity 4.1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54" y="399823"/>
            <a:ext cx="8340539" cy="1237129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Strategies</a:t>
            </a:r>
            <a:r>
              <a:rPr lang="en-ZA" b="1" dirty="0">
                <a:latin typeface="+mn-lt"/>
              </a:rPr>
              <a:t> for forming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solidFill>
                  <a:srgbClr val="9A73FD"/>
                </a:solidFill>
                <a:latin typeface="+mn-lt"/>
              </a:rPr>
              <a:t>healthy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relationships 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24" y="1716657"/>
            <a:ext cx="8219515" cy="2366766"/>
          </a:xfrm>
        </p:spPr>
        <p:txBody>
          <a:bodyPr>
            <a:noAutofit/>
          </a:bodyPr>
          <a:lstStyle/>
          <a:p>
            <a:pPr lvl="0" fontAlgn="base"/>
            <a:r>
              <a:rPr lang="en-ZA" sz="3600" b="1" dirty="0">
                <a:solidFill>
                  <a:srgbClr val="8CE614"/>
                </a:solidFill>
              </a:rPr>
              <a:t>Healthy</a:t>
            </a:r>
            <a:r>
              <a:rPr lang="en-ZA" sz="3600" b="1" dirty="0">
                <a:solidFill>
                  <a:srgbClr val="9A73FD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relationships</a:t>
            </a:r>
            <a:r>
              <a:rPr lang="en-ZA" sz="3600" b="1" dirty="0">
                <a:solidFill>
                  <a:srgbClr val="9A73FD"/>
                </a:solidFill>
              </a:rPr>
              <a:t> </a:t>
            </a:r>
            <a:r>
              <a:rPr lang="en-ZA" sz="3600" dirty="0"/>
              <a:t>should benefit both people.</a:t>
            </a:r>
          </a:p>
          <a:p>
            <a:pPr lvl="0" fontAlgn="base"/>
            <a:r>
              <a:rPr lang="en-ZA" sz="3600" b="1" dirty="0">
                <a:solidFill>
                  <a:srgbClr val="FF0000"/>
                </a:solidFill>
              </a:rPr>
              <a:t>Unbalanced</a:t>
            </a:r>
            <a:r>
              <a:rPr lang="en-ZA" sz="3600" dirty="0"/>
              <a:t>,</a:t>
            </a:r>
            <a:r>
              <a:rPr lang="en-ZA" sz="3600" b="1" dirty="0">
                <a:solidFill>
                  <a:srgbClr val="FF0000"/>
                </a:solidFill>
              </a:rPr>
              <a:t> unhealthy</a:t>
            </a:r>
            <a:r>
              <a:rPr lang="en-ZA" sz="3600" dirty="0"/>
              <a:t>,</a:t>
            </a:r>
            <a:r>
              <a:rPr lang="en-ZA" sz="3600" b="1" dirty="0">
                <a:solidFill>
                  <a:srgbClr val="FF0000"/>
                </a:solidFill>
              </a:rPr>
              <a:t> negative relationships </a:t>
            </a:r>
            <a:r>
              <a:rPr lang="en-ZA" sz="3600" dirty="0"/>
              <a:t>harm one (or both) people.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79" y="3926783"/>
            <a:ext cx="3492315" cy="232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63759-E41F-4A87-8AAB-08147A0F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286752" cy="155686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How can you build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healthy</a:t>
            </a:r>
            <a:r>
              <a:rPr lang="en-ZA" b="1" dirty="0">
                <a:latin typeface="+mn-lt"/>
              </a:rPr>
              <a:t>,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valuable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relationships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5E798F-7E0C-454D-BA8C-391F452C4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1556862"/>
            <a:ext cx="7905751" cy="2458222"/>
          </a:xfrm>
        </p:spPr>
        <p:txBody>
          <a:bodyPr>
            <a:normAutofit/>
          </a:bodyPr>
          <a:lstStyle/>
          <a:p>
            <a:pPr lvl="0" fontAlgn="base"/>
            <a:r>
              <a:rPr lang="en-ZA" sz="3600" dirty="0" smtClean="0"/>
              <a:t>Be</a:t>
            </a:r>
            <a:r>
              <a:rPr lang="en-ZA" sz="3600" dirty="0" smtClean="0">
                <a:solidFill>
                  <a:srgbClr val="8CE614"/>
                </a:solidFill>
              </a:rPr>
              <a:t> </a:t>
            </a:r>
            <a:r>
              <a:rPr lang="en-ZA" sz="3600" b="1" dirty="0" smtClean="0">
                <a:solidFill>
                  <a:srgbClr val="8CE614"/>
                </a:solidFill>
              </a:rPr>
              <a:t>cautiously optimistic</a:t>
            </a:r>
            <a:r>
              <a:rPr lang="en-ZA" sz="3600" dirty="0" smtClean="0"/>
              <a:t>. </a:t>
            </a:r>
            <a:endParaRPr lang="en-ZA" sz="3600" dirty="0"/>
          </a:p>
          <a:p>
            <a:pPr lvl="0" fontAlgn="base"/>
            <a:r>
              <a:rPr lang="en-ZA" sz="3600" dirty="0"/>
              <a:t>Create </a:t>
            </a:r>
            <a:r>
              <a:rPr lang="en-ZA" sz="3600" b="1" dirty="0">
                <a:solidFill>
                  <a:srgbClr val="9A73FD"/>
                </a:solidFill>
              </a:rPr>
              <a:t>healthy boundaries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 smtClean="0"/>
              <a:t>Use </a:t>
            </a:r>
            <a:r>
              <a:rPr lang="en-ZA" sz="3600" b="1" dirty="0" smtClean="0">
                <a:solidFill>
                  <a:srgbClr val="8CE614"/>
                </a:solidFill>
              </a:rPr>
              <a:t>good </a:t>
            </a:r>
            <a:r>
              <a:rPr lang="en-ZA" sz="3600" b="1" dirty="0">
                <a:solidFill>
                  <a:srgbClr val="8CE614"/>
                </a:solidFill>
              </a:rPr>
              <a:t>social skills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 smtClean="0"/>
              <a:t>Practise </a:t>
            </a:r>
            <a:r>
              <a:rPr lang="en-ZA" sz="3600" b="1" dirty="0">
                <a:solidFill>
                  <a:srgbClr val="9A73FD"/>
                </a:solidFill>
              </a:rPr>
              <a:t>clear communication</a:t>
            </a:r>
            <a:r>
              <a:rPr lang="en-ZA" sz="36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1675" y="3951314"/>
            <a:ext cx="3387325" cy="22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98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1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2044</TotalTime>
  <Words>737</Words>
  <Application>Microsoft Office PowerPoint</Application>
  <PresentationFormat>On-screen Show (4:3)</PresentationFormat>
  <Paragraphs>132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Wingdings</vt:lpstr>
      <vt:lpstr>1_Presentation2</vt:lpstr>
      <vt:lpstr>Presentation2</vt:lpstr>
      <vt:lpstr>2_Presentation2</vt:lpstr>
      <vt:lpstr>Life Orientation: Life Skills</vt:lpstr>
      <vt:lpstr>Discover ways to manage emotions &amp; personal relationships intelligently</vt:lpstr>
      <vt:lpstr>Think about it…</vt:lpstr>
      <vt:lpstr>Positive relationships &amp; how to form them</vt:lpstr>
      <vt:lpstr>What is a relationship?</vt:lpstr>
      <vt:lpstr>Positive relationships show: </vt:lpstr>
      <vt:lpstr>PowerPoint Presentation</vt:lpstr>
      <vt:lpstr>Strategies for forming  healthy relationships </vt:lpstr>
      <vt:lpstr>How can you build healthy, valuable relationships?</vt:lpstr>
      <vt:lpstr>How can you build healthy, valuable relationships?</vt:lpstr>
      <vt:lpstr>PowerPoint Presentation</vt:lpstr>
      <vt:lpstr>PowerPoint Presentation</vt:lpstr>
      <vt:lpstr>Emotions</vt:lpstr>
      <vt:lpstr>What are emotions?</vt:lpstr>
      <vt:lpstr>Appropriate ways to express emotions</vt:lpstr>
      <vt:lpstr>PowerPoint Presentation</vt:lpstr>
      <vt:lpstr>Deal with emotions constructively</vt:lpstr>
      <vt:lpstr>PowerPoint Presentation</vt:lpstr>
      <vt:lpstr>PowerPoint Presentation</vt:lpstr>
      <vt:lpstr>Figure 4.12: Examples of ways to cultivate happiness </vt:lpstr>
      <vt:lpstr>PowerPoint Presentation</vt:lpstr>
      <vt:lpstr>Negative  peer pressure  &amp; bullying </vt:lpstr>
      <vt:lpstr>What are peers?</vt:lpstr>
      <vt:lpstr>PowerPoint Presentation</vt:lpstr>
      <vt:lpstr>What is bullying?</vt:lpstr>
      <vt:lpstr>How to resist negative  peer pressure &amp; bullying</vt:lpstr>
      <vt:lpstr>PowerPoint Presentation</vt:lpstr>
      <vt:lpstr>PowerPoint Presentation</vt:lpstr>
      <vt:lpstr>Challenges of being  a college student</vt:lpstr>
      <vt:lpstr>Coping with challenges at college</vt:lpstr>
      <vt:lpstr>Coping with challenges at college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116</cp:revision>
  <dcterms:created xsi:type="dcterms:W3CDTF">2017-08-15T07:49:10Z</dcterms:created>
  <dcterms:modified xsi:type="dcterms:W3CDTF">2018-02-06T08:42:54Z</dcterms:modified>
</cp:coreProperties>
</file>