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</p:sldMasterIdLst>
  <p:notesMasterIdLst>
    <p:notesMasterId r:id="rId41"/>
  </p:notesMasterIdLst>
  <p:sldIdLst>
    <p:sldId id="326" r:id="rId4"/>
    <p:sldId id="327" r:id="rId5"/>
    <p:sldId id="328" r:id="rId6"/>
    <p:sldId id="329" r:id="rId7"/>
    <p:sldId id="295" r:id="rId8"/>
    <p:sldId id="296" r:id="rId9"/>
    <p:sldId id="297" r:id="rId10"/>
    <p:sldId id="342" r:id="rId11"/>
    <p:sldId id="330" r:id="rId12"/>
    <p:sldId id="299" r:id="rId13"/>
    <p:sldId id="300" r:id="rId14"/>
    <p:sldId id="301" r:id="rId15"/>
    <p:sldId id="302" r:id="rId16"/>
    <p:sldId id="303" r:id="rId17"/>
    <p:sldId id="331" r:id="rId18"/>
    <p:sldId id="305" r:id="rId19"/>
    <p:sldId id="332" r:id="rId20"/>
    <p:sldId id="307" r:id="rId21"/>
    <p:sldId id="308" r:id="rId22"/>
    <p:sldId id="325" r:id="rId23"/>
    <p:sldId id="333" r:id="rId24"/>
    <p:sldId id="334" r:id="rId25"/>
    <p:sldId id="312" r:id="rId26"/>
    <p:sldId id="343" r:id="rId27"/>
    <p:sldId id="335" r:id="rId28"/>
    <p:sldId id="336" r:id="rId29"/>
    <p:sldId id="315" r:id="rId30"/>
    <p:sldId id="316" r:id="rId31"/>
    <p:sldId id="337" r:id="rId32"/>
    <p:sldId id="338" r:id="rId33"/>
    <p:sldId id="319" r:id="rId34"/>
    <p:sldId id="320" r:id="rId35"/>
    <p:sldId id="339" r:id="rId36"/>
    <p:sldId id="322" r:id="rId37"/>
    <p:sldId id="340" r:id="rId38"/>
    <p:sldId id="341" r:id="rId39"/>
    <p:sldId id="289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t Bartlet" initials="JB" lastIdx="22" clrIdx="0">
    <p:extLst/>
  </p:cmAuthor>
  <p:cmAuthor id="2" name="Jyoti Singh" initials="JS" lastIdx="29" clrIdx="1">
    <p:extLst/>
  </p:cmAuthor>
  <p:cmAuthor id="3" name="Intern" initials="I" lastIdx="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EB3F"/>
    <a:srgbClr val="767DC0"/>
    <a:srgbClr val="B5CE1C"/>
    <a:srgbClr val="D3E856"/>
    <a:srgbClr val="F2FAC2"/>
    <a:srgbClr val="9EA2F4"/>
    <a:srgbClr val="9FBFF3"/>
    <a:srgbClr val="B7E37D"/>
    <a:srgbClr val="4A3D9B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84" autoAdjust="0"/>
    <p:restoredTop sz="95394" autoAdjust="0"/>
  </p:normalViewPr>
  <p:slideViewPr>
    <p:cSldViewPr snapToGrid="0">
      <p:cViewPr varScale="1">
        <p:scale>
          <a:sx n="89" d="100"/>
          <a:sy n="89" d="100"/>
        </p:scale>
        <p:origin x="122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8717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11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12.jpe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" y="547364"/>
            <a:ext cx="3754328" cy="531358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5578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2745244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7010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023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508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242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3380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2331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3477298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062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67072"/>
            <a:ext cx="2819896" cy="399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629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61744"/>
            <a:ext cx="2690973" cy="38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251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70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750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6" y="1567447"/>
            <a:ext cx="2326565" cy="32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1" y="5565371"/>
            <a:ext cx="720000" cy="761579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2969236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102634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2</a:t>
            </a:r>
          </a:p>
        </p:txBody>
      </p:sp>
    </p:spTree>
    <p:extLst>
      <p:ext uri="{BB962C8B-B14F-4D97-AF65-F5344CB8AC3E}">
        <p14:creationId xmlns:p14="http://schemas.microsoft.com/office/powerpoint/2010/main" val="249226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0BEAD-E1E7-4CE3-8E84-A7FA756E9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81" y="2635624"/>
            <a:ext cx="7910513" cy="1842247"/>
          </a:xfrm>
        </p:spPr>
        <p:txBody>
          <a:bodyPr>
            <a:noAutofit/>
          </a:bodyPr>
          <a:lstStyle/>
          <a:p>
            <a:pPr algn="ctr" fontAlgn="base"/>
            <a:r>
              <a:rPr lang="en-ZA" dirty="0">
                <a:solidFill>
                  <a:srgbClr val="A1EB3F"/>
                </a:solidFill>
              </a:rPr>
              <a:t>Punctuality, due dates </a:t>
            </a:r>
            <a:r>
              <a:rPr lang="en-ZA" dirty="0" smtClean="0">
                <a:solidFill>
                  <a:srgbClr val="A1EB3F"/>
                </a:solidFill>
              </a:rPr>
              <a:t>&amp; </a:t>
            </a:r>
            <a:r>
              <a:rPr lang="en-ZA" dirty="0">
                <a:solidFill>
                  <a:srgbClr val="A1EB3F"/>
                </a:solidFill>
              </a:rPr>
              <a:t>procrastination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531D4B99-72D3-427F-BE77-EDD829168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080" y="1788460"/>
            <a:ext cx="7910513" cy="847164"/>
          </a:xfrm>
        </p:spPr>
        <p:txBody>
          <a:bodyPr>
            <a:normAutofit lnSpcReduction="10000"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3.2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80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728E5-928E-41A4-B286-CE6CD5CC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20" y="499508"/>
            <a:ext cx="6254577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A1EB3F"/>
                </a:solidFill>
                <a:latin typeface="+mn-lt"/>
              </a:rPr>
              <a:t>punctuality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0C5656-A676-470E-983C-09736517A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48" y="1220232"/>
            <a:ext cx="7471207" cy="3197312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Being </a:t>
            </a:r>
            <a:r>
              <a:rPr lang="en-ZA" sz="3600" b="1" dirty="0">
                <a:solidFill>
                  <a:srgbClr val="767DC0"/>
                </a:solidFill>
              </a:rPr>
              <a:t>on time </a:t>
            </a:r>
            <a:r>
              <a:rPr lang="en-ZA" sz="3600" dirty="0"/>
              <a:t>by: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dirty="0"/>
              <a:t>Planning your</a:t>
            </a:r>
            <a:r>
              <a:rPr lang="en-ZA" sz="3200" b="1" dirty="0">
                <a:solidFill>
                  <a:srgbClr val="A1EB3F"/>
                </a:solidFill>
              </a:rPr>
              <a:t> time</a:t>
            </a:r>
            <a:r>
              <a:rPr lang="en-ZA" sz="3200" dirty="0"/>
              <a:t>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dirty="0"/>
              <a:t>Planning for </a:t>
            </a:r>
            <a:r>
              <a:rPr lang="en-ZA" sz="3200" b="1" dirty="0">
                <a:solidFill>
                  <a:srgbClr val="767DC0"/>
                </a:solidFill>
              </a:rPr>
              <a:t>unexpected delays</a:t>
            </a:r>
            <a:r>
              <a:rPr lang="en-ZA" sz="3200" dirty="0"/>
              <a:t>.</a:t>
            </a:r>
          </a:p>
          <a:p>
            <a:pPr marL="806450" lvl="1" indent="-349250" fontAlgn="base">
              <a:buFont typeface="Wingdings" panose="05000000000000000000" pitchFamily="2" charset="2"/>
              <a:buChar char="v"/>
            </a:pPr>
            <a:r>
              <a:rPr lang="en-ZA" sz="3200" dirty="0"/>
              <a:t>Arriving </a:t>
            </a:r>
            <a:r>
              <a:rPr lang="en-ZA" sz="3200" b="1" dirty="0">
                <a:solidFill>
                  <a:srgbClr val="A1EB3F"/>
                </a:solidFill>
              </a:rPr>
              <a:t>early</a:t>
            </a:r>
            <a:r>
              <a:rPr lang="en-ZA" sz="3200" dirty="0"/>
              <a:t> for class, work or </a:t>
            </a:r>
            <a:r>
              <a:rPr lang="en-ZA" sz="3200" dirty="0" smtClean="0"/>
              <a:t>  appointments</a:t>
            </a:r>
            <a:r>
              <a:rPr lang="en-ZA" sz="3200" dirty="0"/>
              <a:t>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dirty="0"/>
              <a:t>Meeting </a:t>
            </a:r>
            <a:r>
              <a:rPr lang="en-ZA" sz="3200" b="1" dirty="0">
                <a:solidFill>
                  <a:srgbClr val="767DC0"/>
                </a:solidFill>
              </a:rPr>
              <a:t>deadlines</a:t>
            </a:r>
            <a:r>
              <a:rPr lang="en-ZA" sz="32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850" y="4417544"/>
            <a:ext cx="2711115" cy="180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1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3DD821-0B47-410B-BC60-AC2E609B3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808" y="430546"/>
            <a:ext cx="4771766" cy="720724"/>
          </a:xfrm>
        </p:spPr>
        <p:txBody>
          <a:bodyPr>
            <a:normAutofit fontScale="90000"/>
          </a:bodyPr>
          <a:lstStyle/>
          <a:p>
            <a:r>
              <a:rPr lang="en-ZA" b="1" dirty="0">
                <a:latin typeface="+mn-lt"/>
              </a:rPr>
              <a:t>What is a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due date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598630-10D3-4266-9C3C-1CDB29D53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94" y="1473998"/>
            <a:ext cx="7905751" cy="2721483"/>
          </a:xfrm>
        </p:spPr>
        <p:txBody>
          <a:bodyPr>
            <a:normAutofit/>
          </a:bodyPr>
          <a:lstStyle/>
          <a:p>
            <a:pPr lvl="0" fontAlgn="base"/>
            <a:r>
              <a:rPr lang="en-ZA" sz="3600" dirty="0"/>
              <a:t>The </a:t>
            </a:r>
            <a:r>
              <a:rPr lang="en-ZA" sz="3600" b="1" dirty="0">
                <a:solidFill>
                  <a:srgbClr val="FF0000"/>
                </a:solidFill>
              </a:rPr>
              <a:t>latest</a:t>
            </a:r>
            <a:r>
              <a:rPr lang="en-ZA" sz="3600" dirty="0">
                <a:solidFill>
                  <a:srgbClr val="FF0000"/>
                </a:solidFill>
              </a:rPr>
              <a:t> </a:t>
            </a:r>
            <a:r>
              <a:rPr lang="en-ZA" sz="3600" b="1" dirty="0">
                <a:solidFill>
                  <a:srgbClr val="FF0000"/>
                </a:solidFill>
              </a:rPr>
              <a:t>date</a:t>
            </a:r>
            <a:r>
              <a:rPr lang="en-ZA" sz="3600" dirty="0">
                <a:solidFill>
                  <a:srgbClr val="FF0000"/>
                </a:solidFill>
              </a:rPr>
              <a:t> </a:t>
            </a:r>
            <a:r>
              <a:rPr lang="en-ZA" sz="3600" dirty="0"/>
              <a:t>to do something.</a:t>
            </a:r>
          </a:p>
          <a:p>
            <a:pPr lvl="0" fontAlgn="base"/>
            <a:r>
              <a:rPr lang="en-ZA" sz="3600" dirty="0"/>
              <a:t>Also called: 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A1EB3F"/>
                </a:solidFill>
              </a:rPr>
              <a:t>Cut-off</a:t>
            </a:r>
            <a:r>
              <a:rPr lang="en-ZA" sz="3200" dirty="0"/>
              <a:t> date.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Final </a:t>
            </a:r>
            <a:r>
              <a:rPr lang="en-ZA" sz="3200" dirty="0"/>
              <a:t>date.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A1EB3F"/>
                </a:solidFill>
              </a:rPr>
              <a:t>Deadline</a:t>
            </a:r>
            <a:r>
              <a:rPr lang="en-ZA" sz="32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5449" y="3452274"/>
            <a:ext cx="4286250" cy="247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7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73F745-B30B-4918-A63E-A43B2D5C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37656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A1EB3F"/>
                </a:solidFill>
                <a:latin typeface="+mn-lt"/>
              </a:rPr>
              <a:t>procrastination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D1D299-CC69-4870-9B7C-2C1656B9F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48" y="1592375"/>
            <a:ext cx="4036028" cy="366446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Delaying or </a:t>
            </a:r>
            <a:r>
              <a:rPr lang="en-ZA" sz="3600" dirty="0" smtClean="0"/>
              <a:t/>
            </a:r>
            <a:br>
              <a:rPr lang="en-ZA" sz="3600" dirty="0" smtClean="0"/>
            </a:br>
            <a:r>
              <a:rPr lang="en-ZA" sz="3600" b="1" dirty="0" smtClean="0">
                <a:solidFill>
                  <a:srgbClr val="A1EB3F"/>
                </a:solidFill>
              </a:rPr>
              <a:t>putting </a:t>
            </a:r>
            <a:r>
              <a:rPr lang="en-ZA" sz="3600" b="1" dirty="0">
                <a:solidFill>
                  <a:srgbClr val="A1EB3F"/>
                </a:solidFill>
              </a:rPr>
              <a:t>off </a:t>
            </a:r>
            <a:r>
              <a:rPr lang="en-ZA" sz="3600" dirty="0"/>
              <a:t>doing something that should be done </a:t>
            </a:r>
            <a:r>
              <a:rPr lang="en-ZA" sz="3600" b="1" i="1" dirty="0">
                <a:solidFill>
                  <a:srgbClr val="767DC0"/>
                </a:solidFill>
              </a:rPr>
              <a:t>now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Procrastination can become a </a:t>
            </a:r>
            <a:r>
              <a:rPr lang="en-ZA" sz="3600" b="1" dirty="0" smtClean="0">
                <a:solidFill>
                  <a:srgbClr val="A1EB3F"/>
                </a:solidFill>
              </a:rPr>
              <a:t>habit</a:t>
            </a:r>
            <a:r>
              <a:rPr lang="en-ZA" sz="3600" dirty="0"/>
              <a:t>!</a:t>
            </a:r>
            <a:r>
              <a:rPr lang="en-ZA" sz="3600" dirty="0" smtClean="0"/>
              <a:t> </a:t>
            </a:r>
            <a:endParaRPr lang="en-ZA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A90499-F822-4F1A-94C3-9F7515E995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09704" y="1592375"/>
            <a:ext cx="3684372" cy="2643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84CD4B-4C14-41CE-A1FB-71F09709CAD7}"/>
              </a:ext>
            </a:extLst>
          </p:cNvPr>
          <p:cNvSpPr txBox="1"/>
          <p:nvPr/>
        </p:nvSpPr>
        <p:spPr>
          <a:xfrm>
            <a:off x="4509704" y="4323617"/>
            <a:ext cx="3869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3.7: Delaying the completion of a task will add stress and make you feel pressured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70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58F6BF-E64C-493D-93EF-11E60A212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72031"/>
            <a:ext cx="7905750" cy="1147487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Why are </a:t>
            </a:r>
            <a:r>
              <a:rPr lang="en-ZA" b="1" dirty="0">
                <a:solidFill>
                  <a:srgbClr val="A1EB3F"/>
                </a:solidFill>
                <a:latin typeface="+mn-lt"/>
              </a:rPr>
              <a:t>punctuality</a:t>
            </a:r>
            <a:r>
              <a:rPr lang="en-ZA" b="1" dirty="0">
                <a:latin typeface="+mn-lt"/>
              </a:rPr>
              <a:t> and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solidFill>
                  <a:srgbClr val="767DC0"/>
                </a:solidFill>
                <a:latin typeface="+mn-lt"/>
              </a:rPr>
              <a:t>due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dates </a:t>
            </a:r>
            <a:r>
              <a:rPr lang="en-ZA" b="1" dirty="0">
                <a:latin typeface="+mn-lt"/>
              </a:rPr>
              <a:t>important?</a:t>
            </a:r>
            <a:endParaRPr lang="en-ZA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7" t="-1008" r="15081" b="1008"/>
          <a:stretch/>
        </p:blipFill>
        <p:spPr>
          <a:xfrm>
            <a:off x="6003982" y="3749883"/>
            <a:ext cx="2415397" cy="25692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FF996A-24EF-4CD1-A293-727E42E44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71" y="1700917"/>
            <a:ext cx="7905751" cy="2992106"/>
          </a:xfrm>
        </p:spPr>
        <p:txBody>
          <a:bodyPr>
            <a:normAutofit fontScale="92500" lnSpcReduction="10000"/>
          </a:bodyPr>
          <a:lstStyle/>
          <a:p>
            <a:pPr lvl="0" fontAlgn="base"/>
            <a:r>
              <a:rPr lang="en-ZA" sz="3900" dirty="0"/>
              <a:t>Tasks need to be </a:t>
            </a:r>
            <a:r>
              <a:rPr lang="en-ZA" sz="3900" b="1" dirty="0">
                <a:solidFill>
                  <a:srgbClr val="A1EB3F"/>
                </a:solidFill>
              </a:rPr>
              <a:t>completed</a:t>
            </a:r>
            <a:r>
              <a:rPr lang="en-ZA" sz="3900" dirty="0"/>
              <a:t> by </a:t>
            </a:r>
            <a:r>
              <a:rPr lang="en-ZA" sz="3900" b="1" dirty="0">
                <a:solidFill>
                  <a:srgbClr val="767DC0"/>
                </a:solidFill>
              </a:rPr>
              <a:t>certain dates</a:t>
            </a:r>
            <a:r>
              <a:rPr lang="en-ZA" sz="3900" dirty="0"/>
              <a:t>.</a:t>
            </a:r>
          </a:p>
          <a:p>
            <a:pPr lvl="0" fontAlgn="base"/>
            <a:r>
              <a:rPr lang="en-ZA" sz="3900" dirty="0"/>
              <a:t>Everyone involved needs to </a:t>
            </a:r>
            <a:r>
              <a:rPr lang="en-ZA" sz="3900" b="1" dirty="0">
                <a:solidFill>
                  <a:srgbClr val="A1EB3F"/>
                </a:solidFill>
              </a:rPr>
              <a:t>do their part</a:t>
            </a:r>
            <a:r>
              <a:rPr lang="en-ZA" sz="3900" dirty="0"/>
              <a:t> to </a:t>
            </a:r>
            <a:r>
              <a:rPr lang="en-ZA" sz="3900" b="1" dirty="0">
                <a:solidFill>
                  <a:srgbClr val="767DC0"/>
                </a:solidFill>
              </a:rPr>
              <a:t>meet the schedule</a:t>
            </a:r>
            <a:r>
              <a:rPr lang="en-ZA" sz="3900" dirty="0"/>
              <a:t>. </a:t>
            </a:r>
          </a:p>
          <a:p>
            <a:pPr lvl="0" fontAlgn="base"/>
            <a:r>
              <a:rPr lang="en-ZA" sz="3900" dirty="0"/>
              <a:t>Being late or </a:t>
            </a:r>
            <a:r>
              <a:rPr lang="en-ZA" sz="3900" b="1" dirty="0">
                <a:solidFill>
                  <a:srgbClr val="A1EB3F"/>
                </a:solidFill>
              </a:rPr>
              <a:t>missing deadlines </a:t>
            </a:r>
            <a:r>
              <a:rPr lang="en-ZA" sz="3900" b="1" dirty="0">
                <a:solidFill>
                  <a:srgbClr val="767DC0"/>
                </a:solidFill>
              </a:rPr>
              <a:t>inconveniences others</a:t>
            </a:r>
            <a:r>
              <a:rPr lang="en-ZA" sz="3900" dirty="0"/>
              <a:t>.</a:t>
            </a: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8504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4FCAF7-C311-44D0-8E28-1D824FF2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04" y="5804156"/>
            <a:ext cx="7905750" cy="520961"/>
          </a:xfrm>
        </p:spPr>
        <p:txBody>
          <a:bodyPr>
            <a:noAutofit/>
          </a:bodyPr>
          <a:lstStyle/>
          <a:p>
            <a:pPr algn="ctr"/>
            <a:r>
              <a:rPr lang="en-US" sz="1800" i="1" dirty="0">
                <a:latin typeface="+mn-lt"/>
              </a:rPr>
              <a:t>Figure 3.9: When you, your work or your payment is late,</a:t>
            </a:r>
            <a:r>
              <a:rPr lang="en-ZA" sz="1800" dirty="0">
                <a:latin typeface="+mn-lt"/>
              </a:rPr>
              <a:t/>
            </a:r>
            <a:br>
              <a:rPr lang="en-ZA" sz="1800" dirty="0">
                <a:latin typeface="+mn-lt"/>
              </a:rPr>
            </a:br>
            <a:r>
              <a:rPr lang="en-US" sz="1800" i="1" dirty="0">
                <a:latin typeface="+mn-lt"/>
              </a:rPr>
              <a:t>you portray certain characteristics</a:t>
            </a:r>
            <a:endParaRPr lang="en-ZA" sz="1800" dirty="0">
              <a:latin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AE8EE17-2FD7-4011-A9EA-5C68172005CA}"/>
              </a:ext>
            </a:extLst>
          </p:cNvPr>
          <p:cNvGrpSpPr/>
          <p:nvPr/>
        </p:nvGrpSpPr>
        <p:grpSpPr>
          <a:xfrm>
            <a:off x="2137722" y="170425"/>
            <a:ext cx="1779373" cy="2160893"/>
            <a:chOff x="2520783" y="170425"/>
            <a:chExt cx="1779373" cy="21608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1F0948D5-330B-4701-B4E4-53D739C242ED}"/>
                </a:ext>
              </a:extLst>
            </p:cNvPr>
            <p:cNvSpPr/>
            <p:nvPr/>
          </p:nvSpPr>
          <p:spPr>
            <a:xfrm>
              <a:off x="2520783" y="170425"/>
              <a:ext cx="1779373" cy="1182475"/>
            </a:xfrm>
            <a:prstGeom prst="roundRect">
              <a:avLst/>
            </a:prstGeom>
            <a:solidFill>
              <a:srgbClr val="A1EB3F"/>
            </a:solidFill>
            <a:ln w="19050">
              <a:solidFill>
                <a:srgbClr val="A1E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b="1" dirty="0">
                  <a:solidFill>
                    <a:schemeClr val="bg1"/>
                  </a:solidFill>
                </a:rPr>
                <a:t>Seem to have poor </a:t>
              </a:r>
              <a:r>
                <a:rPr lang="en-ZA" b="1" dirty="0" smtClean="0">
                  <a:solidFill>
                    <a:schemeClr val="bg1"/>
                  </a:solidFill>
                </a:rPr>
                <a:t>self-discipline</a:t>
              </a:r>
              <a:endParaRPr lang="en-ZA" b="1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645A7EC8-7A4F-47A2-94D3-47FFE6756A20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3410470" y="1352900"/>
              <a:ext cx="883290" cy="978418"/>
            </a:xfrm>
            <a:prstGeom prst="line">
              <a:avLst/>
            </a:prstGeom>
            <a:ln w="38100">
              <a:solidFill>
                <a:srgbClr val="767D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D1B845A5-3A62-46FB-9E95-DDA038E68E96}"/>
              </a:ext>
            </a:extLst>
          </p:cNvPr>
          <p:cNvSpPr/>
          <p:nvPr/>
        </p:nvSpPr>
        <p:spPr>
          <a:xfrm>
            <a:off x="3383848" y="2331318"/>
            <a:ext cx="1829956" cy="1129899"/>
          </a:xfrm>
          <a:prstGeom prst="roundRect">
            <a:avLst/>
          </a:prstGeom>
          <a:solidFill>
            <a:srgbClr val="767DC0"/>
          </a:solidFill>
          <a:ln>
            <a:solidFill>
              <a:srgbClr val="767D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>
                <a:solidFill>
                  <a:prstClr val="white"/>
                </a:solidFill>
              </a:rPr>
              <a:t>Being </a:t>
            </a:r>
            <a:r>
              <a:rPr lang="en-ZA" sz="2000" b="1" i="1" dirty="0">
                <a:solidFill>
                  <a:prstClr val="white"/>
                </a:solidFill>
              </a:rPr>
              <a:t>late</a:t>
            </a:r>
            <a:r>
              <a:rPr lang="en-ZA" sz="2000" b="1" dirty="0">
                <a:solidFill>
                  <a:prstClr val="white"/>
                </a:solidFill>
              </a:rPr>
              <a:t> shows that you: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D744FCE-4B58-4A75-A68A-C32AF1E00337}"/>
              </a:ext>
            </a:extLst>
          </p:cNvPr>
          <p:cNvGrpSpPr/>
          <p:nvPr/>
        </p:nvGrpSpPr>
        <p:grpSpPr>
          <a:xfrm>
            <a:off x="537517" y="1543327"/>
            <a:ext cx="2932715" cy="1093065"/>
            <a:chOff x="537517" y="1610435"/>
            <a:chExt cx="2932715" cy="1093065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xmlns="" id="{9A218E79-C6DD-48FD-9E5E-EC0D58C76793}"/>
                </a:ext>
              </a:extLst>
            </p:cNvPr>
            <p:cNvSpPr/>
            <p:nvPr/>
          </p:nvSpPr>
          <p:spPr>
            <a:xfrm>
              <a:off x="537517" y="1610435"/>
              <a:ext cx="1787689" cy="1093065"/>
            </a:xfrm>
            <a:prstGeom prst="roundRect">
              <a:avLst/>
            </a:prstGeom>
            <a:solidFill>
              <a:srgbClr val="767DC0"/>
            </a:solidFill>
            <a:ln w="28575">
              <a:solidFill>
                <a:srgbClr val="767D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b="1" dirty="0">
                  <a:solidFill>
                    <a:schemeClr val="bg1"/>
                  </a:solidFill>
                </a:rPr>
                <a:t>Seem to be unprofessional</a:t>
              </a: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417093DA-C719-466B-9906-389C9AD522BE}"/>
                </a:ext>
              </a:extLst>
            </p:cNvPr>
            <p:cNvCxnSpPr>
              <a:cxnSpLocks/>
              <a:stCxn id="93" idx="3"/>
            </p:cNvCxnSpPr>
            <p:nvPr/>
          </p:nvCxnSpPr>
          <p:spPr>
            <a:xfrm>
              <a:off x="2325206" y="2156968"/>
              <a:ext cx="1145026" cy="277675"/>
            </a:xfrm>
            <a:prstGeom prst="line">
              <a:avLst/>
            </a:prstGeom>
            <a:ln w="38100">
              <a:solidFill>
                <a:srgbClr val="767D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068A862-5535-44D4-A2F2-131D359EFC6C}"/>
              </a:ext>
            </a:extLst>
          </p:cNvPr>
          <p:cNvGrpSpPr/>
          <p:nvPr/>
        </p:nvGrpSpPr>
        <p:grpSpPr>
          <a:xfrm>
            <a:off x="5167261" y="1439298"/>
            <a:ext cx="2859993" cy="1173891"/>
            <a:chOff x="5167261" y="1389870"/>
            <a:chExt cx="2859993" cy="1173891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xmlns="" id="{BFC865A5-ACC6-4AAB-9791-3B80419F47CE}"/>
                </a:ext>
              </a:extLst>
            </p:cNvPr>
            <p:cNvSpPr/>
            <p:nvPr/>
          </p:nvSpPr>
          <p:spPr>
            <a:xfrm>
              <a:off x="6078926" y="1389870"/>
              <a:ext cx="1948328" cy="1173891"/>
            </a:xfrm>
            <a:prstGeom prst="roundRect">
              <a:avLst/>
            </a:prstGeom>
            <a:solidFill>
              <a:srgbClr val="A1EB3F"/>
            </a:solidFill>
            <a:ln w="28575">
              <a:solidFill>
                <a:srgbClr val="A1E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b="1" dirty="0">
                  <a:solidFill>
                    <a:schemeClr val="bg1"/>
                  </a:solidFill>
                </a:rPr>
                <a:t>Don’t consider the appointment or activity important</a:t>
              </a: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xmlns="" id="{0E73298C-9E29-4792-A02B-3EE42379743A}"/>
                </a:ext>
              </a:extLst>
            </p:cNvPr>
            <p:cNvCxnSpPr>
              <a:cxnSpLocks/>
              <a:endCxn id="91" idx="1"/>
            </p:cNvCxnSpPr>
            <p:nvPr/>
          </p:nvCxnSpPr>
          <p:spPr>
            <a:xfrm flipV="1">
              <a:off x="5167261" y="1976816"/>
              <a:ext cx="911665" cy="429293"/>
            </a:xfrm>
            <a:prstGeom prst="line">
              <a:avLst/>
            </a:prstGeom>
            <a:ln w="38100">
              <a:solidFill>
                <a:srgbClr val="767D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87203DC-7450-4DE5-A1AC-C6D5591180DC}"/>
              </a:ext>
            </a:extLst>
          </p:cNvPr>
          <p:cNvGrpSpPr/>
          <p:nvPr/>
        </p:nvGrpSpPr>
        <p:grpSpPr>
          <a:xfrm>
            <a:off x="537517" y="2780834"/>
            <a:ext cx="2846331" cy="1537166"/>
            <a:chOff x="537517" y="2842619"/>
            <a:chExt cx="2846331" cy="1300821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xmlns="" id="{7BE861EF-B7F6-49D4-9131-DE50D43D9FC9}"/>
                </a:ext>
              </a:extLst>
            </p:cNvPr>
            <p:cNvSpPr/>
            <p:nvPr/>
          </p:nvSpPr>
          <p:spPr>
            <a:xfrm>
              <a:off x="537517" y="2842619"/>
              <a:ext cx="1668163" cy="1300821"/>
            </a:xfrm>
            <a:prstGeom prst="roundRect">
              <a:avLst/>
            </a:prstGeom>
            <a:solidFill>
              <a:srgbClr val="A1EB3F"/>
            </a:solidFill>
            <a:ln w="28575">
              <a:solidFill>
                <a:srgbClr val="A1E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b="1" dirty="0">
                  <a:solidFill>
                    <a:schemeClr val="bg1"/>
                  </a:solidFill>
                </a:rPr>
                <a:t>Are unfocussed because you lost track of time</a:t>
              </a: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A9EE628A-06BF-40A8-BFA6-F30AB9B5F1DE}"/>
                </a:ext>
              </a:extLst>
            </p:cNvPr>
            <p:cNvCxnSpPr>
              <a:cxnSpLocks/>
              <a:stCxn id="88" idx="3"/>
            </p:cNvCxnSpPr>
            <p:nvPr/>
          </p:nvCxnSpPr>
          <p:spPr>
            <a:xfrm flipV="1">
              <a:off x="2205680" y="3200865"/>
              <a:ext cx="1178168" cy="292165"/>
            </a:xfrm>
            <a:prstGeom prst="line">
              <a:avLst/>
            </a:prstGeom>
            <a:ln w="38100">
              <a:solidFill>
                <a:srgbClr val="767D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BFD4D208-3E0E-4F42-B0D0-551121BD7201}"/>
              </a:ext>
            </a:extLst>
          </p:cNvPr>
          <p:cNvGrpSpPr/>
          <p:nvPr/>
        </p:nvGrpSpPr>
        <p:grpSpPr>
          <a:xfrm>
            <a:off x="5211879" y="2733176"/>
            <a:ext cx="2815375" cy="1380551"/>
            <a:chOff x="5211879" y="2733176"/>
            <a:chExt cx="2815375" cy="1380551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xmlns="" id="{1C9DB2F9-1572-426E-B81E-4C6C01C63AE8}"/>
                </a:ext>
              </a:extLst>
            </p:cNvPr>
            <p:cNvSpPr/>
            <p:nvPr/>
          </p:nvSpPr>
          <p:spPr>
            <a:xfrm>
              <a:off x="6152251" y="2733176"/>
              <a:ext cx="1875003" cy="1380551"/>
            </a:xfrm>
            <a:prstGeom prst="roundRect">
              <a:avLst/>
            </a:prstGeom>
            <a:solidFill>
              <a:srgbClr val="767DC0"/>
            </a:solidFill>
            <a:ln w="28575">
              <a:solidFill>
                <a:srgbClr val="767D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b="1" dirty="0">
                  <a:solidFill>
                    <a:schemeClr val="bg1"/>
                  </a:solidFill>
                </a:rPr>
                <a:t>Don’t respect other people or their time, schedule or commitments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61B96CA8-2562-44A7-B261-CCA4E4E41765}"/>
                </a:ext>
              </a:extLst>
            </p:cNvPr>
            <p:cNvCxnSpPr>
              <a:cxnSpLocks/>
              <a:endCxn id="95" idx="1"/>
            </p:cNvCxnSpPr>
            <p:nvPr/>
          </p:nvCxnSpPr>
          <p:spPr>
            <a:xfrm>
              <a:off x="5211879" y="3120724"/>
              <a:ext cx="940372" cy="302728"/>
            </a:xfrm>
            <a:prstGeom prst="line">
              <a:avLst/>
            </a:prstGeom>
            <a:ln w="38100">
              <a:solidFill>
                <a:srgbClr val="767D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B63E3BC-AF4E-44FA-8D57-9089D5412FC1}"/>
              </a:ext>
            </a:extLst>
          </p:cNvPr>
          <p:cNvGrpSpPr/>
          <p:nvPr/>
        </p:nvGrpSpPr>
        <p:grpSpPr>
          <a:xfrm>
            <a:off x="4524593" y="154596"/>
            <a:ext cx="1880878" cy="2189309"/>
            <a:chOff x="4524593" y="154596"/>
            <a:chExt cx="1880878" cy="2189309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xmlns="" id="{F73EF10B-65B9-4CA2-99A3-A34E9D4FBC1A}"/>
                </a:ext>
              </a:extLst>
            </p:cNvPr>
            <p:cNvSpPr/>
            <p:nvPr/>
          </p:nvSpPr>
          <p:spPr>
            <a:xfrm>
              <a:off x="4524593" y="154596"/>
              <a:ext cx="1880878" cy="1198304"/>
            </a:xfrm>
            <a:prstGeom prst="roundRect">
              <a:avLst/>
            </a:prstGeom>
            <a:solidFill>
              <a:srgbClr val="767DC0"/>
            </a:solidFill>
            <a:ln w="28575">
              <a:solidFill>
                <a:srgbClr val="767D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b="1" dirty="0">
                  <a:solidFill>
                    <a:schemeClr val="bg1"/>
                  </a:solidFill>
                </a:rPr>
                <a:t>Might be unreliable </a:t>
              </a:r>
              <a:r>
                <a:rPr lang="en-ZA" b="1" dirty="0" smtClean="0">
                  <a:solidFill>
                    <a:schemeClr val="bg1"/>
                  </a:solidFill>
                </a:rPr>
                <a:t>&amp; </a:t>
              </a:r>
              <a:r>
                <a:rPr lang="en-ZA" b="1" dirty="0">
                  <a:solidFill>
                    <a:schemeClr val="bg1"/>
                  </a:solidFill>
                </a:rPr>
                <a:t>cannot really be trusted</a:t>
              </a: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F5732C68-8D44-4C76-88A1-F4492E4C75F6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 flipH="1">
              <a:off x="4619298" y="1352900"/>
              <a:ext cx="845734" cy="991005"/>
            </a:xfrm>
            <a:prstGeom prst="line">
              <a:avLst/>
            </a:prstGeom>
            <a:ln w="38100">
              <a:solidFill>
                <a:srgbClr val="767D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A3EA551-84E3-4712-8AA3-DCB9A01B32A1}"/>
              </a:ext>
            </a:extLst>
          </p:cNvPr>
          <p:cNvGrpSpPr/>
          <p:nvPr/>
        </p:nvGrpSpPr>
        <p:grpSpPr>
          <a:xfrm>
            <a:off x="2106203" y="3461217"/>
            <a:ext cx="1836796" cy="2206100"/>
            <a:chOff x="2106203" y="3461217"/>
            <a:chExt cx="1836796" cy="2206100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xmlns="" id="{482E1FCC-F86A-4D68-BDC3-19A0ABCF02D9}"/>
                </a:ext>
              </a:extLst>
            </p:cNvPr>
            <p:cNvSpPr/>
            <p:nvPr/>
          </p:nvSpPr>
          <p:spPr>
            <a:xfrm>
              <a:off x="2106203" y="4190619"/>
              <a:ext cx="1836796" cy="1476698"/>
            </a:xfrm>
            <a:prstGeom prst="roundRect">
              <a:avLst/>
            </a:prstGeom>
            <a:solidFill>
              <a:srgbClr val="767DC0"/>
            </a:solidFill>
            <a:ln w="28575">
              <a:solidFill>
                <a:srgbClr val="767D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b="1" dirty="0">
                  <a:solidFill>
                    <a:schemeClr val="bg1"/>
                  </a:solidFill>
                </a:rPr>
                <a:t>Don’t care about the stress it causes you or the other parties</a:t>
              </a: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B901D506-7234-4BD0-BFDF-F31B51572F26}"/>
                </a:ext>
              </a:extLst>
            </p:cNvPr>
            <p:cNvCxnSpPr>
              <a:cxnSpLocks/>
              <a:endCxn id="89" idx="0"/>
            </p:cNvCxnSpPr>
            <p:nvPr/>
          </p:nvCxnSpPr>
          <p:spPr>
            <a:xfrm flipH="1">
              <a:off x="3024601" y="3461217"/>
              <a:ext cx="727128" cy="729402"/>
            </a:xfrm>
            <a:prstGeom prst="line">
              <a:avLst/>
            </a:prstGeom>
            <a:ln w="38100">
              <a:solidFill>
                <a:srgbClr val="767D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65F51F0-938B-426C-B63E-CEE727D0212D}"/>
              </a:ext>
            </a:extLst>
          </p:cNvPr>
          <p:cNvGrpSpPr/>
          <p:nvPr/>
        </p:nvGrpSpPr>
        <p:grpSpPr>
          <a:xfrm>
            <a:off x="4564454" y="3455246"/>
            <a:ext cx="1999776" cy="2191175"/>
            <a:chOff x="4564454" y="3455246"/>
            <a:chExt cx="1999776" cy="2191175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xmlns="" id="{5849890A-1CB7-40E8-8718-7343AF45CEB8}"/>
                </a:ext>
              </a:extLst>
            </p:cNvPr>
            <p:cNvSpPr/>
            <p:nvPr/>
          </p:nvSpPr>
          <p:spPr>
            <a:xfrm>
              <a:off x="4564454" y="4190619"/>
              <a:ext cx="1999776" cy="1455802"/>
            </a:xfrm>
            <a:prstGeom prst="roundRect">
              <a:avLst/>
            </a:prstGeom>
            <a:solidFill>
              <a:srgbClr val="A1EB3F"/>
            </a:solidFill>
            <a:ln w="28575">
              <a:solidFill>
                <a:srgbClr val="A1EB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b="1" dirty="0">
                  <a:solidFill>
                    <a:schemeClr val="bg1"/>
                  </a:solidFill>
                </a:rPr>
                <a:t>Didn’t consider the ripple effect of your lateness on the plans or </a:t>
              </a:r>
              <a:r>
                <a:rPr lang="en-ZA" b="1" dirty="0" smtClean="0">
                  <a:solidFill>
                    <a:schemeClr val="bg1"/>
                  </a:solidFill>
                </a:rPr>
                <a:t>work </a:t>
              </a:r>
              <a:r>
                <a:rPr lang="en-ZA" b="1" dirty="0">
                  <a:solidFill>
                    <a:schemeClr val="bg1"/>
                  </a:solidFill>
                </a:rPr>
                <a:t>of others</a:t>
              </a: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xmlns="" id="{9DBC2E05-8D3A-4301-B273-976D25948B7D}"/>
                </a:ext>
              </a:extLst>
            </p:cNvPr>
            <p:cNvCxnSpPr>
              <a:cxnSpLocks/>
              <a:endCxn id="90" idx="0"/>
            </p:cNvCxnSpPr>
            <p:nvPr/>
          </p:nvCxnSpPr>
          <p:spPr>
            <a:xfrm>
              <a:off x="4732336" y="3455246"/>
              <a:ext cx="832006" cy="735373"/>
            </a:xfrm>
            <a:prstGeom prst="line">
              <a:avLst/>
            </a:prstGeom>
            <a:ln w="38100">
              <a:solidFill>
                <a:srgbClr val="767D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069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5E208A-F408-49B7-AC0C-5D1AB1B28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When you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procrastinate</a:t>
            </a:r>
            <a:r>
              <a:rPr lang="en-ZA" b="1" dirty="0">
                <a:latin typeface="+mn-lt"/>
              </a:rPr>
              <a:t>, you: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76E1A6-60B7-4F87-94C5-5B0D09164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583983"/>
          </a:xfrm>
        </p:spPr>
        <p:txBody>
          <a:bodyPr>
            <a:normAutofit lnSpcReduction="10000"/>
          </a:bodyPr>
          <a:lstStyle/>
          <a:p>
            <a:pPr lvl="0" fontAlgn="base"/>
            <a:r>
              <a:rPr lang="en-ZA" sz="3600" dirty="0"/>
              <a:t>Lose track of the </a:t>
            </a:r>
            <a:r>
              <a:rPr lang="en-ZA" sz="3600" b="1" dirty="0">
                <a:solidFill>
                  <a:srgbClr val="A1EB3F"/>
                </a:solidFill>
              </a:rPr>
              <a:t>urgency</a:t>
            </a:r>
            <a:r>
              <a:rPr lang="en-ZA" sz="3600" dirty="0"/>
              <a:t> of a task.</a:t>
            </a:r>
          </a:p>
          <a:p>
            <a:pPr lvl="0" fontAlgn="base"/>
            <a:r>
              <a:rPr lang="en-ZA" sz="3600" dirty="0"/>
              <a:t>Feel </a:t>
            </a:r>
            <a:r>
              <a:rPr lang="en-ZA" sz="3600" b="1" dirty="0">
                <a:solidFill>
                  <a:srgbClr val="767DC0"/>
                </a:solidFill>
              </a:rPr>
              <a:t>anxious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767DC0"/>
                </a:solidFill>
              </a:rPr>
              <a:t>stressed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Lack </a:t>
            </a:r>
            <a:r>
              <a:rPr lang="en-ZA" sz="3600" b="1" dirty="0" smtClean="0">
                <a:solidFill>
                  <a:srgbClr val="A1EB3F"/>
                </a:solidFill>
              </a:rPr>
              <a:t>focus</a:t>
            </a:r>
            <a:r>
              <a:rPr lang="en-ZA" sz="3600" dirty="0" smtClean="0"/>
              <a:t>.</a:t>
            </a:r>
          </a:p>
          <a:p>
            <a:pPr lvl="0" fontAlgn="base"/>
            <a:r>
              <a:rPr lang="en-ZA" sz="3600" dirty="0" smtClean="0"/>
              <a:t>Neglect </a:t>
            </a:r>
            <a:r>
              <a:rPr lang="en-ZA" sz="3600" dirty="0"/>
              <a:t>other </a:t>
            </a:r>
            <a:r>
              <a:rPr lang="en-ZA" sz="3600" b="1" dirty="0">
                <a:solidFill>
                  <a:srgbClr val="767DC0"/>
                </a:solidFill>
              </a:rPr>
              <a:t>commitments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Need to </a:t>
            </a:r>
            <a:r>
              <a:rPr lang="en-ZA" sz="3600" b="1" dirty="0">
                <a:solidFill>
                  <a:srgbClr val="A1EB3F"/>
                </a:solidFill>
              </a:rPr>
              <a:t>put in more effort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Inconvenience </a:t>
            </a:r>
            <a:r>
              <a:rPr lang="en-ZA" sz="3600" b="1" dirty="0">
                <a:solidFill>
                  <a:srgbClr val="767DC0"/>
                </a:solidFill>
              </a:rPr>
              <a:t>yourself </a:t>
            </a:r>
            <a:r>
              <a:rPr lang="en-ZA" sz="3600" b="1" dirty="0" smtClean="0">
                <a:solidFill>
                  <a:srgbClr val="767DC0"/>
                </a:solidFill>
              </a:rPr>
              <a:t>&amp; </a:t>
            </a:r>
            <a:r>
              <a:rPr lang="en-ZA" sz="3600" b="1" dirty="0">
                <a:solidFill>
                  <a:srgbClr val="767DC0"/>
                </a:solidFill>
              </a:rPr>
              <a:t>others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Give yourself a </a:t>
            </a:r>
            <a:r>
              <a:rPr lang="en-ZA" sz="3600" b="1" dirty="0">
                <a:solidFill>
                  <a:srgbClr val="A1EB3F"/>
                </a:solidFill>
              </a:rPr>
              <a:t>bad reputation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Harm your </a:t>
            </a:r>
            <a:r>
              <a:rPr lang="en-ZA" sz="3600" b="1" dirty="0">
                <a:solidFill>
                  <a:srgbClr val="767DC0"/>
                </a:solidFill>
              </a:rPr>
              <a:t>self-image</a:t>
            </a:r>
            <a:r>
              <a:rPr lang="en-ZA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8331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238322D-2095-4BC1-AC3A-AC49D2EF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4776362"/>
            <a:ext cx="7910513" cy="524687"/>
          </a:xfrm>
        </p:spPr>
        <p:txBody>
          <a:bodyPr>
            <a:normAutofit/>
          </a:bodyPr>
          <a:lstStyle/>
          <a:p>
            <a:r>
              <a:rPr lang="en-ZA" sz="2800" dirty="0" smtClean="0">
                <a:solidFill>
                  <a:srgbClr val="8CE614"/>
                </a:solidFill>
              </a:rPr>
              <a:t>Module 3</a:t>
            </a:r>
            <a:endParaRPr lang="en-ZA" sz="2800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181966-6483-4AC6-8E13-29BAE161B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7577" y="4237149"/>
            <a:ext cx="8296478" cy="65512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ZA" sz="5200" dirty="0" smtClean="0">
                <a:solidFill>
                  <a:srgbClr val="9A73FD"/>
                </a:solidFill>
                <a:latin typeface="Calibri"/>
                <a:ea typeface="+mj-ea"/>
                <a:cs typeface="+mj-cs"/>
              </a:rPr>
              <a:t>Learning activity 3.2</a:t>
            </a:r>
            <a:endParaRPr lang="en-ZA" sz="5200" dirty="0">
              <a:solidFill>
                <a:srgbClr val="9A73FD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2F1843-62A0-441D-A0DD-030A0BB41B26}"/>
              </a:ext>
            </a:extLst>
          </p:cNvPr>
          <p:cNvSpPr txBox="1"/>
          <p:nvPr/>
        </p:nvSpPr>
        <p:spPr>
          <a:xfrm>
            <a:off x="399427" y="5193931"/>
            <a:ext cx="7903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unit by completing Learning activity 3.2 in your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05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6A8409-7FF8-40DC-986C-70AB9674A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29" y="3133166"/>
            <a:ext cx="7910513" cy="1036641"/>
          </a:xfrm>
        </p:spPr>
        <p:txBody>
          <a:bodyPr>
            <a:normAutofit/>
          </a:bodyPr>
          <a:lstStyle/>
          <a:p>
            <a:pPr algn="ctr" fontAlgn="base"/>
            <a:r>
              <a:rPr lang="en-ZA" dirty="0">
                <a:solidFill>
                  <a:srgbClr val="A1EB3F"/>
                </a:solidFill>
              </a:rPr>
              <a:t>Timewasters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3E3E10-C755-4CD7-BC3E-D0E6714A5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104" y="2253041"/>
            <a:ext cx="7910513" cy="880125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3.3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82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58BB5A-15D6-4E3A-B829-F3A814DE4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What are </a:t>
            </a:r>
            <a:r>
              <a:rPr lang="en-ZA" b="1" dirty="0">
                <a:solidFill>
                  <a:srgbClr val="A1EB3F"/>
                </a:solidFill>
                <a:latin typeface="+mn-lt"/>
              </a:rPr>
              <a:t>timewasters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B35648-12C1-4A01-9EAE-0EF5A0A7A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4" y="1082491"/>
            <a:ext cx="7456578" cy="12536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ZA" sz="3600" b="1" i="1" dirty="0">
                <a:solidFill>
                  <a:srgbClr val="767DC0"/>
                </a:solidFill>
              </a:rPr>
              <a:t>Anything</a:t>
            </a:r>
            <a:r>
              <a:rPr lang="en-ZA" sz="3600" dirty="0"/>
              <a:t> that </a:t>
            </a:r>
            <a:r>
              <a:rPr lang="en-ZA" sz="3600" b="1" dirty="0">
                <a:solidFill>
                  <a:srgbClr val="FF0000"/>
                </a:solidFill>
              </a:rPr>
              <a:t>stops</a:t>
            </a:r>
            <a:r>
              <a:rPr lang="en-ZA" sz="3600" dirty="0"/>
              <a:t> you from using your time in the </a:t>
            </a:r>
            <a:r>
              <a:rPr lang="en-ZA" sz="3600" b="1" dirty="0">
                <a:solidFill>
                  <a:srgbClr val="767DC0"/>
                </a:solidFill>
              </a:rPr>
              <a:t>best </a:t>
            </a:r>
            <a:r>
              <a:rPr lang="en-ZA" sz="3600" b="1" dirty="0" smtClean="0">
                <a:solidFill>
                  <a:srgbClr val="767DC0"/>
                </a:solidFill>
              </a:rPr>
              <a:t>way</a:t>
            </a:r>
            <a:r>
              <a:rPr lang="en-ZA" sz="3600" dirty="0" smtClean="0"/>
              <a:t>! </a:t>
            </a:r>
            <a:endParaRPr lang="en-ZA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324513-245B-41A1-BAF1-C1EE82DC69B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2421348"/>
            <a:ext cx="4403717" cy="2940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BB1733-E3A6-4D96-8C5C-A313B4B1652D}"/>
              </a:ext>
            </a:extLst>
          </p:cNvPr>
          <p:cNvSpPr txBox="1"/>
          <p:nvPr/>
        </p:nvSpPr>
        <p:spPr>
          <a:xfrm>
            <a:off x="1815390" y="5446727"/>
            <a:ext cx="5257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3.12: Watching TV may help you to relax, but it can be a timewaster if you don’t plan your time wisely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05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754" y="1047136"/>
            <a:ext cx="4020490" cy="3441385"/>
          </a:xfrm>
        </p:spPr>
        <p:txBody>
          <a:bodyPr>
            <a:noAutofit/>
          </a:bodyPr>
          <a:lstStyle/>
          <a:p>
            <a:pPr algn="ctr"/>
            <a:r>
              <a:rPr lang="en-ZA" sz="4800" dirty="0">
                <a:solidFill>
                  <a:srgbClr val="8CE614"/>
                </a:solidFill>
              </a:rPr>
              <a:t>Plan </a:t>
            </a:r>
            <a:r>
              <a:rPr lang="en-ZA" sz="4800" dirty="0" smtClean="0">
                <a:solidFill>
                  <a:srgbClr val="8CE614"/>
                </a:solidFill>
              </a:rPr>
              <a:t>&amp; manage </a:t>
            </a:r>
            <a:r>
              <a:rPr lang="en-ZA" sz="4800" dirty="0">
                <a:solidFill>
                  <a:srgbClr val="8CE614"/>
                </a:solidFill>
              </a:rPr>
              <a:t>your time in terms of activities </a:t>
            </a:r>
            <a:r>
              <a:rPr lang="en-ZA" sz="4800" dirty="0" smtClean="0">
                <a:solidFill>
                  <a:srgbClr val="8CE614"/>
                </a:solidFill>
              </a:rPr>
              <a:t>&amp; responsibilities</a:t>
            </a:r>
            <a:endParaRPr lang="en-GB" sz="4800" dirty="0">
              <a:solidFill>
                <a:srgbClr val="8CE614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1163" y="4488521"/>
            <a:ext cx="3843081" cy="531878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</a:t>
            </a:r>
            <a:r>
              <a:rPr lang="en-GB" dirty="0" smtClean="0">
                <a:solidFill>
                  <a:srgbClr val="9A73FD"/>
                </a:solidFill>
              </a:rPr>
              <a:t>3</a:t>
            </a:r>
            <a:endParaRPr lang="en-GB" dirty="0">
              <a:solidFill>
                <a:srgbClr val="9A7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8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D1117F-4B17-400F-9896-624C00BF7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16" y="869223"/>
            <a:ext cx="7905750" cy="477839"/>
          </a:xfrm>
        </p:spPr>
        <p:txBody>
          <a:bodyPr>
            <a:noAutofit/>
          </a:bodyPr>
          <a:lstStyle/>
          <a:p>
            <a:pPr algn="ctr"/>
            <a:r>
              <a:rPr lang="en-US" sz="1800" i="1" dirty="0">
                <a:latin typeface="+mn-lt"/>
              </a:rPr>
              <a:t>Table 3.1: Examples of common timewasters</a:t>
            </a:r>
            <a:endParaRPr lang="en-ZA" sz="1800" i="1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3785" y="215153"/>
            <a:ext cx="71972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4400" b="1" dirty="0">
                <a:solidFill>
                  <a:prstClr val="black"/>
                </a:solidFill>
                <a:ea typeface="+mj-ea"/>
                <a:cs typeface="+mj-cs"/>
              </a:rPr>
              <a:t>What are </a:t>
            </a:r>
            <a:r>
              <a:rPr lang="en-ZA" sz="4400" b="1" dirty="0">
                <a:solidFill>
                  <a:srgbClr val="A1EB3F"/>
                </a:solidFill>
                <a:ea typeface="+mj-ea"/>
                <a:cs typeface="+mj-cs"/>
              </a:rPr>
              <a:t>timewasters</a:t>
            </a:r>
            <a:r>
              <a:rPr lang="en-ZA" sz="4400" b="1" dirty="0">
                <a:solidFill>
                  <a:prstClr val="black"/>
                </a:solidFill>
                <a:ea typeface="+mj-ea"/>
                <a:cs typeface="+mj-cs"/>
              </a:rPr>
              <a:t>?</a:t>
            </a:r>
            <a:endParaRPr lang="en-ZA" dirty="0"/>
          </a:p>
        </p:txBody>
      </p:sp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911356"/>
              </p:ext>
            </p:extLst>
          </p:nvPr>
        </p:nvGraphicFramePr>
        <p:xfrm>
          <a:off x="112916" y="1252932"/>
          <a:ext cx="8197366" cy="501637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050944"/>
                <a:gridCol w="4146422"/>
              </a:tblGrid>
              <a:tr h="36194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-Bold"/>
                        </a:rPr>
                        <a:t>External source of time wastage</a:t>
                      </a:r>
                      <a:endParaRPr lang="en-ZA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-Bold"/>
                        </a:rPr>
                        <a:t>Internal source of time wastage</a:t>
                      </a:r>
                      <a:endParaRPr lang="en-ZA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723893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"/>
                        </a:rPr>
                        <a:t>Interruptions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"/>
                        </a:rPr>
                        <a:t>(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"/>
                        </a:rPr>
                        <a:t>e.g. incoming phone calls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"/>
                        </a:rPr>
                        <a:t>&amp;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"/>
                        </a:rPr>
                        <a:t>messages)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"/>
                        </a:rPr>
                        <a:t>Sleeping late</a:t>
                      </a:r>
                      <a:endParaRPr lang="en-ZA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</a:tr>
              <a:tr h="454326">
                <a:tc>
                  <a:txBody>
                    <a:bodyPr/>
                    <a:lstStyle/>
                    <a:p>
                      <a:pPr marL="342900" marR="0" indent="-34290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-Bold"/>
                        </a:rPr>
                        <a:t>Distractions around you </a:t>
                      </a:r>
                      <a:endParaRPr lang="en-GB" sz="200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Sans-Bold"/>
                      </a:endParaRPr>
                    </a:p>
                    <a:p>
                      <a:pPr marL="0" marR="0" indent="363538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-Bold"/>
                        </a:rPr>
                        <a:t>(</a:t>
                      </a:r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-Bold"/>
                        </a:rPr>
                        <a:t>e.g. noise)</a:t>
                      </a:r>
                      <a:endParaRPr lang="en-ZA" sz="20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Sans-Bold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-Bold"/>
                        </a:rPr>
                        <a:t>Having no plan of action </a:t>
                      </a:r>
                      <a:endParaRPr lang="en-GB" sz="200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Sans-Bold"/>
                      </a:endParaRPr>
                    </a:p>
                    <a:p>
                      <a:pPr marL="268288" marR="0" lvl="1" indent="952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-Bold"/>
                        </a:rPr>
                        <a:t>for </a:t>
                      </a:r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-Bold"/>
                        </a:rPr>
                        <a:t>the day</a:t>
                      </a:r>
                      <a:endParaRPr lang="en-ZA" sz="20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Sans-Bold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379711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"/>
                        </a:rPr>
                        <a:t>Unexpected visitors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"/>
                        </a:rPr>
                        <a:t>Failing to prioritise activities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</a:tr>
              <a:tr h="464265">
                <a:tc>
                  <a:txBody>
                    <a:bodyPr/>
                    <a:lstStyle/>
                    <a:p>
                      <a:pPr marL="342900" marR="0" indent="-34290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-Bold"/>
                        </a:rPr>
                        <a:t>Unexpected changes </a:t>
                      </a:r>
                      <a:endParaRPr lang="en-GB" sz="200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Sans-Bold"/>
                      </a:endParaRPr>
                    </a:p>
                    <a:p>
                      <a:pPr marL="0" marR="0" indent="363538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-Bold"/>
                        </a:rPr>
                        <a:t>in </a:t>
                      </a:r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-Bold"/>
                        </a:rPr>
                        <a:t>circumstances</a:t>
                      </a:r>
                      <a:endParaRPr lang="en-ZA" sz="20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Sans-Bold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-Bold"/>
                        </a:rPr>
                        <a:t>Lacking focus</a:t>
                      </a:r>
                      <a:endParaRPr lang="en-ZA" sz="20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Sans-Bold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746668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"/>
                        </a:rPr>
                        <a:t>People who change their mind </a:t>
                      </a:r>
                      <a:endParaRPr lang="en-GB" sz="20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OpenSans"/>
                      </a:endParaRPr>
                    </a:p>
                    <a:p>
                      <a:pPr marL="363538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"/>
                        </a:rPr>
                        <a:t>or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"/>
                        </a:rPr>
                        <a:t>let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"/>
                        </a:rPr>
                        <a:t>you</a:t>
                      </a:r>
                      <a:r>
                        <a:rPr lang="en-ZA" sz="20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"/>
                        </a:rPr>
                        <a:t>down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"/>
                        </a:rPr>
                        <a:t>Failing to delegate tasks to others or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"/>
                        </a:rPr>
                        <a:t>to</a:t>
                      </a:r>
                      <a:r>
                        <a:rPr lang="en-ZA" sz="20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"/>
                        </a:rPr>
                        <a:t>ask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"/>
                        </a:rPr>
                        <a:t>for assistance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</a:tr>
              <a:tr h="746668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Being given extra tasks at </a:t>
                      </a:r>
                      <a:endParaRPr lang="en-GB" sz="2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OpenSans"/>
                      </a:endParaRPr>
                    </a:p>
                    <a:p>
                      <a:pPr marL="363538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short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notice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Spending too much time talking to friends in person or on the phone </a:t>
                      </a:r>
                      <a:r>
                        <a:rPr lang="en-GB" sz="2000" dirty="0" smtClean="0"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(</a:t>
                      </a: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e.g. via Skype, emails, texting or instant messaging)</a:t>
                      </a:r>
                      <a:endParaRPr lang="en-ZA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5179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D1117F-4B17-400F-9896-624C00BF7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16" y="869223"/>
            <a:ext cx="7905750" cy="477839"/>
          </a:xfrm>
        </p:spPr>
        <p:txBody>
          <a:bodyPr>
            <a:noAutofit/>
          </a:bodyPr>
          <a:lstStyle/>
          <a:p>
            <a:pPr algn="ctr"/>
            <a:r>
              <a:rPr lang="en-US" sz="1800" i="1" dirty="0">
                <a:latin typeface="+mn-lt"/>
              </a:rPr>
              <a:t>Table 3.1: Examples of common </a:t>
            </a:r>
            <a:r>
              <a:rPr lang="en-US" sz="1800" i="1" dirty="0" smtClean="0">
                <a:latin typeface="+mn-lt"/>
              </a:rPr>
              <a:t>timewasters</a:t>
            </a:r>
            <a:endParaRPr lang="en-ZA" sz="1800" i="1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3785" y="215153"/>
            <a:ext cx="71972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4400" b="1" dirty="0">
                <a:solidFill>
                  <a:prstClr val="black"/>
                </a:solidFill>
                <a:ea typeface="+mj-ea"/>
                <a:cs typeface="+mj-cs"/>
              </a:rPr>
              <a:t>What are </a:t>
            </a:r>
            <a:r>
              <a:rPr lang="en-ZA" sz="4400" b="1" dirty="0">
                <a:solidFill>
                  <a:srgbClr val="A1EB3F"/>
                </a:solidFill>
                <a:ea typeface="+mj-ea"/>
                <a:cs typeface="+mj-cs"/>
              </a:rPr>
              <a:t>timewasters</a:t>
            </a:r>
            <a:r>
              <a:rPr lang="en-ZA" sz="4400" b="1" dirty="0">
                <a:solidFill>
                  <a:prstClr val="black"/>
                </a:solidFill>
                <a:ea typeface="+mj-ea"/>
                <a:cs typeface="+mj-cs"/>
              </a:rPr>
              <a:t>?</a:t>
            </a:r>
            <a:endParaRPr lang="en-ZA" dirty="0"/>
          </a:p>
        </p:txBody>
      </p:sp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435520"/>
              </p:ext>
            </p:extLst>
          </p:nvPr>
        </p:nvGraphicFramePr>
        <p:xfrm>
          <a:off x="112916" y="1252932"/>
          <a:ext cx="8197366" cy="456818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050944"/>
                <a:gridCol w="4146422"/>
              </a:tblGrid>
              <a:tr h="36194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-Bold"/>
                        </a:rPr>
                        <a:t>External source of time wastage</a:t>
                      </a:r>
                      <a:endParaRPr lang="en-ZA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-Bold"/>
                        </a:rPr>
                        <a:t>Internal source of time wastage</a:t>
                      </a:r>
                      <a:endParaRPr lang="en-ZA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723893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Long queues </a:t>
                      </a:r>
                      <a:endParaRPr lang="en-GB" sz="2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OpenSans"/>
                      </a:endParaRPr>
                    </a:p>
                    <a:p>
                      <a:pPr marL="0" indent="363538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(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e.g. at tellers or in waiting rooms)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Spending too much time on traditional media </a:t>
                      </a:r>
                      <a:endParaRPr lang="en-GB" sz="2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OpenSans"/>
                      </a:endParaRPr>
                    </a:p>
                    <a:p>
                      <a:pPr marL="363538" lvl="1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(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e.g.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magazines, newspapers, </a:t>
                      </a:r>
                    </a:p>
                    <a:p>
                      <a:pPr marL="363538" lvl="1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TV,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movies)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</a:tr>
              <a:tr h="45432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Delays </a:t>
                      </a:r>
                      <a:endParaRPr lang="en-GB" sz="2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OpenSans"/>
                      </a:endParaRPr>
                    </a:p>
                    <a:p>
                      <a:pPr marL="363538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(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e.g. in delivery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times,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getting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feedback,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being assisted)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Spending too much time on the digital and social media </a:t>
                      </a:r>
                      <a:endParaRPr lang="en-GB" sz="2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OpenSans"/>
                      </a:endParaRPr>
                    </a:p>
                    <a:p>
                      <a:pPr marL="363538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(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e.g. the Internet, YouTube, blogs, Twitter, Facebook, Instagram)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379711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People who are late for appointments</a:t>
                      </a:r>
                      <a:endParaRPr lang="en-ZA" sz="20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Visiting a person or place for longer than you planned to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</a:tr>
              <a:tr h="379711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SemiboldItalic"/>
                        </a:rPr>
                        <a:t>Bureaucratic</a:t>
                      </a:r>
                      <a:r>
                        <a:rPr lang="en-GB" sz="2000" b="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SemiboldItalic"/>
                        </a:rPr>
                        <a:t>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red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tape, </a:t>
                      </a:r>
                    </a:p>
                    <a:p>
                      <a:pPr marL="363538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lengthy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instructions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Being indecisive, or making the wrong choices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667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D1117F-4B17-400F-9896-624C00BF7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16" y="869223"/>
            <a:ext cx="7905750" cy="477839"/>
          </a:xfrm>
        </p:spPr>
        <p:txBody>
          <a:bodyPr>
            <a:noAutofit/>
          </a:bodyPr>
          <a:lstStyle/>
          <a:p>
            <a:pPr algn="ctr"/>
            <a:r>
              <a:rPr lang="en-US" sz="1800" i="1" dirty="0">
                <a:latin typeface="+mn-lt"/>
              </a:rPr>
              <a:t>Table 3.1: Examples of common </a:t>
            </a:r>
            <a:r>
              <a:rPr lang="en-US" sz="1800" i="1" dirty="0" smtClean="0">
                <a:latin typeface="+mn-lt"/>
              </a:rPr>
              <a:t>timewasters</a:t>
            </a:r>
            <a:endParaRPr lang="en-ZA" sz="1800" i="1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3785" y="215153"/>
            <a:ext cx="71972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4400" b="1" dirty="0">
                <a:solidFill>
                  <a:prstClr val="black"/>
                </a:solidFill>
                <a:ea typeface="+mj-ea"/>
                <a:cs typeface="+mj-cs"/>
              </a:rPr>
              <a:t>What are </a:t>
            </a:r>
            <a:r>
              <a:rPr lang="en-ZA" sz="4400" b="1" dirty="0">
                <a:solidFill>
                  <a:srgbClr val="A1EB3F"/>
                </a:solidFill>
                <a:ea typeface="+mj-ea"/>
                <a:cs typeface="+mj-cs"/>
              </a:rPr>
              <a:t>timewasters</a:t>
            </a:r>
            <a:r>
              <a:rPr lang="en-ZA" sz="4400" b="1" dirty="0">
                <a:solidFill>
                  <a:prstClr val="black"/>
                </a:solidFill>
                <a:ea typeface="+mj-ea"/>
                <a:cs typeface="+mj-cs"/>
              </a:rPr>
              <a:t>?</a:t>
            </a:r>
            <a:endParaRPr lang="en-ZA" dirty="0"/>
          </a:p>
        </p:txBody>
      </p:sp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975275"/>
              </p:ext>
            </p:extLst>
          </p:nvPr>
        </p:nvGraphicFramePr>
        <p:xfrm>
          <a:off x="112916" y="1295630"/>
          <a:ext cx="8197366" cy="356867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050944"/>
                <a:gridCol w="4146422"/>
              </a:tblGrid>
              <a:tr h="36194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-Bold"/>
                        </a:rPr>
                        <a:t>External source of time wastage</a:t>
                      </a:r>
                      <a:endParaRPr lang="en-ZA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OpenSans-Bold"/>
                        </a:rPr>
                        <a:t>Internal source of time wastage</a:t>
                      </a:r>
                      <a:endParaRPr lang="en-ZA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723893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Meetings that serve </a:t>
                      </a:r>
                      <a:endParaRPr lang="en-GB" sz="2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OpenSans"/>
                      </a:endParaRPr>
                    </a:p>
                    <a:p>
                      <a:pPr marL="0" indent="363538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no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real purpose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Not listening carefully </a:t>
                      </a:r>
                      <a:endParaRPr lang="en-GB" sz="2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OpenSans"/>
                      </a:endParaRPr>
                    </a:p>
                    <a:p>
                      <a:pPr marL="0" indent="363538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to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instructions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</a:tr>
              <a:tr h="45432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Breakdowns </a:t>
                      </a:r>
                      <a:endParaRPr lang="en-GB" sz="2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OpenSans"/>
                      </a:endParaRPr>
                    </a:p>
                    <a:p>
                      <a:pPr marL="363538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(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e.g.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cars, equipment,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machinery)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Underestimating how long an activity will take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379711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Traffic jams</a:t>
                      </a:r>
                      <a:endParaRPr lang="en-ZA" sz="20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Being ignorant of what to do</a:t>
                      </a:r>
                      <a:endParaRPr lang="en-ZA" sz="20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</a:tr>
              <a:tr h="379711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Power failures</a:t>
                      </a:r>
                      <a:endParaRPr lang="en-ZA" sz="20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Redoing a task over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&amp;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over </a:t>
                      </a:r>
                      <a:endParaRPr lang="en-GB" sz="2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OpenSans"/>
                      </a:endParaRPr>
                    </a:p>
                    <a:p>
                      <a:pPr marL="363538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to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get it perfect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379711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Crises </a:t>
                      </a:r>
                      <a:endParaRPr lang="en-GB" sz="20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OpenSans"/>
                      </a:endParaRPr>
                    </a:p>
                    <a:p>
                      <a:pPr marL="0" indent="363538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(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e.g.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health, economic, 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nature)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Being stressed or tired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3806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C990E7-8959-4F53-85FB-CEB5C7DD5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0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Stop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wasting</a:t>
            </a:r>
            <a:r>
              <a:rPr lang="en-ZA" b="1" dirty="0">
                <a:latin typeface="+mn-lt"/>
              </a:rPr>
              <a:t> your </a:t>
            </a:r>
            <a:r>
              <a:rPr lang="en-ZA" b="1" dirty="0">
                <a:solidFill>
                  <a:srgbClr val="A1EB3F"/>
                </a:solidFill>
                <a:latin typeface="+mn-lt"/>
              </a:rPr>
              <a:t>time</a:t>
            </a:r>
            <a:r>
              <a:rPr lang="en-ZA" b="1" dirty="0">
                <a:latin typeface="+mn-lt"/>
              </a:rPr>
              <a:t>!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55DE7B-3861-4C99-BCF2-29F28C8C1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720724"/>
            <a:ext cx="7905751" cy="5532158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 smtClean="0"/>
              <a:t>Try to </a:t>
            </a:r>
            <a:r>
              <a:rPr lang="en-ZA" sz="3200" b="1" dirty="0" smtClean="0">
                <a:solidFill>
                  <a:srgbClr val="767DC0"/>
                </a:solidFill>
              </a:rPr>
              <a:t>prioritise</a:t>
            </a:r>
            <a:r>
              <a:rPr lang="en-ZA" sz="3200" dirty="0" smtClean="0"/>
              <a:t> &amp; </a:t>
            </a:r>
            <a:r>
              <a:rPr lang="en-ZA" sz="3200" b="1" dirty="0">
                <a:solidFill>
                  <a:srgbClr val="A1EB3F"/>
                </a:solidFill>
              </a:rPr>
              <a:t>plan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200" dirty="0"/>
              <a:t>Keep things </a:t>
            </a:r>
            <a:r>
              <a:rPr lang="en-ZA" sz="3200" b="1" dirty="0">
                <a:solidFill>
                  <a:srgbClr val="767DC0"/>
                </a:solidFill>
              </a:rPr>
              <a:t>simple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200" dirty="0"/>
              <a:t>Have regular </a:t>
            </a:r>
            <a:r>
              <a:rPr lang="en-ZA" sz="3200" b="1" dirty="0">
                <a:solidFill>
                  <a:srgbClr val="A1EB3F"/>
                </a:solidFill>
              </a:rPr>
              <a:t>wake-up</a:t>
            </a:r>
            <a:r>
              <a:rPr lang="en-ZA" sz="3200" dirty="0"/>
              <a:t> </a:t>
            </a:r>
            <a:r>
              <a:rPr lang="en-ZA" sz="3200" dirty="0" smtClean="0"/>
              <a:t>&amp; </a:t>
            </a:r>
            <a:r>
              <a:rPr lang="en-ZA" sz="3200" b="1" dirty="0">
                <a:solidFill>
                  <a:srgbClr val="767DC0"/>
                </a:solidFill>
              </a:rPr>
              <a:t>bedtimes</a:t>
            </a:r>
            <a:r>
              <a:rPr lang="en-ZA" sz="3200" dirty="0"/>
              <a:t>. </a:t>
            </a:r>
          </a:p>
          <a:p>
            <a:pPr lvl="0" fontAlgn="base"/>
            <a:r>
              <a:rPr lang="en-ZA" sz="3200" dirty="0"/>
              <a:t>Do </a:t>
            </a:r>
            <a:r>
              <a:rPr lang="en-ZA" sz="3200" b="1" dirty="0">
                <a:solidFill>
                  <a:srgbClr val="767DC0"/>
                </a:solidFill>
              </a:rPr>
              <a:t>urgent tasks first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200" dirty="0"/>
              <a:t>Use productive time </a:t>
            </a:r>
            <a:r>
              <a:rPr lang="en-ZA" sz="3200" b="1" dirty="0">
                <a:solidFill>
                  <a:srgbClr val="A1EB3F"/>
                </a:solidFill>
              </a:rPr>
              <a:t>wisely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200" dirty="0" smtClean="0"/>
              <a:t>Remember to </a:t>
            </a:r>
            <a:r>
              <a:rPr lang="en-ZA" sz="3200" b="1" dirty="0" smtClean="0">
                <a:solidFill>
                  <a:srgbClr val="767DC0"/>
                </a:solidFill>
              </a:rPr>
              <a:t>focus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200" dirty="0"/>
              <a:t>Avoid </a:t>
            </a:r>
            <a:r>
              <a:rPr lang="en-ZA" sz="3200" b="1" dirty="0">
                <a:solidFill>
                  <a:srgbClr val="A1EB3F"/>
                </a:solidFill>
              </a:rPr>
              <a:t>distractions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200" dirty="0"/>
              <a:t>Set </a:t>
            </a:r>
            <a:r>
              <a:rPr lang="en-ZA" sz="3200" b="1" dirty="0">
                <a:solidFill>
                  <a:srgbClr val="767DC0"/>
                </a:solidFill>
              </a:rPr>
              <a:t>boundaries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200" dirty="0"/>
              <a:t>Don’t take on </a:t>
            </a:r>
            <a:r>
              <a:rPr lang="en-ZA" sz="3200" b="1" dirty="0">
                <a:solidFill>
                  <a:srgbClr val="A1EB3F"/>
                </a:solidFill>
              </a:rPr>
              <a:t>too much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200" dirty="0"/>
              <a:t>Keep your </a:t>
            </a:r>
            <a:r>
              <a:rPr lang="en-ZA" sz="3200" b="1" dirty="0">
                <a:solidFill>
                  <a:srgbClr val="767DC0"/>
                </a:solidFill>
              </a:rPr>
              <a:t>space tidy</a:t>
            </a:r>
            <a:r>
              <a:rPr lang="en-ZA" sz="3200" dirty="0"/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27" y="3671247"/>
            <a:ext cx="3144104" cy="209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0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2 6 Procrastina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0358"/>
            <a:ext cx="9144000" cy="5143041"/>
          </a:xfrm>
        </p:spPr>
      </p:pic>
      <p:sp>
        <p:nvSpPr>
          <p:cNvPr id="5" name="TextBox 4"/>
          <p:cNvSpPr txBox="1"/>
          <p:nvPr/>
        </p:nvSpPr>
        <p:spPr>
          <a:xfrm>
            <a:off x="45687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</a:t>
            </a:r>
            <a:r>
              <a:rPr lang="en-US" b="1" dirty="0" smtClean="0">
                <a:solidFill>
                  <a:prstClr val="black"/>
                </a:solidFill>
              </a:rPr>
              <a:t>above </a:t>
            </a:r>
            <a:r>
              <a:rPr lang="en-US" b="1" dirty="0">
                <a:solidFill>
                  <a:prstClr val="black"/>
                </a:solidFill>
              </a:rPr>
              <a:t>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7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7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238322D-2095-4BC1-AC3A-AC49D2EF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4776362"/>
            <a:ext cx="7910513" cy="524687"/>
          </a:xfrm>
        </p:spPr>
        <p:txBody>
          <a:bodyPr>
            <a:normAutofit/>
          </a:bodyPr>
          <a:lstStyle/>
          <a:p>
            <a:r>
              <a:rPr lang="en-ZA" sz="2800" dirty="0" smtClean="0">
                <a:solidFill>
                  <a:srgbClr val="8CE614"/>
                </a:solidFill>
              </a:rPr>
              <a:t>Module 3</a:t>
            </a:r>
            <a:endParaRPr lang="en-ZA" sz="2800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181966-6483-4AC6-8E13-29BAE161B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7577" y="4237149"/>
            <a:ext cx="8296478" cy="65512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ZA" sz="5200" dirty="0" smtClean="0">
                <a:solidFill>
                  <a:srgbClr val="9A73FD"/>
                </a:solidFill>
                <a:latin typeface="Calibri"/>
                <a:ea typeface="+mj-ea"/>
                <a:cs typeface="+mj-cs"/>
              </a:rPr>
              <a:t>Learning activity 3.3</a:t>
            </a:r>
            <a:endParaRPr lang="en-ZA" sz="5200" dirty="0">
              <a:solidFill>
                <a:srgbClr val="9A73FD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2554FA-C603-494D-AF74-F9C4A0BA30FD}"/>
              </a:ext>
            </a:extLst>
          </p:cNvPr>
          <p:cNvSpPr txBox="1"/>
          <p:nvPr/>
        </p:nvSpPr>
        <p:spPr>
          <a:xfrm>
            <a:off x="392595" y="5193931"/>
            <a:ext cx="7646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unit – and timewasters in your life – by completing Learning activity 3.3 in your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6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0BEAD-E1E7-4CE3-8E84-A7FA756E9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81" y="2635624"/>
            <a:ext cx="7910513" cy="1842247"/>
          </a:xfrm>
        </p:spPr>
        <p:txBody>
          <a:bodyPr>
            <a:noAutofit/>
          </a:bodyPr>
          <a:lstStyle/>
          <a:p>
            <a:pPr algn="ctr" fontAlgn="base"/>
            <a:r>
              <a:rPr lang="en-ZA" dirty="0">
                <a:solidFill>
                  <a:srgbClr val="A1EB3F"/>
                </a:solidFill>
              </a:rPr>
              <a:t>Time management tools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531D4B99-72D3-427F-BE77-EDD829168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080" y="1788460"/>
            <a:ext cx="7910513" cy="847164"/>
          </a:xfrm>
        </p:spPr>
        <p:txBody>
          <a:bodyPr>
            <a:normAutofit lnSpcReduction="10000"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3.4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5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868B80-BA52-40B6-911E-F8B517A1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1" y="233060"/>
            <a:ext cx="8427308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What is a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time management tool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82A38C-7078-41D2-851F-A6C87CA7E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215" y="1059139"/>
            <a:ext cx="7885669" cy="2925647"/>
          </a:xfrm>
        </p:spPr>
        <p:txBody>
          <a:bodyPr>
            <a:normAutofit/>
          </a:bodyPr>
          <a:lstStyle/>
          <a:p>
            <a:pPr lvl="0" fontAlgn="base"/>
            <a:r>
              <a:rPr lang="en-ZA" sz="3600" dirty="0"/>
              <a:t>Something to help you </a:t>
            </a:r>
            <a:r>
              <a:rPr lang="en-ZA" sz="3600" b="1" dirty="0">
                <a:solidFill>
                  <a:srgbClr val="A1EB3F"/>
                </a:solidFill>
              </a:rPr>
              <a:t>manage your time better</a:t>
            </a:r>
            <a:r>
              <a:rPr lang="en-ZA" sz="3600" dirty="0"/>
              <a:t>, such as </a:t>
            </a:r>
            <a:r>
              <a:rPr lang="en-ZA" sz="3600" b="1" dirty="0">
                <a:solidFill>
                  <a:srgbClr val="767DC0"/>
                </a:solidFill>
              </a:rPr>
              <a:t>to-do lists</a:t>
            </a:r>
            <a:r>
              <a:rPr lang="en-ZA" sz="3600" dirty="0"/>
              <a:t>,</a:t>
            </a:r>
            <a:r>
              <a:rPr lang="en-ZA" sz="3600" b="1" dirty="0">
                <a:solidFill>
                  <a:srgbClr val="767DC0"/>
                </a:solidFill>
              </a:rPr>
              <a:t> project tracking software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767DC0"/>
                </a:solidFill>
              </a:rPr>
              <a:t>apps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Time management </a:t>
            </a:r>
            <a:r>
              <a:rPr lang="en-ZA" sz="3600" b="1" dirty="0">
                <a:solidFill>
                  <a:srgbClr val="A1EB3F"/>
                </a:solidFill>
              </a:rPr>
              <a:t>helps you </a:t>
            </a:r>
            <a:r>
              <a:rPr lang="en-ZA" sz="3600" b="1" dirty="0" smtClean="0">
                <a:solidFill>
                  <a:srgbClr val="A1EB3F"/>
                </a:solidFill>
              </a:rPr>
              <a:t>plan </a:t>
            </a:r>
            <a:r>
              <a:rPr lang="en-ZA" sz="3600" dirty="0"/>
              <a:t>for </a:t>
            </a:r>
            <a:endParaRPr lang="en-ZA" sz="3600" dirty="0" smtClean="0"/>
          </a:p>
          <a:p>
            <a:pPr marL="268288" lvl="0" indent="0" fontAlgn="base">
              <a:buNone/>
            </a:pPr>
            <a:r>
              <a:rPr lang="en-ZA" sz="3600" b="1" dirty="0" smtClean="0">
                <a:solidFill>
                  <a:srgbClr val="767DC0"/>
                </a:solidFill>
              </a:rPr>
              <a:t>short-</a:t>
            </a:r>
            <a:r>
              <a:rPr lang="en-ZA" sz="3600" dirty="0"/>
              <a:t>,</a:t>
            </a:r>
            <a:r>
              <a:rPr lang="en-ZA" sz="3600" b="1" dirty="0">
                <a:solidFill>
                  <a:srgbClr val="767DC0"/>
                </a:solidFill>
              </a:rPr>
              <a:t> medium- </a:t>
            </a:r>
            <a:r>
              <a:rPr lang="en-ZA" sz="3600" dirty="0" smtClean="0"/>
              <a:t>&amp;</a:t>
            </a:r>
            <a:r>
              <a:rPr lang="en-ZA" sz="3600" b="1" dirty="0" smtClean="0">
                <a:solidFill>
                  <a:srgbClr val="767DC0"/>
                </a:solidFill>
              </a:rPr>
              <a:t> </a:t>
            </a:r>
            <a:r>
              <a:rPr lang="en-ZA" sz="3600" b="1" dirty="0">
                <a:solidFill>
                  <a:srgbClr val="767DC0"/>
                </a:solidFill>
              </a:rPr>
              <a:t>long-term goals.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52" y="3984786"/>
            <a:ext cx="3308417" cy="220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6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C8814F-20E6-46FA-A36F-7C4097DBD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267"/>
            <a:ext cx="8420016" cy="1039638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Examples of </a:t>
            </a:r>
            <a:r>
              <a:rPr lang="en-ZA" b="1" dirty="0">
                <a:solidFill>
                  <a:srgbClr val="767D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time </a:t>
            </a:r>
            <a:r>
              <a:rPr lang="en-ZA" b="1" dirty="0" smtClean="0">
                <a:solidFill>
                  <a:srgbClr val="767D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/>
            </a:r>
            <a:br>
              <a:rPr lang="en-ZA" b="1" dirty="0" smtClean="0">
                <a:solidFill>
                  <a:srgbClr val="767D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</a:br>
            <a:r>
              <a:rPr lang="en-ZA" b="1" dirty="0" smtClean="0">
                <a:solidFill>
                  <a:srgbClr val="767D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management </a:t>
            </a:r>
            <a:r>
              <a:rPr lang="en-ZA" b="1" dirty="0">
                <a:solidFill>
                  <a:srgbClr val="767D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tools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22" name="Line 17">
            <a:extLst>
              <a:ext uri="{FF2B5EF4-FFF2-40B4-BE49-F238E27FC236}">
                <a16:creationId xmlns:a16="http://schemas.microsoft.com/office/drawing/2014/main" xmlns="" id="{9D152A04-3B63-40E7-A2A2-0809A337E5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350" y="1379538"/>
            <a:ext cx="0" cy="491966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xmlns="" id="{19D1117F-4B17-400F-9896-624C00BF79DA}"/>
              </a:ext>
            </a:extLst>
          </p:cNvPr>
          <p:cNvSpPr txBox="1">
            <a:spLocks/>
          </p:cNvSpPr>
          <p:nvPr/>
        </p:nvSpPr>
        <p:spPr>
          <a:xfrm>
            <a:off x="133350" y="2478462"/>
            <a:ext cx="7905750" cy="477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1800" i="1" dirty="0" smtClean="0">
                <a:latin typeface="+mn-lt"/>
              </a:rPr>
              <a:t>Table</a:t>
            </a:r>
            <a:r>
              <a:rPr lang="en-US" sz="1800" i="1" dirty="0">
                <a:latin typeface="+mn-lt"/>
              </a:rPr>
              <a:t> 3.2: Example of a time log</a:t>
            </a:r>
            <a:endParaRPr lang="en-ZA" sz="1800" i="1" dirty="0">
              <a:effectLst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835" y="1358479"/>
            <a:ext cx="8124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indent="-444500" fontAlgn="base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ZA" sz="3600" b="1" dirty="0">
                <a:solidFill>
                  <a:srgbClr val="A1EB3F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Time logs (logbooks) 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– </a:t>
            </a:r>
            <a:r>
              <a:rPr lang="en-ZA" sz="3600" dirty="0" smtClean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used 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to track </a:t>
            </a:r>
            <a:endParaRPr lang="en-ZA" sz="3600" dirty="0" smtClean="0">
              <a:solidFill>
                <a:srgbClr val="000000"/>
              </a:solidFill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444500" fontAlgn="base">
              <a:tabLst>
                <a:tab pos="457200" algn="l"/>
              </a:tabLst>
            </a:pPr>
            <a:r>
              <a:rPr lang="en-ZA" sz="3600" dirty="0" smtClean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your </a:t>
            </a:r>
            <a:r>
              <a:rPr lang="en-ZA" sz="3600" b="1" dirty="0">
                <a:solidFill>
                  <a:srgbClr val="767DC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daily activities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. </a:t>
            </a:r>
            <a:endParaRPr lang="en-ZA" sz="2000" dirty="0">
              <a:effectLst/>
              <a:cs typeface="Times New Roman" panose="02020603050405020304" pitchFamily="18" charset="0"/>
            </a:endParaRPr>
          </a:p>
        </p:txBody>
      </p: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891904"/>
              </p:ext>
            </p:extLst>
          </p:nvPr>
        </p:nvGraphicFramePr>
        <p:xfrm>
          <a:off x="86101" y="2875956"/>
          <a:ext cx="8237628" cy="318895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164475"/>
                <a:gridCol w="4306038"/>
                <a:gridCol w="2767115"/>
              </a:tblGrid>
              <a:tr h="361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Bold"/>
                        </a:rPr>
                        <a:t>Time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Bold"/>
                        </a:rPr>
                        <a:t>What I did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Bold"/>
                        </a:rPr>
                        <a:t>How long it took me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7DC0"/>
                    </a:solidFill>
                  </a:tcPr>
                </a:tc>
              </a:tr>
              <a:tr h="723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06:12</a:t>
                      </a:r>
                      <a:endParaRPr lang="en-ZA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Made the bed, showered 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&amp; </a:t>
                      </a:r>
                    </a:p>
                    <a:p>
                      <a:pPr marL="0" indent="17462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got 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dressed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34 minutes</a:t>
                      </a:r>
                      <a:endParaRPr lang="en-ZA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5CE1C"/>
                    </a:solidFill>
                  </a:tcPr>
                </a:tc>
              </a:tr>
              <a:tr h="4543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06:46</a:t>
                      </a:r>
                      <a:endParaRPr lang="en-ZA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Ate breakfast and made sandwiches for my lunch pack</a:t>
                      </a:r>
                      <a:endParaRPr lang="en-ZA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15 minutes</a:t>
                      </a:r>
                      <a:endParaRPr lang="en-ZA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7DC0"/>
                    </a:solidFill>
                  </a:tcPr>
                </a:tc>
              </a:tr>
              <a:tr h="4543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07:01</a:t>
                      </a:r>
                      <a:endParaRPr lang="en-ZA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Listened to the news over the radio, </a:t>
                      </a:r>
                      <a:endParaRPr lang="en-GB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OpenSans"/>
                      </a:endParaRPr>
                    </a:p>
                    <a:p>
                      <a:pPr marL="0" indent="174625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&amp; 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then to the talk show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57 minutes</a:t>
                      </a:r>
                      <a:endParaRPr lang="en-ZA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5CE1C"/>
                    </a:solidFill>
                  </a:tcPr>
                </a:tc>
              </a:tr>
              <a:tr h="4543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07:58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Packed my bag and rushed </a:t>
                      </a:r>
                      <a:endParaRPr lang="en-GB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OpenSans"/>
                      </a:endParaRPr>
                    </a:p>
                    <a:p>
                      <a:pPr marL="174625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to 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the bus stop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3 minutes</a:t>
                      </a:r>
                      <a:endParaRPr lang="en-ZA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7D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0768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C8814F-20E6-46FA-A36F-7C4097DBD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591" y="398206"/>
            <a:ext cx="8420016" cy="739733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767D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T</a:t>
            </a:r>
            <a:r>
              <a:rPr lang="en-ZA" b="1" dirty="0" smtClean="0">
                <a:solidFill>
                  <a:srgbClr val="767D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ime management tools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22" name="Line 17">
            <a:extLst>
              <a:ext uri="{FF2B5EF4-FFF2-40B4-BE49-F238E27FC236}">
                <a16:creationId xmlns:a16="http://schemas.microsoft.com/office/drawing/2014/main" xmlns="" id="{9D152A04-3B63-40E7-A2A2-0809A337E5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350" y="1379538"/>
            <a:ext cx="0" cy="491966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xmlns="" id="{19D1117F-4B17-400F-9896-624C00BF79DA}"/>
              </a:ext>
            </a:extLst>
          </p:cNvPr>
          <p:cNvSpPr txBox="1">
            <a:spLocks/>
          </p:cNvSpPr>
          <p:nvPr/>
        </p:nvSpPr>
        <p:spPr>
          <a:xfrm>
            <a:off x="293013" y="2368037"/>
            <a:ext cx="7905750" cy="331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1800" i="1" dirty="0" smtClean="0">
                <a:latin typeface="+mn-lt"/>
              </a:rPr>
              <a:t>Table</a:t>
            </a:r>
            <a:r>
              <a:rPr lang="en-US" sz="1800" i="1" dirty="0">
                <a:latin typeface="+mn-lt"/>
              </a:rPr>
              <a:t> </a:t>
            </a:r>
            <a:r>
              <a:rPr lang="en-US" sz="1800" i="1" dirty="0" smtClean="0">
                <a:latin typeface="+mn-lt"/>
              </a:rPr>
              <a:t>3.3: </a:t>
            </a:r>
            <a:r>
              <a:rPr lang="en-US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Dividing tasks into a task list</a:t>
            </a:r>
            <a:endParaRPr lang="en-ZA" sz="1800" i="1" dirty="0">
              <a:effectLst/>
              <a:latin typeface="+mn-lt"/>
            </a:endParaRPr>
          </a:p>
        </p:txBody>
      </p: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235789"/>
              </p:ext>
            </p:extLst>
          </p:nvPr>
        </p:nvGraphicFramePr>
        <p:xfrm>
          <a:off x="61590" y="2714568"/>
          <a:ext cx="8296835" cy="24536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426509"/>
                <a:gridCol w="1707776"/>
                <a:gridCol w="1828800"/>
                <a:gridCol w="1775012"/>
                <a:gridCol w="1558738"/>
              </a:tblGrid>
              <a:tr h="641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Bold"/>
                        </a:rPr>
                        <a:t>Weekly </a:t>
                      </a:r>
                      <a:endParaRPr lang="en-GB" sz="20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OpenSans-Bold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Bold"/>
                        </a:rPr>
                        <a:t>events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Bold"/>
                        </a:rPr>
                        <a:t>Monthly </a:t>
                      </a:r>
                      <a:endParaRPr lang="en-GB" sz="20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OpenSans-Bold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Bold"/>
                        </a:rPr>
                        <a:t>events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Bold"/>
                        </a:rPr>
                        <a:t>Half-yearly events</a:t>
                      </a:r>
                      <a:endParaRPr lang="en-ZA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Bold"/>
                        </a:rPr>
                        <a:t>Annual events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1633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Bold"/>
                        </a:rPr>
                        <a:t>Description</a:t>
                      </a:r>
                      <a:endParaRPr lang="en-ZA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All weekly tasks and chores appear in the first column.</a:t>
                      </a:r>
                      <a:endParaRPr lang="en-ZA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List all your monthly activities in the second column.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All your half-yearly activities go in the third column.</a:t>
                      </a:r>
                      <a:endParaRPr lang="en-ZA" sz="20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Write annual events in the fourth column.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xmlns="" id="{15ECF389-6F51-45CD-8A4F-0E287A2C19EE}"/>
              </a:ext>
            </a:extLst>
          </p:cNvPr>
          <p:cNvSpPr txBox="1">
            <a:spLocks/>
          </p:cNvSpPr>
          <p:nvPr/>
        </p:nvSpPr>
        <p:spPr>
          <a:xfrm>
            <a:off x="293013" y="1292799"/>
            <a:ext cx="8456007" cy="889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ZA" sz="3600" b="1" dirty="0" smtClean="0">
                <a:solidFill>
                  <a:srgbClr val="A1EB3F"/>
                </a:solidFill>
                <a:latin typeface="+mn-lt"/>
              </a:rPr>
              <a:t>Task lists </a:t>
            </a:r>
            <a:r>
              <a:rPr lang="en-ZA" sz="3600" dirty="0" smtClean="0">
                <a:latin typeface="+mn-lt"/>
              </a:rPr>
              <a:t>– table with notes of activities </a:t>
            </a:r>
          </a:p>
          <a:p>
            <a:pPr marL="444500" fontAlgn="base"/>
            <a:r>
              <a:rPr lang="en-ZA" sz="3600" dirty="0" smtClean="0">
                <a:latin typeface="+mn-lt"/>
              </a:rPr>
              <a:t>&amp; events </a:t>
            </a:r>
            <a:r>
              <a:rPr lang="en-ZA" sz="3600" b="1" dirty="0" smtClean="0">
                <a:solidFill>
                  <a:srgbClr val="767DC0"/>
                </a:solidFill>
                <a:latin typeface="+mn-lt"/>
              </a:rPr>
              <a:t>throughout the year</a:t>
            </a:r>
            <a:r>
              <a:rPr lang="en-ZA" sz="3600" dirty="0" smtClean="0">
                <a:latin typeface="+mn-lt"/>
              </a:rPr>
              <a:t>. </a:t>
            </a:r>
            <a:endParaRPr lang="en-ZA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5199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</a:t>
            </a:r>
            <a:r>
              <a:rPr lang="en-ZA" b="1" dirty="0" smtClean="0">
                <a:latin typeface="+mn-lt"/>
              </a:rPr>
              <a:t>it…</a:t>
            </a:r>
            <a:endParaRPr lang="en-ZA" b="1" dirty="0">
              <a:latin typeface="+mn-lt"/>
            </a:endParaRP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80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4B573C04-D446-4472-B8E6-C64F867413D7}"/>
              </a:ext>
            </a:extLst>
          </p:cNvPr>
          <p:cNvSpPr txBox="1">
            <a:spLocks/>
          </p:cNvSpPr>
          <p:nvPr/>
        </p:nvSpPr>
        <p:spPr>
          <a:xfrm>
            <a:off x="489399" y="1696665"/>
            <a:ext cx="7905751" cy="3401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ZA" sz="3600" dirty="0" smtClean="0"/>
              <a:t>Time</a:t>
            </a:r>
            <a:r>
              <a:rPr lang="en-ZA" sz="3600" b="1" dirty="0" smtClean="0">
                <a:solidFill>
                  <a:srgbClr val="767DC0"/>
                </a:solidFill>
              </a:rPr>
              <a:t> just flies </a:t>
            </a:r>
            <a:r>
              <a:rPr lang="en-ZA" sz="3600" dirty="0" smtClean="0"/>
              <a:t>… or do we have </a:t>
            </a:r>
            <a:r>
              <a:rPr lang="en-ZA" sz="3600" b="1" dirty="0" smtClean="0">
                <a:solidFill>
                  <a:srgbClr val="A1EB3F"/>
                </a:solidFill>
              </a:rPr>
              <a:t>some control </a:t>
            </a:r>
            <a:r>
              <a:rPr lang="en-ZA" sz="3600" dirty="0" smtClean="0"/>
              <a:t>over it?</a:t>
            </a:r>
          </a:p>
          <a:p>
            <a:pPr fontAlgn="base"/>
            <a:r>
              <a:rPr lang="en-ZA" sz="3600" dirty="0" smtClean="0"/>
              <a:t>Does </a:t>
            </a:r>
            <a:r>
              <a:rPr lang="en-ZA" sz="3600" b="1" i="1" dirty="0" smtClean="0">
                <a:solidFill>
                  <a:srgbClr val="767DC0"/>
                </a:solidFill>
              </a:rPr>
              <a:t>delaying things </a:t>
            </a:r>
            <a:r>
              <a:rPr lang="en-ZA" sz="3600" dirty="0" smtClean="0"/>
              <a:t>actually have a </a:t>
            </a:r>
            <a:r>
              <a:rPr lang="en-ZA" sz="3600" b="1" dirty="0" smtClean="0">
                <a:solidFill>
                  <a:srgbClr val="A1EB3F"/>
                </a:solidFill>
              </a:rPr>
              <a:t>snowball effect</a:t>
            </a:r>
            <a:r>
              <a:rPr lang="en-ZA" sz="3600" dirty="0" smtClean="0"/>
              <a:t>?</a:t>
            </a:r>
          </a:p>
          <a:p>
            <a:pPr fontAlgn="base"/>
            <a:r>
              <a:rPr lang="en-ZA" sz="3600" dirty="0" smtClean="0"/>
              <a:t>What are the </a:t>
            </a:r>
            <a:r>
              <a:rPr lang="en-ZA" sz="3600" b="1" dirty="0" smtClean="0">
                <a:solidFill>
                  <a:srgbClr val="767DC0"/>
                </a:solidFill>
              </a:rPr>
              <a:t>principles</a:t>
            </a:r>
            <a:r>
              <a:rPr lang="en-ZA" sz="3600" dirty="0" smtClean="0"/>
              <a:t> that will help us use our time in the </a:t>
            </a:r>
            <a:r>
              <a:rPr lang="en-ZA" sz="3600" b="1" dirty="0" smtClean="0">
                <a:solidFill>
                  <a:srgbClr val="A1EB3F"/>
                </a:solidFill>
              </a:rPr>
              <a:t>best way</a:t>
            </a:r>
            <a:r>
              <a:rPr lang="en-ZA" sz="3600" dirty="0" smtClean="0"/>
              <a:t>?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97974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C8814F-20E6-46FA-A36F-7C4097DBD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591" y="398206"/>
            <a:ext cx="8420016" cy="739733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767D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T</a:t>
            </a:r>
            <a:r>
              <a:rPr lang="en-ZA" b="1" dirty="0" smtClean="0">
                <a:solidFill>
                  <a:srgbClr val="767D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ime management tools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22" name="Line 17">
            <a:extLst>
              <a:ext uri="{FF2B5EF4-FFF2-40B4-BE49-F238E27FC236}">
                <a16:creationId xmlns:a16="http://schemas.microsoft.com/office/drawing/2014/main" xmlns="" id="{9D152A04-3B63-40E7-A2A2-0809A337E5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350" y="1379538"/>
            <a:ext cx="0" cy="491966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xmlns="" id="{19D1117F-4B17-400F-9896-624C00BF79DA}"/>
              </a:ext>
            </a:extLst>
          </p:cNvPr>
          <p:cNvSpPr txBox="1">
            <a:spLocks/>
          </p:cNvSpPr>
          <p:nvPr/>
        </p:nvSpPr>
        <p:spPr>
          <a:xfrm>
            <a:off x="293013" y="2368037"/>
            <a:ext cx="7905750" cy="331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sz="1800" i="1" dirty="0" smtClean="0">
                <a:latin typeface="+mn-lt"/>
              </a:rPr>
              <a:t>Table</a:t>
            </a:r>
            <a:r>
              <a:rPr lang="en-US" sz="1800" i="1" dirty="0">
                <a:latin typeface="+mn-lt"/>
              </a:rPr>
              <a:t> </a:t>
            </a:r>
            <a:r>
              <a:rPr lang="en-US" sz="1800" i="1" dirty="0" smtClean="0">
                <a:latin typeface="+mn-lt"/>
              </a:rPr>
              <a:t>3.3: </a:t>
            </a:r>
            <a:r>
              <a:rPr lang="en-US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Dividing tasks into a task list</a:t>
            </a:r>
            <a:endParaRPr lang="en-ZA" sz="1800" i="1" dirty="0">
              <a:effectLst/>
              <a:latin typeface="+mn-lt"/>
            </a:endParaRPr>
          </a:p>
        </p:txBody>
      </p: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789726"/>
              </p:ext>
            </p:extLst>
          </p:nvPr>
        </p:nvGraphicFramePr>
        <p:xfrm>
          <a:off x="61590" y="2774025"/>
          <a:ext cx="8296835" cy="280416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426509"/>
                <a:gridCol w="1707776"/>
                <a:gridCol w="1828800"/>
                <a:gridCol w="1775012"/>
                <a:gridCol w="1558738"/>
              </a:tblGrid>
              <a:tr h="6929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Bold"/>
                        </a:rPr>
                        <a:t>Weekly </a:t>
                      </a:r>
                      <a:endParaRPr lang="en-GB" sz="20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OpenSans-Bold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Bold"/>
                        </a:rPr>
                        <a:t>events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Bold"/>
                        </a:rPr>
                        <a:t>Monthly </a:t>
                      </a:r>
                      <a:endParaRPr lang="en-GB" sz="20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OpenSans-Bold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Bold"/>
                        </a:rPr>
                        <a:t>events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Bold"/>
                        </a:rPr>
                        <a:t>Half-yearly events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Bold"/>
                        </a:rPr>
                        <a:t>Annual events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18279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-Bold"/>
                        </a:rPr>
                        <a:t>Examples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Lectures, laundry, sport, 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choir 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practice, 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cleaning </a:t>
                      </a:r>
                      <a:endParaRPr lang="en-GB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OpenSan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my 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room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Monthly class 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tests, budgeting, shopping, haircuts, 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savings club meetings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Mid-year 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exams</a:t>
                      </a:r>
                      <a:r>
                        <a:rPr lang="en-ZA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,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holidays, projects, </a:t>
                      </a:r>
                      <a:r>
                        <a:rPr lang="en-GB" sz="2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practicals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Birthdays, competitions, 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final 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exams, 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OpenSans"/>
                        </a:rPr>
                        <a:t>anniversaries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xmlns="" id="{15ECF389-6F51-45CD-8A4F-0E287A2C19EE}"/>
              </a:ext>
            </a:extLst>
          </p:cNvPr>
          <p:cNvSpPr txBox="1">
            <a:spLocks/>
          </p:cNvSpPr>
          <p:nvPr/>
        </p:nvSpPr>
        <p:spPr>
          <a:xfrm>
            <a:off x="293013" y="1292799"/>
            <a:ext cx="8456007" cy="889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ZA" sz="3600" b="1" dirty="0" smtClean="0">
                <a:solidFill>
                  <a:srgbClr val="A1EB3F"/>
                </a:solidFill>
                <a:latin typeface="+mn-lt"/>
              </a:rPr>
              <a:t>Task lists </a:t>
            </a:r>
            <a:r>
              <a:rPr lang="en-ZA" sz="3600" dirty="0" smtClean="0">
                <a:latin typeface="+mn-lt"/>
              </a:rPr>
              <a:t>– table with notes of activities </a:t>
            </a:r>
          </a:p>
          <a:p>
            <a:pPr marL="444500" fontAlgn="base"/>
            <a:r>
              <a:rPr lang="en-ZA" sz="3600" dirty="0" smtClean="0">
                <a:latin typeface="+mn-lt"/>
              </a:rPr>
              <a:t>&amp; events </a:t>
            </a:r>
            <a:r>
              <a:rPr lang="en-ZA" sz="3600" b="1" dirty="0" smtClean="0">
                <a:solidFill>
                  <a:srgbClr val="767DC0"/>
                </a:solidFill>
                <a:latin typeface="+mn-lt"/>
              </a:rPr>
              <a:t>throughout the year</a:t>
            </a:r>
            <a:r>
              <a:rPr lang="en-ZA" sz="3600" dirty="0" smtClean="0">
                <a:latin typeface="+mn-lt"/>
              </a:rPr>
              <a:t>. </a:t>
            </a:r>
            <a:endParaRPr lang="en-ZA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1093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F91C0C-8988-492C-8DA2-2305021B8B0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1" y="2867464"/>
            <a:ext cx="2079989" cy="2223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5643A6-9CD2-47CB-9459-0EEE2697CB0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51" y="3104521"/>
            <a:ext cx="2522581" cy="1684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A33F0C-5D40-42D5-9E99-381F8E759F9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420" y="3064771"/>
            <a:ext cx="2769331" cy="18538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2AC2C9-9C66-4754-947A-528A7FF7BB04}"/>
              </a:ext>
            </a:extLst>
          </p:cNvPr>
          <p:cNvSpPr txBox="1"/>
          <p:nvPr/>
        </p:nvSpPr>
        <p:spPr>
          <a:xfrm>
            <a:off x="381001" y="5095967"/>
            <a:ext cx="7905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3.17: Some desk calendars stand up, while others lie flat and can consist of a large sheet for each month – the main thing is to keep the calendar where you can see it every day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solidFill>
                  <a:srgbClr val="767D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Time management tools</a:t>
            </a:r>
            <a:endParaRPr lang="en-ZA" dirty="0"/>
          </a:p>
        </p:txBody>
      </p:sp>
      <p:sp>
        <p:nvSpPr>
          <p:cNvPr id="8" name="Rectangle 7"/>
          <p:cNvSpPr/>
          <p:nvPr/>
        </p:nvSpPr>
        <p:spPr>
          <a:xfrm>
            <a:off x="221226" y="1085852"/>
            <a:ext cx="77871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ZA" sz="3600" b="1" dirty="0">
                <a:solidFill>
                  <a:srgbClr val="A1EB3F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Monthly </a:t>
            </a:r>
            <a:r>
              <a:rPr lang="en-ZA" sz="3600" dirty="0" smtClean="0">
                <a:ea typeface="MS PGothic" panose="020B0600070205080204" pitchFamily="34" charset="-128"/>
                <a:cs typeface="MS PGothic" panose="020B0600070205080204" pitchFamily="34" charset="-128"/>
              </a:rPr>
              <a:t>&amp;</a:t>
            </a:r>
            <a:r>
              <a:rPr lang="en-ZA" sz="3600" b="1" dirty="0" smtClean="0">
                <a:solidFill>
                  <a:srgbClr val="A1EB3F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</a:t>
            </a:r>
            <a:r>
              <a:rPr lang="en-ZA" sz="3600" b="1" dirty="0">
                <a:solidFill>
                  <a:srgbClr val="A1EB3F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annual calendars 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– show every day &amp;</a:t>
            </a:r>
            <a:r>
              <a:rPr lang="en-ZA" sz="3600" dirty="0" smtClean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fill </a:t>
            </a:r>
            <a:r>
              <a:rPr lang="en-ZA" sz="3600" dirty="0" smtClean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in any </a:t>
            </a:r>
            <a:r>
              <a:rPr lang="en-ZA" sz="3600" b="1" dirty="0">
                <a:solidFill>
                  <a:srgbClr val="767DC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important dates, deadlines</a:t>
            </a:r>
            <a:r>
              <a:rPr lang="en-ZA" sz="3600" dirty="0">
                <a:ea typeface="MS PGothic" panose="020B0600070205080204" pitchFamily="34" charset="-128"/>
                <a:cs typeface="MS PGothic" panose="020B0600070205080204" pitchFamily="34" charset="-128"/>
              </a:rPr>
              <a:t>,</a:t>
            </a:r>
            <a:r>
              <a:rPr lang="en-ZA" sz="3600" b="1" dirty="0">
                <a:solidFill>
                  <a:srgbClr val="767DC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appointments </a:t>
            </a:r>
            <a:r>
              <a:rPr lang="en-ZA" sz="3600" dirty="0">
                <a:ea typeface="MS PGothic" panose="020B0600070205080204" pitchFamily="34" charset="-128"/>
                <a:cs typeface="MS PGothic" panose="020B0600070205080204" pitchFamily="34" charset="-128"/>
              </a:rPr>
              <a:t>&amp;</a:t>
            </a:r>
            <a:r>
              <a:rPr lang="en-ZA" sz="3600" b="1" dirty="0" smtClean="0">
                <a:solidFill>
                  <a:srgbClr val="767DC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</a:t>
            </a:r>
            <a:r>
              <a:rPr lang="en-ZA" sz="3600" b="1" dirty="0">
                <a:solidFill>
                  <a:srgbClr val="767DC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holidays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.</a:t>
            </a:r>
            <a:endParaRPr lang="en-ZA" sz="2000" dirty="0">
              <a:effectLst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336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E9E5E0-D815-463A-B912-B956F4EE9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085851"/>
            <a:ext cx="7905751" cy="5137968"/>
          </a:xfrm>
        </p:spPr>
        <p:txBody>
          <a:bodyPr>
            <a:noAutofit/>
          </a:bodyPr>
          <a:lstStyle/>
          <a:p>
            <a:pPr fontAlgn="base"/>
            <a:r>
              <a:rPr lang="en-ZA" sz="3600" b="1" dirty="0">
                <a:solidFill>
                  <a:srgbClr val="A1EB3F"/>
                </a:solidFill>
              </a:rPr>
              <a:t>Daily planning </a:t>
            </a:r>
            <a:r>
              <a:rPr lang="en-ZA" sz="3600" dirty="0"/>
              <a:t>– </a:t>
            </a:r>
          </a:p>
          <a:p>
            <a:pPr marL="176213" indent="0" fontAlgn="base">
              <a:buNone/>
            </a:pPr>
            <a:r>
              <a:rPr lang="en-ZA" sz="3600" dirty="0"/>
              <a:t>include </a:t>
            </a:r>
            <a:r>
              <a:rPr lang="en-ZA" sz="3600" b="1" dirty="0">
                <a:solidFill>
                  <a:srgbClr val="767DC0"/>
                </a:solidFill>
              </a:rPr>
              <a:t>everything from your calendar </a:t>
            </a:r>
            <a:r>
              <a:rPr lang="en-ZA" sz="3600" dirty="0"/>
              <a:t>&amp; a </a:t>
            </a:r>
            <a:r>
              <a:rPr lang="en-ZA" sz="3600" b="1" dirty="0">
                <a:solidFill>
                  <a:srgbClr val="767DC0"/>
                </a:solidFill>
              </a:rPr>
              <a:t>detailed</a:t>
            </a:r>
            <a:r>
              <a:rPr lang="en-ZA" sz="3600" dirty="0"/>
              <a:t> </a:t>
            </a:r>
            <a:r>
              <a:rPr lang="en-ZA" sz="3600" b="1" dirty="0">
                <a:solidFill>
                  <a:srgbClr val="767DC0"/>
                </a:solidFill>
              </a:rPr>
              <a:t>to-do list</a:t>
            </a:r>
            <a:r>
              <a:rPr lang="en-ZA" sz="3600" dirty="0"/>
              <a:t>.</a:t>
            </a:r>
          </a:p>
          <a:p>
            <a:pPr fontAlgn="base"/>
            <a:r>
              <a:rPr lang="en-ZA" sz="3600" b="1" dirty="0" smtClean="0">
                <a:solidFill>
                  <a:srgbClr val="A1EB3F"/>
                </a:solidFill>
              </a:rPr>
              <a:t>Weekly </a:t>
            </a:r>
            <a:r>
              <a:rPr lang="en-ZA" sz="3600" b="1" dirty="0">
                <a:solidFill>
                  <a:srgbClr val="A1EB3F"/>
                </a:solidFill>
              </a:rPr>
              <a:t>planning </a:t>
            </a:r>
            <a:r>
              <a:rPr lang="en-ZA" sz="3600" dirty="0"/>
              <a:t>– </a:t>
            </a:r>
            <a:endParaRPr lang="en-ZA" sz="3600" dirty="0" smtClean="0"/>
          </a:p>
          <a:p>
            <a:pPr marL="176213" indent="0" fontAlgn="base">
              <a:buNone/>
            </a:pPr>
            <a:r>
              <a:rPr lang="en-ZA" sz="3600" dirty="0" smtClean="0"/>
              <a:t>include </a:t>
            </a:r>
            <a:r>
              <a:rPr lang="en-ZA" sz="3600" b="1" dirty="0">
                <a:solidFill>
                  <a:srgbClr val="767DC0"/>
                </a:solidFill>
              </a:rPr>
              <a:t>activities, meetings, deadlines, chores </a:t>
            </a:r>
            <a:r>
              <a:rPr lang="en-ZA" sz="3600" dirty="0" smtClean="0"/>
              <a:t>&amp;</a:t>
            </a:r>
            <a:r>
              <a:rPr lang="en-ZA" sz="3600" b="1" dirty="0" smtClean="0">
                <a:solidFill>
                  <a:srgbClr val="767DC0"/>
                </a:solidFill>
              </a:rPr>
              <a:t> </a:t>
            </a:r>
            <a:r>
              <a:rPr lang="en-ZA" sz="3600" b="1" dirty="0">
                <a:solidFill>
                  <a:srgbClr val="767DC0"/>
                </a:solidFill>
              </a:rPr>
              <a:t>a rest day</a:t>
            </a:r>
            <a:r>
              <a:rPr lang="en-ZA" sz="3600" dirty="0"/>
              <a:t>. </a:t>
            </a:r>
          </a:p>
          <a:p>
            <a:pPr fontAlgn="base"/>
            <a:r>
              <a:rPr lang="en-ZA" sz="3600" b="1" dirty="0" smtClean="0">
                <a:solidFill>
                  <a:srgbClr val="A1EB3F"/>
                </a:solidFill>
              </a:rPr>
              <a:t>Project </a:t>
            </a:r>
            <a:r>
              <a:rPr lang="en-ZA" sz="3600" b="1" dirty="0">
                <a:solidFill>
                  <a:srgbClr val="A1EB3F"/>
                </a:solidFill>
              </a:rPr>
              <a:t>planning </a:t>
            </a:r>
            <a:r>
              <a:rPr lang="en-ZA" sz="3600" dirty="0"/>
              <a:t>– </a:t>
            </a:r>
            <a:endParaRPr lang="en-ZA" sz="3600" dirty="0" smtClean="0"/>
          </a:p>
          <a:p>
            <a:pPr marL="176213" indent="0" fontAlgn="base">
              <a:buNone/>
            </a:pPr>
            <a:r>
              <a:rPr lang="en-ZA" sz="3600" dirty="0" smtClean="0"/>
              <a:t>break </a:t>
            </a:r>
            <a:r>
              <a:rPr lang="en-ZA" sz="3600" dirty="0"/>
              <a:t>down </a:t>
            </a:r>
            <a:r>
              <a:rPr lang="en-ZA" sz="3600" b="1" dirty="0" smtClean="0">
                <a:solidFill>
                  <a:srgbClr val="767DC0"/>
                </a:solidFill>
              </a:rPr>
              <a:t>tasks</a:t>
            </a:r>
            <a:r>
              <a:rPr lang="en-ZA" sz="3600" dirty="0" smtClean="0">
                <a:solidFill>
                  <a:srgbClr val="767DC0"/>
                </a:solidFill>
              </a:rPr>
              <a:t> </a:t>
            </a:r>
            <a:r>
              <a:rPr lang="en-ZA" sz="3600" dirty="0"/>
              <a:t>into </a:t>
            </a:r>
            <a:r>
              <a:rPr lang="en-ZA" sz="3600" b="1" dirty="0">
                <a:solidFill>
                  <a:srgbClr val="767DC0"/>
                </a:solidFill>
              </a:rPr>
              <a:t>subtasks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dirty="0"/>
              <a:t>include dates on </a:t>
            </a:r>
            <a:r>
              <a:rPr lang="en-ZA" sz="3600" dirty="0" smtClean="0"/>
              <a:t>your </a:t>
            </a:r>
            <a:r>
              <a:rPr lang="en-ZA" sz="3600" dirty="0"/>
              <a:t>calendar. 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solidFill>
                  <a:srgbClr val="767D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Time management tools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53967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238322D-2095-4BC1-AC3A-AC49D2EF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4776362"/>
            <a:ext cx="7910513" cy="524687"/>
          </a:xfrm>
        </p:spPr>
        <p:txBody>
          <a:bodyPr>
            <a:normAutofit/>
          </a:bodyPr>
          <a:lstStyle/>
          <a:p>
            <a:r>
              <a:rPr lang="en-ZA" sz="2800" dirty="0" smtClean="0">
                <a:solidFill>
                  <a:srgbClr val="8CE614"/>
                </a:solidFill>
              </a:rPr>
              <a:t>Module 3</a:t>
            </a:r>
            <a:endParaRPr lang="en-ZA" sz="2800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181966-6483-4AC6-8E13-29BAE161B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7577" y="4237149"/>
            <a:ext cx="8296478" cy="65512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ZA" sz="5200" dirty="0" smtClean="0">
                <a:solidFill>
                  <a:srgbClr val="9A73FD"/>
                </a:solidFill>
                <a:latin typeface="Calibri"/>
                <a:ea typeface="+mj-ea"/>
                <a:cs typeface="+mj-cs"/>
              </a:rPr>
              <a:t>Learning activity 3.4</a:t>
            </a:r>
            <a:endParaRPr lang="en-ZA" sz="5200" dirty="0">
              <a:solidFill>
                <a:srgbClr val="9A73FD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2554FA-C603-494D-AF74-F9C4A0BA30FD}"/>
              </a:ext>
            </a:extLst>
          </p:cNvPr>
          <p:cNvSpPr txBox="1"/>
          <p:nvPr/>
        </p:nvSpPr>
        <p:spPr>
          <a:xfrm>
            <a:off x="392595" y="5193931"/>
            <a:ext cx="7646129" cy="710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Test your knowledge of this section – and your own planning – by completing Learning activity 3.4 in your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Student’s Book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.</a:t>
            </a:r>
            <a:endParaRPr lang="en-ZA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1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324643-88A7-4479-BFA4-628ACEEA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46" y="129151"/>
            <a:ext cx="7905750" cy="1028257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767DC0"/>
                </a:solidFill>
                <a:latin typeface="+mn-lt"/>
              </a:rPr>
              <a:t>Time management tools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latin typeface="+mn-lt"/>
              </a:rPr>
              <a:t>for </a:t>
            </a:r>
            <a:r>
              <a:rPr lang="en-ZA" b="1" dirty="0">
                <a:solidFill>
                  <a:srgbClr val="A1EB3F"/>
                </a:solidFill>
                <a:latin typeface="+mn-lt"/>
              </a:rPr>
              <a:t>planning</a:t>
            </a:r>
            <a:endParaRPr lang="en-ZA" dirty="0">
              <a:solidFill>
                <a:srgbClr val="A1EB3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ED344F-DA5E-42DC-AF7B-84589B62B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5440" y="1393384"/>
            <a:ext cx="4407478" cy="469769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Excel </a:t>
            </a:r>
            <a:r>
              <a:rPr lang="en-ZA" sz="3600" b="1" dirty="0">
                <a:solidFill>
                  <a:srgbClr val="767DC0"/>
                </a:solidFill>
              </a:rPr>
              <a:t>pie charts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A1EB3F"/>
                </a:solidFill>
              </a:rPr>
              <a:t>templates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Outlook </a:t>
            </a:r>
            <a:r>
              <a:rPr lang="en-ZA" sz="3600" b="1" dirty="0">
                <a:solidFill>
                  <a:srgbClr val="767DC0"/>
                </a:solidFill>
              </a:rPr>
              <a:t>calendar</a:t>
            </a:r>
            <a:r>
              <a:rPr lang="en-ZA" sz="3600" dirty="0"/>
              <a:t> &amp;</a:t>
            </a:r>
            <a:r>
              <a:rPr lang="en-ZA" sz="3600" dirty="0" smtClean="0"/>
              <a:t> </a:t>
            </a:r>
            <a:r>
              <a:rPr lang="en-ZA" sz="3600" b="1" dirty="0">
                <a:solidFill>
                  <a:srgbClr val="A1EB3F"/>
                </a:solidFill>
              </a:rPr>
              <a:t>reminders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Other </a:t>
            </a:r>
            <a:r>
              <a:rPr lang="en-ZA" sz="3600" b="1" dirty="0">
                <a:solidFill>
                  <a:srgbClr val="767DC0"/>
                </a:solidFill>
              </a:rPr>
              <a:t>software</a:t>
            </a:r>
            <a:r>
              <a:rPr lang="en-ZA" sz="3600" dirty="0"/>
              <a:t>. </a:t>
            </a:r>
          </a:p>
          <a:p>
            <a:pPr marL="0" indent="0">
              <a:buNone/>
            </a:pPr>
            <a:r>
              <a:rPr lang="en-US" sz="3600" dirty="0"/>
              <a:t>Refer to </a:t>
            </a:r>
            <a:r>
              <a:rPr lang="en-US" sz="3600" b="1" dirty="0">
                <a:solidFill>
                  <a:srgbClr val="A1EB3F"/>
                </a:solidFill>
              </a:rPr>
              <a:t>Examples 3.8 </a:t>
            </a:r>
            <a:r>
              <a:rPr lang="en-US" sz="3600" dirty="0" smtClean="0"/>
              <a:t>&amp;</a:t>
            </a:r>
            <a:r>
              <a:rPr lang="en-US" sz="3600" b="1" dirty="0">
                <a:solidFill>
                  <a:srgbClr val="A1EB3F"/>
                </a:solidFill>
              </a:rPr>
              <a:t> 3.9 </a:t>
            </a:r>
            <a:r>
              <a:rPr lang="en-US" sz="3600" dirty="0"/>
              <a:t>in your </a:t>
            </a:r>
            <a:r>
              <a:rPr lang="en-US" sz="3600" i="1" dirty="0"/>
              <a:t>Student’s Book</a:t>
            </a:r>
            <a:r>
              <a:rPr lang="en-US" sz="3600" dirty="0"/>
              <a:t>. 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1661339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238322D-2095-4BC1-AC3A-AC49D2EF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4776362"/>
            <a:ext cx="7910513" cy="524687"/>
          </a:xfrm>
        </p:spPr>
        <p:txBody>
          <a:bodyPr>
            <a:normAutofit/>
          </a:bodyPr>
          <a:lstStyle/>
          <a:p>
            <a:r>
              <a:rPr lang="en-ZA" sz="2800" dirty="0" smtClean="0">
                <a:solidFill>
                  <a:srgbClr val="8CE614"/>
                </a:solidFill>
              </a:rPr>
              <a:t>Module 3</a:t>
            </a:r>
            <a:endParaRPr lang="en-ZA" sz="2800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181966-6483-4AC6-8E13-29BAE161BC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7577" y="4237149"/>
            <a:ext cx="8296478" cy="65512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ZA" sz="5200" dirty="0" smtClean="0">
                <a:solidFill>
                  <a:srgbClr val="9A73FD"/>
                </a:solidFill>
                <a:latin typeface="Calibri"/>
                <a:ea typeface="+mj-ea"/>
                <a:cs typeface="+mj-cs"/>
              </a:rPr>
              <a:t>Learning activity 3.5</a:t>
            </a:r>
            <a:endParaRPr lang="en-ZA" sz="5200" dirty="0">
              <a:solidFill>
                <a:srgbClr val="9A73FD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BDCB45-7769-4C67-8AC8-63599C7C75CE}"/>
              </a:ext>
            </a:extLst>
          </p:cNvPr>
          <p:cNvSpPr txBox="1"/>
          <p:nvPr/>
        </p:nvSpPr>
        <p:spPr>
          <a:xfrm>
            <a:off x="392596" y="5301049"/>
            <a:ext cx="7910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ZA" dirty="0">
                <a:solidFill>
                  <a:prstClr val="black"/>
                </a:solidFill>
              </a:rPr>
              <a:t>Test your knowledge of this section by </a:t>
            </a:r>
            <a:r>
              <a:rPr lang="en-ZA" dirty="0" smtClean="0">
                <a:solidFill>
                  <a:prstClr val="black"/>
                </a:solidFill>
              </a:rPr>
              <a:t>completing Learning </a:t>
            </a:r>
            <a:r>
              <a:rPr lang="en-ZA" dirty="0">
                <a:solidFill>
                  <a:prstClr val="black"/>
                </a:solidFill>
              </a:rPr>
              <a:t>activity 3.5 in your </a:t>
            </a:r>
            <a:r>
              <a:rPr lang="en-ZA" i="1" dirty="0">
                <a:solidFill>
                  <a:prstClr val="black"/>
                </a:solidFill>
              </a:rPr>
              <a:t>Student’s Book</a:t>
            </a:r>
            <a:r>
              <a:rPr lang="en-ZA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41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3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7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Test your knowledge of this module by completing the Summative assessment of </a:t>
            </a:r>
            <a:r>
              <a:rPr lang="en-US" dirty="0" smtClean="0">
                <a:solidFill>
                  <a:prstClr val="black"/>
                </a:solidFill>
              </a:rPr>
              <a:t>Module 3 in </a:t>
            </a:r>
            <a:r>
              <a:rPr lang="en-US" dirty="0">
                <a:solidFill>
                  <a:prstClr val="black"/>
                </a:solidFill>
              </a:rPr>
              <a:t>your </a:t>
            </a:r>
            <a:r>
              <a:rPr lang="en-US" i="1" dirty="0">
                <a:solidFill>
                  <a:prstClr val="black"/>
                </a:solidFill>
              </a:rPr>
              <a:t>Student’s Book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08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28" y="1900197"/>
            <a:ext cx="7623002" cy="2012898"/>
          </a:xfrm>
        </p:spPr>
        <p:txBody>
          <a:bodyPr>
            <a:norm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Time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2" y="2034667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3.1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B81722-D188-4D29-8A18-DD8625C98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52" y="629575"/>
            <a:ext cx="7905750" cy="480726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A1EB3F"/>
                </a:solidFill>
                <a:latin typeface="+mn-lt"/>
              </a:rPr>
              <a:t>time management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BC5DDD-A026-41C5-B1F5-0D2E5C931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52" y="1441141"/>
            <a:ext cx="7905751" cy="326237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 smtClean="0"/>
              <a:t>Handling, </a:t>
            </a:r>
            <a:r>
              <a:rPr lang="en-ZA" sz="3600" b="1" dirty="0" smtClean="0">
                <a:solidFill>
                  <a:srgbClr val="A1EB3F"/>
                </a:solidFill>
              </a:rPr>
              <a:t>directing</a:t>
            </a:r>
            <a:r>
              <a:rPr lang="en-ZA" sz="3600" dirty="0" smtClean="0"/>
              <a:t>, </a:t>
            </a:r>
            <a:r>
              <a:rPr lang="en-ZA" sz="3600" b="1" dirty="0" smtClean="0">
                <a:solidFill>
                  <a:srgbClr val="767DC0"/>
                </a:solidFill>
              </a:rPr>
              <a:t>organising</a:t>
            </a:r>
            <a:r>
              <a:rPr lang="en-ZA" sz="3600" dirty="0" smtClean="0"/>
              <a:t>, </a:t>
            </a:r>
            <a:r>
              <a:rPr lang="en-ZA" sz="3600" b="1" dirty="0" smtClean="0">
                <a:solidFill>
                  <a:srgbClr val="A1EB3F"/>
                </a:solidFill>
              </a:rPr>
              <a:t>coordinating</a:t>
            </a:r>
            <a:r>
              <a:rPr lang="en-ZA" sz="3600" dirty="0" smtClean="0"/>
              <a:t> &amp; </a:t>
            </a:r>
            <a:r>
              <a:rPr lang="en-ZA" sz="3600" b="1" dirty="0" smtClean="0">
                <a:solidFill>
                  <a:srgbClr val="767DC0"/>
                </a:solidFill>
              </a:rPr>
              <a:t>controlling</a:t>
            </a:r>
            <a:r>
              <a:rPr lang="en-ZA" sz="3600" dirty="0" smtClean="0"/>
              <a:t> your time. </a:t>
            </a:r>
          </a:p>
          <a:p>
            <a:pPr lvl="0" fontAlgn="base"/>
            <a:r>
              <a:rPr lang="en-ZA" sz="3600" dirty="0" smtClean="0"/>
              <a:t>Using </a:t>
            </a:r>
            <a:r>
              <a:rPr lang="en-ZA" sz="3600" b="1" dirty="0" smtClean="0">
                <a:solidFill>
                  <a:srgbClr val="A1EB3F"/>
                </a:solidFill>
              </a:rPr>
              <a:t>techniques</a:t>
            </a:r>
            <a:r>
              <a:rPr lang="en-ZA" sz="3600" dirty="0" smtClean="0"/>
              <a:t>, </a:t>
            </a:r>
            <a:r>
              <a:rPr lang="en-ZA" sz="3600" b="1" dirty="0" smtClean="0">
                <a:solidFill>
                  <a:srgbClr val="767DC0"/>
                </a:solidFill>
              </a:rPr>
              <a:t>skills</a:t>
            </a:r>
            <a:r>
              <a:rPr lang="en-ZA" sz="3600" dirty="0" smtClean="0"/>
              <a:t> &amp; </a:t>
            </a:r>
            <a:r>
              <a:rPr lang="en-ZA" sz="3600" b="1" dirty="0" smtClean="0">
                <a:solidFill>
                  <a:srgbClr val="A1EB3F"/>
                </a:solidFill>
              </a:rPr>
              <a:t>tools</a:t>
            </a:r>
            <a:r>
              <a:rPr lang="en-ZA" sz="3600" dirty="0" smtClean="0"/>
              <a:t> to plan your time &amp; meet your goals. </a:t>
            </a:r>
          </a:p>
          <a:p>
            <a:pPr lvl="0" fontAlgn="base"/>
            <a:r>
              <a:rPr lang="en-ZA" sz="3600" dirty="0" smtClean="0"/>
              <a:t>Failure </a:t>
            </a:r>
            <a:r>
              <a:rPr lang="en-ZA" sz="3600" dirty="0"/>
              <a:t>to </a:t>
            </a:r>
            <a:r>
              <a:rPr lang="en-ZA" sz="3600" b="1" i="1" dirty="0">
                <a:solidFill>
                  <a:srgbClr val="767DC0"/>
                </a:solidFill>
              </a:rPr>
              <a:t>prioritise</a:t>
            </a:r>
            <a:r>
              <a:rPr lang="en-ZA" sz="3600" dirty="0"/>
              <a:t> </a:t>
            </a:r>
            <a:r>
              <a:rPr lang="en-ZA" sz="3600"/>
              <a:t>results </a:t>
            </a:r>
            <a:r>
              <a:rPr lang="en-ZA" sz="3600" smtClean="0"/>
              <a:t>in </a:t>
            </a:r>
            <a:r>
              <a:rPr lang="en-ZA" sz="3600" dirty="0"/>
              <a:t>poor time </a:t>
            </a:r>
            <a:r>
              <a:rPr lang="en-ZA" sz="3600" dirty="0" smtClean="0"/>
              <a:t>management… 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94187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C531C2-905E-48F0-B2EC-816F30471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76518"/>
            <a:ext cx="7905751" cy="1138913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What are the </a:t>
            </a:r>
            <a:r>
              <a:rPr lang="en-ZA" b="1" i="1" dirty="0">
                <a:solidFill>
                  <a:srgbClr val="767DC0"/>
                </a:solidFill>
                <a:latin typeface="+mn-lt"/>
              </a:rPr>
              <a:t>principles</a:t>
            </a:r>
            <a:r>
              <a:rPr lang="en-ZA" b="1" dirty="0">
                <a:latin typeface="+mn-lt"/>
              </a:rPr>
              <a:t> of </a:t>
            </a:r>
            <a:r>
              <a:rPr lang="en-ZA" b="1" dirty="0" smtClean="0">
                <a:latin typeface="+mn-lt"/>
              </a:rPr>
              <a:t/>
            </a:r>
            <a:br>
              <a:rPr lang="en-ZA" b="1" dirty="0" smtClean="0">
                <a:latin typeface="+mn-lt"/>
              </a:rPr>
            </a:br>
            <a:r>
              <a:rPr lang="en-ZA" b="1" dirty="0" smtClean="0">
                <a:solidFill>
                  <a:srgbClr val="A1EB3F"/>
                </a:solidFill>
                <a:latin typeface="+mn-lt"/>
              </a:rPr>
              <a:t>time </a:t>
            </a:r>
            <a:r>
              <a:rPr lang="en-ZA" b="1" dirty="0">
                <a:solidFill>
                  <a:srgbClr val="A1EB3F"/>
                </a:solidFill>
                <a:latin typeface="+mn-lt"/>
              </a:rPr>
              <a:t>management</a:t>
            </a:r>
            <a:r>
              <a:rPr lang="en-ZA" b="1" dirty="0">
                <a:latin typeface="+mn-lt"/>
              </a:rPr>
              <a:t>?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CC3C21-C785-4666-B87A-24D0F88D4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30" y="1863735"/>
            <a:ext cx="7905751" cy="2964849"/>
          </a:xfrm>
        </p:spPr>
        <p:txBody>
          <a:bodyPr>
            <a:normAutofit lnSpcReduction="10000"/>
          </a:bodyPr>
          <a:lstStyle/>
          <a:p>
            <a:pPr lvl="0" fontAlgn="base"/>
            <a:r>
              <a:rPr lang="en-ZA" sz="3600" b="1" dirty="0" smtClean="0">
                <a:solidFill>
                  <a:srgbClr val="767DC0"/>
                </a:solidFill>
              </a:rPr>
              <a:t>Prioritising</a:t>
            </a:r>
            <a:r>
              <a:rPr lang="en-ZA" sz="3600" dirty="0" smtClean="0"/>
              <a:t> things </a:t>
            </a:r>
            <a:r>
              <a:rPr lang="en-ZA" sz="3600" b="1" i="1" dirty="0" smtClean="0">
                <a:solidFill>
                  <a:srgbClr val="A1EB3F"/>
                </a:solidFill>
              </a:rPr>
              <a:t>every day</a:t>
            </a:r>
            <a:r>
              <a:rPr lang="en-ZA" sz="3600" dirty="0" smtClean="0"/>
              <a:t>.</a:t>
            </a:r>
          </a:p>
          <a:p>
            <a:pPr lvl="0" fontAlgn="base"/>
            <a:r>
              <a:rPr lang="en-ZA" sz="3600" b="1" dirty="0" smtClean="0">
                <a:solidFill>
                  <a:srgbClr val="A1EB3F"/>
                </a:solidFill>
              </a:rPr>
              <a:t>Planning</a:t>
            </a:r>
            <a:r>
              <a:rPr lang="en-ZA" sz="3600" dirty="0" smtClean="0"/>
              <a:t> ahead. </a:t>
            </a:r>
          </a:p>
          <a:p>
            <a:pPr lvl="0" fontAlgn="base"/>
            <a:r>
              <a:rPr lang="en-ZA" sz="3600" b="1" dirty="0" smtClean="0">
                <a:solidFill>
                  <a:srgbClr val="767DC0"/>
                </a:solidFill>
              </a:rPr>
              <a:t>Not </a:t>
            </a:r>
            <a:r>
              <a:rPr lang="en-ZA" sz="3600" b="1" dirty="0">
                <a:solidFill>
                  <a:srgbClr val="767DC0"/>
                </a:solidFill>
              </a:rPr>
              <a:t>wasting </a:t>
            </a:r>
            <a:r>
              <a:rPr lang="en-ZA" sz="3600" dirty="0"/>
              <a:t>time.</a:t>
            </a:r>
          </a:p>
          <a:p>
            <a:pPr lvl="0" fontAlgn="base"/>
            <a:r>
              <a:rPr lang="en-ZA" sz="3600" b="1" dirty="0">
                <a:solidFill>
                  <a:srgbClr val="A1EB3F"/>
                </a:solidFill>
              </a:rPr>
              <a:t>Being proactive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b="1" dirty="0">
                <a:solidFill>
                  <a:srgbClr val="767DC0"/>
                </a:solidFill>
              </a:rPr>
              <a:t>Performing</a:t>
            </a:r>
            <a:r>
              <a:rPr lang="en-ZA" sz="3600" dirty="0"/>
              <a:t> well.</a:t>
            </a:r>
          </a:p>
          <a:p>
            <a:pPr marL="0" indent="0">
              <a:buNone/>
            </a:pPr>
            <a:endParaRPr lang="en-ZA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3493078"/>
            <a:ext cx="3906253" cy="260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0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7EB31-7478-43F2-899C-14A4FD2B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54" y="365125"/>
            <a:ext cx="7886700" cy="96613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How can you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perform</a:t>
            </a:r>
            <a:r>
              <a:rPr lang="en-ZA" b="1" dirty="0">
                <a:latin typeface="+mn-lt"/>
              </a:rPr>
              <a:t> well?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35338A-553C-4505-8CAA-C16410494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30" y="1331259"/>
            <a:ext cx="4175630" cy="414771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Be </a:t>
            </a:r>
            <a:r>
              <a:rPr lang="en-ZA" sz="3600" b="1" dirty="0">
                <a:solidFill>
                  <a:srgbClr val="A1EB3F"/>
                </a:solidFill>
              </a:rPr>
              <a:t>organised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 smtClean="0"/>
              <a:t>Remain </a:t>
            </a:r>
            <a:r>
              <a:rPr lang="en-ZA" sz="3600" b="1" dirty="0" smtClean="0">
                <a:solidFill>
                  <a:srgbClr val="767DC0"/>
                </a:solidFill>
              </a:rPr>
              <a:t>focused</a:t>
            </a:r>
            <a:r>
              <a:rPr lang="en-ZA" sz="3600" dirty="0" smtClean="0"/>
              <a:t>. </a:t>
            </a:r>
            <a:endParaRPr lang="en-ZA" sz="3600" dirty="0"/>
          </a:p>
          <a:p>
            <a:pPr lvl="0" fontAlgn="base"/>
            <a:r>
              <a:rPr lang="en-ZA" sz="3600" dirty="0"/>
              <a:t>Follow a </a:t>
            </a:r>
            <a:r>
              <a:rPr lang="en-ZA" sz="3600" b="1" dirty="0">
                <a:solidFill>
                  <a:srgbClr val="A1EB3F"/>
                </a:solidFill>
              </a:rPr>
              <a:t>routine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Refuse </a:t>
            </a:r>
            <a:r>
              <a:rPr lang="en-ZA" sz="3600" b="1" dirty="0">
                <a:solidFill>
                  <a:srgbClr val="767DC0"/>
                </a:solidFill>
              </a:rPr>
              <a:t>politely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Monitor your </a:t>
            </a:r>
            <a:r>
              <a:rPr lang="en-ZA" sz="3600" b="1" dirty="0">
                <a:solidFill>
                  <a:srgbClr val="A1EB3F"/>
                </a:solidFill>
              </a:rPr>
              <a:t>progress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Be </a:t>
            </a:r>
            <a:r>
              <a:rPr lang="en-ZA" sz="3600" b="1" dirty="0">
                <a:solidFill>
                  <a:srgbClr val="767DC0"/>
                </a:solidFill>
              </a:rPr>
              <a:t>on time</a:t>
            </a:r>
            <a:r>
              <a:rPr lang="en-ZA" sz="3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6BB0E4-FAD9-4DBF-9738-5F07AB09F0C0}"/>
              </a:ext>
            </a:extLst>
          </p:cNvPr>
          <p:cNvSpPr txBox="1"/>
          <p:nvPr/>
        </p:nvSpPr>
        <p:spPr>
          <a:xfrm>
            <a:off x="4956927" y="4838270"/>
            <a:ext cx="3350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3.4: Identify things that easily distract you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&amp; think about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you can manage this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FE0FF3-9600-4382-82CE-6953987D839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60" y="1347891"/>
            <a:ext cx="3299910" cy="34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7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2 5 Principles Of Time Managemen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6724"/>
            <a:ext cx="9144000" cy="5143042"/>
          </a:xfrm>
        </p:spPr>
      </p:pic>
      <p:sp>
        <p:nvSpPr>
          <p:cNvPr id="5" name="TextBox 4"/>
          <p:cNvSpPr txBox="1"/>
          <p:nvPr/>
        </p:nvSpPr>
        <p:spPr>
          <a:xfrm>
            <a:off x="45687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</a:t>
            </a:r>
            <a:r>
              <a:rPr lang="en-US" b="1" dirty="0" smtClean="0">
                <a:solidFill>
                  <a:prstClr val="black"/>
                </a:solidFill>
              </a:rPr>
              <a:t>above </a:t>
            </a:r>
            <a:r>
              <a:rPr lang="en-US" b="1" dirty="0">
                <a:solidFill>
                  <a:prstClr val="black"/>
                </a:solidFill>
              </a:rPr>
              <a:t>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7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7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3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3.1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unit – and evaluate your time management habits – by completing Learning activity 3.1 in your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41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2429</TotalTime>
  <Words>1354</Words>
  <Application>Microsoft Office PowerPoint</Application>
  <PresentationFormat>On-screen Show (4:3)</PresentationFormat>
  <Paragraphs>238</Paragraphs>
  <Slides>37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MS PGothic</vt:lpstr>
      <vt:lpstr>Arial</vt:lpstr>
      <vt:lpstr>Calibri</vt:lpstr>
      <vt:lpstr>Calibri Light</vt:lpstr>
      <vt:lpstr>Courier New</vt:lpstr>
      <vt:lpstr>OpenSans</vt:lpstr>
      <vt:lpstr>OpenSans-Bold</vt:lpstr>
      <vt:lpstr>OpenSans-SemiboldItalic</vt:lpstr>
      <vt:lpstr>Times New Roman</vt:lpstr>
      <vt:lpstr>Wingdings</vt:lpstr>
      <vt:lpstr>1_Presentation2</vt:lpstr>
      <vt:lpstr>Presentation2</vt:lpstr>
      <vt:lpstr>2_Presentation2</vt:lpstr>
      <vt:lpstr>Life Orientation: Life Skills</vt:lpstr>
      <vt:lpstr>Plan &amp; manage your time in terms of activities &amp; responsibilities</vt:lpstr>
      <vt:lpstr>Think about it…</vt:lpstr>
      <vt:lpstr>Time management</vt:lpstr>
      <vt:lpstr>What is time management?</vt:lpstr>
      <vt:lpstr>What are the principles of  time management? </vt:lpstr>
      <vt:lpstr>How can you perform well? </vt:lpstr>
      <vt:lpstr>PowerPoint Presentation</vt:lpstr>
      <vt:lpstr>PowerPoint Presentation</vt:lpstr>
      <vt:lpstr>Punctuality, due dates &amp; procrastination</vt:lpstr>
      <vt:lpstr>What is punctuality?</vt:lpstr>
      <vt:lpstr>What is a due date?</vt:lpstr>
      <vt:lpstr>What is procrastination?</vt:lpstr>
      <vt:lpstr>Why are punctuality and  due dates important?</vt:lpstr>
      <vt:lpstr>Figure 3.9: When you, your work or your payment is late, you portray certain characteristics</vt:lpstr>
      <vt:lpstr>When you procrastinate, you:</vt:lpstr>
      <vt:lpstr>PowerPoint Presentation</vt:lpstr>
      <vt:lpstr>Timewasters</vt:lpstr>
      <vt:lpstr>What are timewasters?</vt:lpstr>
      <vt:lpstr>Table 3.1: Examples of common timewasters</vt:lpstr>
      <vt:lpstr>Table 3.1: Examples of common timewasters</vt:lpstr>
      <vt:lpstr>Table 3.1: Examples of common timewasters</vt:lpstr>
      <vt:lpstr>Stop wasting your time!</vt:lpstr>
      <vt:lpstr>PowerPoint Presentation</vt:lpstr>
      <vt:lpstr>PowerPoint Presentation</vt:lpstr>
      <vt:lpstr>Time management tools</vt:lpstr>
      <vt:lpstr>What is a time management tool?</vt:lpstr>
      <vt:lpstr>Examples of time  management tools</vt:lpstr>
      <vt:lpstr>Time management tools</vt:lpstr>
      <vt:lpstr>Time management tools</vt:lpstr>
      <vt:lpstr>Time management tools</vt:lpstr>
      <vt:lpstr>Time management tools</vt:lpstr>
      <vt:lpstr>PowerPoint Presentation</vt:lpstr>
      <vt:lpstr>Time management tools  for planning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Janet Bartlet</cp:lastModifiedBy>
  <cp:revision>145</cp:revision>
  <dcterms:created xsi:type="dcterms:W3CDTF">2017-08-15T07:49:10Z</dcterms:created>
  <dcterms:modified xsi:type="dcterms:W3CDTF">2018-02-06T08:35:00Z</dcterms:modified>
</cp:coreProperties>
</file>