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2" r:id="rId2"/>
  </p:sldMasterIdLst>
  <p:notesMasterIdLst>
    <p:notesMasterId r:id="rId35"/>
  </p:notesMasterIdLst>
  <p:sldIdLst>
    <p:sldId id="291" r:id="rId3"/>
    <p:sldId id="290" r:id="rId4"/>
    <p:sldId id="293" r:id="rId5"/>
    <p:sldId id="294" r:id="rId6"/>
    <p:sldId id="295" r:id="rId7"/>
    <p:sldId id="296" r:id="rId8"/>
    <p:sldId id="318" r:id="rId9"/>
    <p:sldId id="319" r:id="rId10"/>
    <p:sldId id="324" r:id="rId11"/>
    <p:sldId id="325" r:id="rId12"/>
    <p:sldId id="328" r:id="rId13"/>
    <p:sldId id="299" r:id="rId14"/>
    <p:sldId id="300" r:id="rId15"/>
    <p:sldId id="301" r:id="rId16"/>
    <p:sldId id="302" r:id="rId17"/>
    <p:sldId id="303" r:id="rId18"/>
    <p:sldId id="305" r:id="rId19"/>
    <p:sldId id="306" r:id="rId20"/>
    <p:sldId id="307" r:id="rId21"/>
    <p:sldId id="320" r:id="rId22"/>
    <p:sldId id="309" r:id="rId23"/>
    <p:sldId id="310" r:id="rId24"/>
    <p:sldId id="311" r:id="rId25"/>
    <p:sldId id="312" r:id="rId26"/>
    <p:sldId id="321" r:id="rId27"/>
    <p:sldId id="330" r:id="rId28"/>
    <p:sldId id="326" r:id="rId29"/>
    <p:sldId id="327" r:id="rId30"/>
    <p:sldId id="329" r:id="rId31"/>
    <p:sldId id="316" r:id="rId32"/>
    <p:sldId id="317"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ntern" initials="I" lastIdx="2" clrIdx="0"/>
  <p:cmAuthor id="1" name="Janet Bartlet" initials="JB" lastIdx="5" clrIdx="1">
    <p:extLst/>
  </p:cmAuthor>
  <p:cmAuthor id="2" name="Jyoti Singh" initials="JS" lastIdx="6"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82E6"/>
    <a:srgbClr val="8CE614"/>
    <a:srgbClr val="B5CE1C"/>
    <a:srgbClr val="948ABC"/>
    <a:srgbClr val="9A73FD"/>
    <a:srgbClr val="9E87DD"/>
    <a:srgbClr val="FFFFFF"/>
    <a:srgbClr val="F9F9F9"/>
    <a:srgbClr val="414197"/>
    <a:srgbClr val="9BF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1310" y="53"/>
      </p:cViewPr>
      <p:guideLst>
        <p:guide orient="horz" pos="2160"/>
        <p:guide pos="2880"/>
      </p:guideLst>
    </p:cSldViewPr>
  </p:slideViewPr>
  <p:notesTextViewPr>
    <p:cViewPr>
      <p:scale>
        <a:sx n="1" d="1"/>
        <a:sy n="1" d="1"/>
      </p:scale>
      <p:origin x="0" y="0"/>
    </p:cViewPr>
  </p:notesTextViewPr>
  <p:notesViewPr>
    <p:cSldViewPr snapToGrid="0">
      <p:cViewPr varScale="1">
        <p:scale>
          <a:sx n="59" d="100"/>
          <a:sy n="59" d="100"/>
        </p:scale>
        <p:origin x="27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D15C1-6C30-42F8-B52C-DF90764BC816}" type="datetimeFigureOut">
              <a:rPr lang="en-ZA" smtClean="0"/>
              <a:t>2018/02/06</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5FF47-8810-4EDB-A7B4-DB23811AE848}" type="slidenum">
              <a:rPr lang="en-ZA" smtClean="0"/>
              <a:t>‹#›</a:t>
            </a:fld>
            <a:endParaRPr lang="en-ZA"/>
          </a:p>
        </p:txBody>
      </p:sp>
    </p:spTree>
    <p:extLst>
      <p:ext uri="{BB962C8B-B14F-4D97-AF65-F5344CB8AC3E}">
        <p14:creationId xmlns:p14="http://schemas.microsoft.com/office/powerpoint/2010/main" val="406547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2.jpeg"/></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101" y="547364"/>
            <a:ext cx="3754328" cy="5313585"/>
          </a:xfrm>
          <a:prstGeom prst="rect">
            <a:avLst/>
          </a:prstGeom>
        </p:spPr>
      </p:pic>
      <p:sp>
        <p:nvSpPr>
          <p:cNvPr id="6" name="TextBox 5"/>
          <p:cNvSpPr txBox="1"/>
          <p:nvPr userDrawn="1"/>
        </p:nvSpPr>
        <p:spPr>
          <a:xfrm>
            <a:off x="159551" y="6405524"/>
            <a:ext cx="2655279" cy="369332"/>
          </a:xfrm>
          <a:prstGeom prst="rect">
            <a:avLst/>
          </a:prstGeom>
          <a:noFill/>
        </p:spPr>
        <p:txBody>
          <a:bodyPr wrap="none" rtlCol="0">
            <a:spAutoFit/>
          </a:bodyPr>
          <a:lstStyle/>
          <a:p>
            <a:r>
              <a:rPr lang="en-US" dirty="0">
                <a:solidFill>
                  <a:schemeClr val="bg1"/>
                </a:solidFill>
                <a:hlinkClick r:id="" action="ppaction://hlinkshowjump?jump=lastslide"/>
              </a:rPr>
              <a:t>*see</a:t>
            </a:r>
            <a:r>
              <a:rPr lang="en-US" baseline="0" dirty="0">
                <a:solidFill>
                  <a:schemeClr val="bg1"/>
                </a:solidFill>
                <a:hlinkClick r:id="" action="ppaction://hlinkshowjump?jump=lastslide"/>
              </a:rPr>
              <a:t> terms and conditions</a:t>
            </a:r>
            <a:endParaRPr lang="en-GB" dirty="0">
              <a:solidFill>
                <a:schemeClr val="bg1"/>
              </a:solidFill>
            </a:endParaRPr>
          </a:p>
        </p:txBody>
      </p:sp>
      <p:sp>
        <p:nvSpPr>
          <p:cNvPr id="7" name="Title 1"/>
          <p:cNvSpPr>
            <a:spLocks noGrp="1"/>
          </p:cNvSpPr>
          <p:nvPr>
            <p:ph type="title" hasCustomPrompt="1"/>
          </p:nvPr>
        </p:nvSpPr>
        <p:spPr>
          <a:xfrm>
            <a:off x="4655976" y="374260"/>
            <a:ext cx="3640299" cy="4869544"/>
          </a:xfrm>
        </p:spPr>
        <p:txBody>
          <a:bodyPr anchor="b">
            <a:normAutofit/>
          </a:bodyPr>
          <a:lstStyle>
            <a:lvl1pPr algn="l">
              <a:defRPr sz="5400" b="1">
                <a:latin typeface="+mn-lt"/>
              </a:defRPr>
            </a:lvl1pPr>
          </a:lstStyle>
          <a:p>
            <a:r>
              <a:rPr lang="en-US" dirty="0"/>
              <a:t>Topic title</a:t>
            </a:r>
          </a:p>
        </p:txBody>
      </p:sp>
      <p:sp>
        <p:nvSpPr>
          <p:cNvPr id="8" name="Text Placeholder 2"/>
          <p:cNvSpPr>
            <a:spLocks noGrp="1"/>
          </p:cNvSpPr>
          <p:nvPr>
            <p:ph type="body" idx="1" hasCustomPrompt="1"/>
          </p:nvPr>
        </p:nvSpPr>
        <p:spPr>
          <a:xfrm>
            <a:off x="4665306" y="5397069"/>
            <a:ext cx="3638938" cy="531878"/>
          </a:xfrm>
        </p:spPr>
        <p:txBody>
          <a:bodyPr>
            <a:noAutofit/>
          </a:bodyPr>
          <a:lstStyle>
            <a:lvl1pPr marL="0" indent="0" algn="l">
              <a:buNone/>
              <a:defRPr sz="3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spTree>
    <p:extLst>
      <p:ext uri="{BB962C8B-B14F-4D97-AF65-F5344CB8AC3E}">
        <p14:creationId xmlns:p14="http://schemas.microsoft.com/office/powerpoint/2010/main" val="50327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10" name="TextBox 9"/>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6" name="Title 1"/>
          <p:cNvSpPr>
            <a:spLocks noGrp="1"/>
          </p:cNvSpPr>
          <p:nvPr>
            <p:ph type="title" hasCustomPrompt="1"/>
          </p:nvPr>
        </p:nvSpPr>
        <p:spPr>
          <a:xfrm>
            <a:off x="460616" y="3701874"/>
            <a:ext cx="7551702" cy="716776"/>
          </a:xfrm>
        </p:spPr>
        <p:txBody>
          <a:bodyPr anchor="b">
            <a:normAutofit/>
          </a:bodyPr>
          <a:lstStyle>
            <a:lvl1pPr>
              <a:defRPr sz="4000" b="1" baseline="0">
                <a:latin typeface="+mn-lt"/>
              </a:defRPr>
            </a:lvl1pPr>
          </a:lstStyle>
          <a:p>
            <a:r>
              <a:rPr lang="en-ZA" dirty="0"/>
              <a:t>Learning activity number</a:t>
            </a:r>
            <a:endParaRPr lang="en-GB" dirty="0"/>
          </a:p>
        </p:txBody>
      </p:sp>
      <p:sp>
        <p:nvSpPr>
          <p:cNvPr id="7" name="Text Placeholder 2"/>
          <p:cNvSpPr>
            <a:spLocks noGrp="1"/>
          </p:cNvSpPr>
          <p:nvPr>
            <p:ph type="body" idx="1" hasCustomPrompt="1"/>
          </p:nvPr>
        </p:nvSpPr>
        <p:spPr>
          <a:xfrm>
            <a:off x="460615" y="4430822"/>
            <a:ext cx="7560755" cy="550427"/>
          </a:xfrm>
        </p:spPr>
        <p:txBody>
          <a:bodyPr/>
          <a:lstStyle>
            <a:lvl1pPr marL="0" indent="0">
              <a:buNone/>
              <a:defRPr b="1">
                <a:solidFill>
                  <a:schemeClr val="tx1">
                    <a:lumMod val="50000"/>
                    <a:lumOff val="50000"/>
                  </a:schemeClr>
                </a:solidFill>
              </a:defRPr>
            </a:lvl1pPr>
          </a:lstStyle>
          <a:p>
            <a:r>
              <a:rPr lang="en-ZA" dirty="0"/>
              <a:t>Module number</a:t>
            </a:r>
            <a:endParaRPr lang="en-GB" dirty="0"/>
          </a:p>
        </p:txBody>
      </p:sp>
      <p:sp>
        <p:nvSpPr>
          <p:cNvPr id="11" name="Text Placeholder 2"/>
          <p:cNvSpPr>
            <a:spLocks noGrp="1"/>
          </p:cNvSpPr>
          <p:nvPr>
            <p:ph type="body" sz="quarter" idx="12"/>
          </p:nvPr>
        </p:nvSpPr>
        <p:spPr>
          <a:xfrm>
            <a:off x="460145" y="4991774"/>
            <a:ext cx="7561226" cy="1103074"/>
          </a:xfrm>
        </p:spPr>
        <p:txBody>
          <a:bodyPr>
            <a:normAutofit/>
          </a:bodyPr>
          <a:lstStyle>
            <a:lvl1pPr marL="0" indent="0">
              <a:buNone/>
              <a:defRPr sz="2000"/>
            </a:lvl1pPr>
          </a:lstStyle>
          <a:p>
            <a:pPr lvl="0"/>
            <a:r>
              <a:rPr lang="en-US" dirty="0"/>
              <a:t>Click to edit Master text styles</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624" y="573885"/>
            <a:ext cx="2127244" cy="3010737"/>
          </a:xfrm>
          <a:prstGeom prst="rect">
            <a:avLst/>
          </a:prstGeom>
        </p:spPr>
      </p:pic>
    </p:spTree>
    <p:custDataLst>
      <p:tags r:id="rId1"/>
    </p:custDataLst>
    <p:extLst>
      <p:ext uri="{BB962C8B-B14F-4D97-AF65-F5344CB8AC3E}">
        <p14:creationId xmlns:p14="http://schemas.microsoft.com/office/powerpoint/2010/main" val="12165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1" y="4461310"/>
            <a:ext cx="7910513" cy="632369"/>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385761" y="206454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624" y="573885"/>
            <a:ext cx="2127244" cy="3010737"/>
          </a:xfrm>
          <a:prstGeom prst="rect">
            <a:avLst/>
          </a:prstGeom>
        </p:spPr>
      </p:pic>
      <p:sp>
        <p:nvSpPr>
          <p:cNvPr id="11" name="TextBox 10"/>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4" name="Text Placeholder 3"/>
          <p:cNvSpPr>
            <a:spLocks noGrp="1"/>
          </p:cNvSpPr>
          <p:nvPr>
            <p:ph type="body" sz="quarter" idx="10"/>
          </p:nvPr>
        </p:nvSpPr>
        <p:spPr>
          <a:xfrm>
            <a:off x="385763" y="5087938"/>
            <a:ext cx="7910512" cy="769937"/>
          </a:xfrm>
        </p:spPr>
        <p:txBody>
          <a:bodyPr>
            <a:normAutofit/>
          </a:bodyPr>
          <a:lstStyle>
            <a:lvl1pPr marL="0" indent="0">
              <a:buNone/>
              <a:defRPr sz="2000"/>
            </a:lvl1pPr>
          </a:lstStyle>
          <a:p>
            <a:pPr lvl="0"/>
            <a:endParaRPr lang="en-GB" dirty="0"/>
          </a:p>
        </p:txBody>
      </p:sp>
    </p:spTree>
    <p:custDataLst>
      <p:tags r:id="rId1"/>
    </p:custDataLst>
    <p:extLst>
      <p:ext uri="{BB962C8B-B14F-4D97-AF65-F5344CB8AC3E}">
        <p14:creationId xmlns:p14="http://schemas.microsoft.com/office/powerpoint/2010/main" val="2378122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rms and conditions">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6" name="Picture 5"/>
          <p:cNvPicPr>
            <a:picLocks noChangeAspect="1"/>
          </p:cNvPicPr>
          <p:nvPr userDrawn="1"/>
        </p:nvPicPr>
        <p:blipFill>
          <a:blip r:embed="rId4"/>
          <a:stretch>
            <a:fillRect/>
          </a:stretch>
        </p:blipFill>
        <p:spPr>
          <a:xfrm>
            <a:off x="381990" y="2065530"/>
            <a:ext cx="7913294" cy="786452"/>
          </a:xfrm>
          <a:prstGeom prst="rect">
            <a:avLst/>
          </a:prstGeom>
        </p:spPr>
      </p:pic>
      <p:pic>
        <p:nvPicPr>
          <p:cNvPr id="14" name="Picture 13"/>
          <p:cNvPicPr>
            <a:picLocks noChangeAspect="1"/>
          </p:cNvPicPr>
          <p:nvPr userDrawn="1"/>
        </p:nvPicPr>
        <p:blipFill>
          <a:blip r:embed="rId5"/>
          <a:stretch>
            <a:fillRect/>
          </a:stretch>
        </p:blipFill>
        <p:spPr>
          <a:xfrm>
            <a:off x="1159674" y="2839069"/>
            <a:ext cx="6639119" cy="2682472"/>
          </a:xfrm>
          <a:prstGeom prst="rect">
            <a:avLst/>
          </a:prstGeom>
        </p:spPr>
      </p:pic>
      <p:pic>
        <p:nvPicPr>
          <p:cNvPr id="15" name="Picture 14"/>
          <p:cNvPicPr>
            <a:picLocks noChangeAspect="1"/>
          </p:cNvPicPr>
          <p:nvPr userDrawn="1"/>
        </p:nvPicPr>
        <p:blipFill>
          <a:blip r:embed="rId6"/>
          <a:stretch>
            <a:fillRect/>
          </a:stretch>
        </p:blipFill>
        <p:spPr>
          <a:xfrm>
            <a:off x="381990" y="5618365"/>
            <a:ext cx="7815749" cy="676715"/>
          </a:xfrm>
          <a:prstGeom prst="rect">
            <a:avLst/>
          </a:prstGeom>
        </p:spPr>
      </p:pic>
      <p:sp>
        <p:nvSpPr>
          <p:cNvPr id="8" name="TextBox 7"/>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custDataLst>
      <p:tags r:id="rId1"/>
    </p:custDataLst>
    <p:extLst>
      <p:ext uri="{BB962C8B-B14F-4D97-AF65-F5344CB8AC3E}">
        <p14:creationId xmlns:p14="http://schemas.microsoft.com/office/powerpoint/2010/main" val="11289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6" name="TextBox 5"/>
          <p:cNvSpPr txBox="1"/>
          <p:nvPr userDrawn="1"/>
        </p:nvSpPr>
        <p:spPr>
          <a:xfrm>
            <a:off x="54553" y="6371015"/>
            <a:ext cx="381311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287537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7" name="TextBox 6"/>
          <p:cNvSpPr txBox="1"/>
          <p:nvPr userDrawn="1"/>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extLst>
      <p:ext uri="{BB962C8B-B14F-4D97-AF65-F5344CB8AC3E}">
        <p14:creationId xmlns:p14="http://schemas.microsoft.com/office/powerpoint/2010/main" val="363598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userDrawn="1"/>
        </p:nvSpPr>
        <p:spPr>
          <a:xfrm>
            <a:off x="54553" y="6371015"/>
            <a:ext cx="385018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Tree>
    <p:custDataLst>
      <p:tags r:id="rId1"/>
    </p:custDataLst>
    <p:extLst>
      <p:ext uri="{BB962C8B-B14F-4D97-AF65-F5344CB8AC3E}">
        <p14:creationId xmlns:p14="http://schemas.microsoft.com/office/powerpoint/2010/main" val="1833942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3411" y="4949358"/>
            <a:ext cx="7910513" cy="512330"/>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2548701"/>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5" name="TextBox 4"/>
          <p:cNvSpPr txBox="1"/>
          <p:nvPr userDrawn="1"/>
        </p:nvSpPr>
        <p:spPr>
          <a:xfrm>
            <a:off x="54553" y="6371015"/>
            <a:ext cx="3911966"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pic>
        <p:nvPicPr>
          <p:cNvPr id="7" name="Picture 6">
            <a:extLst>
              <a:ext uri="{FF2B5EF4-FFF2-40B4-BE49-F238E27FC236}">
                <a16:creationId xmlns:a16="http://schemas.microsoft.com/office/drawing/2014/main" xmlns="" id="{FDAF75D6-A52B-4502-9440-7524898409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5332" y="167072"/>
            <a:ext cx="2819896" cy="3991061"/>
          </a:xfrm>
          <a:prstGeom prst="rect">
            <a:avLst/>
          </a:prstGeom>
        </p:spPr>
      </p:pic>
    </p:spTree>
    <p:custDataLst>
      <p:tags r:id="rId1"/>
    </p:custDataLst>
    <p:extLst>
      <p:ext uri="{BB962C8B-B14F-4D97-AF65-F5344CB8AC3E}">
        <p14:creationId xmlns:p14="http://schemas.microsoft.com/office/powerpoint/2010/main" val="346590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2" y="4860795"/>
            <a:ext cx="7910513" cy="417037"/>
          </a:xfr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2</a:t>
            </a:r>
          </a:p>
        </p:txBody>
      </p:sp>
      <p:sp>
        <p:nvSpPr>
          <p:cNvPr id="4" name="Content Placeholder 3"/>
          <p:cNvSpPr>
            <a:spLocks noGrp="1"/>
          </p:cNvSpPr>
          <p:nvPr>
            <p:ph sz="quarter" idx="10" hasCustomPrompt="1"/>
          </p:nvPr>
        </p:nvSpPr>
        <p:spPr>
          <a:xfrm>
            <a:off x="392595" y="4049910"/>
            <a:ext cx="8051800" cy="651744"/>
          </a:xfr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pic>
        <p:nvPicPr>
          <p:cNvPr id="9" name="Picture 8">
            <a:extLst>
              <a:ext uri="{FF2B5EF4-FFF2-40B4-BE49-F238E27FC236}">
                <a16:creationId xmlns:a16="http://schemas.microsoft.com/office/drawing/2014/main" xmlns="" id="{53DB4316-2DD9-4B4C-AC49-EB53A16FF6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7480" y="161744"/>
            <a:ext cx="2690973" cy="3808595"/>
          </a:xfrm>
          <a:prstGeom prst="rect">
            <a:avLst/>
          </a:prstGeom>
        </p:spPr>
      </p:pic>
    </p:spTree>
    <p:custDataLst>
      <p:tags r:id="rId1"/>
    </p:custDataLst>
    <p:extLst>
      <p:ext uri="{BB962C8B-B14F-4D97-AF65-F5344CB8AC3E}">
        <p14:creationId xmlns:p14="http://schemas.microsoft.com/office/powerpoint/2010/main" val="597451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7" name="Content Placeholder 6"/>
          <p:cNvSpPr>
            <a:spLocks noGrp="1"/>
          </p:cNvSpPr>
          <p:nvPr>
            <p:ph sz="quarter" idx="10" hasCustomPrompt="1"/>
          </p:nvPr>
        </p:nvSpPr>
        <p:spPr>
          <a:xfrm>
            <a:off x="53947"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2490510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20991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2497069"/>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4689678"/>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4" name="TextBox 3"/>
          <p:cNvSpPr txBox="1"/>
          <p:nvPr userDrawn="1"/>
        </p:nvSpPr>
        <p:spPr>
          <a:xfrm>
            <a:off x="503583" y="5844209"/>
            <a:ext cx="2655279" cy="369332"/>
          </a:xfrm>
          <a:prstGeom prst="rect">
            <a:avLst/>
          </a:prstGeom>
          <a:noFill/>
        </p:spPr>
        <p:txBody>
          <a:bodyPr wrap="none" rtlCol="0">
            <a:spAutoFit/>
          </a:bodyPr>
          <a:lstStyle/>
          <a:p>
            <a:r>
              <a:rPr lang="en-US" dirty="0">
                <a:hlinkClick r:id="" action="ppaction://hlinkshowjump?jump=lastslide"/>
              </a:rPr>
              <a:t>*see</a:t>
            </a:r>
            <a:r>
              <a:rPr lang="en-US" baseline="0" dirty="0">
                <a:hlinkClick r:id="" action="ppaction://hlinkshowjump?jump=lastslide"/>
              </a:rPr>
              <a:t> terms and conditions</a:t>
            </a:r>
            <a:endParaRPr lang="en-GB" dirty="0"/>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custDataLst>
      <p:tags r:id="rId1"/>
    </p:custDataLst>
    <p:extLst>
      <p:ext uri="{BB962C8B-B14F-4D97-AF65-F5344CB8AC3E}">
        <p14:creationId xmlns:p14="http://schemas.microsoft.com/office/powerpoint/2010/main" val="141199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2" y="1540567"/>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4323750"/>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8" name="TextBox 7"/>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extLst>
      <p:ext uri="{BB962C8B-B14F-4D97-AF65-F5344CB8AC3E}">
        <p14:creationId xmlns:p14="http://schemas.microsoft.com/office/powerpoint/2010/main" val="231947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Module / Uni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449" y="1524000"/>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2449" y="4336998"/>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7"/>
            <a:ext cx="2232284" cy="634653"/>
          </a:xfrm>
          <a:prstGeom prst="rect">
            <a:avLst/>
          </a:prstGeom>
        </p:spPr>
      </p:pic>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custDataLst>
      <p:tags r:id="rId1"/>
    </p:custDataLst>
    <p:extLst>
      <p:ext uri="{BB962C8B-B14F-4D97-AF65-F5344CB8AC3E}">
        <p14:creationId xmlns:p14="http://schemas.microsoft.com/office/powerpoint/2010/main" val="944226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381001" y="365127"/>
            <a:ext cx="7905750" cy="720724"/>
          </a:xfrm>
        </p:spPr>
        <p:txBody>
          <a:bodyPr/>
          <a:lstStyle>
            <a:lvl1pPr>
              <a:defRPr b="1"/>
            </a:lvl1pPr>
          </a:lstStyle>
          <a:p>
            <a:r>
              <a:rPr lang="en-US" dirty="0"/>
              <a:t>Click to edit Master title style</a:t>
            </a:r>
          </a:p>
        </p:txBody>
      </p:sp>
      <p:sp>
        <p:nvSpPr>
          <p:cNvPr id="6" name="Content Placeholder 2"/>
          <p:cNvSpPr>
            <a:spLocks noGrp="1"/>
          </p:cNvSpPr>
          <p:nvPr>
            <p:ph idx="1"/>
          </p:nvPr>
        </p:nvSpPr>
        <p:spPr>
          <a:xfrm>
            <a:off x="381001" y="1285875"/>
            <a:ext cx="7905751" cy="4891088"/>
          </a:xfrm>
        </p:spPr>
        <p:txBody>
          <a:bodyPr/>
          <a:lstStyle>
            <a:lvl1pPr marL="363538" indent="-363538">
              <a:spcBef>
                <a:spcPts val="1800"/>
              </a:spcBef>
              <a:defRPr/>
            </a:lvl1pPr>
            <a:lvl2pPr marL="801688" indent="-344488">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extLst>
      <p:ext uri="{BB962C8B-B14F-4D97-AF65-F5344CB8AC3E}">
        <p14:creationId xmlns:p14="http://schemas.microsoft.com/office/powerpoint/2010/main" val="375756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Title 1"/>
          <p:cNvSpPr>
            <a:spLocks noGrp="1"/>
          </p:cNvSpPr>
          <p:nvPr>
            <p:ph type="title"/>
          </p:nvPr>
        </p:nvSpPr>
        <p:spPr>
          <a:xfrm>
            <a:off x="381001" y="365127"/>
            <a:ext cx="7905750" cy="720724"/>
          </a:xfrm>
        </p:spPr>
        <p:txBody>
          <a:bodyPr/>
          <a:lstStyle>
            <a:lvl1pPr>
              <a:defRPr b="1"/>
            </a:lvl1pPr>
          </a:lstStyle>
          <a:p>
            <a:r>
              <a:rPr lang="en-US" dirty="0"/>
              <a:t>Click to edit Master title style</a:t>
            </a:r>
          </a:p>
        </p:txBody>
      </p:sp>
      <p:sp>
        <p:nvSpPr>
          <p:cNvPr id="6" name="Content Placeholder 2"/>
          <p:cNvSpPr>
            <a:spLocks noGrp="1"/>
          </p:cNvSpPr>
          <p:nvPr>
            <p:ph idx="1"/>
          </p:nvPr>
        </p:nvSpPr>
        <p:spPr>
          <a:xfrm>
            <a:off x="381001" y="1285875"/>
            <a:ext cx="3421453" cy="4891088"/>
          </a:xfrm>
        </p:spPr>
        <p:txBody>
          <a:bodyPr/>
          <a:lstStyle>
            <a:lvl1pPr>
              <a:spcBef>
                <a:spcPts val="1800"/>
              </a:spcBef>
              <a:defRPr/>
            </a:lvl1pPr>
            <a:lvl2pPr marL="685800" indent="-228600">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8" name="Content Placeholder 2"/>
          <p:cNvSpPr>
            <a:spLocks noGrp="1"/>
          </p:cNvSpPr>
          <p:nvPr>
            <p:ph idx="10"/>
          </p:nvPr>
        </p:nvSpPr>
        <p:spPr>
          <a:xfrm>
            <a:off x="4028792" y="1284367"/>
            <a:ext cx="4190246" cy="4891088"/>
          </a:xfrm>
        </p:spPr>
        <p:txBody>
          <a:bodyPr/>
          <a:lstStyle>
            <a:lvl1pPr>
              <a:spcBef>
                <a:spcPts val="1800"/>
              </a:spcBef>
              <a:defRPr/>
            </a:lvl1pPr>
            <a:lvl2pPr marL="685800" indent="-228600">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8114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a:p>
        </p:txBody>
      </p:sp>
      <p:sp>
        <p:nvSpPr>
          <p:cNvPr id="8" name="Text Placeholder 7"/>
          <p:cNvSpPr>
            <a:spLocks noGrp="1"/>
          </p:cNvSpPr>
          <p:nvPr>
            <p:ph type="body" sz="quarter" idx="10" hasCustomPrompt="1"/>
          </p:nvPr>
        </p:nvSpPr>
        <p:spPr>
          <a:xfrm>
            <a:off x="381000" y="1267983"/>
            <a:ext cx="7658100" cy="298267"/>
          </a:xfrm>
        </p:spPr>
        <p:txBody>
          <a:bodyPr>
            <a:noAutofit/>
          </a:bodyPr>
          <a:lstStyle>
            <a:lvl1pPr marL="0" indent="0">
              <a:buNone/>
              <a:defRPr sz="1800" i="1" baseline="0"/>
            </a:lvl1pPr>
          </a:lstStyle>
          <a:p>
            <a:pPr lvl="0"/>
            <a:r>
              <a:rPr lang="en-ZA" i="1" dirty="0"/>
              <a:t>Table caption</a:t>
            </a:r>
            <a:endParaRPr lang="en-GB" dirty="0"/>
          </a:p>
        </p:txBody>
      </p:sp>
    </p:spTree>
    <p:extLst>
      <p:ext uri="{BB962C8B-B14F-4D97-AF65-F5344CB8AC3E}">
        <p14:creationId xmlns:p14="http://schemas.microsoft.com/office/powerpoint/2010/main" val="49317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2" y="4609448"/>
            <a:ext cx="3433157" cy="461665"/>
          </a:xfrm>
          <a:prstGeom prst="rect">
            <a:avLst/>
          </a:prstGeom>
          <a:noFill/>
        </p:spPr>
        <p:txBody>
          <a:bodyPr wrap="square" rtlCol="0">
            <a:spAutoFit/>
          </a:bodyPr>
          <a:lstStyle>
            <a:defPPr>
              <a:defRPr lang="en-US"/>
            </a:defPPr>
            <a:lvl1pPr>
              <a:defRPr sz="2200">
                <a:solidFill>
                  <a:prstClr val="black"/>
                </a:solidFill>
              </a:defRPr>
            </a:lvl1pPr>
          </a:lstStyle>
          <a:p>
            <a:pPr lvl="0"/>
            <a:r>
              <a:rPr lang="en-ZA" sz="2400" b="1" dirty="0">
                <a:solidFill>
                  <a:schemeClr val="bg1"/>
                </a:solidFill>
              </a:rPr>
              <a:t>Mathematics NQF Level</a:t>
            </a:r>
            <a:r>
              <a:rPr lang="en-ZA" sz="2400" b="1" baseline="0" dirty="0">
                <a:solidFill>
                  <a:schemeClr val="bg1"/>
                </a:solidFill>
              </a:rPr>
              <a:t> 2</a:t>
            </a:r>
            <a:endParaRPr lang="en-ZA" sz="2400" b="1" dirty="0">
              <a:solidFill>
                <a:schemeClr val="bg1"/>
              </a:solidFill>
            </a:endParaRPr>
          </a:p>
        </p:txBody>
      </p:sp>
      <p:sp>
        <p:nvSpPr>
          <p:cNvPr id="7" name="Content Placeholder 6"/>
          <p:cNvSpPr>
            <a:spLocks noGrp="1"/>
          </p:cNvSpPr>
          <p:nvPr>
            <p:ph sz="quarter" idx="10" hasCustomPrompt="1"/>
          </p:nvPr>
        </p:nvSpPr>
        <p:spPr>
          <a:xfrm>
            <a:off x="53946"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lvl1pPr>
              <a:defRPr b="1"/>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254933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 study or example ref">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1001" y="365127"/>
            <a:ext cx="7905750" cy="720724"/>
          </a:xfrm>
        </p:spPr>
        <p:txBody>
          <a:bodyPr/>
          <a:lstStyle>
            <a:lvl1pPr>
              <a:defRPr b="1"/>
            </a:lvl1pPr>
          </a:lstStyle>
          <a:p>
            <a:r>
              <a:rPr lang="en-US" dirty="0"/>
              <a:t>Heading</a:t>
            </a:r>
            <a:endParaRPr lang="en-GB" dirty="0"/>
          </a:p>
        </p:txBody>
      </p:sp>
      <p:sp>
        <p:nvSpPr>
          <p:cNvPr id="4" name="Content Placeholder 2">
            <a:extLst>
              <a:ext uri="{FF2B5EF4-FFF2-40B4-BE49-F238E27FC236}">
                <a16:creationId xmlns:a16="http://schemas.microsoft.com/office/drawing/2014/main" xmlns="" id="{7A1C1C1D-5690-4A72-8EAD-31DA2CF0437F}"/>
              </a:ext>
            </a:extLst>
          </p:cNvPr>
          <p:cNvSpPr>
            <a:spLocks noGrp="1"/>
          </p:cNvSpPr>
          <p:nvPr>
            <p:ph idx="1"/>
          </p:nvPr>
        </p:nvSpPr>
        <p:spPr>
          <a:xfrm>
            <a:off x="3779685" y="2366779"/>
            <a:ext cx="4407478" cy="1803314"/>
          </a:xfrm>
        </p:spPr>
        <p:txBody>
          <a:bodyPr/>
          <a:lstStyle/>
          <a:p>
            <a:pPr marL="0" indent="0">
              <a:buNone/>
            </a:pPr>
            <a:endParaRPr lang="en-ZA"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5886" y="1567447"/>
            <a:ext cx="2326565" cy="3292840"/>
          </a:xfrm>
          <a:prstGeom prst="rect">
            <a:avLst/>
          </a:prstGeom>
        </p:spPr>
      </p:pic>
    </p:spTree>
    <p:extLst>
      <p:ext uri="{BB962C8B-B14F-4D97-AF65-F5344CB8AC3E}">
        <p14:creationId xmlns:p14="http://schemas.microsoft.com/office/powerpoint/2010/main" val="206855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0" y="6324794"/>
            <a:ext cx="9144000" cy="540000"/>
          </a:xfrm>
          <a:prstGeom prst="rect">
            <a:avLst/>
          </a:prstGeom>
          <a:solidFill>
            <a:srgbClr val="4A3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7" name="Rectangle 6"/>
          <p:cNvSpPr/>
          <p:nvPr/>
        </p:nvSpPr>
        <p:spPr>
          <a:xfrm>
            <a:off x="8424000" y="0"/>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24001" y="5565371"/>
            <a:ext cx="720000" cy="761579"/>
          </a:xfrm>
          <a:prstGeom prst="rect">
            <a:avLst/>
          </a:prstGeom>
        </p:spPr>
      </p:pic>
    </p:spTree>
    <p:custDataLst>
      <p:tags r:id="rId14"/>
    </p:custDataLst>
    <p:extLst>
      <p:ext uri="{BB962C8B-B14F-4D97-AF65-F5344CB8AC3E}">
        <p14:creationId xmlns:p14="http://schemas.microsoft.com/office/powerpoint/2010/main" val="89702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3538" indent="-363538" algn="l" defTabSz="914400" rtl="0" eaLnBrk="1" latinLnBrk="0" hangingPunct="1">
        <a:lnSpc>
          <a:spcPct val="90000"/>
        </a:lnSpc>
        <a:spcBef>
          <a:spcPts val="1800"/>
        </a:spcBef>
        <a:buFont typeface="Arial" panose="020B0604020202020204" pitchFamily="34" charset="0"/>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1800"/>
        </a:spcBef>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1"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24000" y="2"/>
            <a:ext cx="720000" cy="68518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37150"/>
            <a:ext cx="9144000" cy="540000"/>
          </a:xfrm>
          <a:prstGeom prst="rect">
            <a:avLst/>
          </a:prstGeom>
          <a:solidFill>
            <a:srgbClr val="414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6" name="Picture 5"/>
          <p:cNvPicPr>
            <a:picLocks noChangeAspect="1"/>
          </p:cNvPicPr>
          <p:nvPr userDrawn="1"/>
        </p:nvPicPr>
        <p:blipFill>
          <a:blip r:embed="rId11"/>
          <a:stretch>
            <a:fillRect/>
          </a:stretch>
        </p:blipFill>
        <p:spPr>
          <a:xfrm>
            <a:off x="8424000" y="5613400"/>
            <a:ext cx="720000" cy="704406"/>
          </a:xfrm>
          <a:prstGeom prst="rect">
            <a:avLst/>
          </a:prstGeom>
        </p:spPr>
      </p:pic>
    </p:spTree>
    <p:custDataLst>
      <p:tags r:id="rId9"/>
    </p:custDataLst>
    <p:extLst>
      <p:ext uri="{BB962C8B-B14F-4D97-AF65-F5344CB8AC3E}">
        <p14:creationId xmlns:p14="http://schemas.microsoft.com/office/powerpoint/2010/main" val="223289829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1" y="2095902"/>
            <a:ext cx="7915274" cy="2114552"/>
          </a:xfrm>
        </p:spPr>
        <p:txBody>
          <a:bodyPr/>
          <a:lstStyle/>
          <a:p>
            <a:r>
              <a:rPr lang="en-GB" dirty="0">
                <a:solidFill>
                  <a:srgbClr val="9A73FD"/>
                </a:solidFill>
              </a:rPr>
              <a:t>Life Orientation: </a:t>
            </a:r>
            <a:r>
              <a:rPr lang="en-GB" dirty="0">
                <a:solidFill>
                  <a:srgbClr val="8CE614"/>
                </a:solidFill>
              </a:rPr>
              <a:t>Life Skills</a:t>
            </a:r>
            <a:endParaRPr lang="en-GB" dirty="0"/>
          </a:p>
        </p:txBody>
      </p:sp>
      <p:sp>
        <p:nvSpPr>
          <p:cNvPr id="5" name="Subtitle 2"/>
          <p:cNvSpPr>
            <a:spLocks noGrp="1"/>
          </p:cNvSpPr>
          <p:nvPr>
            <p:ph type="subTitle" idx="1"/>
          </p:nvPr>
        </p:nvSpPr>
        <p:spPr>
          <a:xfrm>
            <a:off x="381001" y="4210454"/>
            <a:ext cx="7915274" cy="644881"/>
          </a:xfrm>
        </p:spPr>
        <p:txBody>
          <a:bodyPr/>
          <a:lstStyle/>
          <a:p>
            <a:r>
              <a:rPr lang="en-GB" dirty="0">
                <a:solidFill>
                  <a:srgbClr val="9A73FD"/>
                </a:solidFill>
              </a:rPr>
              <a:t>NQF 2</a:t>
            </a:r>
          </a:p>
        </p:txBody>
      </p:sp>
    </p:spTree>
    <p:extLst>
      <p:ext uri="{BB962C8B-B14F-4D97-AF65-F5344CB8AC3E}">
        <p14:creationId xmlns:p14="http://schemas.microsoft.com/office/powerpoint/2010/main" val="14642554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64928-C412-4096-9013-A297BDAC2302}"/>
              </a:ext>
            </a:extLst>
          </p:cNvPr>
          <p:cNvSpPr>
            <a:spLocks noGrp="1"/>
          </p:cNvSpPr>
          <p:nvPr>
            <p:ph type="title"/>
          </p:nvPr>
        </p:nvSpPr>
        <p:spPr>
          <a:xfrm>
            <a:off x="277277" y="1385825"/>
            <a:ext cx="7905750" cy="208214"/>
          </a:xfrm>
        </p:spPr>
        <p:txBody>
          <a:bodyPr>
            <a:noAutofit/>
          </a:bodyPr>
          <a:lstStyle/>
          <a:p>
            <a:pPr algn="ctr"/>
            <a:r>
              <a:rPr lang="en-US" sz="1800" i="1" dirty="0">
                <a:latin typeface="+mn-lt"/>
              </a:rPr>
              <a:t>Table </a:t>
            </a:r>
            <a:r>
              <a:rPr lang="en-US" sz="1800" i="1" dirty="0" smtClean="0">
                <a:latin typeface="+mn-lt"/>
              </a:rPr>
              <a:t>2.1 (continued): </a:t>
            </a:r>
            <a:r>
              <a:rPr lang="en-US" sz="1800" i="1" dirty="0">
                <a:latin typeface="+mn-lt"/>
              </a:rPr>
              <a:t>Qualities of SMART goals</a:t>
            </a:r>
            <a:endParaRPr lang="en-ZA" sz="1800" b="1" dirty="0">
              <a:latin typeface="+mn-lt"/>
            </a:endParaRPr>
          </a:p>
        </p:txBody>
      </p:sp>
      <p:sp>
        <p:nvSpPr>
          <p:cNvPr id="65" name="AutoShape 63">
            <a:extLst>
              <a:ext uri="{FF2B5EF4-FFF2-40B4-BE49-F238E27FC236}">
                <a16:creationId xmlns:a16="http://schemas.microsoft.com/office/drawing/2014/main" xmlns="" id="{4493DD9F-CF91-46FB-A9B7-D0804DA5EFC4}"/>
              </a:ext>
            </a:extLst>
          </p:cNvPr>
          <p:cNvSpPr>
            <a:spLocks noChangeAspect="1" noChangeArrowheads="1" noTextEdit="1"/>
          </p:cNvSpPr>
          <p:nvPr/>
        </p:nvSpPr>
        <p:spPr bwMode="auto">
          <a:xfrm>
            <a:off x="384176" y="1231900"/>
            <a:ext cx="66706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81" name="Line 80">
            <a:extLst>
              <a:ext uri="{FF2B5EF4-FFF2-40B4-BE49-F238E27FC236}">
                <a16:creationId xmlns:a16="http://schemas.microsoft.com/office/drawing/2014/main" xmlns="" id="{51FF147C-C17B-49A4-82BA-9AAF8792E2FD}"/>
              </a:ext>
            </a:extLst>
          </p:cNvPr>
          <p:cNvSpPr>
            <a:spLocks noChangeShapeType="1"/>
          </p:cNvSpPr>
          <p:nvPr/>
        </p:nvSpPr>
        <p:spPr bwMode="auto">
          <a:xfrm>
            <a:off x="382589" y="3059113"/>
            <a:ext cx="665480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3" name="Line 82">
            <a:extLst>
              <a:ext uri="{FF2B5EF4-FFF2-40B4-BE49-F238E27FC236}">
                <a16:creationId xmlns:a16="http://schemas.microsoft.com/office/drawing/2014/main" xmlns="" id="{8C43CC94-4F85-49F1-9953-8880E5C79FA0}"/>
              </a:ext>
            </a:extLst>
          </p:cNvPr>
          <p:cNvSpPr>
            <a:spLocks noChangeShapeType="1"/>
          </p:cNvSpPr>
          <p:nvPr/>
        </p:nvSpPr>
        <p:spPr bwMode="auto">
          <a:xfrm>
            <a:off x="376582" y="1255713"/>
            <a:ext cx="0" cy="430371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6" name="Line 85">
            <a:extLst>
              <a:ext uri="{FF2B5EF4-FFF2-40B4-BE49-F238E27FC236}">
                <a16:creationId xmlns:a16="http://schemas.microsoft.com/office/drawing/2014/main" xmlns="" id="{A131B13D-D179-4EB6-BC21-9BD67CEB1667}"/>
              </a:ext>
            </a:extLst>
          </p:cNvPr>
          <p:cNvSpPr>
            <a:spLocks noChangeShapeType="1"/>
          </p:cNvSpPr>
          <p:nvPr/>
        </p:nvSpPr>
        <p:spPr bwMode="auto">
          <a:xfrm>
            <a:off x="382589" y="5923785"/>
            <a:ext cx="665480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Title 1">
            <a:extLst>
              <a:ext uri="{FF2B5EF4-FFF2-40B4-BE49-F238E27FC236}">
                <a16:creationId xmlns:a16="http://schemas.microsoft.com/office/drawing/2014/main" xmlns="" id="{1927EB31-7478-43F2-899C-14A4FD2BB4FD}"/>
              </a:ext>
            </a:extLst>
          </p:cNvPr>
          <p:cNvSpPr txBox="1">
            <a:spLocks/>
          </p:cNvSpPr>
          <p:nvPr/>
        </p:nvSpPr>
        <p:spPr>
          <a:xfrm>
            <a:off x="475887" y="362325"/>
            <a:ext cx="7886700" cy="801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mn-lt"/>
              </a:rPr>
              <a:t>What are </a:t>
            </a:r>
            <a:r>
              <a:rPr lang="en-ZA" b="1" dirty="0" smtClean="0">
                <a:solidFill>
                  <a:srgbClr val="8CE614"/>
                </a:solidFill>
                <a:latin typeface="+mn-lt"/>
              </a:rPr>
              <a:t>SMART</a:t>
            </a:r>
            <a:r>
              <a:rPr lang="en-ZA" b="1" dirty="0" smtClean="0">
                <a:latin typeface="+mn-lt"/>
              </a:rPr>
              <a:t> goals? </a:t>
            </a:r>
            <a:endParaRPr lang="en-ZA" b="1" dirty="0">
              <a:latin typeface="+mn-lt"/>
            </a:endParaRPr>
          </a:p>
        </p:txBody>
      </p:sp>
      <p:graphicFrame>
        <p:nvGraphicFramePr>
          <p:cNvPr id="28" name="Table 27"/>
          <p:cNvGraphicFramePr>
            <a:graphicFrameLocks noGrp="1"/>
          </p:cNvGraphicFramePr>
          <p:nvPr>
            <p:extLst>
              <p:ext uri="{D42A27DB-BD31-4B8C-83A1-F6EECF244321}">
                <p14:modId xmlns:p14="http://schemas.microsoft.com/office/powerpoint/2010/main" val="310098733"/>
              </p:ext>
            </p:extLst>
          </p:nvPr>
        </p:nvGraphicFramePr>
        <p:xfrm>
          <a:off x="244699" y="1679958"/>
          <a:ext cx="7938328" cy="4230814"/>
        </p:xfrm>
        <a:graphic>
          <a:graphicData uri="http://schemas.openxmlformats.org/drawingml/2006/table">
            <a:tbl>
              <a:tblPr firstRow="1" firstCol="1" bandRow="1">
                <a:tableStyleId>{7DF18680-E054-41AD-8BC1-D1AEF772440D}</a:tableStyleId>
              </a:tblPr>
              <a:tblGrid>
                <a:gridCol w="1416676"/>
                <a:gridCol w="3082455"/>
                <a:gridCol w="3439197"/>
              </a:tblGrid>
              <a:tr h="816678">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Quality</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Description</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Example</a:t>
                      </a:r>
                      <a:endParaRPr lang="en-ZA" sz="2000" b="1" kern="1200" dirty="0">
                        <a:solidFill>
                          <a:schemeClr val="tx1"/>
                        </a:solidFill>
                        <a:latin typeface="+mn-lt"/>
                        <a:ea typeface="+mn-ea"/>
                        <a:cs typeface="+mn-cs"/>
                      </a:endParaRPr>
                    </a:p>
                  </a:txBody>
                  <a:tcPr marL="68580" marR="68580" marT="0" marB="0">
                    <a:solidFill>
                      <a:srgbClr val="948ABC"/>
                    </a:solidFill>
                  </a:tcPr>
                </a:tc>
              </a:tr>
              <a:tr h="3414136">
                <a:tc>
                  <a:txBody>
                    <a:bodyPr/>
                    <a:lstStyle/>
                    <a:p>
                      <a:pPr>
                        <a:lnSpc>
                          <a:spcPct val="115000"/>
                        </a:lnSpc>
                        <a:spcAft>
                          <a:spcPts val="0"/>
                        </a:spcAft>
                      </a:pPr>
                      <a:r>
                        <a:rPr lang="en-GB" sz="2000" dirty="0">
                          <a:solidFill>
                            <a:schemeClr val="tx1"/>
                          </a:solidFill>
                          <a:effectLst/>
                          <a:latin typeface="Calibri" panose="020F0502020204030204" pitchFamily="34" charset="0"/>
                          <a:ea typeface="Calibri" panose="020F0502020204030204" pitchFamily="34" charset="0"/>
                          <a:cs typeface="OpenSans"/>
                        </a:rPr>
                        <a:t>Time-bound</a:t>
                      </a:r>
                      <a:endParaRPr lang="en-Z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c>
                  <a:txBody>
                    <a:bodyPr/>
                    <a:lstStyle/>
                    <a:p>
                      <a:pPr>
                        <a:lnSpc>
                          <a:spcPct val="115000"/>
                        </a:lnSpc>
                        <a:spcAft>
                          <a:spcPts val="0"/>
                        </a:spcAft>
                      </a:pPr>
                      <a:r>
                        <a:rPr lang="en-GB" sz="2000" dirty="0">
                          <a:effectLst/>
                          <a:latin typeface="Calibri" panose="020F0502020204030204" pitchFamily="34" charset="0"/>
                          <a:ea typeface="Calibri" panose="020F0502020204030204" pitchFamily="34" charset="0"/>
                          <a:cs typeface="OpenSans"/>
                        </a:rPr>
                        <a:t>The goal should be time-based.</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363538" defTabSz="631825">
                        <a:lnSpc>
                          <a:spcPct val="115000"/>
                        </a:lnSpc>
                        <a:spcAft>
                          <a:spcPts val="0"/>
                        </a:spcAft>
                        <a:buFont typeface="Symbol" panose="05050102010706020507" pitchFamily="18" charset="2"/>
                        <a:buChar char=""/>
                        <a:tabLst>
                          <a:tab pos="444500" algn="l"/>
                        </a:tabLst>
                      </a:pPr>
                      <a:r>
                        <a:rPr lang="en-GB" sz="2000" dirty="0">
                          <a:effectLst/>
                          <a:latin typeface="Calibri" panose="020F0502020204030204" pitchFamily="34" charset="0"/>
                          <a:ea typeface="Calibri" panose="020F0502020204030204" pitchFamily="34" charset="0"/>
                          <a:cs typeface="OpenSans"/>
                        </a:rPr>
                        <a:t>When do you want to achieve your goal?</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363538" defTabSz="631825">
                        <a:lnSpc>
                          <a:spcPct val="115000"/>
                        </a:lnSpc>
                        <a:spcAft>
                          <a:spcPts val="0"/>
                        </a:spcAft>
                        <a:buFont typeface="Symbol" panose="05050102010706020507" pitchFamily="18" charset="2"/>
                        <a:buChar char=""/>
                        <a:tabLst>
                          <a:tab pos="444500" algn="l"/>
                        </a:tabLst>
                      </a:pPr>
                      <a:r>
                        <a:rPr lang="en-GB" sz="2000" dirty="0">
                          <a:effectLst/>
                          <a:latin typeface="Calibri" panose="020F0502020204030204" pitchFamily="34" charset="0"/>
                          <a:ea typeface="Calibri" panose="020F0502020204030204" pitchFamily="34" charset="0"/>
                          <a:cs typeface="OpenSans"/>
                        </a:rPr>
                        <a:t>What are the dates for the different steps leading up to the final date?</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c>
                  <a:txBody>
                    <a:bodyPr/>
                    <a:lstStyle/>
                    <a:p>
                      <a:pPr>
                        <a:lnSpc>
                          <a:spcPct val="115000"/>
                        </a:lnSpc>
                        <a:spcAft>
                          <a:spcPts val="0"/>
                        </a:spcAft>
                      </a:pPr>
                      <a:r>
                        <a:rPr lang="en-GB" sz="2000" dirty="0" err="1">
                          <a:effectLst/>
                          <a:latin typeface="Calibri" panose="020F0502020204030204" pitchFamily="34" charset="0"/>
                          <a:ea typeface="Calibri" panose="020F0502020204030204" pitchFamily="34" charset="0"/>
                          <a:cs typeface="OpenSans"/>
                        </a:rPr>
                        <a:t>Cebo</a:t>
                      </a:r>
                      <a:r>
                        <a:rPr lang="en-GB" sz="2000" dirty="0">
                          <a:effectLst/>
                          <a:latin typeface="Calibri" panose="020F0502020204030204" pitchFamily="34" charset="0"/>
                          <a:ea typeface="Calibri" panose="020F0502020204030204" pitchFamily="34" charset="0"/>
                          <a:cs typeface="OpenSans"/>
                        </a:rPr>
                        <a:t> has chosen a road race in his area in six months’ time. This will give him sufficient time to be well prepared for his first 10 km run.</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8809981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o2 3 Smart Goal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466724"/>
            <a:ext cx="9150460" cy="5146675"/>
          </a:xfrm>
        </p:spPr>
      </p:pic>
      <p:sp>
        <p:nvSpPr>
          <p:cNvPr id="5" name="TextBox 4"/>
          <p:cNvSpPr txBox="1"/>
          <p:nvPr/>
        </p:nvSpPr>
        <p:spPr>
          <a:xfrm>
            <a:off x="456874" y="5807631"/>
            <a:ext cx="3260785" cy="369332"/>
          </a:xfrm>
          <a:prstGeom prst="rect">
            <a:avLst/>
          </a:prstGeom>
          <a:noFill/>
        </p:spPr>
        <p:txBody>
          <a:bodyPr wrap="square" rtlCol="0">
            <a:spAutoFit/>
          </a:bodyPr>
          <a:lstStyle/>
          <a:p>
            <a:r>
              <a:rPr lang="en-US" b="1" dirty="0"/>
              <a:t>Click </a:t>
            </a:r>
            <a:r>
              <a:rPr lang="en-US" b="1" dirty="0" smtClean="0"/>
              <a:t>above </a:t>
            </a:r>
            <a:r>
              <a:rPr lang="en-US" b="1" dirty="0"/>
              <a:t>to play this video. </a:t>
            </a:r>
          </a:p>
        </p:txBody>
      </p:sp>
      <p:sp>
        <p:nvSpPr>
          <p:cNvPr id="7" name="Up Arrow 6"/>
          <p:cNvSpPr/>
          <p:nvPr/>
        </p:nvSpPr>
        <p:spPr>
          <a:xfrm>
            <a:off x="115575" y="5744088"/>
            <a:ext cx="301925" cy="4226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319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238322D-2095-4BC1-AC3A-AC49D2EF390D}"/>
              </a:ext>
            </a:extLst>
          </p:cNvPr>
          <p:cNvSpPr>
            <a:spLocks noGrp="1"/>
          </p:cNvSpPr>
          <p:nvPr>
            <p:ph type="body" idx="1"/>
          </p:nvPr>
        </p:nvSpPr>
        <p:spPr>
          <a:xfrm>
            <a:off x="392595" y="4776362"/>
            <a:ext cx="7910513" cy="524687"/>
          </a:xfrm>
        </p:spPr>
        <p:txBody>
          <a:bodyPr>
            <a:normAutofit/>
          </a:bodyPr>
          <a:lstStyle/>
          <a:p>
            <a:r>
              <a:rPr lang="en-ZA" sz="2800" smtClean="0">
                <a:solidFill>
                  <a:srgbClr val="8CE614"/>
                </a:solidFill>
              </a:rPr>
              <a:t>Module 2</a:t>
            </a:r>
            <a:endParaRPr lang="en-ZA" sz="2800" dirty="0">
              <a:solidFill>
                <a:srgbClr val="8CE614"/>
              </a:solidFill>
            </a:endParaRPr>
          </a:p>
        </p:txBody>
      </p:sp>
      <p:sp>
        <p:nvSpPr>
          <p:cNvPr id="3" name="Content Placeholder 2">
            <a:extLst>
              <a:ext uri="{FF2B5EF4-FFF2-40B4-BE49-F238E27FC236}">
                <a16:creationId xmlns:a16="http://schemas.microsoft.com/office/drawing/2014/main" xmlns="" id="{55181966-6483-4AC6-8E13-29BAE161BC57}"/>
              </a:ext>
            </a:extLst>
          </p:cNvPr>
          <p:cNvSpPr>
            <a:spLocks noGrp="1"/>
          </p:cNvSpPr>
          <p:nvPr>
            <p:ph sz="quarter" idx="10"/>
          </p:nvPr>
        </p:nvSpPr>
        <p:spPr>
          <a:xfrm>
            <a:off x="257577" y="4237149"/>
            <a:ext cx="8296478" cy="655123"/>
          </a:xfrm>
        </p:spPr>
        <p:txBody>
          <a:bodyPr>
            <a:normAutofit fontScale="92500" lnSpcReduction="20000"/>
          </a:bodyPr>
          <a:lstStyle/>
          <a:p>
            <a:pPr algn="ctr"/>
            <a:r>
              <a:rPr lang="en-ZA" sz="5200" smtClean="0">
                <a:solidFill>
                  <a:srgbClr val="9A73FD"/>
                </a:solidFill>
                <a:latin typeface="Calibri"/>
                <a:ea typeface="+mj-ea"/>
                <a:cs typeface="+mj-cs"/>
              </a:rPr>
              <a:t>Learning activity 2.1</a:t>
            </a:r>
            <a:endParaRPr lang="en-ZA" sz="5200" dirty="0">
              <a:solidFill>
                <a:srgbClr val="9A73FD"/>
              </a:solidFill>
              <a:latin typeface="Calibri"/>
              <a:ea typeface="+mj-ea"/>
              <a:cs typeface="+mj-cs"/>
            </a:endParaRPr>
          </a:p>
        </p:txBody>
      </p:sp>
      <p:sp>
        <p:nvSpPr>
          <p:cNvPr id="4" name="TextBox 3">
            <a:extLst>
              <a:ext uri="{FF2B5EF4-FFF2-40B4-BE49-F238E27FC236}">
                <a16:creationId xmlns:a16="http://schemas.microsoft.com/office/drawing/2014/main" xmlns="" id="{305A835A-BBEF-4642-9E09-887CF14DA237}"/>
              </a:ext>
            </a:extLst>
          </p:cNvPr>
          <p:cNvSpPr txBox="1"/>
          <p:nvPr/>
        </p:nvSpPr>
        <p:spPr>
          <a:xfrm>
            <a:off x="392595" y="5375757"/>
            <a:ext cx="7599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section by completing Learning activity 2.1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077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5881E9-FECC-44A8-BC9C-17DBF4BE23A5}"/>
              </a:ext>
            </a:extLst>
          </p:cNvPr>
          <p:cNvSpPr>
            <a:spLocks noGrp="1"/>
          </p:cNvSpPr>
          <p:nvPr>
            <p:ph type="title"/>
          </p:nvPr>
        </p:nvSpPr>
        <p:spPr>
          <a:xfrm>
            <a:off x="99406" y="230770"/>
            <a:ext cx="8194588" cy="720724"/>
          </a:xfrm>
        </p:spPr>
        <p:txBody>
          <a:bodyPr>
            <a:noAutofit/>
          </a:bodyPr>
          <a:lstStyle/>
          <a:p>
            <a:r>
              <a:rPr lang="en-ZA" b="1" dirty="0">
                <a:latin typeface="+mn-lt"/>
              </a:rPr>
              <a:t>How can you </a:t>
            </a:r>
            <a:r>
              <a:rPr lang="en-ZA" b="1" dirty="0">
                <a:solidFill>
                  <a:srgbClr val="8CE614"/>
                </a:solidFill>
                <a:latin typeface="+mn-lt"/>
              </a:rPr>
              <a:t>prioritise</a:t>
            </a:r>
            <a:r>
              <a:rPr lang="en-ZA" b="1" dirty="0">
                <a:latin typeface="+mn-lt"/>
              </a:rPr>
              <a:t> your </a:t>
            </a:r>
            <a:r>
              <a:rPr lang="en-ZA" b="1" dirty="0">
                <a:solidFill>
                  <a:srgbClr val="C082E6"/>
                </a:solidFill>
                <a:latin typeface="+mn-lt"/>
              </a:rPr>
              <a:t>goals</a:t>
            </a:r>
            <a:r>
              <a:rPr lang="en-ZA" b="1" dirty="0">
                <a:latin typeface="+mn-lt"/>
              </a:rPr>
              <a:t>?</a:t>
            </a:r>
            <a:endParaRPr lang="en-ZA" dirty="0">
              <a:latin typeface="+mn-lt"/>
            </a:endParaRPr>
          </a:p>
        </p:txBody>
      </p:sp>
      <p:sp>
        <p:nvSpPr>
          <p:cNvPr id="3" name="Content Placeholder 2">
            <a:extLst>
              <a:ext uri="{FF2B5EF4-FFF2-40B4-BE49-F238E27FC236}">
                <a16:creationId xmlns:a16="http://schemas.microsoft.com/office/drawing/2014/main" xmlns="" id="{8B1F741D-4D3C-4435-B0CD-DF1010ECF885}"/>
              </a:ext>
            </a:extLst>
          </p:cNvPr>
          <p:cNvSpPr>
            <a:spLocks noGrp="1"/>
          </p:cNvSpPr>
          <p:nvPr>
            <p:ph idx="1"/>
          </p:nvPr>
        </p:nvSpPr>
        <p:spPr>
          <a:xfrm>
            <a:off x="381000" y="941924"/>
            <a:ext cx="7912994" cy="3532459"/>
          </a:xfrm>
        </p:spPr>
        <p:txBody>
          <a:bodyPr>
            <a:noAutofit/>
          </a:bodyPr>
          <a:lstStyle/>
          <a:p>
            <a:pPr lvl="0" fontAlgn="base"/>
            <a:r>
              <a:rPr lang="en-ZA" sz="3600" dirty="0"/>
              <a:t>Decide the </a:t>
            </a:r>
            <a:r>
              <a:rPr lang="en-ZA" sz="3600" b="1" dirty="0">
                <a:solidFill>
                  <a:srgbClr val="8CE614"/>
                </a:solidFill>
              </a:rPr>
              <a:t>importance</a:t>
            </a:r>
            <a:r>
              <a:rPr lang="en-ZA" sz="3600" dirty="0"/>
              <a:t> of each goal.</a:t>
            </a:r>
          </a:p>
          <a:p>
            <a:pPr lvl="0" fontAlgn="base"/>
            <a:r>
              <a:rPr lang="en-ZA" sz="3600" dirty="0"/>
              <a:t>Divide into </a:t>
            </a:r>
            <a:r>
              <a:rPr lang="en-ZA" sz="3600" b="1" dirty="0">
                <a:solidFill>
                  <a:srgbClr val="C082E6"/>
                </a:solidFill>
              </a:rPr>
              <a:t>short-</a:t>
            </a:r>
            <a:r>
              <a:rPr lang="en-ZA" sz="3600" dirty="0"/>
              <a:t>, </a:t>
            </a:r>
            <a:r>
              <a:rPr lang="en-ZA" sz="3600" b="1" dirty="0">
                <a:solidFill>
                  <a:srgbClr val="C082E6"/>
                </a:solidFill>
              </a:rPr>
              <a:t>medium-</a:t>
            </a:r>
            <a:r>
              <a:rPr lang="en-ZA" sz="3600" dirty="0"/>
              <a:t> </a:t>
            </a:r>
            <a:r>
              <a:rPr lang="en-ZA" sz="3600" dirty="0" smtClean="0"/>
              <a:t>&amp; </a:t>
            </a:r>
          </a:p>
          <a:p>
            <a:pPr marL="174625" lvl="0" indent="93663" fontAlgn="base">
              <a:buNone/>
              <a:tabLst>
                <a:tab pos="268288" algn="r"/>
                <a:tab pos="538163" algn="r"/>
              </a:tabLst>
            </a:pPr>
            <a:r>
              <a:rPr lang="en-ZA" sz="3600" b="1" dirty="0" smtClean="0">
                <a:solidFill>
                  <a:srgbClr val="C082E6"/>
                </a:solidFill>
              </a:rPr>
              <a:t>long-term</a:t>
            </a:r>
            <a:r>
              <a:rPr lang="en-ZA" sz="3600" dirty="0" smtClean="0"/>
              <a:t> </a:t>
            </a:r>
            <a:r>
              <a:rPr lang="en-ZA" sz="3600" dirty="0"/>
              <a:t>goals</a:t>
            </a:r>
            <a:r>
              <a:rPr lang="en-ZA" sz="3600" dirty="0" smtClean="0"/>
              <a:t>.</a:t>
            </a:r>
          </a:p>
          <a:p>
            <a:pPr fontAlgn="base"/>
            <a:r>
              <a:rPr lang="en-ZA" sz="3600" dirty="0"/>
              <a:t>Does your goal have </a:t>
            </a:r>
            <a:r>
              <a:rPr lang="en-ZA" sz="3600" b="1" dirty="0">
                <a:solidFill>
                  <a:srgbClr val="8CE614"/>
                </a:solidFill>
              </a:rPr>
              <a:t>long-lasting benefits</a:t>
            </a:r>
            <a:r>
              <a:rPr lang="en-ZA" sz="3600" dirty="0" smtClean="0"/>
              <a:t>?</a:t>
            </a:r>
            <a:endParaRPr lang="en-ZA" sz="3600" dirty="0"/>
          </a:p>
          <a:p>
            <a:pPr lvl="0" fontAlgn="base"/>
            <a:r>
              <a:rPr lang="en-ZA" sz="3600" dirty="0"/>
              <a:t>Which goal </a:t>
            </a:r>
            <a:r>
              <a:rPr lang="en-ZA" sz="3600" b="1" dirty="0">
                <a:solidFill>
                  <a:srgbClr val="C082E6"/>
                </a:solidFill>
              </a:rPr>
              <a:t>energises</a:t>
            </a:r>
            <a:r>
              <a:rPr lang="en-ZA" sz="3600" dirty="0"/>
              <a:t> you the most</a:t>
            </a:r>
            <a:r>
              <a:rPr lang="en-ZA" sz="3600" dirty="0" smtClean="0"/>
              <a:t>?</a:t>
            </a:r>
            <a:endParaRPr lang="en-ZA"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199" y="4474384"/>
            <a:ext cx="2453797" cy="1792514"/>
          </a:xfrm>
          <a:prstGeom prst="rect">
            <a:avLst/>
          </a:prstGeom>
        </p:spPr>
      </p:pic>
    </p:spTree>
    <p:extLst>
      <p:ext uri="{BB962C8B-B14F-4D97-AF65-F5344CB8AC3E}">
        <p14:creationId xmlns:p14="http://schemas.microsoft.com/office/powerpoint/2010/main" val="32746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2222E-6 -1.11111E-6 L 2.22222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900"/>
                            </p:stCondLst>
                            <p:childTnLst>
                              <p:par>
                                <p:cTn id="12" presetID="1" presetClass="entr" presetSubtype="0" fill="hold" grpId="0"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2400"/>
                            </p:stCondLst>
                            <p:childTnLst>
                              <p:par>
                                <p:cTn id="15" presetID="1" presetClass="entr" presetSubtype="0" fill="hold" grpId="0" nodeType="afterEffect">
                                  <p:stCondLst>
                                    <p:cond delay="150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50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par>
                          <p:cTn id="20" fill="hold">
                            <p:stCondLst>
                              <p:cond delay="4400"/>
                            </p:stCondLst>
                            <p:childTnLst>
                              <p:par>
                                <p:cTn id="21" presetID="1" presetClass="entr" presetSubtype="0" fill="hold" grpId="0" nodeType="afterEffect">
                                  <p:stCondLst>
                                    <p:cond delay="150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5900"/>
                            </p:stCondLst>
                            <p:childTnLst>
                              <p:par>
                                <p:cTn id="24" presetID="1" presetClass="entr" presetSubtype="0" fill="hold" grpId="0" nodeType="afterEffect">
                                  <p:stCondLst>
                                    <p:cond delay="150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45" presetClass="entr" presetSubtype="0" fill="hold" nodeType="withEffect">
                                  <p:stCondLst>
                                    <p:cond delay="1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ppt_w</p:attrName>
                                        </p:attrNameLst>
                                      </p:cBhvr>
                                      <p:tavLst>
                                        <p:tav tm="0" fmla="#ppt_w*sin(2.5*pi*$)">
                                          <p:val>
                                            <p:fltVal val="0"/>
                                          </p:val>
                                        </p:tav>
                                        <p:tav tm="100000">
                                          <p:val>
                                            <p:fltVal val="1"/>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2</a:t>
            </a:r>
          </a:p>
        </p:txBody>
      </p:sp>
      <p:sp>
        <p:nvSpPr>
          <p:cNvPr id="3" name="Content Placeholder 2">
            <a:extLst>
              <a:ext uri="{FF2B5EF4-FFF2-40B4-BE49-F238E27FC236}">
                <a16:creationId xmlns:a16="http://schemas.microsoft.com/office/drawing/2014/main" xmlns=""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2.2</a:t>
            </a:r>
          </a:p>
        </p:txBody>
      </p:sp>
      <p:sp>
        <p:nvSpPr>
          <p:cNvPr id="5" name="TextBox 4">
            <a:extLst>
              <a:ext uri="{FF2B5EF4-FFF2-40B4-BE49-F238E27FC236}">
                <a16:creationId xmlns:a16="http://schemas.microsoft.com/office/drawing/2014/main" xmlns="" id="{26BC281D-D62B-442D-8AE3-B460F3454C1A}"/>
              </a:ext>
            </a:extLst>
          </p:cNvPr>
          <p:cNvSpPr txBox="1"/>
          <p:nvPr/>
        </p:nvSpPr>
        <p:spPr>
          <a:xfrm>
            <a:off x="392595" y="5486399"/>
            <a:ext cx="7466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section – and your own goals – by completing Learning activity 2.2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176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0BEAD-E1E7-4CE3-8E84-A7FA756E9BB9}"/>
              </a:ext>
            </a:extLst>
          </p:cNvPr>
          <p:cNvSpPr>
            <a:spLocks noGrp="1"/>
          </p:cNvSpPr>
          <p:nvPr>
            <p:ph type="title"/>
          </p:nvPr>
        </p:nvSpPr>
        <p:spPr>
          <a:xfrm>
            <a:off x="282732" y="2756080"/>
            <a:ext cx="7910513" cy="1294217"/>
          </a:xfrm>
        </p:spPr>
        <p:txBody>
          <a:bodyPr>
            <a:normAutofit/>
          </a:bodyPr>
          <a:lstStyle/>
          <a:p>
            <a:pPr algn="ctr"/>
            <a:r>
              <a:rPr lang="en-ZA" dirty="0">
                <a:solidFill>
                  <a:srgbClr val="8CE614"/>
                </a:solidFill>
              </a:rPr>
              <a:t>Perseverance</a:t>
            </a:r>
          </a:p>
        </p:txBody>
      </p:sp>
      <p:sp>
        <p:nvSpPr>
          <p:cNvPr id="3" name="Text Placeholder 2">
            <a:extLst>
              <a:ext uri="{FF2B5EF4-FFF2-40B4-BE49-F238E27FC236}">
                <a16:creationId xmlns:a16="http://schemas.microsoft.com/office/drawing/2014/main" xmlns="" id="{531D4B99-72D3-427F-BE77-EDD82916888A}"/>
              </a:ext>
            </a:extLst>
          </p:cNvPr>
          <p:cNvSpPr>
            <a:spLocks noGrp="1"/>
          </p:cNvSpPr>
          <p:nvPr>
            <p:ph type="body" idx="1"/>
          </p:nvPr>
        </p:nvSpPr>
        <p:spPr>
          <a:xfrm>
            <a:off x="192579" y="2147835"/>
            <a:ext cx="7910513" cy="958914"/>
          </a:xfrm>
        </p:spPr>
        <p:txBody>
          <a:bodyPr>
            <a:normAutofit/>
          </a:bodyPr>
          <a:lstStyle/>
          <a:p>
            <a:pPr algn="ctr"/>
            <a:r>
              <a:rPr lang="en-ZA" sz="6000" dirty="0">
                <a:solidFill>
                  <a:srgbClr val="C082E6"/>
                </a:solidFill>
              </a:rPr>
              <a:t>Unit 2.2</a:t>
            </a:r>
          </a:p>
        </p:txBody>
      </p:sp>
    </p:spTree>
    <p:extLst>
      <p:ext uri="{BB962C8B-B14F-4D97-AF65-F5344CB8AC3E}">
        <p14:creationId xmlns:p14="http://schemas.microsoft.com/office/powerpoint/2010/main" val="3459980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728E5-928E-41A4-B286-CE6CD5CCC565}"/>
              </a:ext>
            </a:extLst>
          </p:cNvPr>
          <p:cNvSpPr>
            <a:spLocks noGrp="1"/>
          </p:cNvSpPr>
          <p:nvPr>
            <p:ph type="title"/>
          </p:nvPr>
        </p:nvSpPr>
        <p:spPr>
          <a:xfrm>
            <a:off x="924195" y="473751"/>
            <a:ext cx="6254577" cy="720724"/>
          </a:xfrm>
        </p:spPr>
        <p:txBody>
          <a:bodyPr/>
          <a:lstStyle/>
          <a:p>
            <a:pPr algn="ctr"/>
            <a:r>
              <a:rPr lang="en-ZA" b="1" dirty="0">
                <a:latin typeface="+mn-lt"/>
              </a:rPr>
              <a:t>What is </a:t>
            </a:r>
            <a:r>
              <a:rPr lang="en-ZA" b="1" dirty="0">
                <a:solidFill>
                  <a:srgbClr val="C082E6"/>
                </a:solidFill>
                <a:latin typeface="+mn-lt"/>
              </a:rPr>
              <a:t>perseverance</a:t>
            </a:r>
            <a:r>
              <a:rPr lang="en-ZA" b="1" dirty="0">
                <a:latin typeface="+mn-lt"/>
              </a:rPr>
              <a:t>?</a:t>
            </a:r>
            <a:endParaRPr lang="en-ZA" dirty="0">
              <a:latin typeface="+mn-lt"/>
            </a:endParaRPr>
          </a:p>
        </p:txBody>
      </p:sp>
      <p:sp>
        <p:nvSpPr>
          <p:cNvPr id="3" name="Content Placeholder 2">
            <a:extLst>
              <a:ext uri="{FF2B5EF4-FFF2-40B4-BE49-F238E27FC236}">
                <a16:creationId xmlns:a16="http://schemas.microsoft.com/office/drawing/2014/main" xmlns="" id="{0F0C5656-A676-470E-983C-09736517A94A}"/>
              </a:ext>
            </a:extLst>
          </p:cNvPr>
          <p:cNvSpPr>
            <a:spLocks noGrp="1"/>
          </p:cNvSpPr>
          <p:nvPr>
            <p:ph idx="1"/>
          </p:nvPr>
        </p:nvSpPr>
        <p:spPr>
          <a:xfrm>
            <a:off x="502274" y="1352282"/>
            <a:ext cx="7562055" cy="3227747"/>
          </a:xfrm>
        </p:spPr>
        <p:txBody>
          <a:bodyPr>
            <a:noAutofit/>
          </a:bodyPr>
          <a:lstStyle/>
          <a:p>
            <a:pPr lvl="0" fontAlgn="base"/>
            <a:r>
              <a:rPr lang="en-ZA" sz="3200" dirty="0"/>
              <a:t>Carrying on with a task until it is </a:t>
            </a:r>
            <a:r>
              <a:rPr lang="en-ZA" sz="3200" b="1" dirty="0">
                <a:solidFill>
                  <a:srgbClr val="8CE614"/>
                </a:solidFill>
              </a:rPr>
              <a:t>completed</a:t>
            </a:r>
            <a:r>
              <a:rPr lang="en-ZA" sz="3200" dirty="0"/>
              <a:t>.</a:t>
            </a:r>
          </a:p>
          <a:p>
            <a:pPr lvl="0" fontAlgn="base"/>
            <a:r>
              <a:rPr lang="en-ZA" sz="3200" dirty="0"/>
              <a:t>Not being </a:t>
            </a:r>
            <a:r>
              <a:rPr lang="en-ZA" sz="3200" b="1" dirty="0">
                <a:solidFill>
                  <a:srgbClr val="C082E6"/>
                </a:solidFill>
              </a:rPr>
              <a:t>distracted</a:t>
            </a:r>
            <a:r>
              <a:rPr lang="en-ZA" sz="3200" dirty="0"/>
              <a:t>, </a:t>
            </a:r>
            <a:r>
              <a:rPr lang="en-ZA" sz="3200" b="1" dirty="0">
                <a:solidFill>
                  <a:srgbClr val="C082E6"/>
                </a:solidFill>
              </a:rPr>
              <a:t>discouraged</a:t>
            </a:r>
            <a:r>
              <a:rPr lang="en-ZA" sz="3200" dirty="0"/>
              <a:t> or </a:t>
            </a:r>
            <a:r>
              <a:rPr lang="en-ZA" sz="3200" dirty="0" smtClean="0"/>
              <a:t/>
            </a:r>
            <a:br>
              <a:rPr lang="en-ZA" sz="3200" dirty="0" smtClean="0"/>
            </a:br>
            <a:r>
              <a:rPr lang="en-ZA" sz="3200" b="1" dirty="0" smtClean="0">
                <a:solidFill>
                  <a:srgbClr val="C082E6"/>
                </a:solidFill>
              </a:rPr>
              <a:t>giving </a:t>
            </a:r>
            <a:r>
              <a:rPr lang="en-ZA" sz="3200" b="1" dirty="0">
                <a:solidFill>
                  <a:srgbClr val="C082E6"/>
                </a:solidFill>
              </a:rPr>
              <a:t>up</a:t>
            </a:r>
            <a:r>
              <a:rPr lang="en-ZA" sz="3200" dirty="0"/>
              <a:t>. </a:t>
            </a:r>
          </a:p>
          <a:p>
            <a:pPr lvl="0" fontAlgn="base"/>
            <a:r>
              <a:rPr lang="en-ZA" sz="3200" dirty="0"/>
              <a:t>Showing </a:t>
            </a:r>
            <a:r>
              <a:rPr lang="en-ZA" sz="3200" b="1" dirty="0">
                <a:solidFill>
                  <a:srgbClr val="8CE614"/>
                </a:solidFill>
              </a:rPr>
              <a:t>determination</a:t>
            </a:r>
            <a:r>
              <a:rPr lang="en-ZA" sz="3200" dirty="0"/>
              <a:t>, </a:t>
            </a:r>
            <a:r>
              <a:rPr lang="en-ZA" sz="3200" b="1" dirty="0">
                <a:solidFill>
                  <a:srgbClr val="8CE614"/>
                </a:solidFill>
              </a:rPr>
              <a:t>dedication</a:t>
            </a:r>
            <a:r>
              <a:rPr lang="en-ZA" sz="3200" dirty="0"/>
              <a:t>, </a:t>
            </a:r>
            <a:r>
              <a:rPr lang="en-ZA" sz="3200" b="1" dirty="0">
                <a:solidFill>
                  <a:srgbClr val="8CE614"/>
                </a:solidFill>
              </a:rPr>
              <a:t>strength</a:t>
            </a:r>
            <a:r>
              <a:rPr lang="en-ZA" sz="3200" dirty="0"/>
              <a:t> </a:t>
            </a:r>
            <a:r>
              <a:rPr lang="en-ZA" sz="3200" dirty="0" smtClean="0"/>
              <a:t>&amp; </a:t>
            </a:r>
            <a:r>
              <a:rPr lang="en-ZA" sz="3200" b="1" dirty="0">
                <a:solidFill>
                  <a:srgbClr val="8CE614"/>
                </a:solidFill>
              </a:rPr>
              <a:t>patience</a:t>
            </a:r>
            <a:r>
              <a:rPr lang="en-ZA" sz="3200"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99" y="4379088"/>
            <a:ext cx="2653047" cy="1768698"/>
          </a:xfrm>
          <a:prstGeom prst="rect">
            <a:avLst/>
          </a:prstGeom>
        </p:spPr>
      </p:pic>
    </p:spTree>
    <p:extLst>
      <p:ext uri="{BB962C8B-B14F-4D97-AF65-F5344CB8AC3E}">
        <p14:creationId xmlns:p14="http://schemas.microsoft.com/office/powerpoint/2010/main" val="226261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125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2750"/>
                            </p:stCondLst>
                            <p:childTnLst>
                              <p:par>
                                <p:cTn id="17" presetID="1" presetClass="entr" presetSubtype="0" fill="hold" grpId="0" nodeType="afterEffect">
                                  <p:stCondLst>
                                    <p:cond delay="15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4250"/>
                            </p:stCondLst>
                            <p:childTnLst>
                              <p:par>
                                <p:cTn id="20" presetID="53" presetClass="entr" presetSubtype="16"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DD821-0B47-410B-BC60-AC2E609B3B90}"/>
              </a:ext>
            </a:extLst>
          </p:cNvPr>
          <p:cNvSpPr>
            <a:spLocks noGrp="1"/>
          </p:cNvSpPr>
          <p:nvPr>
            <p:ph type="title"/>
          </p:nvPr>
        </p:nvSpPr>
        <p:spPr>
          <a:xfrm>
            <a:off x="1212764" y="595206"/>
            <a:ext cx="6242221" cy="720724"/>
          </a:xfrm>
        </p:spPr>
        <p:txBody>
          <a:bodyPr>
            <a:normAutofit/>
          </a:bodyPr>
          <a:lstStyle/>
          <a:p>
            <a:r>
              <a:rPr lang="en-ZA" b="1" dirty="0">
                <a:latin typeface="+mn-lt"/>
              </a:rPr>
              <a:t>Examples of </a:t>
            </a:r>
            <a:r>
              <a:rPr lang="en-ZA" b="1" dirty="0">
                <a:solidFill>
                  <a:srgbClr val="C082E6"/>
                </a:solidFill>
                <a:latin typeface="+mn-lt"/>
              </a:rPr>
              <a:t>perseverance</a:t>
            </a:r>
            <a:endParaRPr lang="en-ZA" dirty="0">
              <a:solidFill>
                <a:srgbClr val="C082E6"/>
              </a:solidFill>
              <a:latin typeface="+mn-lt"/>
            </a:endParaRPr>
          </a:p>
        </p:txBody>
      </p:sp>
      <p:sp>
        <p:nvSpPr>
          <p:cNvPr id="3" name="Content Placeholder 2">
            <a:extLst>
              <a:ext uri="{FF2B5EF4-FFF2-40B4-BE49-F238E27FC236}">
                <a16:creationId xmlns:a16="http://schemas.microsoft.com/office/drawing/2014/main" xmlns="" id="{2D598630-10D3-4266-9C3C-1CDB29D53894}"/>
              </a:ext>
            </a:extLst>
          </p:cNvPr>
          <p:cNvSpPr>
            <a:spLocks noGrp="1"/>
          </p:cNvSpPr>
          <p:nvPr>
            <p:ph idx="1"/>
          </p:nvPr>
        </p:nvSpPr>
        <p:spPr>
          <a:xfrm>
            <a:off x="380998" y="1482240"/>
            <a:ext cx="7905751" cy="1840384"/>
          </a:xfrm>
        </p:spPr>
        <p:txBody>
          <a:bodyPr>
            <a:normAutofit/>
          </a:bodyPr>
          <a:lstStyle/>
          <a:p>
            <a:pPr lvl="0" fontAlgn="base"/>
            <a:r>
              <a:rPr lang="en-ZA" sz="3200" dirty="0"/>
              <a:t>Refer to Case studies 2.1 and 2.2 in your </a:t>
            </a:r>
            <a:r>
              <a:rPr lang="en-ZA" sz="3200" i="1" dirty="0"/>
              <a:t>Student’s Book</a:t>
            </a:r>
            <a:r>
              <a:rPr lang="en-ZA" sz="3200" dirty="0"/>
              <a:t>.</a:t>
            </a:r>
          </a:p>
          <a:p>
            <a:pPr lvl="0" fontAlgn="base"/>
            <a:r>
              <a:rPr lang="en-ZA" sz="3200" dirty="0"/>
              <a:t>Think about other examples of perseverance.  </a:t>
            </a:r>
          </a:p>
        </p:txBody>
      </p:sp>
      <p:sp>
        <p:nvSpPr>
          <p:cNvPr id="5" name="TextBox 4">
            <a:extLst>
              <a:ext uri="{FF2B5EF4-FFF2-40B4-BE49-F238E27FC236}">
                <a16:creationId xmlns:a16="http://schemas.microsoft.com/office/drawing/2014/main" xmlns="" id="{54034E30-C2FF-4273-B6A3-51C60DF9B279}"/>
              </a:ext>
            </a:extLst>
          </p:cNvPr>
          <p:cNvSpPr txBox="1"/>
          <p:nvPr/>
        </p:nvSpPr>
        <p:spPr>
          <a:xfrm>
            <a:off x="3624856" y="3711431"/>
            <a:ext cx="435163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How </a:t>
            </a:r>
            <a:r>
              <a:rPr kumimoji="0" lang="en-US" sz="1800" b="0" i="1" u="none" strike="noStrike" kern="1200" cap="none" spc="0" normalizeH="0" baseline="0" noProof="0" dirty="0">
                <a:ln>
                  <a:noFill/>
                </a:ln>
                <a:solidFill>
                  <a:prstClr val="black"/>
                </a:solidFill>
                <a:effectLst/>
                <a:uLnTx/>
                <a:uFillTx/>
                <a:latin typeface="Calibri"/>
                <a:ea typeface="+mn-ea"/>
                <a:cs typeface="+mn-cs"/>
              </a:rPr>
              <a:t>do you finish a race? One stride at a time. How do you acquire a skill? One practice session at a time. How do you get fit? One exercise after another. The secret is to start, and then to persevere</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5306" y="3488935"/>
            <a:ext cx="2883481" cy="192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8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42" presetClass="entr" presetSubtype="0" fill="hold" nodeType="afterEffect">
                                  <p:stCondLst>
                                    <p:cond delay="50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5D7672C-5EB2-4BA8-849C-E03F51BE6D72}"/>
              </a:ext>
            </a:extLst>
          </p:cNvPr>
          <p:cNvSpPr>
            <a:spLocks noGrp="1"/>
          </p:cNvSpPr>
          <p:nvPr>
            <p:ph type="body" idx="1"/>
          </p:nvPr>
        </p:nvSpPr>
        <p:spPr>
          <a:xfrm>
            <a:off x="392595" y="4907690"/>
            <a:ext cx="7910513" cy="524687"/>
          </a:xfrm>
        </p:spPr>
        <p:txBody>
          <a:bodyPr/>
          <a:lstStyle/>
          <a:p>
            <a:r>
              <a:rPr lang="en-ZA" dirty="0">
                <a:solidFill>
                  <a:srgbClr val="8CE614"/>
                </a:solidFill>
              </a:rPr>
              <a:t>Module 2</a:t>
            </a:r>
          </a:p>
        </p:txBody>
      </p:sp>
      <p:sp>
        <p:nvSpPr>
          <p:cNvPr id="3" name="Content Placeholder 2">
            <a:extLst>
              <a:ext uri="{FF2B5EF4-FFF2-40B4-BE49-F238E27FC236}">
                <a16:creationId xmlns:a16="http://schemas.microsoft.com/office/drawing/2014/main" xmlns="" id="{45A93D80-4755-44B5-8DB8-BFE4F066E001}"/>
              </a:ext>
            </a:extLst>
          </p:cNvPr>
          <p:cNvSpPr>
            <a:spLocks noGrp="1"/>
          </p:cNvSpPr>
          <p:nvPr>
            <p:ph sz="quarter" idx="10"/>
          </p:nvPr>
        </p:nvSpPr>
        <p:spPr>
          <a:xfrm>
            <a:off x="385763" y="4419123"/>
            <a:ext cx="8051800" cy="651744"/>
          </a:xfrm>
        </p:spPr>
        <p:txBody>
          <a:bodyPr>
            <a:normAutofit fontScale="92500" lnSpcReduction="10000"/>
          </a:bodyPr>
          <a:lstStyle/>
          <a:p>
            <a:pPr algn="ctr"/>
            <a:r>
              <a:rPr lang="en-ZA" dirty="0">
                <a:solidFill>
                  <a:srgbClr val="C082E6"/>
                </a:solidFill>
              </a:rPr>
              <a:t>Learning activity 2.3</a:t>
            </a:r>
          </a:p>
        </p:txBody>
      </p:sp>
      <p:sp>
        <p:nvSpPr>
          <p:cNvPr id="4" name="TextBox 3">
            <a:extLst>
              <a:ext uri="{FF2B5EF4-FFF2-40B4-BE49-F238E27FC236}">
                <a16:creationId xmlns:a16="http://schemas.microsoft.com/office/drawing/2014/main" xmlns="" id="{7D2F1843-62A0-441D-A0DD-030A0BB41B26}"/>
              </a:ext>
            </a:extLst>
          </p:cNvPr>
          <p:cNvSpPr txBox="1"/>
          <p:nvPr/>
        </p:nvSpPr>
        <p:spPr>
          <a:xfrm>
            <a:off x="392595" y="5498757"/>
            <a:ext cx="7903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unit by completing Learning activity 2.3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236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A8409-7FF8-40DC-986C-70AB9674A11E}"/>
              </a:ext>
            </a:extLst>
          </p:cNvPr>
          <p:cNvSpPr>
            <a:spLocks noGrp="1"/>
          </p:cNvSpPr>
          <p:nvPr>
            <p:ph type="title"/>
          </p:nvPr>
        </p:nvSpPr>
        <p:spPr>
          <a:xfrm>
            <a:off x="424399" y="2442573"/>
            <a:ext cx="7910513" cy="2636839"/>
          </a:xfrm>
        </p:spPr>
        <p:txBody>
          <a:bodyPr>
            <a:noAutofit/>
          </a:bodyPr>
          <a:lstStyle/>
          <a:p>
            <a:pPr algn="ctr" fontAlgn="base"/>
            <a:r>
              <a:rPr lang="en-ZA" dirty="0">
                <a:solidFill>
                  <a:srgbClr val="8CE614"/>
                </a:solidFill>
              </a:rPr>
              <a:t>Factors that impact positively on the achievement of goals</a:t>
            </a:r>
          </a:p>
        </p:txBody>
      </p:sp>
      <p:sp>
        <p:nvSpPr>
          <p:cNvPr id="3" name="Text Placeholder 2">
            <a:extLst>
              <a:ext uri="{FF2B5EF4-FFF2-40B4-BE49-F238E27FC236}">
                <a16:creationId xmlns:a16="http://schemas.microsoft.com/office/drawing/2014/main" xmlns="" id="{8B3E3E10-C755-4CD7-BC3E-D0E6714A5E25}"/>
              </a:ext>
            </a:extLst>
          </p:cNvPr>
          <p:cNvSpPr>
            <a:spLocks noGrp="1"/>
          </p:cNvSpPr>
          <p:nvPr>
            <p:ph type="body" idx="1"/>
          </p:nvPr>
        </p:nvSpPr>
        <p:spPr>
          <a:xfrm>
            <a:off x="282733" y="1462316"/>
            <a:ext cx="7910513" cy="890105"/>
          </a:xfrm>
        </p:spPr>
        <p:txBody>
          <a:bodyPr>
            <a:noAutofit/>
          </a:bodyPr>
          <a:lstStyle/>
          <a:p>
            <a:pPr algn="ctr"/>
            <a:r>
              <a:rPr lang="en-ZA" sz="6000" dirty="0">
                <a:solidFill>
                  <a:srgbClr val="C082E6"/>
                </a:solidFill>
              </a:rPr>
              <a:t>Unit 2.3</a:t>
            </a:r>
          </a:p>
        </p:txBody>
      </p:sp>
    </p:spTree>
    <p:extLst>
      <p:ext uri="{BB962C8B-B14F-4D97-AF65-F5344CB8AC3E}">
        <p14:creationId xmlns:p14="http://schemas.microsoft.com/office/powerpoint/2010/main" val="2531782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754" y="90152"/>
            <a:ext cx="4020490" cy="4870317"/>
          </a:xfrm>
        </p:spPr>
        <p:txBody>
          <a:bodyPr>
            <a:noAutofit/>
          </a:bodyPr>
          <a:lstStyle/>
          <a:p>
            <a:pPr algn="ctr"/>
            <a:r>
              <a:rPr lang="en-GB" sz="4800" dirty="0">
                <a:solidFill>
                  <a:srgbClr val="8CE614"/>
                </a:solidFill>
              </a:rPr>
              <a:t>Set realistic goals for your personal development, studies &amp; career</a:t>
            </a:r>
          </a:p>
        </p:txBody>
      </p:sp>
      <p:sp>
        <p:nvSpPr>
          <p:cNvPr id="3" name="Text Placeholder 2"/>
          <p:cNvSpPr>
            <a:spLocks noGrp="1"/>
          </p:cNvSpPr>
          <p:nvPr>
            <p:ph type="body" idx="1"/>
          </p:nvPr>
        </p:nvSpPr>
        <p:spPr>
          <a:xfrm>
            <a:off x="4461163" y="4960469"/>
            <a:ext cx="3843081" cy="531878"/>
          </a:xfrm>
        </p:spPr>
        <p:txBody>
          <a:bodyPr/>
          <a:lstStyle/>
          <a:p>
            <a:pPr algn="ctr"/>
            <a:r>
              <a:rPr lang="en-GB" dirty="0">
                <a:solidFill>
                  <a:srgbClr val="9A73FD"/>
                </a:solidFill>
              </a:rPr>
              <a:t>Module 2</a:t>
            </a:r>
          </a:p>
        </p:txBody>
      </p:sp>
    </p:spTree>
    <p:extLst>
      <p:ext uri="{BB962C8B-B14F-4D97-AF65-F5344CB8AC3E}">
        <p14:creationId xmlns:p14="http://schemas.microsoft.com/office/powerpoint/2010/main" val="33597740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D1117F-4B17-400F-9896-624C00BF79DA}"/>
              </a:ext>
            </a:extLst>
          </p:cNvPr>
          <p:cNvSpPr>
            <a:spLocks noGrp="1"/>
          </p:cNvSpPr>
          <p:nvPr>
            <p:ph type="title"/>
          </p:nvPr>
        </p:nvSpPr>
        <p:spPr>
          <a:xfrm>
            <a:off x="258721" y="1106659"/>
            <a:ext cx="7905750" cy="419975"/>
          </a:xfrm>
        </p:spPr>
        <p:txBody>
          <a:bodyPr>
            <a:noAutofit/>
          </a:bodyPr>
          <a:lstStyle/>
          <a:p>
            <a:pPr algn="ctr"/>
            <a:r>
              <a:rPr lang="en-US" sz="1800" i="1" dirty="0">
                <a:latin typeface="+mn-lt"/>
              </a:rPr>
              <a:t>Table 2.2: Qualities we choose for ourselves</a:t>
            </a:r>
            <a:endParaRPr lang="en-ZA" sz="1800" dirty="0">
              <a:latin typeface="+mn-lt"/>
            </a:endParaRPr>
          </a:p>
        </p:txBody>
      </p:sp>
      <p:sp>
        <p:nvSpPr>
          <p:cNvPr id="7" name="AutoShape 3">
            <a:extLst>
              <a:ext uri="{FF2B5EF4-FFF2-40B4-BE49-F238E27FC236}">
                <a16:creationId xmlns:a16="http://schemas.microsoft.com/office/drawing/2014/main" xmlns="" id="{3C15BA2D-B013-4839-84FB-6D2E31E66EF2}"/>
              </a:ext>
            </a:extLst>
          </p:cNvPr>
          <p:cNvSpPr>
            <a:spLocks noChangeAspect="1" noChangeArrowheads="1" noTextEdit="1"/>
          </p:cNvSpPr>
          <p:nvPr/>
        </p:nvSpPr>
        <p:spPr bwMode="auto">
          <a:xfrm>
            <a:off x="1012825" y="1409700"/>
            <a:ext cx="7118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Line 15">
            <a:extLst>
              <a:ext uri="{FF2B5EF4-FFF2-40B4-BE49-F238E27FC236}">
                <a16:creationId xmlns:a16="http://schemas.microsoft.com/office/drawing/2014/main" xmlns="" id="{22743099-E1BC-4AEC-B816-DC29413789F0}"/>
              </a:ext>
            </a:extLst>
          </p:cNvPr>
          <p:cNvSpPr>
            <a:spLocks noChangeShapeType="1"/>
          </p:cNvSpPr>
          <p:nvPr/>
        </p:nvSpPr>
        <p:spPr bwMode="auto">
          <a:xfrm flipV="1">
            <a:off x="239107" y="3235644"/>
            <a:ext cx="7892068" cy="1079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0" name="Line 17">
            <a:extLst>
              <a:ext uri="{FF2B5EF4-FFF2-40B4-BE49-F238E27FC236}">
                <a16:creationId xmlns:a16="http://schemas.microsoft.com/office/drawing/2014/main" xmlns="" id="{5C211F56-5A80-4F85-9E73-DC264E6C3D8C}"/>
              </a:ext>
            </a:extLst>
          </p:cNvPr>
          <p:cNvSpPr>
            <a:spLocks noChangeShapeType="1"/>
          </p:cNvSpPr>
          <p:nvPr/>
        </p:nvSpPr>
        <p:spPr bwMode="auto">
          <a:xfrm>
            <a:off x="219160" y="1334530"/>
            <a:ext cx="0" cy="4010025"/>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1" name="Line 18">
            <a:extLst>
              <a:ext uri="{FF2B5EF4-FFF2-40B4-BE49-F238E27FC236}">
                <a16:creationId xmlns:a16="http://schemas.microsoft.com/office/drawing/2014/main" xmlns="" id="{4DC9D36B-F235-4A64-A1F6-7867D1785D53}"/>
              </a:ext>
            </a:extLst>
          </p:cNvPr>
          <p:cNvSpPr>
            <a:spLocks noChangeShapeType="1"/>
          </p:cNvSpPr>
          <p:nvPr/>
        </p:nvSpPr>
        <p:spPr bwMode="auto">
          <a:xfrm>
            <a:off x="8170735" y="1430338"/>
            <a:ext cx="0" cy="4010025"/>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3" name="Line 20">
            <a:extLst>
              <a:ext uri="{FF2B5EF4-FFF2-40B4-BE49-F238E27FC236}">
                <a16:creationId xmlns:a16="http://schemas.microsoft.com/office/drawing/2014/main" xmlns="" id="{964270B3-3F6F-44BC-8B67-B249FFBB9B64}"/>
              </a:ext>
            </a:extLst>
          </p:cNvPr>
          <p:cNvSpPr>
            <a:spLocks noChangeShapeType="1"/>
          </p:cNvSpPr>
          <p:nvPr/>
        </p:nvSpPr>
        <p:spPr bwMode="auto">
          <a:xfrm>
            <a:off x="1017588" y="5508155"/>
            <a:ext cx="7097713"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4" name="Title 1">
            <a:extLst>
              <a:ext uri="{FF2B5EF4-FFF2-40B4-BE49-F238E27FC236}">
                <a16:creationId xmlns:a16="http://schemas.microsoft.com/office/drawing/2014/main" xmlns="" id="{1927EB31-7478-43F2-899C-14A4FD2BB4FD}"/>
              </a:ext>
            </a:extLst>
          </p:cNvPr>
          <p:cNvSpPr txBox="1">
            <a:spLocks/>
          </p:cNvSpPr>
          <p:nvPr/>
        </p:nvSpPr>
        <p:spPr>
          <a:xfrm>
            <a:off x="284035" y="232343"/>
            <a:ext cx="7886700" cy="80143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solidFill>
                  <a:srgbClr val="C082E6"/>
                </a:solidFill>
                <a:latin typeface="+mn-lt"/>
              </a:rPr>
              <a:t>Qualities</a:t>
            </a:r>
            <a:r>
              <a:rPr lang="en-ZA" b="1" dirty="0" smtClean="0">
                <a:latin typeface="+mn-lt"/>
              </a:rPr>
              <a:t> we choose for </a:t>
            </a:r>
            <a:r>
              <a:rPr lang="en-ZA" b="1" dirty="0" smtClean="0">
                <a:solidFill>
                  <a:srgbClr val="8CE614"/>
                </a:solidFill>
                <a:latin typeface="+mn-lt"/>
              </a:rPr>
              <a:t>ourselves </a:t>
            </a:r>
            <a:endParaRPr lang="en-ZA" b="1" dirty="0">
              <a:solidFill>
                <a:srgbClr val="8CE614"/>
              </a:solidFill>
              <a:latin typeface="+mn-lt"/>
            </a:endParaRPr>
          </a:p>
        </p:txBody>
      </p:sp>
      <p:graphicFrame>
        <p:nvGraphicFramePr>
          <p:cNvPr id="25" name="Table 24"/>
          <p:cNvGraphicFramePr>
            <a:graphicFrameLocks noGrp="1"/>
          </p:cNvGraphicFramePr>
          <p:nvPr>
            <p:extLst>
              <p:ext uri="{D42A27DB-BD31-4B8C-83A1-F6EECF244321}">
                <p14:modId xmlns:p14="http://schemas.microsoft.com/office/powerpoint/2010/main" val="511377118"/>
              </p:ext>
            </p:extLst>
          </p:nvPr>
        </p:nvGraphicFramePr>
        <p:xfrm>
          <a:off x="436103" y="1494979"/>
          <a:ext cx="7582563" cy="4041047"/>
        </p:xfrm>
        <a:graphic>
          <a:graphicData uri="http://schemas.openxmlformats.org/drawingml/2006/table">
            <a:tbl>
              <a:tblPr firstRow="1" firstCol="1" bandRow="1">
                <a:tableStyleId>{7DF18680-E054-41AD-8BC1-D1AEF772440D}</a:tableStyleId>
              </a:tblPr>
              <a:tblGrid>
                <a:gridCol w="1598759"/>
                <a:gridCol w="5983804"/>
              </a:tblGrid>
              <a:tr h="249058">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Qualities</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Description</a:t>
                      </a:r>
                      <a:endParaRPr lang="en-ZA" sz="2000" b="1" kern="1200" dirty="0">
                        <a:solidFill>
                          <a:schemeClr val="tx1"/>
                        </a:solidFill>
                        <a:latin typeface="+mn-lt"/>
                        <a:ea typeface="+mn-ea"/>
                        <a:cs typeface="+mn-cs"/>
                      </a:endParaRPr>
                    </a:p>
                  </a:txBody>
                  <a:tcPr marL="68580" marR="68580" marT="0" marB="0">
                    <a:solidFill>
                      <a:srgbClr val="948ABC"/>
                    </a:solidFill>
                  </a:tcPr>
                </a:tc>
              </a:tr>
              <a:tr h="99011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Attitudes </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0" marR="0" algn="l" defTabSz="914400" rtl="0" eaLnBrk="1" latinLnBrk="0" hangingPunct="1">
                        <a:lnSpc>
                          <a:spcPct val="115000"/>
                        </a:lnSpc>
                        <a:spcBef>
                          <a:spcPts val="0"/>
                        </a:spcBef>
                        <a:spcAft>
                          <a:spcPts val="0"/>
                        </a:spcAft>
                      </a:pPr>
                      <a:r>
                        <a:rPr lang="en-GB" sz="2000" dirty="0" smtClean="0">
                          <a:effectLst/>
                          <a:latin typeface="Calibri" panose="020F0502020204030204" pitchFamily="34" charset="0"/>
                          <a:ea typeface="Calibri" panose="020F0502020204030204" pitchFamily="34" charset="0"/>
                          <a:cs typeface="OpenSans"/>
                        </a:rPr>
                        <a:t>This is how you choose to think, feel and behave. Your attitude makes you respond either positively or negatively to circumstances, ideas and other people.</a:t>
                      </a:r>
                      <a:endParaRPr lang="en-ZA" sz="2000" kern="1200" dirty="0">
                        <a:solidFill>
                          <a:schemeClr val="dk1"/>
                        </a:solidFill>
                        <a:latin typeface="+mn-lt"/>
                        <a:ea typeface="+mn-ea"/>
                        <a:cs typeface="+mn-cs"/>
                      </a:endParaRPr>
                    </a:p>
                  </a:txBody>
                  <a:tcPr marL="68580" marR="68580" marT="0" marB="0">
                    <a:solidFill>
                      <a:srgbClr val="B5CE1C"/>
                    </a:solidFill>
                  </a:tcPr>
                </a:tc>
              </a:tr>
              <a:tr h="123688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Values </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dirty="0" smtClean="0">
                          <a:effectLst/>
                          <a:latin typeface="Calibri" panose="020F0502020204030204" pitchFamily="34" charset="0"/>
                          <a:ea typeface="Calibri" panose="020F0502020204030204" pitchFamily="34" charset="0"/>
                          <a:cs typeface="OpenSans"/>
                        </a:rPr>
                        <a:t>These are the principles or standards that you hold as important and that guide your decisions and actions. At a deeper level, your values reflect what you think is morally right or wrong. </a:t>
                      </a:r>
                      <a:endParaRPr lang="en-ZA" sz="2000" kern="1200" dirty="0">
                        <a:solidFill>
                          <a:schemeClr val="dk1"/>
                        </a:solidFill>
                        <a:latin typeface="+mn-lt"/>
                        <a:ea typeface="+mn-ea"/>
                        <a:cs typeface="+mn-cs"/>
                      </a:endParaRPr>
                    </a:p>
                  </a:txBody>
                  <a:tcPr marL="68580" marR="68580" marT="0" marB="0">
                    <a:solidFill>
                      <a:srgbClr val="948ABC"/>
                    </a:solidFill>
                  </a:tcPr>
                </a:tc>
              </a:tr>
              <a:tr h="123688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Skills </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0" marR="0" algn="l" defTabSz="914400" rtl="0" eaLnBrk="1" latinLnBrk="0" hangingPunct="1">
                        <a:lnSpc>
                          <a:spcPct val="115000"/>
                        </a:lnSpc>
                        <a:spcBef>
                          <a:spcPts val="0"/>
                        </a:spcBef>
                        <a:spcAft>
                          <a:spcPts val="0"/>
                        </a:spcAft>
                      </a:pPr>
                      <a:r>
                        <a:rPr lang="en-ZA" sz="2000" kern="1200" dirty="0" smtClean="0">
                          <a:solidFill>
                            <a:schemeClr val="dk1"/>
                          </a:solidFill>
                          <a:latin typeface="+mn-lt"/>
                          <a:ea typeface="+mn-ea"/>
                          <a:cs typeface="+mn-cs"/>
                        </a:rPr>
                        <a:t>These are the ability to do something very well. Such expertise is developed through gaining knowledge, training and practice.</a:t>
                      </a:r>
                      <a:endParaRPr lang="en-ZA" sz="2000" kern="1200" dirty="0">
                        <a:solidFill>
                          <a:schemeClr val="dk1"/>
                        </a:solidFill>
                        <a:latin typeface="+mn-lt"/>
                        <a:ea typeface="+mn-ea"/>
                        <a:cs typeface="+mn-cs"/>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89903081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4110C-5626-4647-85EA-DD9645DB1794}"/>
              </a:ext>
            </a:extLst>
          </p:cNvPr>
          <p:cNvSpPr>
            <a:spLocks noGrp="1"/>
          </p:cNvSpPr>
          <p:nvPr>
            <p:ph type="title"/>
          </p:nvPr>
        </p:nvSpPr>
        <p:spPr>
          <a:xfrm>
            <a:off x="54197" y="14921"/>
            <a:ext cx="8454838" cy="895685"/>
          </a:xfrm>
        </p:spPr>
        <p:txBody>
          <a:bodyPr>
            <a:noAutofit/>
          </a:bodyPr>
          <a:lstStyle/>
          <a:p>
            <a:r>
              <a:rPr lang="en-ZA" b="1" dirty="0">
                <a:solidFill>
                  <a:srgbClr val="8CE614"/>
                </a:solidFill>
                <a:latin typeface="+mn-lt"/>
              </a:rPr>
              <a:t>Positive factors </a:t>
            </a:r>
            <a:r>
              <a:rPr lang="en-ZA" b="1" dirty="0">
                <a:latin typeface="+mn-lt"/>
              </a:rPr>
              <a:t>affecting your </a:t>
            </a:r>
            <a:r>
              <a:rPr lang="en-ZA" b="1" dirty="0">
                <a:solidFill>
                  <a:srgbClr val="C082E6"/>
                </a:solidFill>
                <a:latin typeface="+mn-lt"/>
              </a:rPr>
              <a:t>goals</a:t>
            </a:r>
            <a:endParaRPr lang="en-ZA" dirty="0">
              <a:solidFill>
                <a:srgbClr val="C082E6"/>
              </a:solidFill>
              <a:latin typeface="+mn-lt"/>
            </a:endParaRPr>
          </a:p>
        </p:txBody>
      </p:sp>
      <p:pic>
        <p:nvPicPr>
          <p:cNvPr id="40" name="Picture 39"/>
          <p:cNvPicPr>
            <a:picLocks noChangeAspect="1"/>
          </p:cNvPicPr>
          <p:nvPr/>
        </p:nvPicPr>
        <p:blipFill>
          <a:blip r:embed="rId2"/>
          <a:stretch>
            <a:fillRect/>
          </a:stretch>
        </p:blipFill>
        <p:spPr>
          <a:xfrm>
            <a:off x="592428" y="1046073"/>
            <a:ext cx="7551388" cy="3938051"/>
          </a:xfrm>
          <a:prstGeom prst="rect">
            <a:avLst/>
          </a:prstGeom>
        </p:spPr>
      </p:pic>
      <p:sp>
        <p:nvSpPr>
          <p:cNvPr id="47" name="Rectangle 46"/>
          <p:cNvSpPr/>
          <p:nvPr/>
        </p:nvSpPr>
        <p:spPr>
          <a:xfrm>
            <a:off x="2311757" y="4984124"/>
            <a:ext cx="4572000" cy="1047979"/>
          </a:xfrm>
          <a:prstGeom prst="rect">
            <a:avLst/>
          </a:prstGeom>
        </p:spPr>
        <p:txBody>
          <a:bodyPr>
            <a:spAutoFit/>
          </a:bodyPr>
          <a:lstStyle/>
          <a:p>
            <a:pPr>
              <a:lnSpc>
                <a:spcPct val="115000"/>
              </a:lnSpc>
              <a:spcAft>
                <a:spcPts val="0"/>
              </a:spcAft>
            </a:pPr>
            <a:r>
              <a:rPr lang="en-GB"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Figure 2.12: </a:t>
            </a:r>
            <a:r>
              <a:rPr lang="en-GB"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diagram </a:t>
            </a:r>
            <a:r>
              <a:rPr lang="en-GB"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showing some of the attitudes, values </a:t>
            </a:r>
            <a:r>
              <a:rPr lang="en-GB"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&amp; </a:t>
            </a:r>
            <a:r>
              <a:rPr lang="en-GB"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skills that have a positive impact on our goals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599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923D2A7-2A7F-4DD2-AE0D-0EB90FB13E54}"/>
              </a:ext>
            </a:extLst>
          </p:cNvPr>
          <p:cNvSpPr>
            <a:spLocks noGrp="1"/>
          </p:cNvSpPr>
          <p:nvPr>
            <p:ph type="body" idx="1"/>
          </p:nvPr>
        </p:nvSpPr>
        <p:spPr>
          <a:xfrm>
            <a:off x="392595" y="4924643"/>
            <a:ext cx="7910513" cy="537043"/>
          </a:xfrm>
        </p:spPr>
        <p:txBody>
          <a:bodyPr/>
          <a:lstStyle/>
          <a:p>
            <a:r>
              <a:rPr lang="en-ZA" dirty="0">
                <a:solidFill>
                  <a:srgbClr val="8CE614"/>
                </a:solidFill>
              </a:rPr>
              <a:t>Module 2</a:t>
            </a:r>
          </a:p>
        </p:txBody>
      </p:sp>
      <p:sp>
        <p:nvSpPr>
          <p:cNvPr id="3" name="Content Placeholder 2">
            <a:extLst>
              <a:ext uri="{FF2B5EF4-FFF2-40B4-BE49-F238E27FC236}">
                <a16:creationId xmlns:a16="http://schemas.microsoft.com/office/drawing/2014/main" xmlns="" id="{4D75B0A7-2151-4D9D-8A46-A7F7EAF89F22}"/>
              </a:ext>
            </a:extLst>
          </p:cNvPr>
          <p:cNvSpPr>
            <a:spLocks noGrp="1"/>
          </p:cNvSpPr>
          <p:nvPr>
            <p:ph sz="quarter" idx="10"/>
          </p:nvPr>
        </p:nvSpPr>
        <p:spPr>
          <a:xfrm>
            <a:off x="392595" y="4272899"/>
            <a:ext cx="8051800" cy="651744"/>
          </a:xfrm>
        </p:spPr>
        <p:txBody>
          <a:bodyPr>
            <a:normAutofit fontScale="92500" lnSpcReduction="10000"/>
          </a:bodyPr>
          <a:lstStyle/>
          <a:p>
            <a:pPr algn="ctr"/>
            <a:r>
              <a:rPr lang="en-ZA" dirty="0">
                <a:solidFill>
                  <a:srgbClr val="C082E6"/>
                </a:solidFill>
              </a:rPr>
              <a:t>Learning activity 2.4</a:t>
            </a:r>
          </a:p>
        </p:txBody>
      </p:sp>
      <p:sp>
        <p:nvSpPr>
          <p:cNvPr id="4" name="TextBox 3">
            <a:extLst>
              <a:ext uri="{FF2B5EF4-FFF2-40B4-BE49-F238E27FC236}">
                <a16:creationId xmlns:a16="http://schemas.microsoft.com/office/drawing/2014/main" xmlns="" id="{EC2554FA-C603-494D-AF74-F9C4A0BA30FD}"/>
              </a:ext>
            </a:extLst>
          </p:cNvPr>
          <p:cNvSpPr txBox="1"/>
          <p:nvPr/>
        </p:nvSpPr>
        <p:spPr>
          <a:xfrm>
            <a:off x="392595" y="5461686"/>
            <a:ext cx="7646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unit – and think about how positive influences help you – by completing Learning activity 2.4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7671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218740-8E3E-4AD1-9358-B662CE1E36EA}"/>
              </a:ext>
            </a:extLst>
          </p:cNvPr>
          <p:cNvSpPr>
            <a:spLocks noGrp="1"/>
          </p:cNvSpPr>
          <p:nvPr>
            <p:ph type="title"/>
          </p:nvPr>
        </p:nvSpPr>
        <p:spPr>
          <a:xfrm>
            <a:off x="269853" y="2276343"/>
            <a:ext cx="7910513" cy="2636839"/>
          </a:xfrm>
        </p:spPr>
        <p:txBody>
          <a:bodyPr>
            <a:noAutofit/>
          </a:bodyPr>
          <a:lstStyle/>
          <a:p>
            <a:pPr algn="ctr"/>
            <a:r>
              <a:rPr lang="en-ZA" dirty="0">
                <a:solidFill>
                  <a:srgbClr val="8CE614"/>
                </a:solidFill>
              </a:rPr>
              <a:t>Factors that impact negatively on the achievement of goals</a:t>
            </a:r>
          </a:p>
        </p:txBody>
      </p:sp>
      <p:sp>
        <p:nvSpPr>
          <p:cNvPr id="3" name="Text Placeholder 2">
            <a:extLst>
              <a:ext uri="{FF2B5EF4-FFF2-40B4-BE49-F238E27FC236}">
                <a16:creationId xmlns:a16="http://schemas.microsoft.com/office/drawing/2014/main" xmlns="" id="{7C5CF849-4184-4EE7-9DC6-B43DDBB87CC8}"/>
              </a:ext>
            </a:extLst>
          </p:cNvPr>
          <p:cNvSpPr>
            <a:spLocks noGrp="1"/>
          </p:cNvSpPr>
          <p:nvPr>
            <p:ph type="body" idx="1"/>
          </p:nvPr>
        </p:nvSpPr>
        <p:spPr>
          <a:xfrm>
            <a:off x="269853" y="1185140"/>
            <a:ext cx="7910513" cy="971792"/>
          </a:xfrm>
        </p:spPr>
        <p:txBody>
          <a:bodyPr>
            <a:noAutofit/>
          </a:bodyPr>
          <a:lstStyle/>
          <a:p>
            <a:pPr algn="ctr"/>
            <a:r>
              <a:rPr lang="en-ZA" sz="6000" dirty="0">
                <a:solidFill>
                  <a:srgbClr val="C082E6"/>
                </a:solidFill>
              </a:rPr>
              <a:t>Unit 2.4</a:t>
            </a:r>
          </a:p>
        </p:txBody>
      </p:sp>
    </p:spTree>
    <p:extLst>
      <p:ext uri="{BB962C8B-B14F-4D97-AF65-F5344CB8AC3E}">
        <p14:creationId xmlns:p14="http://schemas.microsoft.com/office/powerpoint/2010/main" val="2046956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868B80-BA52-40B6-911E-F8B517A12B8A}"/>
              </a:ext>
            </a:extLst>
          </p:cNvPr>
          <p:cNvSpPr>
            <a:spLocks noGrp="1"/>
          </p:cNvSpPr>
          <p:nvPr>
            <p:ph type="title"/>
          </p:nvPr>
        </p:nvSpPr>
        <p:spPr>
          <a:xfrm>
            <a:off x="0" y="167425"/>
            <a:ext cx="8612660" cy="1197736"/>
          </a:xfrm>
        </p:spPr>
        <p:txBody>
          <a:bodyPr>
            <a:noAutofit/>
          </a:bodyPr>
          <a:lstStyle/>
          <a:p>
            <a:pPr algn="ctr"/>
            <a:r>
              <a:rPr lang="en-ZA" sz="4000" b="1" dirty="0">
                <a:solidFill>
                  <a:srgbClr val="FF0000"/>
                </a:solidFill>
                <a:latin typeface="+mn-lt"/>
              </a:rPr>
              <a:t>Negative</a:t>
            </a:r>
            <a:r>
              <a:rPr lang="en-ZA" sz="4000" b="1" dirty="0">
                <a:latin typeface="+mn-lt"/>
              </a:rPr>
              <a:t> </a:t>
            </a:r>
            <a:r>
              <a:rPr lang="en-ZA" sz="4000" b="1" dirty="0" smtClean="0">
                <a:latin typeface="+mn-lt"/>
              </a:rPr>
              <a:t>factors affecting </a:t>
            </a:r>
            <a:r>
              <a:rPr lang="en-ZA" sz="4000" b="1" dirty="0">
                <a:latin typeface="+mn-lt"/>
              </a:rPr>
              <a:t>your goals</a:t>
            </a:r>
            <a:endParaRPr lang="en-ZA" sz="4000" dirty="0">
              <a:latin typeface="+mn-lt"/>
            </a:endParaRPr>
          </a:p>
        </p:txBody>
      </p:sp>
      <p:sp>
        <p:nvSpPr>
          <p:cNvPr id="3" name="Content Placeholder 2">
            <a:extLst>
              <a:ext uri="{FF2B5EF4-FFF2-40B4-BE49-F238E27FC236}">
                <a16:creationId xmlns:a16="http://schemas.microsoft.com/office/drawing/2014/main" xmlns="" id="{8C82A38C-7078-41D2-851F-A6C87CA7E9D6}"/>
              </a:ext>
            </a:extLst>
          </p:cNvPr>
          <p:cNvSpPr>
            <a:spLocks noGrp="1"/>
          </p:cNvSpPr>
          <p:nvPr>
            <p:ph idx="1"/>
          </p:nvPr>
        </p:nvSpPr>
        <p:spPr>
          <a:xfrm>
            <a:off x="586218" y="1365161"/>
            <a:ext cx="3686187" cy="3022046"/>
          </a:xfrm>
        </p:spPr>
        <p:txBody>
          <a:bodyPr>
            <a:normAutofit lnSpcReduction="10000"/>
          </a:bodyPr>
          <a:lstStyle/>
          <a:p>
            <a:pPr lvl="0" fontAlgn="base"/>
            <a:r>
              <a:rPr lang="en-ZA" dirty="0"/>
              <a:t>Absenteeism.</a:t>
            </a:r>
          </a:p>
          <a:p>
            <a:pPr lvl="0" fontAlgn="base"/>
            <a:r>
              <a:rPr lang="en-ZA" dirty="0"/>
              <a:t>Late-coming.</a:t>
            </a:r>
          </a:p>
          <a:p>
            <a:pPr lvl="0" fontAlgn="base"/>
            <a:r>
              <a:rPr lang="en-ZA" dirty="0"/>
              <a:t>Laziness.</a:t>
            </a:r>
          </a:p>
          <a:p>
            <a:pPr lvl="0" fontAlgn="base"/>
            <a:r>
              <a:rPr lang="en-ZA" dirty="0"/>
              <a:t>Unplanned pregnancy.</a:t>
            </a:r>
          </a:p>
          <a:p>
            <a:pPr lvl="0" fontAlgn="base"/>
            <a:r>
              <a:rPr lang="en-ZA" dirty="0"/>
              <a:t>Poverty.</a:t>
            </a:r>
          </a:p>
          <a:p>
            <a:pPr lvl="0" fontAlgn="base"/>
            <a:r>
              <a:rPr lang="en-ZA" dirty="0"/>
              <a:t>Taking care of minors.</a:t>
            </a:r>
          </a:p>
        </p:txBody>
      </p:sp>
      <p:sp>
        <p:nvSpPr>
          <p:cNvPr id="4" name="TextBox 3">
            <a:extLst>
              <a:ext uri="{FF2B5EF4-FFF2-40B4-BE49-F238E27FC236}">
                <a16:creationId xmlns:a16="http://schemas.microsoft.com/office/drawing/2014/main" xmlns="" id="{6955CC99-488A-4A57-BDF9-35165D3BED85}"/>
              </a:ext>
            </a:extLst>
          </p:cNvPr>
          <p:cNvSpPr txBox="1"/>
          <p:nvPr/>
        </p:nvSpPr>
        <p:spPr>
          <a:xfrm>
            <a:off x="4272405" y="1244098"/>
            <a:ext cx="4010983" cy="181588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prstClr val="black"/>
                </a:solidFill>
                <a:effectLst/>
                <a:uLnTx/>
                <a:uFillTx/>
                <a:latin typeface="Calibri"/>
                <a:ea typeface="+mn-ea"/>
                <a:cs typeface="+mn-cs"/>
              </a:rPr>
              <a:t>Peer pressure.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prstClr val="black"/>
                </a:solidFill>
                <a:effectLst/>
                <a:uLnTx/>
                <a:uFillTx/>
                <a:latin typeface="Calibri"/>
                <a:ea typeface="+mn-ea"/>
                <a:cs typeface="+mn-cs"/>
              </a:rPr>
              <a:t>Making harmful choices.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prstClr val="black"/>
                </a:solidFill>
                <a:effectLst/>
                <a:uLnTx/>
                <a:uFillTx/>
                <a:latin typeface="Calibri"/>
                <a:ea typeface="+mn-ea"/>
                <a:cs typeface="+mn-cs"/>
              </a:rPr>
              <a:t>Self-sabotage.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ZA" sz="2800" b="0" i="0" u="none" strike="noStrike" kern="1200" cap="none" spc="0" normalizeH="0" baseline="0" noProof="0" dirty="0">
                <a:ln>
                  <a:noFill/>
                </a:ln>
                <a:solidFill>
                  <a:prstClr val="black"/>
                </a:solidFill>
                <a:effectLst/>
                <a:uLnTx/>
                <a:uFillTx/>
                <a:latin typeface="Calibri"/>
                <a:ea typeface="+mn-ea"/>
                <a:cs typeface="+mn-cs"/>
              </a:rPr>
              <a:t>Lack of perseverance</a:t>
            </a:r>
            <a:r>
              <a:rPr kumimoji="0" lang="en-ZA" sz="2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ZA"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73306" y="4280482"/>
            <a:ext cx="2879389" cy="192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66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100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par>
                          <p:cTn id="31" fill="hold">
                            <p:stCondLst>
                              <p:cond delay="7000"/>
                            </p:stCondLst>
                            <p:childTnLst>
                              <p:par>
                                <p:cTn id="32" presetID="1" presetClass="entr" presetSubtype="0" fill="hold" grpId="0" nodeType="afterEffect">
                                  <p:stCondLst>
                                    <p:cond delay="1000"/>
                                  </p:stCondLst>
                                  <p:childTnLst>
                                    <p:set>
                                      <p:cBhvr>
                                        <p:cTn id="33" dur="1" fill="hold">
                                          <p:stCondLst>
                                            <p:cond delay="0"/>
                                          </p:stCondLst>
                                        </p:cTn>
                                        <p:tgtEl>
                                          <p:spTgt spid="4">
                                            <p:txEl>
                                              <p:pRg st="1" end="1"/>
                                            </p:txEl>
                                          </p:spTgt>
                                        </p:tgtEl>
                                        <p:attrNameLst>
                                          <p:attrName>style.visibility</p:attrName>
                                        </p:attrNameLst>
                                      </p:cBhvr>
                                      <p:to>
                                        <p:strVal val="visible"/>
                                      </p:to>
                                    </p:set>
                                  </p:childTnLst>
                                </p:cTn>
                              </p:par>
                            </p:childTnLst>
                          </p:cTn>
                        </p:par>
                        <p:par>
                          <p:cTn id="34" fill="hold">
                            <p:stCondLst>
                              <p:cond delay="8000"/>
                            </p:stCondLst>
                            <p:childTnLst>
                              <p:par>
                                <p:cTn id="35" presetID="1" presetClass="entr" presetSubtype="0" fill="hold" grpId="0" nodeType="afterEffect">
                                  <p:stCondLst>
                                    <p:cond delay="100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par>
                          <p:cTn id="37" fill="hold">
                            <p:stCondLst>
                              <p:cond delay="9000"/>
                            </p:stCondLst>
                            <p:childTnLst>
                              <p:par>
                                <p:cTn id="38" presetID="1" presetClass="entr" presetSubtype="0" fill="hold" grpId="0" nodeType="afterEffect">
                                  <p:stCondLst>
                                    <p:cond delay="1000"/>
                                  </p:stCondLst>
                                  <p:childTnLst>
                                    <p:set>
                                      <p:cBhvr>
                                        <p:cTn id="39" dur="1" fill="hold">
                                          <p:stCondLst>
                                            <p:cond delay="0"/>
                                          </p:stCondLst>
                                        </p:cTn>
                                        <p:tgtEl>
                                          <p:spTgt spid="4">
                                            <p:txEl>
                                              <p:pRg st="3" end="3"/>
                                            </p:txEl>
                                          </p:spTgt>
                                        </p:tgtEl>
                                        <p:attrNameLst>
                                          <p:attrName>style.visibility</p:attrName>
                                        </p:attrNameLst>
                                      </p:cBhvr>
                                      <p:to>
                                        <p:strVal val="visible"/>
                                      </p:to>
                                    </p:set>
                                  </p:childTnLst>
                                </p:cTn>
                              </p:par>
                            </p:childTnLst>
                          </p:cTn>
                        </p:par>
                        <p:par>
                          <p:cTn id="40" fill="hold">
                            <p:stCondLst>
                              <p:cond delay="10000"/>
                            </p:stCondLst>
                            <p:childTnLst>
                              <p:par>
                                <p:cTn id="41" presetID="42" presetClass="entr" presetSubtype="0" fill="hold" nodeType="afterEffect">
                                  <p:stCondLst>
                                    <p:cond delay="50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1000"/>
                                        <p:tgtEl>
                                          <p:spTgt spid="2050"/>
                                        </p:tgtEl>
                                      </p:cBhvr>
                                    </p:animEffect>
                                    <p:anim calcmode="lin" valueType="num">
                                      <p:cBhvr>
                                        <p:cTn id="44" dur="1000" fill="hold"/>
                                        <p:tgtEl>
                                          <p:spTgt spid="2050"/>
                                        </p:tgtEl>
                                        <p:attrNameLst>
                                          <p:attrName>ppt_x</p:attrName>
                                        </p:attrNameLst>
                                      </p:cBhvr>
                                      <p:tavLst>
                                        <p:tav tm="0">
                                          <p:val>
                                            <p:strVal val="#ppt_x"/>
                                          </p:val>
                                        </p:tav>
                                        <p:tav tm="100000">
                                          <p:val>
                                            <p:strVal val="#ppt_x"/>
                                          </p:val>
                                        </p:tav>
                                      </p:tavLst>
                                    </p:anim>
                                    <p:anim calcmode="lin" valueType="num">
                                      <p:cBhvr>
                                        <p:cTn id="4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8814F-20E6-46FA-A36F-7C4097DBD01B}"/>
              </a:ext>
            </a:extLst>
          </p:cNvPr>
          <p:cNvSpPr>
            <a:spLocks noGrp="1"/>
          </p:cNvSpPr>
          <p:nvPr>
            <p:ph type="title"/>
          </p:nvPr>
        </p:nvSpPr>
        <p:spPr>
          <a:xfrm>
            <a:off x="146051" y="270255"/>
            <a:ext cx="8356516" cy="720724"/>
          </a:xfrm>
        </p:spPr>
        <p:txBody>
          <a:bodyPr>
            <a:noAutofit/>
          </a:bodyPr>
          <a:lstStyle/>
          <a:p>
            <a:pPr algn="ctr"/>
            <a:r>
              <a:rPr lang="en-ZA" sz="3600" b="1" dirty="0">
                <a:latin typeface="+mn-lt"/>
              </a:rPr>
              <a:t>How can you deal with </a:t>
            </a:r>
            <a:r>
              <a:rPr lang="en-ZA" sz="3600" b="1" dirty="0">
                <a:solidFill>
                  <a:srgbClr val="FF0000"/>
                </a:solidFill>
                <a:latin typeface="+mn-lt"/>
              </a:rPr>
              <a:t>negative</a:t>
            </a:r>
            <a:r>
              <a:rPr lang="en-ZA" sz="3600" b="1" dirty="0">
                <a:latin typeface="+mn-lt"/>
              </a:rPr>
              <a:t> factors? </a:t>
            </a:r>
            <a:endParaRPr lang="en-ZA" sz="3600" dirty="0">
              <a:latin typeface="+mn-lt"/>
            </a:endParaRPr>
          </a:p>
        </p:txBody>
      </p:sp>
      <p:sp>
        <p:nvSpPr>
          <p:cNvPr id="6" name="TextBox 5">
            <a:extLst>
              <a:ext uri="{FF2B5EF4-FFF2-40B4-BE49-F238E27FC236}">
                <a16:creationId xmlns:a16="http://schemas.microsoft.com/office/drawing/2014/main" xmlns="" id="{8A2FDF16-228C-4DE6-94FF-7756310CFBB7}"/>
              </a:ext>
            </a:extLst>
          </p:cNvPr>
          <p:cNvSpPr txBox="1"/>
          <p:nvPr/>
        </p:nvSpPr>
        <p:spPr>
          <a:xfrm>
            <a:off x="369930" y="848648"/>
            <a:ext cx="8053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Table 2.5: Examples of ways to deal with negative factors affecting the </a:t>
            </a:r>
            <a:endParaRPr kumimoji="0" lang="en-US" sz="1800" b="0"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achievement </a:t>
            </a:r>
            <a:r>
              <a:rPr kumimoji="0" lang="en-US" sz="1800" b="0" i="1" u="none" strike="noStrike" kern="1200" cap="none" spc="0" normalizeH="0" baseline="0" noProof="0" dirty="0">
                <a:ln>
                  <a:noFill/>
                </a:ln>
                <a:solidFill>
                  <a:prstClr val="black"/>
                </a:solidFill>
                <a:effectLst/>
                <a:uLnTx/>
                <a:uFillTx/>
                <a:latin typeface="Calibri"/>
                <a:ea typeface="+mn-ea"/>
                <a:cs typeface="+mn-cs"/>
              </a:rPr>
              <a:t>of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goals</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3">
            <a:extLst>
              <a:ext uri="{FF2B5EF4-FFF2-40B4-BE49-F238E27FC236}">
                <a16:creationId xmlns:a16="http://schemas.microsoft.com/office/drawing/2014/main" xmlns="" id="{4A4AC2E4-E395-4313-96DC-DCE26ACE1540}"/>
              </a:ext>
            </a:extLst>
          </p:cNvPr>
          <p:cNvSpPr>
            <a:spLocks noChangeAspect="1" noChangeArrowheads="1" noTextEdit="1"/>
          </p:cNvSpPr>
          <p:nvPr/>
        </p:nvSpPr>
        <p:spPr bwMode="auto">
          <a:xfrm>
            <a:off x="128588" y="1834809"/>
            <a:ext cx="6986589" cy="370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Line 13">
            <a:extLst>
              <a:ext uri="{FF2B5EF4-FFF2-40B4-BE49-F238E27FC236}">
                <a16:creationId xmlns:a16="http://schemas.microsoft.com/office/drawing/2014/main" xmlns="" id="{08C7CECB-086C-4373-9A5B-8CD36EC0BAA0}"/>
              </a:ext>
            </a:extLst>
          </p:cNvPr>
          <p:cNvSpPr>
            <a:spLocks noChangeShapeType="1"/>
          </p:cNvSpPr>
          <p:nvPr/>
        </p:nvSpPr>
        <p:spPr bwMode="auto">
          <a:xfrm>
            <a:off x="2003426"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2" name="Line 17">
            <a:extLst>
              <a:ext uri="{FF2B5EF4-FFF2-40B4-BE49-F238E27FC236}">
                <a16:creationId xmlns:a16="http://schemas.microsoft.com/office/drawing/2014/main" xmlns="" id="{704266B9-1CF7-4C09-8686-6AD10A318ECE}"/>
              </a:ext>
            </a:extLst>
          </p:cNvPr>
          <p:cNvSpPr>
            <a:spLocks noChangeShapeType="1"/>
          </p:cNvSpPr>
          <p:nvPr/>
        </p:nvSpPr>
        <p:spPr bwMode="auto">
          <a:xfrm>
            <a:off x="106363"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3" name="Line 18">
            <a:extLst>
              <a:ext uri="{FF2B5EF4-FFF2-40B4-BE49-F238E27FC236}">
                <a16:creationId xmlns:a16="http://schemas.microsoft.com/office/drawing/2014/main" xmlns="" id="{C3F44D7D-7F35-4EEF-9FFC-F559555BC3F1}"/>
              </a:ext>
            </a:extLst>
          </p:cNvPr>
          <p:cNvSpPr>
            <a:spLocks noChangeShapeType="1"/>
          </p:cNvSpPr>
          <p:nvPr/>
        </p:nvSpPr>
        <p:spPr bwMode="auto">
          <a:xfrm>
            <a:off x="8177215"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Line 20">
            <a:extLst>
              <a:ext uri="{FF2B5EF4-FFF2-40B4-BE49-F238E27FC236}">
                <a16:creationId xmlns:a16="http://schemas.microsoft.com/office/drawing/2014/main" xmlns="" id="{9C6E0987-99DF-4453-8CCD-5A4872232B2D}"/>
              </a:ext>
            </a:extLst>
          </p:cNvPr>
          <p:cNvSpPr>
            <a:spLocks noChangeShapeType="1"/>
          </p:cNvSpPr>
          <p:nvPr/>
        </p:nvSpPr>
        <p:spPr bwMode="auto">
          <a:xfrm>
            <a:off x="146051" y="6186156"/>
            <a:ext cx="6969127"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graphicFrame>
        <p:nvGraphicFramePr>
          <p:cNvPr id="10" name="Table 9"/>
          <p:cNvGraphicFramePr>
            <a:graphicFrameLocks noGrp="1"/>
          </p:cNvGraphicFramePr>
          <p:nvPr>
            <p:extLst>
              <p:ext uri="{D42A27DB-BD31-4B8C-83A1-F6EECF244321}">
                <p14:modId xmlns:p14="http://schemas.microsoft.com/office/powerpoint/2010/main" val="962199561"/>
              </p:ext>
            </p:extLst>
          </p:nvPr>
        </p:nvGraphicFramePr>
        <p:xfrm>
          <a:off x="436103" y="1494979"/>
          <a:ext cx="7582563" cy="4578789"/>
        </p:xfrm>
        <a:graphic>
          <a:graphicData uri="http://schemas.openxmlformats.org/drawingml/2006/table">
            <a:tbl>
              <a:tblPr firstRow="1" firstCol="1" bandRow="1">
                <a:tableStyleId>{7DF18680-E054-41AD-8BC1-D1AEF772440D}</a:tableStyleId>
              </a:tblPr>
              <a:tblGrid>
                <a:gridCol w="2268460"/>
                <a:gridCol w="5314103"/>
              </a:tblGrid>
              <a:tr h="343113">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Negative influences </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ZA" sz="2000" kern="1200" dirty="0" smtClean="0">
                          <a:solidFill>
                            <a:schemeClr val="tx1"/>
                          </a:solidFill>
                        </a:rPr>
                        <a:t>Examples of ways to overcome these obstacles</a:t>
                      </a:r>
                      <a:endParaRPr lang="en-ZA" sz="2000" b="1" kern="1200" dirty="0">
                        <a:solidFill>
                          <a:schemeClr val="tx1"/>
                        </a:solidFill>
                        <a:latin typeface="+mn-lt"/>
                        <a:ea typeface="+mn-ea"/>
                        <a:cs typeface="+mn-cs"/>
                      </a:endParaRPr>
                    </a:p>
                  </a:txBody>
                  <a:tcPr marL="68580" marR="68580" marT="0" marB="0">
                    <a:solidFill>
                      <a:srgbClr val="948ABC"/>
                    </a:solidFill>
                  </a:tcPr>
                </a:tc>
              </a:tr>
              <a:tr h="1611138">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Absenteeism</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Resist</a:t>
                      </a:r>
                      <a:r>
                        <a:rPr lang="en-GB" sz="1800" kern="1200" baseline="0" dirty="0" smtClean="0">
                          <a:solidFill>
                            <a:schemeClr val="dk1"/>
                          </a:solidFill>
                          <a:effectLst/>
                          <a:latin typeface="+mn-lt"/>
                          <a:ea typeface="+mn-ea"/>
                          <a:cs typeface="+mn-cs"/>
                        </a:rPr>
                        <a:t> the temptation to skip classes or training sessions, as it will set you back in terms of understanding and practice</a:t>
                      </a:r>
                      <a:r>
                        <a:rPr lang="en-GB" sz="1800" kern="1200" dirty="0" smtClean="0">
                          <a:solidFill>
                            <a:schemeClr val="dk1"/>
                          </a:solidFill>
                          <a:effectLst/>
                          <a:latin typeface="+mn-lt"/>
                          <a:ea typeface="+mn-ea"/>
                          <a:cs typeface="+mn-cs"/>
                        </a:rPr>
                        <a:t>.</a:t>
                      </a:r>
                      <a:endParaRPr lang="en-ZA" sz="1800" kern="1200" dirty="0" smtClean="0">
                        <a:solidFill>
                          <a:schemeClr val="dk1"/>
                        </a:solidFill>
                        <a:effectLst/>
                        <a:latin typeface="+mn-lt"/>
                        <a:ea typeface="+mn-ea"/>
                        <a:cs typeface="+mn-cs"/>
                      </a:endParaRPr>
                    </a:p>
                    <a:p>
                      <a:pPr marL="742950" lvl="1" indent="-285750">
                        <a:spcAft>
                          <a:spcPts val="300"/>
                        </a:spcAft>
                        <a:buFont typeface="Arial" panose="020B0604020202020204" pitchFamily="34" charset="0"/>
                        <a:buChar char="•"/>
                      </a:pPr>
                      <a:r>
                        <a:rPr lang="en-GB" sz="1800" kern="1200" dirty="0" smtClean="0">
                          <a:solidFill>
                            <a:schemeClr val="dk1"/>
                          </a:solidFill>
                          <a:effectLst/>
                          <a:latin typeface="+mn-lt"/>
                          <a:ea typeface="+mn-ea"/>
                          <a:cs typeface="+mn-cs"/>
                        </a:rPr>
                        <a:t>Arrange to meet a fellow student before each class, so that you can inspire each other to attend.</a:t>
                      </a:r>
                      <a:endParaRPr lang="en-ZA" sz="2000" kern="1200" dirty="0">
                        <a:solidFill>
                          <a:schemeClr val="dk1"/>
                        </a:solidFill>
                        <a:latin typeface="+mn-lt"/>
                        <a:ea typeface="+mn-ea"/>
                        <a:cs typeface="+mn-cs"/>
                      </a:endParaRPr>
                    </a:p>
                  </a:txBody>
                  <a:tcPr marL="68580" marR="68580" marT="0" marB="0">
                    <a:solidFill>
                      <a:srgbClr val="B5CE1C"/>
                    </a:solidFill>
                  </a:tcPr>
                </a:tc>
              </a:tr>
              <a:tr h="1342615">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Late-coming</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Use an alarm or reminders on your phone or computer, or a digital alarm clock.</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Ask a friend</a:t>
                      </a:r>
                      <a:r>
                        <a:rPr lang="en-GB" sz="1800" kern="1200" baseline="0" dirty="0" smtClean="0">
                          <a:solidFill>
                            <a:schemeClr val="dk1"/>
                          </a:solidFill>
                          <a:effectLst/>
                          <a:latin typeface="+mn-lt"/>
                          <a:ea typeface="+mn-ea"/>
                          <a:cs typeface="+mn-cs"/>
                        </a:rPr>
                        <a:t> to call or text you an hour before an appointment so that you can organise yourself to be on time</a:t>
                      </a:r>
                      <a:r>
                        <a:rPr lang="en-GB" sz="1800" kern="1200" dirty="0" smtClean="0">
                          <a:solidFill>
                            <a:schemeClr val="dk1"/>
                          </a:solidFill>
                          <a:effectLst/>
                          <a:latin typeface="+mn-lt"/>
                          <a:ea typeface="+mn-ea"/>
                          <a:cs typeface="+mn-cs"/>
                        </a:rPr>
                        <a:t>.</a:t>
                      </a:r>
                      <a:endParaRPr lang="en-ZA" sz="2000" kern="1200" dirty="0">
                        <a:solidFill>
                          <a:schemeClr val="dk1"/>
                        </a:solidFill>
                        <a:latin typeface="+mn-lt"/>
                        <a:ea typeface="+mn-ea"/>
                        <a:cs typeface="+mn-cs"/>
                      </a:endParaRPr>
                    </a:p>
                  </a:txBody>
                  <a:tcPr marL="68580" marR="68580" marT="0" marB="0">
                    <a:solidFill>
                      <a:srgbClr val="948ABC"/>
                    </a:solidFill>
                  </a:tcPr>
                </a:tc>
              </a:tr>
              <a:tr h="1210749">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Laziness</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Plan your day the previous evening, get up early the next day and keep a positive attitude.</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The more you keep moving, the more you will be energised in body and mind.</a:t>
                      </a:r>
                      <a:endParaRPr lang="en-ZA" sz="2000" kern="1200" dirty="0">
                        <a:solidFill>
                          <a:schemeClr val="dk1"/>
                        </a:solidFill>
                        <a:latin typeface="+mn-lt"/>
                        <a:ea typeface="+mn-ea"/>
                        <a:cs typeface="+mn-cs"/>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223254651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8814F-20E6-46FA-A36F-7C4097DBD01B}"/>
              </a:ext>
            </a:extLst>
          </p:cNvPr>
          <p:cNvSpPr>
            <a:spLocks noGrp="1"/>
          </p:cNvSpPr>
          <p:nvPr>
            <p:ph type="title"/>
          </p:nvPr>
        </p:nvSpPr>
        <p:spPr>
          <a:xfrm>
            <a:off x="146051" y="270255"/>
            <a:ext cx="8356516" cy="720724"/>
          </a:xfrm>
        </p:spPr>
        <p:txBody>
          <a:bodyPr>
            <a:noAutofit/>
          </a:bodyPr>
          <a:lstStyle/>
          <a:p>
            <a:pPr algn="ctr"/>
            <a:r>
              <a:rPr lang="en-ZA" sz="3600" b="1" dirty="0">
                <a:latin typeface="+mn-lt"/>
              </a:rPr>
              <a:t>How can you deal with </a:t>
            </a:r>
            <a:r>
              <a:rPr lang="en-ZA" sz="3600" b="1" dirty="0">
                <a:solidFill>
                  <a:srgbClr val="FF0000"/>
                </a:solidFill>
                <a:latin typeface="+mn-lt"/>
              </a:rPr>
              <a:t>negative</a:t>
            </a:r>
            <a:r>
              <a:rPr lang="en-ZA" sz="3600" b="1" dirty="0">
                <a:latin typeface="+mn-lt"/>
              </a:rPr>
              <a:t> factors? </a:t>
            </a:r>
            <a:endParaRPr lang="en-ZA" sz="3600" dirty="0">
              <a:latin typeface="+mn-lt"/>
            </a:endParaRPr>
          </a:p>
        </p:txBody>
      </p:sp>
      <p:sp>
        <p:nvSpPr>
          <p:cNvPr id="6" name="TextBox 5">
            <a:extLst>
              <a:ext uri="{FF2B5EF4-FFF2-40B4-BE49-F238E27FC236}">
                <a16:creationId xmlns:a16="http://schemas.microsoft.com/office/drawing/2014/main" xmlns="" id="{8A2FDF16-228C-4DE6-94FF-7756310CFBB7}"/>
              </a:ext>
            </a:extLst>
          </p:cNvPr>
          <p:cNvSpPr txBox="1"/>
          <p:nvPr/>
        </p:nvSpPr>
        <p:spPr>
          <a:xfrm>
            <a:off x="369930" y="848648"/>
            <a:ext cx="8053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Table 2.5: Examples of ways to deal with negative factors affecting the </a:t>
            </a:r>
            <a:endParaRPr kumimoji="0" lang="en-US" sz="1800" b="0"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achievement </a:t>
            </a:r>
            <a:r>
              <a:rPr kumimoji="0" lang="en-US" sz="1800" b="0" i="1" u="none" strike="noStrike" kern="1200" cap="none" spc="0" normalizeH="0" baseline="0" noProof="0" dirty="0">
                <a:ln>
                  <a:noFill/>
                </a:ln>
                <a:solidFill>
                  <a:prstClr val="black"/>
                </a:solidFill>
                <a:effectLst/>
                <a:uLnTx/>
                <a:uFillTx/>
                <a:latin typeface="Calibri"/>
                <a:ea typeface="+mn-ea"/>
                <a:cs typeface="+mn-cs"/>
              </a:rPr>
              <a:t>of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goals</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3">
            <a:extLst>
              <a:ext uri="{FF2B5EF4-FFF2-40B4-BE49-F238E27FC236}">
                <a16:creationId xmlns:a16="http://schemas.microsoft.com/office/drawing/2014/main" xmlns="" id="{4A4AC2E4-E395-4313-96DC-DCE26ACE1540}"/>
              </a:ext>
            </a:extLst>
          </p:cNvPr>
          <p:cNvSpPr>
            <a:spLocks noChangeAspect="1" noChangeArrowheads="1" noTextEdit="1"/>
          </p:cNvSpPr>
          <p:nvPr/>
        </p:nvSpPr>
        <p:spPr bwMode="auto">
          <a:xfrm>
            <a:off x="128588" y="1834809"/>
            <a:ext cx="6986589" cy="370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Line 13">
            <a:extLst>
              <a:ext uri="{FF2B5EF4-FFF2-40B4-BE49-F238E27FC236}">
                <a16:creationId xmlns:a16="http://schemas.microsoft.com/office/drawing/2014/main" xmlns="" id="{08C7CECB-086C-4373-9A5B-8CD36EC0BAA0}"/>
              </a:ext>
            </a:extLst>
          </p:cNvPr>
          <p:cNvSpPr>
            <a:spLocks noChangeShapeType="1"/>
          </p:cNvSpPr>
          <p:nvPr/>
        </p:nvSpPr>
        <p:spPr bwMode="auto">
          <a:xfrm>
            <a:off x="2003426"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2" name="Line 17">
            <a:extLst>
              <a:ext uri="{FF2B5EF4-FFF2-40B4-BE49-F238E27FC236}">
                <a16:creationId xmlns:a16="http://schemas.microsoft.com/office/drawing/2014/main" xmlns="" id="{704266B9-1CF7-4C09-8686-6AD10A318ECE}"/>
              </a:ext>
            </a:extLst>
          </p:cNvPr>
          <p:cNvSpPr>
            <a:spLocks noChangeShapeType="1"/>
          </p:cNvSpPr>
          <p:nvPr/>
        </p:nvSpPr>
        <p:spPr bwMode="auto">
          <a:xfrm>
            <a:off x="106363"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3" name="Line 18">
            <a:extLst>
              <a:ext uri="{FF2B5EF4-FFF2-40B4-BE49-F238E27FC236}">
                <a16:creationId xmlns:a16="http://schemas.microsoft.com/office/drawing/2014/main" xmlns="" id="{C3F44D7D-7F35-4EEF-9FFC-F559555BC3F1}"/>
              </a:ext>
            </a:extLst>
          </p:cNvPr>
          <p:cNvSpPr>
            <a:spLocks noChangeShapeType="1"/>
          </p:cNvSpPr>
          <p:nvPr/>
        </p:nvSpPr>
        <p:spPr bwMode="auto">
          <a:xfrm>
            <a:off x="8177215"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Line 20">
            <a:extLst>
              <a:ext uri="{FF2B5EF4-FFF2-40B4-BE49-F238E27FC236}">
                <a16:creationId xmlns:a16="http://schemas.microsoft.com/office/drawing/2014/main" xmlns="" id="{9C6E0987-99DF-4453-8CCD-5A4872232B2D}"/>
              </a:ext>
            </a:extLst>
          </p:cNvPr>
          <p:cNvSpPr>
            <a:spLocks noChangeShapeType="1"/>
          </p:cNvSpPr>
          <p:nvPr/>
        </p:nvSpPr>
        <p:spPr bwMode="auto">
          <a:xfrm>
            <a:off x="146051" y="6186156"/>
            <a:ext cx="6969127"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graphicFrame>
        <p:nvGraphicFramePr>
          <p:cNvPr id="10" name="Table 9"/>
          <p:cNvGraphicFramePr>
            <a:graphicFrameLocks noGrp="1"/>
          </p:cNvGraphicFramePr>
          <p:nvPr>
            <p:extLst>
              <p:ext uri="{D42A27DB-BD31-4B8C-83A1-F6EECF244321}">
                <p14:modId xmlns:p14="http://schemas.microsoft.com/office/powerpoint/2010/main" val="3126955807"/>
              </p:ext>
            </p:extLst>
          </p:nvPr>
        </p:nvGraphicFramePr>
        <p:xfrm>
          <a:off x="436103" y="1494979"/>
          <a:ext cx="7582563" cy="4739640"/>
        </p:xfrm>
        <a:graphic>
          <a:graphicData uri="http://schemas.openxmlformats.org/drawingml/2006/table">
            <a:tbl>
              <a:tblPr firstRow="1" firstCol="1" bandRow="1">
                <a:tableStyleId>{7DF18680-E054-41AD-8BC1-D1AEF772440D}</a:tableStyleId>
              </a:tblPr>
              <a:tblGrid>
                <a:gridCol w="2268460"/>
                <a:gridCol w="5314103"/>
              </a:tblGrid>
              <a:tr h="249058">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Negative influences </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ZA" sz="2000" kern="1200" dirty="0" smtClean="0">
                          <a:solidFill>
                            <a:schemeClr val="tx1"/>
                          </a:solidFill>
                        </a:rPr>
                        <a:t>Examples of ways to overcome these obstacles</a:t>
                      </a:r>
                      <a:endParaRPr lang="en-ZA" sz="2000" b="1" kern="1200" dirty="0">
                        <a:solidFill>
                          <a:schemeClr val="tx1"/>
                        </a:solidFill>
                        <a:latin typeface="+mn-lt"/>
                        <a:ea typeface="+mn-ea"/>
                        <a:cs typeface="+mn-cs"/>
                      </a:endParaRPr>
                    </a:p>
                  </a:txBody>
                  <a:tcPr marL="68580" marR="68580" marT="0" marB="0">
                    <a:solidFill>
                      <a:srgbClr val="948ABC"/>
                    </a:solidFill>
                  </a:tcPr>
                </a:tc>
              </a:tr>
              <a:tr h="99011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Unplanned pregnancy</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Think ahead about family planning and discuss the timing of pregnancies with your partner.</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Plan pregnancies around your goals as a couple and as individuals. Take measures to prevent unplanned pregnancies.</a:t>
                      </a:r>
                      <a:endParaRPr lang="en-ZA" sz="2000" kern="1200" dirty="0">
                        <a:solidFill>
                          <a:schemeClr val="dk1"/>
                        </a:solidFill>
                        <a:latin typeface="+mn-lt"/>
                        <a:ea typeface="+mn-ea"/>
                        <a:cs typeface="+mn-cs"/>
                      </a:endParaRPr>
                    </a:p>
                  </a:txBody>
                  <a:tcPr marL="68580" marR="68580" marT="0" marB="0">
                    <a:solidFill>
                      <a:srgbClr val="B5CE1C"/>
                    </a:solidFill>
                  </a:tcPr>
                </a:tc>
              </a:tr>
              <a:tr h="123688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Poverty</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Don’t allow your mind and heart to be defeated by your circumstances. Use opportunities to sharpen your talents and skills.</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You will reach your goals if you are diligent, honest and trustworthy, and keep a positive attitude.</a:t>
                      </a:r>
                      <a:endParaRPr lang="en-ZA" sz="2000" kern="1200" dirty="0">
                        <a:solidFill>
                          <a:schemeClr val="dk1"/>
                        </a:solidFill>
                        <a:latin typeface="+mn-lt"/>
                        <a:ea typeface="+mn-ea"/>
                        <a:cs typeface="+mn-cs"/>
                      </a:endParaRPr>
                    </a:p>
                  </a:txBody>
                  <a:tcPr marL="68580" marR="68580" marT="0" marB="0">
                    <a:solidFill>
                      <a:srgbClr val="948ABC"/>
                    </a:solidFill>
                  </a:tcPr>
                </a:tc>
              </a:tr>
              <a:tr h="123688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Taking care of minors</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Call on neighbours, friends and family to assist you with daily tasks in looking after younger family members or children.</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Find out about organisations in your community that can help you.</a:t>
                      </a:r>
                      <a:endParaRPr lang="en-ZA" sz="2000" kern="1200" dirty="0">
                        <a:solidFill>
                          <a:schemeClr val="dk1"/>
                        </a:solidFill>
                        <a:latin typeface="+mn-lt"/>
                        <a:ea typeface="+mn-ea"/>
                        <a:cs typeface="+mn-cs"/>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239307016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8814F-20E6-46FA-A36F-7C4097DBD01B}"/>
              </a:ext>
            </a:extLst>
          </p:cNvPr>
          <p:cNvSpPr>
            <a:spLocks noGrp="1"/>
          </p:cNvSpPr>
          <p:nvPr>
            <p:ph type="title"/>
          </p:nvPr>
        </p:nvSpPr>
        <p:spPr>
          <a:xfrm>
            <a:off x="146051" y="90728"/>
            <a:ext cx="8356516" cy="720724"/>
          </a:xfrm>
        </p:spPr>
        <p:txBody>
          <a:bodyPr>
            <a:noAutofit/>
          </a:bodyPr>
          <a:lstStyle/>
          <a:p>
            <a:pPr algn="ctr"/>
            <a:r>
              <a:rPr lang="en-ZA" sz="3600" b="1" dirty="0">
                <a:latin typeface="+mn-lt"/>
              </a:rPr>
              <a:t>How can you deal with </a:t>
            </a:r>
            <a:r>
              <a:rPr lang="en-ZA" sz="3600" b="1" dirty="0">
                <a:solidFill>
                  <a:srgbClr val="FF0000"/>
                </a:solidFill>
                <a:latin typeface="+mn-lt"/>
              </a:rPr>
              <a:t>negative</a:t>
            </a:r>
            <a:r>
              <a:rPr lang="en-ZA" sz="3600" b="1" dirty="0">
                <a:latin typeface="+mn-lt"/>
              </a:rPr>
              <a:t> factors? </a:t>
            </a:r>
            <a:endParaRPr lang="en-ZA" sz="3600" dirty="0">
              <a:latin typeface="+mn-lt"/>
            </a:endParaRPr>
          </a:p>
        </p:txBody>
      </p:sp>
      <p:sp>
        <p:nvSpPr>
          <p:cNvPr id="6" name="TextBox 5">
            <a:extLst>
              <a:ext uri="{FF2B5EF4-FFF2-40B4-BE49-F238E27FC236}">
                <a16:creationId xmlns:a16="http://schemas.microsoft.com/office/drawing/2014/main" xmlns="" id="{8A2FDF16-228C-4DE6-94FF-7756310CFBB7}"/>
              </a:ext>
            </a:extLst>
          </p:cNvPr>
          <p:cNvSpPr txBox="1"/>
          <p:nvPr/>
        </p:nvSpPr>
        <p:spPr>
          <a:xfrm>
            <a:off x="436103" y="642973"/>
            <a:ext cx="8053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Table 2.5: Examples of ways to deal with negative factors affecting the </a:t>
            </a:r>
            <a:endParaRPr kumimoji="0" lang="en-US" sz="1800" b="0"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achievement </a:t>
            </a:r>
            <a:r>
              <a:rPr kumimoji="0" lang="en-US" sz="1800" b="0" i="1" u="none" strike="noStrike" kern="1200" cap="none" spc="0" normalizeH="0" baseline="0" noProof="0" dirty="0">
                <a:ln>
                  <a:noFill/>
                </a:ln>
                <a:solidFill>
                  <a:prstClr val="black"/>
                </a:solidFill>
                <a:effectLst/>
                <a:uLnTx/>
                <a:uFillTx/>
                <a:latin typeface="Calibri"/>
                <a:ea typeface="+mn-ea"/>
                <a:cs typeface="+mn-cs"/>
              </a:rPr>
              <a:t>of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goals</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3">
            <a:extLst>
              <a:ext uri="{FF2B5EF4-FFF2-40B4-BE49-F238E27FC236}">
                <a16:creationId xmlns:a16="http://schemas.microsoft.com/office/drawing/2014/main" xmlns="" id="{4A4AC2E4-E395-4313-96DC-DCE26ACE1540}"/>
              </a:ext>
            </a:extLst>
          </p:cNvPr>
          <p:cNvSpPr>
            <a:spLocks noChangeAspect="1" noChangeArrowheads="1" noTextEdit="1"/>
          </p:cNvSpPr>
          <p:nvPr/>
        </p:nvSpPr>
        <p:spPr bwMode="auto">
          <a:xfrm>
            <a:off x="128588" y="1834809"/>
            <a:ext cx="6986589" cy="370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18" name="Line 13">
            <a:extLst>
              <a:ext uri="{FF2B5EF4-FFF2-40B4-BE49-F238E27FC236}">
                <a16:creationId xmlns:a16="http://schemas.microsoft.com/office/drawing/2014/main" xmlns="" id="{08C7CECB-086C-4373-9A5B-8CD36EC0BAA0}"/>
              </a:ext>
            </a:extLst>
          </p:cNvPr>
          <p:cNvSpPr>
            <a:spLocks noChangeShapeType="1"/>
          </p:cNvSpPr>
          <p:nvPr/>
        </p:nvSpPr>
        <p:spPr bwMode="auto">
          <a:xfrm>
            <a:off x="2003426"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2" name="Line 17">
            <a:extLst>
              <a:ext uri="{FF2B5EF4-FFF2-40B4-BE49-F238E27FC236}">
                <a16:creationId xmlns:a16="http://schemas.microsoft.com/office/drawing/2014/main" xmlns="" id="{704266B9-1CF7-4C09-8686-6AD10A318ECE}"/>
              </a:ext>
            </a:extLst>
          </p:cNvPr>
          <p:cNvSpPr>
            <a:spLocks noChangeShapeType="1"/>
          </p:cNvSpPr>
          <p:nvPr/>
        </p:nvSpPr>
        <p:spPr bwMode="auto">
          <a:xfrm>
            <a:off x="106363"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3" name="Line 18">
            <a:extLst>
              <a:ext uri="{FF2B5EF4-FFF2-40B4-BE49-F238E27FC236}">
                <a16:creationId xmlns:a16="http://schemas.microsoft.com/office/drawing/2014/main" xmlns="" id="{C3F44D7D-7F35-4EEF-9FFC-F559555BC3F1}"/>
              </a:ext>
            </a:extLst>
          </p:cNvPr>
          <p:cNvSpPr>
            <a:spLocks noChangeShapeType="1"/>
          </p:cNvSpPr>
          <p:nvPr/>
        </p:nvSpPr>
        <p:spPr bwMode="auto">
          <a:xfrm>
            <a:off x="8177215"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Line 20">
            <a:extLst>
              <a:ext uri="{FF2B5EF4-FFF2-40B4-BE49-F238E27FC236}">
                <a16:creationId xmlns:a16="http://schemas.microsoft.com/office/drawing/2014/main" xmlns="" id="{9C6E0987-99DF-4453-8CCD-5A4872232B2D}"/>
              </a:ext>
            </a:extLst>
          </p:cNvPr>
          <p:cNvSpPr>
            <a:spLocks noChangeShapeType="1"/>
          </p:cNvSpPr>
          <p:nvPr/>
        </p:nvSpPr>
        <p:spPr bwMode="auto">
          <a:xfrm>
            <a:off x="146051" y="6186156"/>
            <a:ext cx="6969127"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graphicFrame>
        <p:nvGraphicFramePr>
          <p:cNvPr id="10" name="Table 9"/>
          <p:cNvGraphicFramePr>
            <a:graphicFrameLocks noGrp="1"/>
          </p:cNvGraphicFramePr>
          <p:nvPr>
            <p:extLst>
              <p:ext uri="{D42A27DB-BD31-4B8C-83A1-F6EECF244321}">
                <p14:modId xmlns:p14="http://schemas.microsoft.com/office/powerpoint/2010/main" val="3511201907"/>
              </p:ext>
            </p:extLst>
          </p:nvPr>
        </p:nvGraphicFramePr>
        <p:xfrm>
          <a:off x="437603" y="1230750"/>
          <a:ext cx="7582563" cy="5013960"/>
        </p:xfrm>
        <a:graphic>
          <a:graphicData uri="http://schemas.openxmlformats.org/drawingml/2006/table">
            <a:tbl>
              <a:tblPr firstRow="1" firstCol="1" bandRow="1">
                <a:tableStyleId>{7DF18680-E054-41AD-8BC1-D1AEF772440D}</a:tableStyleId>
              </a:tblPr>
              <a:tblGrid>
                <a:gridCol w="2268460"/>
                <a:gridCol w="5314103"/>
              </a:tblGrid>
              <a:tr h="249058">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Negative influences </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ZA" sz="2000" kern="1200" dirty="0" smtClean="0">
                          <a:solidFill>
                            <a:schemeClr val="tx1"/>
                          </a:solidFill>
                        </a:rPr>
                        <a:t>Examples of ways to overcome these obstacles</a:t>
                      </a:r>
                      <a:endParaRPr lang="en-ZA" sz="2000" b="1" kern="1200" dirty="0">
                        <a:solidFill>
                          <a:schemeClr val="tx1"/>
                        </a:solidFill>
                        <a:latin typeface="+mn-lt"/>
                        <a:ea typeface="+mn-ea"/>
                        <a:cs typeface="+mn-cs"/>
                      </a:endParaRPr>
                    </a:p>
                  </a:txBody>
                  <a:tcPr marL="68580" marR="68580" marT="0" marB="0">
                    <a:solidFill>
                      <a:srgbClr val="948ABC"/>
                    </a:solidFill>
                  </a:tcPr>
                </a:tc>
              </a:tr>
              <a:tr h="99011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Peer pressure</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Try to spend time with people who have the same interests or goals as you. Encourage one another in reaching each step.</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Avoid people who mock you, or tempt you to go along with things that you know are harmful.</a:t>
                      </a:r>
                      <a:endParaRPr lang="en-ZA" sz="2000" kern="1200" dirty="0">
                        <a:solidFill>
                          <a:schemeClr val="dk1"/>
                        </a:solidFill>
                        <a:latin typeface="+mn-lt"/>
                        <a:ea typeface="+mn-ea"/>
                        <a:cs typeface="+mn-cs"/>
                      </a:endParaRPr>
                    </a:p>
                  </a:txBody>
                  <a:tcPr marL="68580" marR="68580" marT="0" marB="0">
                    <a:solidFill>
                      <a:srgbClr val="B5CE1C"/>
                    </a:solidFill>
                  </a:tcPr>
                </a:tc>
              </a:tr>
              <a:tr h="123688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Making harmful choices</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Stay away from situations where you may be tempted or pressurised into making a choice that you know isn’t good for you.</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Use the small choices in your everyday life to practise making the right choices. This will develop your self-discipline.</a:t>
                      </a:r>
                      <a:endParaRPr lang="en-ZA" sz="2000" kern="1200" dirty="0">
                        <a:solidFill>
                          <a:schemeClr val="dk1"/>
                        </a:solidFill>
                        <a:latin typeface="+mn-lt"/>
                        <a:ea typeface="+mn-ea"/>
                        <a:cs typeface="+mn-cs"/>
                      </a:endParaRPr>
                    </a:p>
                  </a:txBody>
                  <a:tcPr marL="68580" marR="68580" marT="0" marB="0">
                    <a:solidFill>
                      <a:srgbClr val="948ABC"/>
                    </a:solidFill>
                  </a:tcPr>
                </a:tc>
              </a:tr>
              <a:tr h="1236887">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Self-sabotage</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Think thoughts and say things that affirm your self-esteem and strengthen your determination and courage to reach your goal.</a:t>
                      </a:r>
                      <a:endParaRPr lang="en-ZA" sz="1800" kern="1200" dirty="0" smtClean="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smtClean="0">
                          <a:solidFill>
                            <a:schemeClr val="dk1"/>
                          </a:solidFill>
                          <a:effectLst/>
                          <a:latin typeface="+mn-lt"/>
                          <a:ea typeface="+mn-ea"/>
                          <a:cs typeface="+mn-cs"/>
                        </a:rPr>
                        <a:t>Write down your list of affirmations and read them out loud to yourself every day.</a:t>
                      </a:r>
                      <a:endParaRPr lang="en-ZA" sz="2000" kern="1200" dirty="0">
                        <a:solidFill>
                          <a:schemeClr val="dk1"/>
                        </a:solidFill>
                        <a:latin typeface="+mn-lt"/>
                        <a:ea typeface="+mn-ea"/>
                        <a:cs typeface="+mn-cs"/>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119659016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8814F-20E6-46FA-A36F-7C4097DBD01B}"/>
              </a:ext>
            </a:extLst>
          </p:cNvPr>
          <p:cNvSpPr>
            <a:spLocks noGrp="1"/>
          </p:cNvSpPr>
          <p:nvPr>
            <p:ph type="title"/>
          </p:nvPr>
        </p:nvSpPr>
        <p:spPr>
          <a:xfrm>
            <a:off x="146051" y="270255"/>
            <a:ext cx="8356516" cy="720724"/>
          </a:xfrm>
        </p:spPr>
        <p:txBody>
          <a:bodyPr>
            <a:noAutofit/>
          </a:bodyPr>
          <a:lstStyle/>
          <a:p>
            <a:pPr algn="ctr"/>
            <a:r>
              <a:rPr lang="en-ZA" sz="3600" b="1" dirty="0">
                <a:latin typeface="+mn-lt"/>
              </a:rPr>
              <a:t>How can you deal with </a:t>
            </a:r>
            <a:r>
              <a:rPr lang="en-ZA" sz="3600" b="1" dirty="0">
                <a:solidFill>
                  <a:srgbClr val="FF0000"/>
                </a:solidFill>
                <a:latin typeface="+mn-lt"/>
              </a:rPr>
              <a:t>negative</a:t>
            </a:r>
            <a:r>
              <a:rPr lang="en-ZA" sz="3600" b="1" dirty="0">
                <a:latin typeface="+mn-lt"/>
              </a:rPr>
              <a:t> factors? </a:t>
            </a:r>
            <a:endParaRPr lang="en-ZA" sz="3600" dirty="0">
              <a:latin typeface="+mn-lt"/>
            </a:endParaRPr>
          </a:p>
        </p:txBody>
      </p:sp>
      <p:sp>
        <p:nvSpPr>
          <p:cNvPr id="6" name="TextBox 5">
            <a:extLst>
              <a:ext uri="{FF2B5EF4-FFF2-40B4-BE49-F238E27FC236}">
                <a16:creationId xmlns:a16="http://schemas.microsoft.com/office/drawing/2014/main" xmlns="" id="{8A2FDF16-228C-4DE6-94FF-7756310CFBB7}"/>
              </a:ext>
            </a:extLst>
          </p:cNvPr>
          <p:cNvSpPr txBox="1"/>
          <p:nvPr/>
        </p:nvSpPr>
        <p:spPr>
          <a:xfrm>
            <a:off x="369930" y="848648"/>
            <a:ext cx="8053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Table 2.5: Examples of ways to deal with negative factors affecting the </a:t>
            </a:r>
            <a:endParaRPr kumimoji="0" lang="en-US" sz="1800" b="0"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achievement </a:t>
            </a:r>
            <a:r>
              <a:rPr kumimoji="0" lang="en-US" sz="1800" b="0" i="1" u="none" strike="noStrike" kern="1200" cap="none" spc="0" normalizeH="0" baseline="0" noProof="0" dirty="0">
                <a:ln>
                  <a:noFill/>
                </a:ln>
                <a:solidFill>
                  <a:prstClr val="black"/>
                </a:solidFill>
                <a:effectLst/>
                <a:uLnTx/>
                <a:uFillTx/>
                <a:latin typeface="Calibri"/>
                <a:ea typeface="+mn-ea"/>
                <a:cs typeface="+mn-cs"/>
              </a:rPr>
              <a:t>of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goals</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ine 13">
            <a:extLst>
              <a:ext uri="{FF2B5EF4-FFF2-40B4-BE49-F238E27FC236}">
                <a16:creationId xmlns:a16="http://schemas.microsoft.com/office/drawing/2014/main" xmlns="" id="{08C7CECB-086C-4373-9A5B-8CD36EC0BAA0}"/>
              </a:ext>
            </a:extLst>
          </p:cNvPr>
          <p:cNvSpPr>
            <a:spLocks noChangeShapeType="1"/>
          </p:cNvSpPr>
          <p:nvPr/>
        </p:nvSpPr>
        <p:spPr bwMode="auto">
          <a:xfrm>
            <a:off x="2003426"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2" name="Line 17">
            <a:extLst>
              <a:ext uri="{FF2B5EF4-FFF2-40B4-BE49-F238E27FC236}">
                <a16:creationId xmlns:a16="http://schemas.microsoft.com/office/drawing/2014/main" xmlns="" id="{704266B9-1CF7-4C09-8686-6AD10A318ECE}"/>
              </a:ext>
            </a:extLst>
          </p:cNvPr>
          <p:cNvSpPr>
            <a:spLocks noChangeShapeType="1"/>
          </p:cNvSpPr>
          <p:nvPr/>
        </p:nvSpPr>
        <p:spPr bwMode="auto">
          <a:xfrm>
            <a:off x="106363"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3" name="Line 18">
            <a:extLst>
              <a:ext uri="{FF2B5EF4-FFF2-40B4-BE49-F238E27FC236}">
                <a16:creationId xmlns:a16="http://schemas.microsoft.com/office/drawing/2014/main" xmlns="" id="{C3F44D7D-7F35-4EEF-9FFC-F559555BC3F1}"/>
              </a:ext>
            </a:extLst>
          </p:cNvPr>
          <p:cNvSpPr>
            <a:spLocks noChangeShapeType="1"/>
          </p:cNvSpPr>
          <p:nvPr/>
        </p:nvSpPr>
        <p:spPr bwMode="auto">
          <a:xfrm>
            <a:off x="8177215" y="1861797"/>
            <a:ext cx="0" cy="360363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Line 20">
            <a:extLst>
              <a:ext uri="{FF2B5EF4-FFF2-40B4-BE49-F238E27FC236}">
                <a16:creationId xmlns:a16="http://schemas.microsoft.com/office/drawing/2014/main" xmlns="" id="{9C6E0987-99DF-4453-8CCD-5A4872232B2D}"/>
              </a:ext>
            </a:extLst>
          </p:cNvPr>
          <p:cNvSpPr>
            <a:spLocks noChangeShapeType="1"/>
          </p:cNvSpPr>
          <p:nvPr/>
        </p:nvSpPr>
        <p:spPr bwMode="auto">
          <a:xfrm>
            <a:off x="146051" y="6186156"/>
            <a:ext cx="6969127"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graphicFrame>
        <p:nvGraphicFramePr>
          <p:cNvPr id="10" name="Table 9"/>
          <p:cNvGraphicFramePr>
            <a:graphicFrameLocks noGrp="1"/>
          </p:cNvGraphicFramePr>
          <p:nvPr>
            <p:extLst>
              <p:ext uri="{D42A27DB-BD31-4B8C-83A1-F6EECF244321}">
                <p14:modId xmlns:p14="http://schemas.microsoft.com/office/powerpoint/2010/main" val="982694430"/>
              </p:ext>
            </p:extLst>
          </p:nvPr>
        </p:nvGraphicFramePr>
        <p:xfrm>
          <a:off x="436103" y="1494978"/>
          <a:ext cx="7582563" cy="2025808"/>
        </p:xfrm>
        <a:graphic>
          <a:graphicData uri="http://schemas.openxmlformats.org/drawingml/2006/table">
            <a:tbl>
              <a:tblPr firstRow="1" firstCol="1" bandRow="1">
                <a:tableStyleId>{7DF18680-E054-41AD-8BC1-D1AEF772440D}</a:tableStyleId>
              </a:tblPr>
              <a:tblGrid>
                <a:gridCol w="2268460"/>
                <a:gridCol w="5314103"/>
              </a:tblGrid>
              <a:tr h="379888">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Negative influences </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ZA" sz="2000" kern="1200" dirty="0" smtClean="0">
                          <a:solidFill>
                            <a:schemeClr val="tx1"/>
                          </a:solidFill>
                        </a:rPr>
                        <a:t>Examples of ways to overcome these obstacles</a:t>
                      </a:r>
                      <a:endParaRPr lang="en-ZA" sz="2000" b="1" kern="1200" dirty="0">
                        <a:solidFill>
                          <a:schemeClr val="tx1"/>
                        </a:solidFill>
                        <a:latin typeface="+mn-lt"/>
                        <a:ea typeface="+mn-ea"/>
                        <a:cs typeface="+mn-cs"/>
                      </a:endParaRPr>
                    </a:p>
                  </a:txBody>
                  <a:tcPr marL="68580" marR="68580" marT="0" marB="0">
                    <a:solidFill>
                      <a:srgbClr val="948ABC"/>
                    </a:solidFill>
                  </a:tcPr>
                </a:tc>
              </a:tr>
              <a:tr h="1486519">
                <a:tc>
                  <a:txBody>
                    <a:bodyPr/>
                    <a:lstStyle/>
                    <a:p>
                      <a:pPr marL="0" marR="0" algn="l" defTabSz="914400" rtl="0" eaLnBrk="1" latinLnBrk="0" hangingPunct="1">
                        <a:lnSpc>
                          <a:spcPct val="115000"/>
                        </a:lnSpc>
                        <a:spcBef>
                          <a:spcPts val="0"/>
                        </a:spcBef>
                        <a:spcAft>
                          <a:spcPts val="0"/>
                        </a:spcAft>
                      </a:pPr>
                      <a:r>
                        <a:rPr lang="en-ZA" sz="2000" b="1" kern="1200" dirty="0" smtClean="0">
                          <a:solidFill>
                            <a:schemeClr val="tx1"/>
                          </a:solidFill>
                          <a:latin typeface="+mn-lt"/>
                          <a:ea typeface="+mn-ea"/>
                          <a:cs typeface="+mn-cs"/>
                        </a:rPr>
                        <a:t>Lack of perseverance</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538163" lvl="1" indent="-269875">
                        <a:buFont typeface="Arial" panose="020B0604020202020204" pitchFamily="34" charset="0"/>
                        <a:buChar char="•"/>
                      </a:pPr>
                      <a:r>
                        <a:rPr lang="en-GB" sz="1800" kern="1200" dirty="0" smtClean="0">
                          <a:solidFill>
                            <a:schemeClr val="dk1"/>
                          </a:solidFill>
                          <a:effectLst/>
                          <a:latin typeface="+mn-lt"/>
                          <a:ea typeface="+mn-ea"/>
                          <a:cs typeface="+mn-cs"/>
                        </a:rPr>
                        <a:t>Practise persevering and sticking to your decisions and schedules in all situations. For example, complete homework assignments and housework before you reward yourself with something nice.</a:t>
                      </a:r>
                      <a:endParaRPr lang="en-ZA" sz="1800" kern="1200" dirty="0" smtClean="0">
                        <a:solidFill>
                          <a:schemeClr val="dk1"/>
                        </a:solidFill>
                        <a:effectLst/>
                        <a:latin typeface="+mn-lt"/>
                        <a:ea typeface="+mn-ea"/>
                        <a:cs typeface="+mn-cs"/>
                      </a:endParaRPr>
                    </a:p>
                    <a:p>
                      <a:pPr marL="538163" lvl="1" indent="-269875">
                        <a:buFont typeface="Arial" panose="020B0604020202020204" pitchFamily="34" charset="0"/>
                        <a:buChar char="•"/>
                      </a:pPr>
                      <a:r>
                        <a:rPr lang="en-GB" sz="1800" kern="1200" dirty="0" smtClean="0">
                          <a:solidFill>
                            <a:schemeClr val="dk1"/>
                          </a:solidFill>
                          <a:effectLst/>
                          <a:latin typeface="+mn-lt"/>
                          <a:ea typeface="+mn-ea"/>
                          <a:cs typeface="+mn-cs"/>
                        </a:rPr>
                        <a:t>Recommit </a:t>
                      </a:r>
                      <a:r>
                        <a:rPr lang="en-GB" sz="1800" kern="1200" smtClean="0">
                          <a:solidFill>
                            <a:schemeClr val="dk1"/>
                          </a:solidFill>
                          <a:effectLst/>
                          <a:latin typeface="+mn-lt"/>
                          <a:ea typeface="+mn-ea"/>
                          <a:cs typeface="+mn-cs"/>
                        </a:rPr>
                        <a:t>yourself daily </a:t>
                      </a:r>
                      <a:r>
                        <a:rPr lang="en-GB" sz="1800" kern="1200" dirty="0" smtClean="0">
                          <a:solidFill>
                            <a:schemeClr val="dk1"/>
                          </a:solidFill>
                          <a:effectLst/>
                          <a:latin typeface="+mn-lt"/>
                          <a:ea typeface="+mn-ea"/>
                          <a:cs typeface="+mn-cs"/>
                        </a:rPr>
                        <a:t>to achieving your goals.</a:t>
                      </a:r>
                      <a:endParaRPr lang="en-ZA" sz="2000" kern="1200" dirty="0">
                        <a:solidFill>
                          <a:schemeClr val="dk1"/>
                        </a:solidFill>
                        <a:latin typeface="+mn-lt"/>
                        <a:ea typeface="+mn-ea"/>
                        <a:cs typeface="+mn-cs"/>
                      </a:endParaRPr>
                    </a:p>
                  </a:txBody>
                  <a:tcPr marL="68580" marR="68580" marT="0" marB="0">
                    <a:solidFill>
                      <a:srgbClr val="B5CE1C"/>
                    </a:solidFill>
                  </a:tcP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8443" y="3562663"/>
            <a:ext cx="2789168" cy="2548568"/>
          </a:xfrm>
          <a:prstGeom prst="rect">
            <a:avLst/>
          </a:prstGeom>
        </p:spPr>
      </p:pic>
    </p:spTree>
    <p:extLst>
      <p:ext uri="{BB962C8B-B14F-4D97-AF65-F5344CB8AC3E}">
        <p14:creationId xmlns:p14="http://schemas.microsoft.com/office/powerpoint/2010/main" val="860559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2 4 Impacts On Achieving Goal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466725"/>
            <a:ext cx="9144000" cy="5143042"/>
          </a:xfrm>
        </p:spPr>
      </p:pic>
      <p:sp>
        <p:nvSpPr>
          <p:cNvPr id="5" name="TextBox 4"/>
          <p:cNvSpPr txBox="1"/>
          <p:nvPr/>
        </p:nvSpPr>
        <p:spPr>
          <a:xfrm>
            <a:off x="456874" y="5807631"/>
            <a:ext cx="3260785" cy="369332"/>
          </a:xfrm>
          <a:prstGeom prst="rect">
            <a:avLst/>
          </a:prstGeom>
          <a:noFill/>
        </p:spPr>
        <p:txBody>
          <a:bodyPr wrap="square" rtlCol="0">
            <a:spAutoFit/>
          </a:bodyPr>
          <a:lstStyle/>
          <a:p>
            <a:r>
              <a:rPr lang="en-US" b="1" dirty="0"/>
              <a:t>Click </a:t>
            </a:r>
            <a:r>
              <a:rPr lang="en-US" b="1" dirty="0" smtClean="0"/>
              <a:t>above </a:t>
            </a:r>
            <a:r>
              <a:rPr lang="en-US" b="1" dirty="0"/>
              <a:t>to play this video. </a:t>
            </a:r>
          </a:p>
        </p:txBody>
      </p:sp>
      <p:sp>
        <p:nvSpPr>
          <p:cNvPr id="7" name="Up Arrow 6"/>
          <p:cNvSpPr/>
          <p:nvPr/>
        </p:nvSpPr>
        <p:spPr>
          <a:xfrm>
            <a:off x="115575" y="5744088"/>
            <a:ext cx="301925" cy="4226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133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0E845-C2E6-4E8B-B558-09C7DD107B6D}"/>
              </a:ext>
            </a:extLst>
          </p:cNvPr>
          <p:cNvSpPr>
            <a:spLocks noGrp="1"/>
          </p:cNvSpPr>
          <p:nvPr>
            <p:ph type="title"/>
          </p:nvPr>
        </p:nvSpPr>
        <p:spPr>
          <a:xfrm>
            <a:off x="289844" y="514657"/>
            <a:ext cx="7905750" cy="720724"/>
          </a:xfrm>
        </p:spPr>
        <p:txBody>
          <a:bodyPr>
            <a:normAutofit/>
          </a:bodyPr>
          <a:lstStyle/>
          <a:p>
            <a:pPr algn="ctr"/>
            <a:r>
              <a:rPr lang="en-ZA" b="1" dirty="0">
                <a:latin typeface="+mn-lt"/>
              </a:rPr>
              <a:t>Think about </a:t>
            </a:r>
            <a:r>
              <a:rPr lang="en-ZA" b="1" dirty="0" smtClean="0">
                <a:latin typeface="+mn-lt"/>
              </a:rPr>
              <a:t>it…</a:t>
            </a:r>
            <a:endParaRPr lang="en-ZA" b="1" dirty="0">
              <a:latin typeface="+mn-lt"/>
            </a:endParaRPr>
          </a:p>
        </p:txBody>
      </p:sp>
      <p:sp>
        <p:nvSpPr>
          <p:cNvPr id="3" name="Content Placeholder 2">
            <a:extLst>
              <a:ext uri="{FF2B5EF4-FFF2-40B4-BE49-F238E27FC236}">
                <a16:creationId xmlns:a16="http://schemas.microsoft.com/office/drawing/2014/main" xmlns="" id="{4B573C04-D446-4472-B8E6-C64F867413D7}"/>
              </a:ext>
            </a:extLst>
          </p:cNvPr>
          <p:cNvSpPr>
            <a:spLocks noGrp="1"/>
          </p:cNvSpPr>
          <p:nvPr>
            <p:ph idx="1"/>
          </p:nvPr>
        </p:nvSpPr>
        <p:spPr>
          <a:xfrm>
            <a:off x="392875" y="1859884"/>
            <a:ext cx="7905751" cy="3510606"/>
          </a:xfrm>
        </p:spPr>
        <p:txBody>
          <a:bodyPr>
            <a:noAutofit/>
          </a:bodyPr>
          <a:lstStyle/>
          <a:p>
            <a:pPr lvl="0" fontAlgn="base"/>
            <a:r>
              <a:rPr lang="en-ZA" sz="3600" dirty="0"/>
              <a:t>Why is it important to change my </a:t>
            </a:r>
            <a:r>
              <a:rPr lang="en-ZA" sz="3600" b="1" dirty="0">
                <a:solidFill>
                  <a:srgbClr val="8CE614"/>
                </a:solidFill>
              </a:rPr>
              <a:t>ambitions </a:t>
            </a:r>
            <a:r>
              <a:rPr lang="en-ZA" sz="3600" dirty="0" smtClean="0"/>
              <a:t>&amp; </a:t>
            </a:r>
            <a:r>
              <a:rPr lang="en-ZA" sz="3600" b="1" dirty="0">
                <a:solidFill>
                  <a:srgbClr val="8CE614"/>
                </a:solidFill>
              </a:rPr>
              <a:t>dreams</a:t>
            </a:r>
            <a:r>
              <a:rPr lang="en-ZA" sz="3600" dirty="0"/>
              <a:t> into </a:t>
            </a:r>
            <a:r>
              <a:rPr lang="en-ZA" sz="3600" b="1" dirty="0">
                <a:solidFill>
                  <a:srgbClr val="9A73FD"/>
                </a:solidFill>
              </a:rPr>
              <a:t>goals</a:t>
            </a:r>
            <a:r>
              <a:rPr lang="en-ZA" sz="3600" dirty="0"/>
              <a:t>?</a:t>
            </a:r>
          </a:p>
          <a:p>
            <a:pPr lvl="0" fontAlgn="base"/>
            <a:r>
              <a:rPr lang="en-ZA" sz="3600" dirty="0"/>
              <a:t>How do I decide which </a:t>
            </a:r>
            <a:r>
              <a:rPr lang="en-ZA" sz="3600" b="1" dirty="0">
                <a:solidFill>
                  <a:srgbClr val="9A73FD"/>
                </a:solidFill>
              </a:rPr>
              <a:t>goals</a:t>
            </a:r>
            <a:r>
              <a:rPr lang="en-ZA" sz="3600" dirty="0"/>
              <a:t> are the most </a:t>
            </a:r>
            <a:r>
              <a:rPr lang="en-ZA" sz="3600" b="1" dirty="0">
                <a:solidFill>
                  <a:srgbClr val="8CE614"/>
                </a:solidFill>
              </a:rPr>
              <a:t>important</a:t>
            </a:r>
            <a:r>
              <a:rPr lang="en-ZA" sz="3600" dirty="0"/>
              <a:t> for now?</a:t>
            </a:r>
          </a:p>
          <a:p>
            <a:pPr lvl="0" fontAlgn="base"/>
            <a:r>
              <a:rPr lang="en-ZA" sz="3600" dirty="0"/>
              <a:t>What is the </a:t>
            </a:r>
            <a:r>
              <a:rPr lang="en-ZA" sz="3600" b="1" dirty="0">
                <a:solidFill>
                  <a:srgbClr val="9A73FD"/>
                </a:solidFill>
              </a:rPr>
              <a:t>connection</a:t>
            </a:r>
            <a:r>
              <a:rPr lang="en-ZA" sz="3600" dirty="0"/>
              <a:t> between </a:t>
            </a:r>
            <a:r>
              <a:rPr lang="en-ZA" sz="3600" dirty="0" smtClean="0"/>
              <a:t/>
            </a:r>
            <a:br>
              <a:rPr lang="en-ZA" sz="3600" dirty="0" smtClean="0"/>
            </a:br>
            <a:r>
              <a:rPr lang="en-ZA" sz="3600" b="1" dirty="0" smtClean="0">
                <a:solidFill>
                  <a:srgbClr val="8CE614"/>
                </a:solidFill>
              </a:rPr>
              <a:t>goals </a:t>
            </a:r>
            <a:r>
              <a:rPr lang="en-ZA" sz="3600" dirty="0" smtClean="0"/>
              <a:t>&amp; </a:t>
            </a:r>
            <a:r>
              <a:rPr lang="en-ZA" sz="3600" b="1" dirty="0">
                <a:solidFill>
                  <a:srgbClr val="8CE614"/>
                </a:solidFill>
              </a:rPr>
              <a:t>success</a:t>
            </a:r>
            <a:r>
              <a:rPr lang="en-ZA" sz="3600" dirty="0"/>
              <a:t>?</a:t>
            </a:r>
          </a:p>
        </p:txBody>
      </p:sp>
      <p:pic>
        <p:nvPicPr>
          <p:cNvPr id="5" name="Picture 2" descr="C:\Users\Jyoti\AppData\Local\Microsoft\Windows\INetCache\IE\I4YKZYED\lightbul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708" y="245377"/>
            <a:ext cx="850403" cy="1005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yoti\AppData\Local\Microsoft\Windows\INetCache\IE\I4YKZYED\lightbul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980" y="245377"/>
            <a:ext cx="850403" cy="100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4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125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2250"/>
                            </p:stCondLst>
                            <p:childTnLst>
                              <p:par>
                                <p:cTn id="22" presetID="1" presetClass="entr" presetSubtype="0" fill="hold" grpId="0" nodeType="afterEffect">
                                  <p:stCondLst>
                                    <p:cond delay="150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365AEBC-0672-4896-A1DE-7C4B45050415}"/>
              </a:ext>
            </a:extLst>
          </p:cNvPr>
          <p:cNvSpPr>
            <a:spLocks noGrp="1"/>
          </p:cNvSpPr>
          <p:nvPr>
            <p:ph type="body" idx="1"/>
          </p:nvPr>
        </p:nvSpPr>
        <p:spPr>
          <a:xfrm>
            <a:off x="392595" y="4707372"/>
            <a:ext cx="7910513" cy="487616"/>
          </a:xfrm>
        </p:spPr>
        <p:txBody>
          <a:bodyPr>
            <a:normAutofit lnSpcReduction="10000"/>
          </a:bodyPr>
          <a:lstStyle/>
          <a:p>
            <a:r>
              <a:rPr lang="en-ZA" dirty="0">
                <a:solidFill>
                  <a:srgbClr val="8CE614"/>
                </a:solidFill>
              </a:rPr>
              <a:t>Module 2</a:t>
            </a:r>
          </a:p>
        </p:txBody>
      </p:sp>
      <p:sp>
        <p:nvSpPr>
          <p:cNvPr id="3" name="Content Placeholder 2">
            <a:extLst>
              <a:ext uri="{FF2B5EF4-FFF2-40B4-BE49-F238E27FC236}">
                <a16:creationId xmlns:a16="http://schemas.microsoft.com/office/drawing/2014/main" xmlns="" id="{AD3F5645-EDC2-4203-8446-848A39982605}"/>
              </a:ext>
            </a:extLst>
          </p:cNvPr>
          <p:cNvSpPr>
            <a:spLocks noGrp="1"/>
          </p:cNvSpPr>
          <p:nvPr>
            <p:ph sz="quarter" idx="10"/>
          </p:nvPr>
        </p:nvSpPr>
        <p:spPr>
          <a:xfrm>
            <a:off x="392595" y="4122561"/>
            <a:ext cx="8051800" cy="651744"/>
          </a:xfrm>
        </p:spPr>
        <p:txBody>
          <a:bodyPr>
            <a:normAutofit fontScale="92500" lnSpcReduction="10000"/>
          </a:bodyPr>
          <a:lstStyle/>
          <a:p>
            <a:pPr algn="ctr"/>
            <a:r>
              <a:rPr lang="en-ZA" dirty="0">
                <a:solidFill>
                  <a:srgbClr val="C082E6"/>
                </a:solidFill>
              </a:rPr>
              <a:t>Learning activity 2.5</a:t>
            </a:r>
          </a:p>
        </p:txBody>
      </p:sp>
      <p:sp>
        <p:nvSpPr>
          <p:cNvPr id="4" name="TextBox 3">
            <a:extLst>
              <a:ext uri="{FF2B5EF4-FFF2-40B4-BE49-F238E27FC236}">
                <a16:creationId xmlns:a16="http://schemas.microsoft.com/office/drawing/2014/main" xmlns="" id="{AFBDCB45-7769-4C67-8AC8-63599C7C75CE}"/>
              </a:ext>
            </a:extLst>
          </p:cNvPr>
          <p:cNvSpPr txBox="1"/>
          <p:nvPr/>
        </p:nvSpPr>
        <p:spPr>
          <a:xfrm>
            <a:off x="392595" y="5128055"/>
            <a:ext cx="73798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unit – and factors that have prevented you from reaching your goals – by completing Learning activity 2.5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6778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35B2DD1-76A8-4516-AE98-B5866C908554}"/>
              </a:ext>
            </a:extLst>
          </p:cNvPr>
          <p:cNvSpPr>
            <a:spLocks noGrp="1"/>
          </p:cNvSpPr>
          <p:nvPr>
            <p:ph type="body" idx="1"/>
          </p:nvPr>
        </p:nvSpPr>
        <p:spPr>
          <a:xfrm>
            <a:off x="385763" y="4899929"/>
            <a:ext cx="7910513" cy="499973"/>
          </a:xfrm>
        </p:spPr>
        <p:txBody>
          <a:bodyPr>
            <a:normAutofit lnSpcReduction="10000"/>
          </a:bodyPr>
          <a:lstStyle/>
          <a:p>
            <a:r>
              <a:rPr lang="en-ZA" dirty="0">
                <a:solidFill>
                  <a:srgbClr val="8CE614"/>
                </a:solidFill>
              </a:rPr>
              <a:t>Module 2</a:t>
            </a:r>
          </a:p>
        </p:txBody>
      </p:sp>
      <p:sp>
        <p:nvSpPr>
          <p:cNvPr id="3" name="TextBox 2">
            <a:extLst>
              <a:ext uri="{FF2B5EF4-FFF2-40B4-BE49-F238E27FC236}">
                <a16:creationId xmlns:a16="http://schemas.microsoft.com/office/drawing/2014/main" xmlns="" id="{91458409-ED5D-43B5-A861-E3633539FA5D}"/>
              </a:ext>
            </a:extLst>
          </p:cNvPr>
          <p:cNvSpPr txBox="1"/>
          <p:nvPr/>
        </p:nvSpPr>
        <p:spPr>
          <a:xfrm>
            <a:off x="385763" y="5399902"/>
            <a:ext cx="7744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 your knowledge of this module by completing the Summative assessment of Module 2 in your </a:t>
            </a:r>
            <a:r>
              <a:rPr kumimoji="0" lang="en-US" sz="1800" b="0" i="1" u="none" strike="noStrike" kern="1200" cap="none" spc="0" normalizeH="0" baseline="0" noProof="0" dirty="0">
                <a:ln>
                  <a:noFill/>
                </a:ln>
                <a:solidFill>
                  <a:prstClr val="black"/>
                </a:solidFill>
                <a:effectLst/>
                <a:uLnTx/>
                <a:uFillTx/>
                <a:latin typeface="Calibri"/>
                <a:ea typeface="+mn-ea"/>
                <a:cs typeface="+mn-cs"/>
              </a:rPr>
              <a:t>Student’s Book</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75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92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39ECD-A8A6-4067-8DA8-E209A546658D}"/>
              </a:ext>
            </a:extLst>
          </p:cNvPr>
          <p:cNvSpPr>
            <a:spLocks noGrp="1"/>
          </p:cNvSpPr>
          <p:nvPr>
            <p:ph type="title"/>
          </p:nvPr>
        </p:nvSpPr>
        <p:spPr>
          <a:xfrm>
            <a:off x="256974" y="2018765"/>
            <a:ext cx="7910513" cy="2636839"/>
          </a:xfrm>
        </p:spPr>
        <p:txBody>
          <a:bodyPr>
            <a:normAutofit/>
          </a:bodyPr>
          <a:lstStyle/>
          <a:p>
            <a:pPr algn="ctr"/>
            <a:r>
              <a:rPr lang="en-ZA" dirty="0">
                <a:solidFill>
                  <a:srgbClr val="8CE614"/>
                </a:solidFill>
              </a:rPr>
              <a:t>Setting </a:t>
            </a:r>
            <a:r>
              <a:rPr lang="en-ZA" dirty="0" smtClean="0">
                <a:solidFill>
                  <a:srgbClr val="8CE614"/>
                </a:solidFill>
              </a:rPr>
              <a:t>&amp; </a:t>
            </a:r>
            <a:r>
              <a:rPr lang="en-ZA" dirty="0">
                <a:solidFill>
                  <a:srgbClr val="8CE614"/>
                </a:solidFill>
              </a:rPr>
              <a:t>prioritising goals </a:t>
            </a:r>
          </a:p>
        </p:txBody>
      </p:sp>
      <p:sp>
        <p:nvSpPr>
          <p:cNvPr id="3" name="Text Placeholder 2">
            <a:extLst>
              <a:ext uri="{FF2B5EF4-FFF2-40B4-BE49-F238E27FC236}">
                <a16:creationId xmlns:a16="http://schemas.microsoft.com/office/drawing/2014/main" xmlns="" id="{1C362500-7ECC-42A0-97EA-2A94E9D5EA9F}"/>
              </a:ext>
            </a:extLst>
          </p:cNvPr>
          <p:cNvSpPr>
            <a:spLocks noGrp="1"/>
          </p:cNvSpPr>
          <p:nvPr>
            <p:ph type="body" idx="1"/>
          </p:nvPr>
        </p:nvSpPr>
        <p:spPr>
          <a:xfrm>
            <a:off x="256973" y="1900196"/>
            <a:ext cx="7910513" cy="727094"/>
          </a:xfrm>
        </p:spPr>
        <p:txBody>
          <a:bodyPr>
            <a:noAutofit/>
          </a:bodyPr>
          <a:lstStyle/>
          <a:p>
            <a:pPr algn="ctr"/>
            <a:r>
              <a:rPr lang="en-ZA" sz="6000" dirty="0">
                <a:solidFill>
                  <a:srgbClr val="C082E6"/>
                </a:solidFill>
              </a:rPr>
              <a:t>Unit 2.1</a:t>
            </a:r>
          </a:p>
        </p:txBody>
      </p:sp>
    </p:spTree>
    <p:extLst>
      <p:ext uri="{BB962C8B-B14F-4D97-AF65-F5344CB8AC3E}">
        <p14:creationId xmlns:p14="http://schemas.microsoft.com/office/powerpoint/2010/main" val="1661083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81722-D188-4D29-8A18-DD8625C9863E}"/>
              </a:ext>
            </a:extLst>
          </p:cNvPr>
          <p:cNvSpPr>
            <a:spLocks noGrp="1"/>
          </p:cNvSpPr>
          <p:nvPr>
            <p:ph type="title"/>
          </p:nvPr>
        </p:nvSpPr>
        <p:spPr>
          <a:xfrm>
            <a:off x="228462" y="520008"/>
            <a:ext cx="7905750" cy="480726"/>
          </a:xfrm>
        </p:spPr>
        <p:txBody>
          <a:bodyPr>
            <a:noAutofit/>
          </a:bodyPr>
          <a:lstStyle/>
          <a:p>
            <a:pPr algn="ctr"/>
            <a:r>
              <a:rPr lang="en-ZA" b="1" dirty="0">
                <a:latin typeface="+mn-lt"/>
              </a:rPr>
              <a:t>What is a </a:t>
            </a:r>
            <a:r>
              <a:rPr lang="en-ZA" b="1" dirty="0">
                <a:solidFill>
                  <a:srgbClr val="9A73FD"/>
                </a:solidFill>
                <a:latin typeface="+mn-lt"/>
                <a:ea typeface="+mn-ea"/>
                <a:cs typeface="+mn-cs"/>
              </a:rPr>
              <a:t>goal</a:t>
            </a:r>
            <a:r>
              <a:rPr lang="en-ZA" b="1" dirty="0">
                <a:latin typeface="+mn-lt"/>
              </a:rPr>
              <a:t>?</a:t>
            </a:r>
          </a:p>
        </p:txBody>
      </p:sp>
      <p:sp>
        <p:nvSpPr>
          <p:cNvPr id="3" name="Content Placeholder 2">
            <a:extLst>
              <a:ext uri="{FF2B5EF4-FFF2-40B4-BE49-F238E27FC236}">
                <a16:creationId xmlns:a16="http://schemas.microsoft.com/office/drawing/2014/main" xmlns="" id="{2FBC5DDD-A026-41C5-B1F5-0D2E5C93144E}"/>
              </a:ext>
            </a:extLst>
          </p:cNvPr>
          <p:cNvSpPr>
            <a:spLocks noGrp="1"/>
          </p:cNvSpPr>
          <p:nvPr>
            <p:ph idx="1"/>
          </p:nvPr>
        </p:nvSpPr>
        <p:spPr>
          <a:xfrm>
            <a:off x="314374" y="1602005"/>
            <a:ext cx="7905751" cy="3616766"/>
          </a:xfrm>
        </p:spPr>
        <p:txBody>
          <a:bodyPr>
            <a:noAutofit/>
          </a:bodyPr>
          <a:lstStyle/>
          <a:p>
            <a:pPr lvl="0" fontAlgn="base"/>
            <a:r>
              <a:rPr lang="en-ZA" sz="3600" dirty="0"/>
              <a:t>Something that you want to </a:t>
            </a:r>
            <a:r>
              <a:rPr lang="en-ZA" sz="3600" b="1" dirty="0">
                <a:solidFill>
                  <a:srgbClr val="8CE614"/>
                </a:solidFill>
              </a:rPr>
              <a:t>achieve</a:t>
            </a:r>
            <a:r>
              <a:rPr lang="en-ZA" sz="3600" dirty="0"/>
              <a:t> in the future. </a:t>
            </a:r>
          </a:p>
          <a:p>
            <a:pPr lvl="0" fontAlgn="base"/>
            <a:r>
              <a:rPr lang="en-ZA" sz="3600" dirty="0"/>
              <a:t>Goals can be:</a:t>
            </a:r>
          </a:p>
          <a:p>
            <a:pPr lvl="1" fontAlgn="base">
              <a:buFont typeface="Wingdings" panose="05000000000000000000" pitchFamily="2" charset="2"/>
              <a:buChar char="v"/>
            </a:pPr>
            <a:r>
              <a:rPr lang="en-ZA" sz="3200" b="1" dirty="0">
                <a:solidFill>
                  <a:srgbClr val="9A73FD"/>
                </a:solidFill>
              </a:rPr>
              <a:t>Short-term</a:t>
            </a:r>
            <a:r>
              <a:rPr lang="en-ZA" sz="3200" dirty="0"/>
              <a:t> (within a few </a:t>
            </a:r>
            <a:r>
              <a:rPr lang="en-ZA" sz="3200" dirty="0" smtClean="0"/>
              <a:t>weeks/months</a:t>
            </a:r>
            <a:r>
              <a:rPr lang="en-ZA" sz="3200" dirty="0"/>
              <a:t>).</a:t>
            </a:r>
          </a:p>
          <a:p>
            <a:pPr lvl="1" fontAlgn="base">
              <a:buFont typeface="Wingdings" panose="05000000000000000000" pitchFamily="2" charset="2"/>
              <a:buChar char="v"/>
            </a:pPr>
            <a:r>
              <a:rPr lang="en-ZA" sz="3200" b="1" dirty="0">
                <a:solidFill>
                  <a:srgbClr val="8CE614"/>
                </a:solidFill>
              </a:rPr>
              <a:t>Medium-term </a:t>
            </a:r>
            <a:r>
              <a:rPr lang="en-ZA" sz="3200" dirty="0"/>
              <a:t>(within one or two years).</a:t>
            </a:r>
          </a:p>
          <a:p>
            <a:pPr lvl="1" fontAlgn="base">
              <a:buFont typeface="Wingdings" panose="05000000000000000000" pitchFamily="2" charset="2"/>
              <a:buChar char="v"/>
            </a:pPr>
            <a:r>
              <a:rPr lang="en-ZA" sz="3200" b="1" dirty="0">
                <a:solidFill>
                  <a:srgbClr val="9A73FD"/>
                </a:solidFill>
              </a:rPr>
              <a:t>Long-term</a:t>
            </a:r>
            <a:r>
              <a:rPr lang="en-ZA" sz="3200" dirty="0"/>
              <a:t> (within three or more years). </a:t>
            </a:r>
          </a:p>
        </p:txBody>
      </p:sp>
    </p:spTree>
    <p:extLst>
      <p:ext uri="{BB962C8B-B14F-4D97-AF65-F5344CB8AC3E}">
        <p14:creationId xmlns:p14="http://schemas.microsoft.com/office/powerpoint/2010/main" val="394187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par>
                          <p:cTn id="7" fill="hold">
                            <p:stCondLst>
                              <p:cond delay="2000"/>
                            </p:stCondLst>
                            <p:childTnLst>
                              <p:par>
                                <p:cTn id="8" presetID="1" presetClass="entr" presetSubtype="0"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5500"/>
                            </p:stCondLst>
                            <p:childTnLst>
                              <p:par>
                                <p:cTn id="20" presetID="1" presetClass="entr" presetSubtype="0" fill="hold" grpId="0"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7EB31-7478-43F2-899C-14A4FD2BB4FD}"/>
              </a:ext>
            </a:extLst>
          </p:cNvPr>
          <p:cNvSpPr>
            <a:spLocks noGrp="1"/>
          </p:cNvSpPr>
          <p:nvPr>
            <p:ph type="title"/>
          </p:nvPr>
        </p:nvSpPr>
        <p:spPr>
          <a:xfrm>
            <a:off x="457199" y="365125"/>
            <a:ext cx="7886700" cy="801438"/>
          </a:xfrm>
        </p:spPr>
        <p:txBody>
          <a:bodyPr>
            <a:normAutofit/>
          </a:bodyPr>
          <a:lstStyle/>
          <a:p>
            <a:pPr algn="ctr"/>
            <a:r>
              <a:rPr lang="en-ZA" b="1" dirty="0">
                <a:latin typeface="+mn-lt"/>
              </a:rPr>
              <a:t>What are </a:t>
            </a:r>
            <a:r>
              <a:rPr lang="en-ZA" b="1" dirty="0">
                <a:solidFill>
                  <a:srgbClr val="8CE614"/>
                </a:solidFill>
                <a:latin typeface="+mn-lt"/>
              </a:rPr>
              <a:t>SMART</a:t>
            </a:r>
            <a:r>
              <a:rPr lang="en-ZA" b="1" dirty="0">
                <a:latin typeface="+mn-lt"/>
              </a:rPr>
              <a:t> goals? </a:t>
            </a:r>
          </a:p>
        </p:txBody>
      </p:sp>
      <p:sp>
        <p:nvSpPr>
          <p:cNvPr id="3" name="Content Placeholder 2">
            <a:extLst>
              <a:ext uri="{FF2B5EF4-FFF2-40B4-BE49-F238E27FC236}">
                <a16:creationId xmlns:a16="http://schemas.microsoft.com/office/drawing/2014/main" xmlns="" id="{F735338A-553C-4505-8CAA-C16410494297}"/>
              </a:ext>
            </a:extLst>
          </p:cNvPr>
          <p:cNvSpPr>
            <a:spLocks noGrp="1"/>
          </p:cNvSpPr>
          <p:nvPr>
            <p:ph idx="1"/>
          </p:nvPr>
        </p:nvSpPr>
        <p:spPr>
          <a:xfrm>
            <a:off x="265047" y="1347399"/>
            <a:ext cx="4893972" cy="4494484"/>
          </a:xfrm>
        </p:spPr>
        <p:txBody>
          <a:bodyPr>
            <a:noAutofit/>
          </a:bodyPr>
          <a:lstStyle/>
          <a:p>
            <a:pPr lvl="0" fontAlgn="base"/>
            <a:r>
              <a:rPr lang="en-ZA" sz="3600" b="1" dirty="0">
                <a:solidFill>
                  <a:srgbClr val="9A73FD"/>
                </a:solidFill>
              </a:rPr>
              <a:t>S</a:t>
            </a:r>
            <a:r>
              <a:rPr lang="en-ZA" sz="3600" dirty="0"/>
              <a:t>pecific (clear).</a:t>
            </a:r>
          </a:p>
          <a:p>
            <a:pPr lvl="0" fontAlgn="base"/>
            <a:r>
              <a:rPr lang="en-ZA" sz="3600" b="1" dirty="0">
                <a:solidFill>
                  <a:srgbClr val="8CE614"/>
                </a:solidFill>
              </a:rPr>
              <a:t>M</a:t>
            </a:r>
            <a:r>
              <a:rPr lang="en-ZA" sz="3600" dirty="0"/>
              <a:t>easurable </a:t>
            </a:r>
            <a:r>
              <a:rPr lang="en-ZA" sz="3600" dirty="0" smtClean="0"/>
              <a:t>(</a:t>
            </a:r>
            <a:r>
              <a:rPr lang="en-ZA" sz="3600" dirty="0"/>
              <a:t>steps to reach). </a:t>
            </a:r>
          </a:p>
          <a:p>
            <a:pPr lvl="0" fontAlgn="base"/>
            <a:r>
              <a:rPr lang="en-ZA" sz="3600" b="1" dirty="0">
                <a:solidFill>
                  <a:srgbClr val="9A73FD"/>
                </a:solidFill>
              </a:rPr>
              <a:t>A</a:t>
            </a:r>
            <a:r>
              <a:rPr lang="en-ZA" sz="3600" dirty="0"/>
              <a:t>chievable (possible).</a:t>
            </a:r>
          </a:p>
          <a:p>
            <a:pPr lvl="0" fontAlgn="base"/>
            <a:r>
              <a:rPr lang="en-ZA" sz="3600" b="1" dirty="0">
                <a:solidFill>
                  <a:srgbClr val="8CE614"/>
                </a:solidFill>
              </a:rPr>
              <a:t>R</a:t>
            </a:r>
            <a:r>
              <a:rPr lang="en-ZA" sz="3600" dirty="0"/>
              <a:t>ealistic (relevant to you).</a:t>
            </a:r>
          </a:p>
          <a:p>
            <a:pPr lvl="0" fontAlgn="base"/>
            <a:r>
              <a:rPr lang="en-ZA" sz="3600" b="1" dirty="0">
                <a:solidFill>
                  <a:srgbClr val="9A73FD"/>
                </a:solidFill>
              </a:rPr>
              <a:t>T</a:t>
            </a:r>
            <a:r>
              <a:rPr lang="en-ZA" sz="3600" dirty="0"/>
              <a:t>ime-bound (by dates).</a:t>
            </a:r>
          </a:p>
        </p:txBody>
      </p:sp>
      <p:sp>
        <p:nvSpPr>
          <p:cNvPr id="5" name="TextBox 4">
            <a:extLst>
              <a:ext uri="{FF2B5EF4-FFF2-40B4-BE49-F238E27FC236}">
                <a16:creationId xmlns:a16="http://schemas.microsoft.com/office/drawing/2014/main" xmlns="" id="{6A6BB0E4-FAD9-4DBF-9738-5F07AB09F0C0}"/>
              </a:ext>
            </a:extLst>
          </p:cNvPr>
          <p:cNvSpPr txBox="1"/>
          <p:nvPr/>
        </p:nvSpPr>
        <p:spPr>
          <a:xfrm>
            <a:off x="4993372" y="4364555"/>
            <a:ext cx="335052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Figure 2.1: SMART gets even smarter! Your goals should be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ethical &amp; </a:t>
            </a:r>
            <a:r>
              <a:rPr kumimoji="0" lang="en-US" sz="1800" b="0" i="1" u="none" strike="noStrike" kern="1200" cap="none" spc="0" normalizeH="0" baseline="0" noProof="0" dirty="0">
                <a:ln>
                  <a:noFill/>
                </a:ln>
                <a:solidFill>
                  <a:prstClr val="black"/>
                </a:solidFill>
                <a:effectLst/>
                <a:uLnTx/>
                <a:uFillTx/>
                <a:latin typeface="Calibri"/>
                <a:ea typeface="+mn-ea"/>
                <a:cs typeface="+mn-cs"/>
              </a:rPr>
              <a:t>you should record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your </a:t>
            </a:r>
            <a:r>
              <a:rPr kumimoji="0" lang="en-US" sz="1800" b="0" i="1" u="none" strike="noStrike" kern="1200" cap="none" spc="0" normalizeH="0" baseline="0" noProof="0" dirty="0">
                <a:ln>
                  <a:noFill/>
                </a:ln>
                <a:solidFill>
                  <a:prstClr val="black"/>
                </a:solidFill>
                <a:effectLst/>
                <a:uLnTx/>
                <a:uFillTx/>
                <a:latin typeface="Calibri"/>
                <a:ea typeface="+mn-ea"/>
                <a:cs typeface="+mn-cs"/>
              </a:rPr>
              <a:t>progress,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successes &amp; </a:t>
            </a:r>
            <a:r>
              <a:rPr kumimoji="0" lang="en-US" sz="1800" b="0" i="1" u="none" strike="noStrike" kern="1200" cap="none" spc="0" normalizeH="0" baseline="0" noProof="0" dirty="0">
                <a:ln>
                  <a:noFill/>
                </a:ln>
                <a:solidFill>
                  <a:prstClr val="black"/>
                </a:solidFill>
                <a:effectLst/>
                <a:uLnTx/>
                <a:uFillTx/>
                <a:latin typeface="Calibri"/>
                <a:ea typeface="+mn-ea"/>
                <a:cs typeface="+mn-cs"/>
              </a:rPr>
              <a:t>any failures or setbacks</a:t>
            </a:r>
            <a:endParaRPr kumimoji="0" lang="en-Z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08E0DBA3-86A0-433F-9F04-8FF3F154CE3E}"/>
              </a:ext>
            </a:extLst>
          </p:cNvPr>
          <p:cNvPicPr/>
          <p:nvPr/>
        </p:nvPicPr>
        <p:blipFill>
          <a:blip r:embed="rId2"/>
          <a:stretch>
            <a:fillRect/>
          </a:stretch>
        </p:blipFill>
        <p:spPr>
          <a:xfrm>
            <a:off x="5324666" y="1166563"/>
            <a:ext cx="2441294" cy="3197992"/>
          </a:xfrm>
          <a:prstGeom prst="rect">
            <a:avLst/>
          </a:prstGeom>
        </p:spPr>
      </p:pic>
    </p:spTree>
    <p:extLst>
      <p:ext uri="{BB962C8B-B14F-4D97-AF65-F5344CB8AC3E}">
        <p14:creationId xmlns:p14="http://schemas.microsoft.com/office/powerpoint/2010/main" val="6441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par>
                          <p:cTn id="7" fill="hold">
                            <p:stCondLst>
                              <p:cond delay="2000"/>
                            </p:stCondLst>
                            <p:childTnLst>
                              <p:par>
                                <p:cTn id="8" presetID="1" presetClass="entr" presetSubtype="0"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5500"/>
                            </p:stCondLst>
                            <p:childTnLst>
                              <p:par>
                                <p:cTn id="20" presetID="1" presetClass="entr" presetSubtype="0" fill="hold" grpId="0" nodeType="after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6500"/>
                            </p:stCondLst>
                            <p:childTnLst>
                              <p:par>
                                <p:cTn id="23" presetID="26" presetClass="entr" presetSubtype="0" fill="hold"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par>
                          <p:cTn id="39" fill="hold">
                            <p:stCondLst>
                              <p:cond delay="9000"/>
                            </p:stCondLst>
                            <p:childTnLst>
                              <p:par>
                                <p:cTn id="40" presetID="42" presetClass="entr" presetSubtype="0" fill="hold" grpId="0" nodeType="afterEffect">
                                  <p:stCondLst>
                                    <p:cond delay="25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64928-C412-4096-9013-A297BDAC2302}"/>
              </a:ext>
            </a:extLst>
          </p:cNvPr>
          <p:cNvSpPr>
            <a:spLocks noGrp="1"/>
          </p:cNvSpPr>
          <p:nvPr>
            <p:ph type="title"/>
          </p:nvPr>
        </p:nvSpPr>
        <p:spPr>
          <a:xfrm>
            <a:off x="376582" y="991269"/>
            <a:ext cx="7905750" cy="208214"/>
          </a:xfrm>
        </p:spPr>
        <p:txBody>
          <a:bodyPr>
            <a:noAutofit/>
          </a:bodyPr>
          <a:lstStyle/>
          <a:p>
            <a:pPr algn="ctr"/>
            <a:r>
              <a:rPr lang="en-US" sz="1800" i="1" dirty="0">
                <a:latin typeface="+mn-lt"/>
              </a:rPr>
              <a:t>Table </a:t>
            </a:r>
            <a:r>
              <a:rPr lang="en-US" sz="1800" i="1" dirty="0" smtClean="0">
                <a:latin typeface="+mn-lt"/>
              </a:rPr>
              <a:t>2.1: </a:t>
            </a:r>
            <a:r>
              <a:rPr lang="en-US" sz="1800" i="1" dirty="0">
                <a:latin typeface="+mn-lt"/>
              </a:rPr>
              <a:t>Qualities of SMART goals</a:t>
            </a:r>
            <a:endParaRPr lang="en-ZA" sz="1800" b="1" dirty="0">
              <a:latin typeface="+mn-lt"/>
            </a:endParaRPr>
          </a:p>
        </p:txBody>
      </p:sp>
      <p:sp>
        <p:nvSpPr>
          <p:cNvPr id="65" name="AutoShape 63">
            <a:extLst>
              <a:ext uri="{FF2B5EF4-FFF2-40B4-BE49-F238E27FC236}">
                <a16:creationId xmlns:a16="http://schemas.microsoft.com/office/drawing/2014/main" xmlns="" id="{4493DD9F-CF91-46FB-A9B7-D0804DA5EFC4}"/>
              </a:ext>
            </a:extLst>
          </p:cNvPr>
          <p:cNvSpPr>
            <a:spLocks noChangeAspect="1" noChangeArrowheads="1" noTextEdit="1"/>
          </p:cNvSpPr>
          <p:nvPr/>
        </p:nvSpPr>
        <p:spPr bwMode="auto">
          <a:xfrm>
            <a:off x="384176" y="1231900"/>
            <a:ext cx="66706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78" name="Line 77">
            <a:extLst>
              <a:ext uri="{FF2B5EF4-FFF2-40B4-BE49-F238E27FC236}">
                <a16:creationId xmlns:a16="http://schemas.microsoft.com/office/drawing/2014/main" xmlns="" id="{712C84A8-5DDE-4AFF-9BC8-7A4C6D4D5FD7}"/>
              </a:ext>
            </a:extLst>
          </p:cNvPr>
          <p:cNvSpPr>
            <a:spLocks noChangeShapeType="1"/>
          </p:cNvSpPr>
          <p:nvPr/>
        </p:nvSpPr>
        <p:spPr bwMode="auto">
          <a:xfrm>
            <a:off x="2603500" y="1255713"/>
            <a:ext cx="12701" cy="4668072"/>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79" name="Line 78">
            <a:extLst>
              <a:ext uri="{FF2B5EF4-FFF2-40B4-BE49-F238E27FC236}">
                <a16:creationId xmlns:a16="http://schemas.microsoft.com/office/drawing/2014/main" xmlns="" id="{D2500F3F-C5C4-4BF4-A8D8-20D2BFED3373}"/>
              </a:ext>
            </a:extLst>
          </p:cNvPr>
          <p:cNvSpPr>
            <a:spLocks noChangeShapeType="1"/>
          </p:cNvSpPr>
          <p:nvPr/>
        </p:nvSpPr>
        <p:spPr bwMode="auto">
          <a:xfrm flipH="1">
            <a:off x="4813300" y="1255713"/>
            <a:ext cx="4764" cy="4655059"/>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0" name="Line 79">
            <a:extLst>
              <a:ext uri="{FF2B5EF4-FFF2-40B4-BE49-F238E27FC236}">
                <a16:creationId xmlns:a16="http://schemas.microsoft.com/office/drawing/2014/main" xmlns="" id="{1AAA3166-0F43-4CAF-AB8F-8B3AAB2AB83F}"/>
              </a:ext>
            </a:extLst>
          </p:cNvPr>
          <p:cNvSpPr>
            <a:spLocks noChangeShapeType="1"/>
          </p:cNvSpPr>
          <p:nvPr/>
        </p:nvSpPr>
        <p:spPr bwMode="auto">
          <a:xfrm>
            <a:off x="382588" y="1576388"/>
            <a:ext cx="7502523" cy="11620"/>
          </a:xfrm>
          <a:prstGeom prst="line">
            <a:avLst/>
          </a:prstGeom>
          <a:noFill/>
          <a:ln w="3333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1" name="Line 80">
            <a:extLst>
              <a:ext uri="{FF2B5EF4-FFF2-40B4-BE49-F238E27FC236}">
                <a16:creationId xmlns:a16="http://schemas.microsoft.com/office/drawing/2014/main" xmlns="" id="{51FF147C-C17B-49A4-82BA-9AAF8792E2FD}"/>
              </a:ext>
            </a:extLst>
          </p:cNvPr>
          <p:cNvSpPr>
            <a:spLocks noChangeShapeType="1"/>
          </p:cNvSpPr>
          <p:nvPr/>
        </p:nvSpPr>
        <p:spPr bwMode="auto">
          <a:xfrm>
            <a:off x="382589" y="3059113"/>
            <a:ext cx="665480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3" name="Line 82">
            <a:extLst>
              <a:ext uri="{FF2B5EF4-FFF2-40B4-BE49-F238E27FC236}">
                <a16:creationId xmlns:a16="http://schemas.microsoft.com/office/drawing/2014/main" xmlns="" id="{8C43CC94-4F85-49F1-9953-8880E5C79FA0}"/>
              </a:ext>
            </a:extLst>
          </p:cNvPr>
          <p:cNvSpPr>
            <a:spLocks noChangeShapeType="1"/>
          </p:cNvSpPr>
          <p:nvPr/>
        </p:nvSpPr>
        <p:spPr bwMode="auto">
          <a:xfrm>
            <a:off x="376582" y="1255713"/>
            <a:ext cx="0" cy="430371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4" name="Line 83">
            <a:extLst>
              <a:ext uri="{FF2B5EF4-FFF2-40B4-BE49-F238E27FC236}">
                <a16:creationId xmlns:a16="http://schemas.microsoft.com/office/drawing/2014/main" xmlns="" id="{9BE8FD03-17F5-4D80-A36C-45E95B8C0AAB}"/>
              </a:ext>
            </a:extLst>
          </p:cNvPr>
          <p:cNvSpPr>
            <a:spLocks noChangeShapeType="1"/>
          </p:cNvSpPr>
          <p:nvPr/>
        </p:nvSpPr>
        <p:spPr bwMode="auto">
          <a:xfrm>
            <a:off x="7885243" y="1255713"/>
            <a:ext cx="0" cy="430371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6" name="Line 85">
            <a:extLst>
              <a:ext uri="{FF2B5EF4-FFF2-40B4-BE49-F238E27FC236}">
                <a16:creationId xmlns:a16="http://schemas.microsoft.com/office/drawing/2014/main" xmlns="" id="{A131B13D-D179-4EB6-BC21-9BD67CEB1667}"/>
              </a:ext>
            </a:extLst>
          </p:cNvPr>
          <p:cNvSpPr>
            <a:spLocks noChangeShapeType="1"/>
          </p:cNvSpPr>
          <p:nvPr/>
        </p:nvSpPr>
        <p:spPr bwMode="auto">
          <a:xfrm>
            <a:off x="382589" y="5923785"/>
            <a:ext cx="665480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Title 1">
            <a:extLst>
              <a:ext uri="{FF2B5EF4-FFF2-40B4-BE49-F238E27FC236}">
                <a16:creationId xmlns:a16="http://schemas.microsoft.com/office/drawing/2014/main" xmlns="" id="{1927EB31-7478-43F2-899C-14A4FD2BB4FD}"/>
              </a:ext>
            </a:extLst>
          </p:cNvPr>
          <p:cNvSpPr txBox="1">
            <a:spLocks/>
          </p:cNvSpPr>
          <p:nvPr/>
        </p:nvSpPr>
        <p:spPr>
          <a:xfrm>
            <a:off x="534472" y="168940"/>
            <a:ext cx="7886700" cy="801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smtClean="0">
                <a:latin typeface="+mn-lt"/>
              </a:rPr>
              <a:t>What are </a:t>
            </a:r>
            <a:r>
              <a:rPr lang="en-ZA" b="1" smtClean="0">
                <a:solidFill>
                  <a:srgbClr val="8CE614"/>
                </a:solidFill>
                <a:latin typeface="+mn-lt"/>
              </a:rPr>
              <a:t>SMART</a:t>
            </a:r>
            <a:r>
              <a:rPr lang="en-ZA" b="1" smtClean="0">
                <a:latin typeface="+mn-lt"/>
              </a:rPr>
              <a:t> goals? </a:t>
            </a:r>
            <a:endParaRPr lang="en-ZA" b="1" dirty="0">
              <a:latin typeface="+mn-lt"/>
            </a:endParaRPr>
          </a:p>
        </p:txBody>
      </p:sp>
      <p:graphicFrame>
        <p:nvGraphicFramePr>
          <p:cNvPr id="28" name="Table 27"/>
          <p:cNvGraphicFramePr>
            <a:graphicFrameLocks noGrp="1"/>
          </p:cNvGraphicFramePr>
          <p:nvPr>
            <p:extLst>
              <p:ext uri="{D42A27DB-BD31-4B8C-83A1-F6EECF244321}">
                <p14:modId xmlns:p14="http://schemas.microsoft.com/office/powerpoint/2010/main" val="4195056"/>
              </p:ext>
            </p:extLst>
          </p:nvPr>
        </p:nvGraphicFramePr>
        <p:xfrm>
          <a:off x="376581" y="1255712"/>
          <a:ext cx="7707140" cy="5039696"/>
        </p:xfrm>
        <a:graphic>
          <a:graphicData uri="http://schemas.openxmlformats.org/drawingml/2006/table">
            <a:tbl>
              <a:tblPr firstRow="1" firstCol="1" bandRow="1">
                <a:tableStyleId>{7DF18680-E054-41AD-8BC1-D1AEF772440D}</a:tableStyleId>
              </a:tblPr>
              <a:tblGrid>
                <a:gridCol w="1511500"/>
                <a:gridCol w="2856603"/>
                <a:gridCol w="3339037"/>
              </a:tblGrid>
              <a:tr h="482936">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Qualities</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Description</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Examples</a:t>
                      </a:r>
                      <a:endParaRPr lang="en-ZA" sz="2000" b="1" kern="1200" dirty="0">
                        <a:solidFill>
                          <a:schemeClr val="tx1"/>
                        </a:solidFill>
                        <a:latin typeface="+mn-lt"/>
                        <a:ea typeface="+mn-ea"/>
                        <a:cs typeface="+mn-cs"/>
                      </a:endParaRPr>
                    </a:p>
                  </a:txBody>
                  <a:tcPr marL="68580" marR="68580" marT="0" marB="0">
                    <a:solidFill>
                      <a:srgbClr val="948ABC"/>
                    </a:solidFill>
                  </a:tcPr>
                </a:tc>
              </a:tr>
              <a:tr h="1707341">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Specific</a:t>
                      </a:r>
                      <a:endParaRPr lang="en-ZA" sz="2000" b="1" kern="1200" dirty="0">
                        <a:solidFill>
                          <a:schemeClr val="tx1"/>
                        </a:solidFill>
                        <a:latin typeface="+mn-lt"/>
                        <a:ea typeface="+mn-ea"/>
                        <a:cs typeface="+mn-cs"/>
                      </a:endParaRPr>
                    </a:p>
                  </a:txBody>
                  <a:tcPr marL="68580" marR="68580" marT="0" marB="0">
                    <a:solidFill>
                      <a:srgbClr val="B5CE1C"/>
                    </a:solidFill>
                  </a:tcPr>
                </a:tc>
                <a:tc>
                  <a:txBody>
                    <a:bodyPr/>
                    <a:lstStyle/>
                    <a:p>
                      <a:pPr marL="0" marR="0" algn="l" defTabSz="914400" rtl="0" eaLnBrk="1" latinLnBrk="0" hangingPunct="1">
                        <a:lnSpc>
                          <a:spcPct val="115000"/>
                        </a:lnSpc>
                        <a:spcBef>
                          <a:spcPts val="0"/>
                        </a:spcBef>
                        <a:spcAft>
                          <a:spcPts val="0"/>
                        </a:spcAft>
                      </a:pPr>
                      <a:r>
                        <a:rPr lang="en-GB" sz="2000" kern="1200" dirty="0"/>
                        <a:t>The goal should be clear, precise and </a:t>
                      </a:r>
                      <a:r>
                        <a:rPr lang="en-GB" sz="2000" kern="1200" dirty="0" smtClean="0"/>
                        <a:t>detailed:</a:t>
                      </a:r>
                      <a:endParaRPr lang="en-ZA" sz="2000" kern="1200" dirty="0"/>
                    </a:p>
                    <a:p>
                      <a:pPr marL="457200" marR="0" lvl="1" indent="-342900" algn="l" defTabSz="914400" rtl="0" eaLnBrk="1" latinLnBrk="0" hangingPunct="1">
                        <a:lnSpc>
                          <a:spcPct val="115000"/>
                        </a:lnSpc>
                        <a:spcBef>
                          <a:spcPts val="0"/>
                        </a:spcBef>
                        <a:spcAft>
                          <a:spcPts val="0"/>
                        </a:spcAft>
                        <a:buFont typeface="Symbol" panose="05050102010706020507" pitchFamily="18" charset="2"/>
                        <a:buChar char=""/>
                      </a:pPr>
                      <a:r>
                        <a:rPr lang="en-GB" sz="2000" kern="1200" dirty="0"/>
                        <a:t>What do you want to accomplish?</a:t>
                      </a:r>
                      <a:endParaRPr lang="en-ZA" sz="2000" kern="1200" dirty="0">
                        <a:solidFill>
                          <a:schemeClr val="dk1"/>
                        </a:solidFill>
                        <a:latin typeface="+mn-lt"/>
                        <a:ea typeface="+mn-ea"/>
                        <a:cs typeface="+mn-cs"/>
                      </a:endParaRPr>
                    </a:p>
                  </a:txBody>
                  <a:tcPr marL="68580" marR="68580" marT="0" marB="0">
                    <a:solidFill>
                      <a:srgbClr val="B5CE1C"/>
                    </a:solidFill>
                  </a:tcPr>
                </a:tc>
                <a:tc>
                  <a:txBody>
                    <a:bodyPr/>
                    <a:lstStyle/>
                    <a:p>
                      <a:pPr marL="0" marR="0" algn="l" defTabSz="914400" rtl="0" eaLnBrk="1" latinLnBrk="0" hangingPunct="1">
                        <a:lnSpc>
                          <a:spcPct val="115000"/>
                        </a:lnSpc>
                        <a:spcBef>
                          <a:spcPts val="0"/>
                        </a:spcBef>
                        <a:spcAft>
                          <a:spcPts val="0"/>
                        </a:spcAft>
                      </a:pPr>
                      <a:r>
                        <a:rPr lang="en-GB" sz="2000" kern="1200" dirty="0"/>
                        <a:t>A broad goal is: “I want to become fit.” </a:t>
                      </a:r>
                      <a:r>
                        <a:rPr lang="en-GB" sz="2000" kern="1200" dirty="0" err="1"/>
                        <a:t>Cebo’s</a:t>
                      </a:r>
                      <a:r>
                        <a:rPr lang="en-GB" sz="2000" kern="1200" dirty="0"/>
                        <a:t> specific goal is: “I will enter a 10 km road race this year and finish it comfortably.”</a:t>
                      </a:r>
                      <a:endParaRPr lang="en-ZA" sz="2000" kern="1200" dirty="0">
                        <a:solidFill>
                          <a:schemeClr val="dk1"/>
                        </a:solidFill>
                        <a:latin typeface="+mn-lt"/>
                        <a:ea typeface="+mn-ea"/>
                        <a:cs typeface="+mn-cs"/>
                      </a:endParaRPr>
                    </a:p>
                  </a:txBody>
                  <a:tcPr marL="68580" marR="68580" marT="0" marB="0">
                    <a:solidFill>
                      <a:srgbClr val="B5CE1C"/>
                    </a:solidFill>
                  </a:tcPr>
                </a:tc>
              </a:tr>
              <a:tr h="2398389">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Measurable</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t>You should be able to measure your </a:t>
                      </a:r>
                      <a:r>
                        <a:rPr lang="en-GB" sz="2000" kern="1200" dirty="0" smtClean="0"/>
                        <a:t>progress:</a:t>
                      </a:r>
                      <a:endParaRPr lang="en-ZA" sz="2000" kern="1200" dirty="0"/>
                    </a:p>
                    <a:p>
                      <a:pPr marL="457200" marR="0" lvl="1" indent="-342900" algn="l" defTabSz="914400" rtl="0" eaLnBrk="1" latinLnBrk="0" hangingPunct="1">
                        <a:lnSpc>
                          <a:spcPct val="115000"/>
                        </a:lnSpc>
                        <a:spcBef>
                          <a:spcPts val="0"/>
                        </a:spcBef>
                        <a:spcAft>
                          <a:spcPts val="0"/>
                        </a:spcAft>
                        <a:buFont typeface="Symbol" panose="05050102010706020507" pitchFamily="18" charset="2"/>
                        <a:buChar char=""/>
                      </a:pPr>
                      <a:r>
                        <a:rPr lang="en-GB" sz="2000" kern="1200" dirty="0"/>
                        <a:t>What steps must you take to achieve the goal?</a:t>
                      </a:r>
                      <a:endParaRPr lang="en-ZA" sz="2000" kern="1200" dirty="0"/>
                    </a:p>
                    <a:p>
                      <a:pPr marL="457200" marR="0" lvl="1" indent="-342900" algn="l" defTabSz="914400" rtl="0" eaLnBrk="1" latinLnBrk="0" hangingPunct="1">
                        <a:lnSpc>
                          <a:spcPct val="115000"/>
                        </a:lnSpc>
                        <a:spcBef>
                          <a:spcPts val="0"/>
                        </a:spcBef>
                        <a:spcAft>
                          <a:spcPts val="0"/>
                        </a:spcAft>
                        <a:buFont typeface="Symbol" panose="05050102010706020507" pitchFamily="18" charset="2"/>
                        <a:buChar char=""/>
                      </a:pPr>
                      <a:r>
                        <a:rPr lang="en-GB" sz="2000" kern="1200" dirty="0"/>
                        <a:t>Which criteria must the goal meet along the way?</a:t>
                      </a:r>
                      <a:endParaRPr lang="en-ZA" sz="2000" kern="1200" dirty="0">
                        <a:solidFill>
                          <a:schemeClr val="dk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t>A measurable goal for </a:t>
                      </a:r>
                      <a:r>
                        <a:rPr lang="en-GB" sz="2000" kern="1200" dirty="0" err="1"/>
                        <a:t>Cebo</a:t>
                      </a:r>
                      <a:r>
                        <a:rPr lang="en-GB" sz="2000" kern="1200" dirty="0"/>
                        <a:t> is: “I will follow a training programme that will take me from a beginner runner to a </a:t>
                      </a:r>
                      <a:endParaRPr lang="en-GB" sz="2000" kern="1200" dirty="0" smtClean="0"/>
                    </a:p>
                    <a:p>
                      <a:pPr marL="0" marR="0" algn="l" defTabSz="914400" rtl="0" eaLnBrk="1" latinLnBrk="0" hangingPunct="1">
                        <a:lnSpc>
                          <a:spcPct val="115000"/>
                        </a:lnSpc>
                        <a:spcBef>
                          <a:spcPts val="0"/>
                        </a:spcBef>
                        <a:spcAft>
                          <a:spcPts val="0"/>
                        </a:spcAft>
                      </a:pPr>
                      <a:r>
                        <a:rPr lang="en-GB" sz="2000" kern="1200" dirty="0" smtClean="0"/>
                        <a:t>10 </a:t>
                      </a:r>
                      <a:r>
                        <a:rPr lang="en-GB" sz="2000" kern="1200" dirty="0"/>
                        <a:t>km contestant in just 25 </a:t>
                      </a:r>
                      <a:endParaRPr lang="en-GB" sz="2000" kern="1200" dirty="0" smtClean="0"/>
                    </a:p>
                    <a:p>
                      <a:pPr marL="0" marR="0" algn="l" defTabSz="914400" rtl="0" eaLnBrk="1" latinLnBrk="0" hangingPunct="1">
                        <a:lnSpc>
                          <a:spcPct val="115000"/>
                        </a:lnSpc>
                        <a:spcBef>
                          <a:spcPts val="0"/>
                        </a:spcBef>
                        <a:spcAft>
                          <a:spcPts val="0"/>
                        </a:spcAft>
                      </a:pPr>
                      <a:r>
                        <a:rPr lang="en-GB" sz="2000" kern="1200" dirty="0" smtClean="0"/>
                        <a:t>weeks</a:t>
                      </a:r>
                      <a:r>
                        <a:rPr lang="en-GB" sz="2000" kern="1200" dirty="0"/>
                        <a:t>.”</a:t>
                      </a:r>
                      <a:br>
                        <a:rPr lang="en-GB" sz="2000" kern="1200" dirty="0"/>
                      </a:br>
                      <a:endParaRPr lang="en-ZA" sz="2000" kern="1200" dirty="0">
                        <a:solidFill>
                          <a:schemeClr val="dk1"/>
                        </a:solidFill>
                        <a:latin typeface="+mn-lt"/>
                        <a:ea typeface="+mn-ea"/>
                        <a:cs typeface="+mn-cs"/>
                      </a:endParaRPr>
                    </a:p>
                  </a:txBody>
                  <a:tcPr marL="68580" marR="68580" marT="0" marB="0">
                    <a:solidFill>
                      <a:srgbClr val="948ABC"/>
                    </a:solidFill>
                  </a:tcPr>
                </a:tc>
              </a:tr>
            </a:tbl>
          </a:graphicData>
        </a:graphic>
      </p:graphicFrame>
    </p:spTree>
    <p:extLst>
      <p:ext uri="{BB962C8B-B14F-4D97-AF65-F5344CB8AC3E}">
        <p14:creationId xmlns:p14="http://schemas.microsoft.com/office/powerpoint/2010/main" val="195899330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039EAE-346F-4C82-B2C3-0CAC6DD58327}"/>
              </a:ext>
            </a:extLst>
          </p:cNvPr>
          <p:cNvSpPr>
            <a:spLocks noGrp="1"/>
          </p:cNvSpPr>
          <p:nvPr>
            <p:ph type="title"/>
          </p:nvPr>
        </p:nvSpPr>
        <p:spPr>
          <a:xfrm>
            <a:off x="270666" y="1138812"/>
            <a:ext cx="7905750" cy="329511"/>
          </a:xfrm>
        </p:spPr>
        <p:txBody>
          <a:bodyPr>
            <a:noAutofit/>
          </a:bodyPr>
          <a:lstStyle/>
          <a:p>
            <a:pPr algn="ctr"/>
            <a:r>
              <a:rPr lang="en-US" sz="1800" i="1" dirty="0">
                <a:latin typeface="+mn-lt"/>
              </a:rPr>
              <a:t>Table </a:t>
            </a:r>
            <a:r>
              <a:rPr lang="en-US" sz="1800" i="1" dirty="0" smtClean="0">
                <a:latin typeface="+mn-lt"/>
              </a:rPr>
              <a:t>2.1 (continued): </a:t>
            </a:r>
            <a:r>
              <a:rPr lang="en-US" sz="1800" i="1" dirty="0">
                <a:latin typeface="+mn-lt"/>
              </a:rPr>
              <a:t>Qualities of SMART goals</a:t>
            </a:r>
            <a:endParaRPr lang="en-ZA" sz="1800" dirty="0">
              <a:latin typeface="+mn-lt"/>
            </a:endParaRPr>
          </a:p>
        </p:txBody>
      </p:sp>
      <p:sp>
        <p:nvSpPr>
          <p:cNvPr id="25" name="Line 21">
            <a:extLst>
              <a:ext uri="{FF2B5EF4-FFF2-40B4-BE49-F238E27FC236}">
                <a16:creationId xmlns:a16="http://schemas.microsoft.com/office/drawing/2014/main" xmlns="" id="{7E394D73-4A27-409D-BC85-E30082435D95}"/>
              </a:ext>
            </a:extLst>
          </p:cNvPr>
          <p:cNvSpPr>
            <a:spLocks noChangeShapeType="1"/>
          </p:cNvSpPr>
          <p:nvPr/>
        </p:nvSpPr>
        <p:spPr bwMode="auto">
          <a:xfrm>
            <a:off x="998539" y="6272906"/>
            <a:ext cx="710565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6" name="Line 22">
            <a:extLst>
              <a:ext uri="{FF2B5EF4-FFF2-40B4-BE49-F238E27FC236}">
                <a16:creationId xmlns:a16="http://schemas.microsoft.com/office/drawing/2014/main" xmlns="" id="{70809250-921B-4273-AADA-BCAC4FE7686A}"/>
              </a:ext>
            </a:extLst>
          </p:cNvPr>
          <p:cNvSpPr>
            <a:spLocks noChangeShapeType="1"/>
          </p:cNvSpPr>
          <p:nvPr/>
        </p:nvSpPr>
        <p:spPr bwMode="auto">
          <a:xfrm>
            <a:off x="103184" y="1001713"/>
            <a:ext cx="0" cy="484346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7" name="Line 23">
            <a:extLst>
              <a:ext uri="{FF2B5EF4-FFF2-40B4-BE49-F238E27FC236}">
                <a16:creationId xmlns:a16="http://schemas.microsoft.com/office/drawing/2014/main" xmlns="" id="{02B62FE4-D895-4748-AFCA-8F872FDA93D7}"/>
              </a:ext>
            </a:extLst>
          </p:cNvPr>
          <p:cNvSpPr>
            <a:spLocks noChangeShapeType="1"/>
          </p:cNvSpPr>
          <p:nvPr/>
        </p:nvSpPr>
        <p:spPr bwMode="auto">
          <a:xfrm>
            <a:off x="8332964" y="1001713"/>
            <a:ext cx="0" cy="484346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30" name="Title 1">
            <a:extLst>
              <a:ext uri="{FF2B5EF4-FFF2-40B4-BE49-F238E27FC236}">
                <a16:creationId xmlns:a16="http://schemas.microsoft.com/office/drawing/2014/main" xmlns="" id="{1927EB31-7478-43F2-899C-14A4FD2BB4FD}"/>
              </a:ext>
            </a:extLst>
          </p:cNvPr>
          <p:cNvSpPr txBox="1">
            <a:spLocks/>
          </p:cNvSpPr>
          <p:nvPr/>
        </p:nvSpPr>
        <p:spPr>
          <a:xfrm>
            <a:off x="259733" y="194958"/>
            <a:ext cx="7886700" cy="801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mn-lt"/>
              </a:rPr>
              <a:t>What are </a:t>
            </a:r>
            <a:r>
              <a:rPr lang="en-ZA" b="1" dirty="0" smtClean="0">
                <a:solidFill>
                  <a:srgbClr val="8CE614"/>
                </a:solidFill>
                <a:latin typeface="+mn-lt"/>
              </a:rPr>
              <a:t>SMART</a:t>
            </a:r>
            <a:r>
              <a:rPr lang="en-ZA" b="1" dirty="0" smtClean="0">
                <a:latin typeface="+mn-lt"/>
              </a:rPr>
              <a:t> goals? </a:t>
            </a:r>
            <a:endParaRPr lang="en-ZA" b="1" dirty="0">
              <a:latin typeface="+mn-lt"/>
            </a:endParaRPr>
          </a:p>
        </p:txBody>
      </p:sp>
      <p:graphicFrame>
        <p:nvGraphicFramePr>
          <p:cNvPr id="31" name="Table 30"/>
          <p:cNvGraphicFramePr>
            <a:graphicFrameLocks noGrp="1"/>
          </p:cNvGraphicFramePr>
          <p:nvPr>
            <p:extLst>
              <p:ext uri="{D42A27DB-BD31-4B8C-83A1-F6EECF244321}">
                <p14:modId xmlns:p14="http://schemas.microsoft.com/office/powerpoint/2010/main" val="2756779529"/>
              </p:ext>
            </p:extLst>
          </p:nvPr>
        </p:nvGraphicFramePr>
        <p:xfrm>
          <a:off x="259733" y="1473640"/>
          <a:ext cx="8073231" cy="4102912"/>
        </p:xfrm>
        <a:graphic>
          <a:graphicData uri="http://schemas.openxmlformats.org/drawingml/2006/table">
            <a:tbl>
              <a:tblPr firstRow="1" firstCol="1" bandRow="1">
                <a:tableStyleId>{7DF18680-E054-41AD-8BC1-D1AEF772440D}</a:tableStyleId>
              </a:tblPr>
              <a:tblGrid>
                <a:gridCol w="1583297"/>
                <a:gridCol w="2992292"/>
                <a:gridCol w="3497642"/>
              </a:tblGrid>
              <a:tr h="414644">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Qualities</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Description</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Examples</a:t>
                      </a:r>
                      <a:endParaRPr lang="en-ZA" sz="2000" b="1" kern="1200" dirty="0">
                        <a:solidFill>
                          <a:schemeClr val="tx1"/>
                        </a:solidFill>
                        <a:latin typeface="+mn-lt"/>
                        <a:ea typeface="+mn-ea"/>
                        <a:cs typeface="+mn-cs"/>
                      </a:endParaRPr>
                    </a:p>
                  </a:txBody>
                  <a:tcPr marL="68580" marR="68580" marT="0" marB="0">
                    <a:solidFill>
                      <a:srgbClr val="948ABC"/>
                    </a:solidFill>
                  </a:tcPr>
                </a:tc>
              </a:tr>
              <a:tr h="3688268">
                <a:tc>
                  <a:txBody>
                    <a:bodyPr/>
                    <a:lstStyle/>
                    <a:p>
                      <a:pPr>
                        <a:lnSpc>
                          <a:spcPct val="115000"/>
                        </a:lnSpc>
                        <a:spcAft>
                          <a:spcPts val="0"/>
                        </a:spcAft>
                      </a:pPr>
                      <a:r>
                        <a:rPr lang="en-GB" sz="2000" dirty="0">
                          <a:solidFill>
                            <a:schemeClr val="tx1"/>
                          </a:solidFill>
                          <a:effectLst/>
                          <a:latin typeface="Calibri" panose="020F0502020204030204" pitchFamily="34" charset="0"/>
                          <a:ea typeface="Calibri" panose="020F0502020204030204" pitchFamily="34" charset="0"/>
                          <a:cs typeface="OpenSans"/>
                        </a:rPr>
                        <a:t>Achievable</a:t>
                      </a:r>
                      <a:endParaRPr lang="en-Z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c>
                  <a:txBody>
                    <a:bodyPr/>
                    <a:lstStyle/>
                    <a:p>
                      <a:pPr>
                        <a:lnSpc>
                          <a:spcPct val="115000"/>
                        </a:lnSpc>
                        <a:spcAft>
                          <a:spcPts val="0"/>
                        </a:spcAft>
                      </a:pPr>
                      <a:r>
                        <a:rPr lang="en-GB" sz="2000">
                          <a:effectLst/>
                          <a:latin typeface="Calibri" panose="020F0502020204030204" pitchFamily="34" charset="0"/>
                          <a:ea typeface="Calibri" panose="020F0502020204030204" pitchFamily="34" charset="0"/>
                          <a:cs typeface="OpenSans"/>
                        </a:rPr>
                        <a:t>The goal should be possible to reach, otherwise you will be disappointed. However, the goal shouldn’t be too easy either.</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 </a:t>
                      </a:r>
                      <a:endParaRPr lang="en-ZA"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c>
                  <a:txBody>
                    <a:bodyPr/>
                    <a:lstStyle/>
                    <a:p>
                      <a:pPr>
                        <a:lnSpc>
                          <a:spcPct val="115000"/>
                        </a:lnSpc>
                        <a:spcAft>
                          <a:spcPts val="0"/>
                        </a:spcAft>
                      </a:pPr>
                      <a:r>
                        <a:rPr lang="en-GB" sz="2000" dirty="0">
                          <a:effectLst/>
                          <a:latin typeface="Calibri" panose="020F0502020204030204" pitchFamily="34" charset="0"/>
                          <a:ea typeface="Calibri" panose="020F0502020204030204" pitchFamily="34" charset="0"/>
                          <a:cs typeface="OpenSans"/>
                        </a:rPr>
                        <a:t>The training programme alternates walking with running for the first 16 weeks. </a:t>
                      </a:r>
                      <a:r>
                        <a:rPr lang="en-GB" sz="2000" dirty="0" err="1">
                          <a:effectLst/>
                          <a:latin typeface="Calibri" panose="020F0502020204030204" pitchFamily="34" charset="0"/>
                          <a:ea typeface="Calibri" panose="020F0502020204030204" pitchFamily="34" charset="0"/>
                          <a:cs typeface="OpenSans"/>
                        </a:rPr>
                        <a:t>Cebo</a:t>
                      </a:r>
                      <a:r>
                        <a:rPr lang="en-GB" sz="2000" dirty="0">
                          <a:effectLst/>
                          <a:latin typeface="Calibri" panose="020F0502020204030204" pitchFamily="34" charset="0"/>
                          <a:ea typeface="Calibri" panose="020F0502020204030204" pitchFamily="34" charset="0"/>
                          <a:cs typeface="OpenSans"/>
                        </a:rPr>
                        <a:t> needs to train for half an hour, five days a week. He decides that this is a manageable routine. He will run after classes and study in the evenings.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370524809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64928-C412-4096-9013-A297BDAC2302}"/>
              </a:ext>
            </a:extLst>
          </p:cNvPr>
          <p:cNvSpPr>
            <a:spLocks noGrp="1"/>
          </p:cNvSpPr>
          <p:nvPr>
            <p:ph type="title"/>
          </p:nvPr>
        </p:nvSpPr>
        <p:spPr>
          <a:xfrm>
            <a:off x="315532" y="1484466"/>
            <a:ext cx="7905750" cy="269824"/>
          </a:xfrm>
        </p:spPr>
        <p:txBody>
          <a:bodyPr>
            <a:noAutofit/>
          </a:bodyPr>
          <a:lstStyle/>
          <a:p>
            <a:pPr algn="ctr"/>
            <a:r>
              <a:rPr lang="en-US" sz="1800" i="1" dirty="0">
                <a:latin typeface="+mn-lt"/>
              </a:rPr>
              <a:t>Table </a:t>
            </a:r>
            <a:r>
              <a:rPr lang="en-US" sz="1800" i="1" dirty="0" smtClean="0">
                <a:latin typeface="+mn-lt"/>
              </a:rPr>
              <a:t>2.1 (continued): </a:t>
            </a:r>
            <a:r>
              <a:rPr lang="en-US" sz="1800" i="1" dirty="0">
                <a:latin typeface="+mn-lt"/>
              </a:rPr>
              <a:t>Qualities of SMART goals</a:t>
            </a:r>
            <a:endParaRPr lang="en-ZA" sz="1800" b="1" dirty="0">
              <a:latin typeface="+mn-lt"/>
            </a:endParaRPr>
          </a:p>
        </p:txBody>
      </p:sp>
      <p:sp>
        <p:nvSpPr>
          <p:cNvPr id="65" name="AutoShape 63">
            <a:extLst>
              <a:ext uri="{FF2B5EF4-FFF2-40B4-BE49-F238E27FC236}">
                <a16:creationId xmlns:a16="http://schemas.microsoft.com/office/drawing/2014/main" xmlns="" id="{4493DD9F-CF91-46FB-A9B7-D0804DA5EFC4}"/>
              </a:ext>
            </a:extLst>
          </p:cNvPr>
          <p:cNvSpPr>
            <a:spLocks noChangeAspect="1" noChangeArrowheads="1" noTextEdit="1"/>
          </p:cNvSpPr>
          <p:nvPr/>
        </p:nvSpPr>
        <p:spPr bwMode="auto">
          <a:xfrm>
            <a:off x="384176" y="1231900"/>
            <a:ext cx="66706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78" name="Line 77">
            <a:extLst>
              <a:ext uri="{FF2B5EF4-FFF2-40B4-BE49-F238E27FC236}">
                <a16:creationId xmlns:a16="http://schemas.microsoft.com/office/drawing/2014/main" xmlns="" id="{712C84A8-5DDE-4AFF-9BC8-7A4C6D4D5FD7}"/>
              </a:ext>
            </a:extLst>
          </p:cNvPr>
          <p:cNvSpPr>
            <a:spLocks noChangeShapeType="1"/>
          </p:cNvSpPr>
          <p:nvPr/>
        </p:nvSpPr>
        <p:spPr bwMode="auto">
          <a:xfrm>
            <a:off x="2603500" y="1255713"/>
            <a:ext cx="12701" cy="4668072"/>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1" name="Line 80">
            <a:extLst>
              <a:ext uri="{FF2B5EF4-FFF2-40B4-BE49-F238E27FC236}">
                <a16:creationId xmlns:a16="http://schemas.microsoft.com/office/drawing/2014/main" xmlns="" id="{51FF147C-C17B-49A4-82BA-9AAF8792E2FD}"/>
              </a:ext>
            </a:extLst>
          </p:cNvPr>
          <p:cNvSpPr>
            <a:spLocks noChangeShapeType="1"/>
          </p:cNvSpPr>
          <p:nvPr/>
        </p:nvSpPr>
        <p:spPr bwMode="auto">
          <a:xfrm>
            <a:off x="382589" y="3059113"/>
            <a:ext cx="665480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3" name="Line 82">
            <a:extLst>
              <a:ext uri="{FF2B5EF4-FFF2-40B4-BE49-F238E27FC236}">
                <a16:creationId xmlns:a16="http://schemas.microsoft.com/office/drawing/2014/main" xmlns="" id="{8C43CC94-4F85-49F1-9953-8880E5C79FA0}"/>
              </a:ext>
            </a:extLst>
          </p:cNvPr>
          <p:cNvSpPr>
            <a:spLocks noChangeShapeType="1"/>
          </p:cNvSpPr>
          <p:nvPr/>
        </p:nvSpPr>
        <p:spPr bwMode="auto">
          <a:xfrm>
            <a:off x="376582" y="1255713"/>
            <a:ext cx="0" cy="430371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4" name="Line 83">
            <a:extLst>
              <a:ext uri="{FF2B5EF4-FFF2-40B4-BE49-F238E27FC236}">
                <a16:creationId xmlns:a16="http://schemas.microsoft.com/office/drawing/2014/main" xmlns="" id="{9BE8FD03-17F5-4D80-A36C-45E95B8C0AAB}"/>
              </a:ext>
            </a:extLst>
          </p:cNvPr>
          <p:cNvSpPr>
            <a:spLocks noChangeShapeType="1"/>
          </p:cNvSpPr>
          <p:nvPr/>
        </p:nvSpPr>
        <p:spPr bwMode="auto">
          <a:xfrm>
            <a:off x="7885243" y="1255713"/>
            <a:ext cx="0" cy="4303713"/>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86" name="Line 85">
            <a:extLst>
              <a:ext uri="{FF2B5EF4-FFF2-40B4-BE49-F238E27FC236}">
                <a16:creationId xmlns:a16="http://schemas.microsoft.com/office/drawing/2014/main" xmlns="" id="{A131B13D-D179-4EB6-BC21-9BD67CEB1667}"/>
              </a:ext>
            </a:extLst>
          </p:cNvPr>
          <p:cNvSpPr>
            <a:spLocks noChangeShapeType="1"/>
          </p:cNvSpPr>
          <p:nvPr/>
        </p:nvSpPr>
        <p:spPr bwMode="auto">
          <a:xfrm>
            <a:off x="382589" y="5923785"/>
            <a:ext cx="6654800" cy="0"/>
          </a:xfrm>
          <a:prstGeom prst="line">
            <a:avLst/>
          </a:prstGeom>
          <a:noFill/>
          <a:ln w="111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5" name="Title 1">
            <a:extLst>
              <a:ext uri="{FF2B5EF4-FFF2-40B4-BE49-F238E27FC236}">
                <a16:creationId xmlns:a16="http://schemas.microsoft.com/office/drawing/2014/main" xmlns="" id="{1927EB31-7478-43F2-899C-14A4FD2BB4FD}"/>
              </a:ext>
            </a:extLst>
          </p:cNvPr>
          <p:cNvSpPr txBox="1">
            <a:spLocks/>
          </p:cNvSpPr>
          <p:nvPr/>
        </p:nvSpPr>
        <p:spPr>
          <a:xfrm>
            <a:off x="334582" y="593670"/>
            <a:ext cx="7886700" cy="67163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b="1" dirty="0" smtClean="0">
                <a:latin typeface="+mn-lt"/>
              </a:rPr>
              <a:t>What are </a:t>
            </a:r>
            <a:r>
              <a:rPr lang="en-ZA" b="1" dirty="0" smtClean="0">
                <a:solidFill>
                  <a:srgbClr val="8CE614"/>
                </a:solidFill>
                <a:latin typeface="+mn-lt"/>
              </a:rPr>
              <a:t>SMART</a:t>
            </a:r>
            <a:r>
              <a:rPr lang="en-ZA" b="1" dirty="0" smtClean="0">
                <a:latin typeface="+mn-lt"/>
              </a:rPr>
              <a:t> goals? </a:t>
            </a:r>
            <a:endParaRPr lang="en-ZA" b="1" dirty="0">
              <a:latin typeface="+mn-lt"/>
            </a:endParaRPr>
          </a:p>
        </p:txBody>
      </p:sp>
      <p:graphicFrame>
        <p:nvGraphicFramePr>
          <p:cNvPr id="28" name="Table 27"/>
          <p:cNvGraphicFramePr>
            <a:graphicFrameLocks noGrp="1"/>
          </p:cNvGraphicFramePr>
          <p:nvPr>
            <p:extLst>
              <p:ext uri="{D42A27DB-BD31-4B8C-83A1-F6EECF244321}">
                <p14:modId xmlns:p14="http://schemas.microsoft.com/office/powerpoint/2010/main" val="1340181088"/>
              </p:ext>
            </p:extLst>
          </p:nvPr>
        </p:nvGraphicFramePr>
        <p:xfrm>
          <a:off x="244699" y="1805936"/>
          <a:ext cx="7489850" cy="3835011"/>
        </p:xfrm>
        <a:graphic>
          <a:graphicData uri="http://schemas.openxmlformats.org/drawingml/2006/table">
            <a:tbl>
              <a:tblPr firstRow="1" firstCol="1" bandRow="1">
                <a:tableStyleId>{7DF18680-E054-41AD-8BC1-D1AEF772440D}</a:tableStyleId>
              </a:tblPr>
              <a:tblGrid>
                <a:gridCol w="1122744"/>
                <a:gridCol w="2927909"/>
                <a:gridCol w="3439197"/>
              </a:tblGrid>
              <a:tr h="447867">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Quality</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a:solidFill>
                            <a:schemeClr val="tx1"/>
                          </a:solidFill>
                        </a:rPr>
                        <a:t>Description</a:t>
                      </a:r>
                      <a:endParaRPr lang="en-ZA" sz="2000" b="1" kern="1200" dirty="0">
                        <a:solidFill>
                          <a:schemeClr val="tx1"/>
                        </a:solidFill>
                        <a:latin typeface="+mn-lt"/>
                        <a:ea typeface="+mn-ea"/>
                        <a:cs typeface="+mn-cs"/>
                      </a:endParaRPr>
                    </a:p>
                  </a:txBody>
                  <a:tcPr marL="68580" marR="68580" marT="0" marB="0">
                    <a:solidFill>
                      <a:srgbClr val="948ABC"/>
                    </a:solidFill>
                  </a:tcPr>
                </a:tc>
                <a:tc>
                  <a:txBody>
                    <a:bodyPr/>
                    <a:lstStyle/>
                    <a:p>
                      <a:pPr marL="0" marR="0" algn="l" defTabSz="914400" rtl="0" eaLnBrk="1" latinLnBrk="0" hangingPunct="1">
                        <a:lnSpc>
                          <a:spcPct val="115000"/>
                        </a:lnSpc>
                        <a:spcBef>
                          <a:spcPts val="0"/>
                        </a:spcBef>
                        <a:spcAft>
                          <a:spcPts val="0"/>
                        </a:spcAft>
                      </a:pPr>
                      <a:r>
                        <a:rPr lang="en-GB" sz="2000" kern="1200" dirty="0" smtClean="0">
                          <a:solidFill>
                            <a:schemeClr val="tx1"/>
                          </a:solidFill>
                        </a:rPr>
                        <a:t>Example</a:t>
                      </a:r>
                      <a:endParaRPr lang="en-ZA" sz="2000" b="1" kern="1200" dirty="0">
                        <a:solidFill>
                          <a:schemeClr val="tx1"/>
                        </a:solidFill>
                        <a:latin typeface="+mn-lt"/>
                        <a:ea typeface="+mn-ea"/>
                        <a:cs typeface="+mn-cs"/>
                      </a:endParaRPr>
                    </a:p>
                  </a:txBody>
                  <a:tcPr marL="68580" marR="68580" marT="0" marB="0">
                    <a:solidFill>
                      <a:srgbClr val="948ABC"/>
                    </a:solidFill>
                  </a:tcPr>
                </a:tc>
              </a:tr>
              <a:tr h="3387144">
                <a:tc>
                  <a:txBody>
                    <a:bodyPr/>
                    <a:lstStyle/>
                    <a:p>
                      <a:pPr>
                        <a:lnSpc>
                          <a:spcPct val="115000"/>
                        </a:lnSpc>
                        <a:spcAft>
                          <a:spcPts val="0"/>
                        </a:spcAft>
                      </a:pPr>
                      <a:r>
                        <a:rPr lang="en-GB" sz="2000" dirty="0">
                          <a:solidFill>
                            <a:schemeClr val="tx1"/>
                          </a:solidFill>
                          <a:effectLst/>
                          <a:latin typeface="Calibri" panose="020F0502020204030204" pitchFamily="34" charset="0"/>
                          <a:ea typeface="Calibri" panose="020F0502020204030204" pitchFamily="34" charset="0"/>
                          <a:cs typeface="OpenSans"/>
                        </a:rPr>
                        <a:t>Realistic </a:t>
                      </a:r>
                      <a:endParaRPr lang="en-Z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c>
                  <a:txBody>
                    <a:bodyPr/>
                    <a:lstStyle/>
                    <a:p>
                      <a:pPr>
                        <a:lnSpc>
                          <a:spcPct val="115000"/>
                        </a:lnSpc>
                        <a:spcAft>
                          <a:spcPts val="0"/>
                        </a:spcAft>
                      </a:pPr>
                      <a:r>
                        <a:rPr lang="en-GB" sz="2000" dirty="0">
                          <a:effectLst/>
                          <a:latin typeface="Calibri" panose="020F0502020204030204" pitchFamily="34" charset="0"/>
                          <a:ea typeface="Calibri" panose="020F0502020204030204" pitchFamily="34" charset="0"/>
                          <a:cs typeface="OpenSans"/>
                        </a:rPr>
                        <a:t>The goal should be relevant to your interests, abilities and values.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446088" lvl="1" indent="-352425">
                        <a:lnSpc>
                          <a:spcPct val="115000"/>
                        </a:lnSpc>
                        <a:spcAft>
                          <a:spcPts val="0"/>
                        </a:spcAft>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OpenSans"/>
                        </a:rPr>
                        <a:t>Does the goal have real relevance to who you are?</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marL="446088" lvl="1" indent="-352425">
                        <a:lnSpc>
                          <a:spcPct val="115000"/>
                        </a:lnSpc>
                        <a:spcAft>
                          <a:spcPts val="0"/>
                        </a:spcAft>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OpenSans"/>
                        </a:rPr>
                        <a:t>Will it really matter if you achieve this goal?</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c>
                  <a:txBody>
                    <a:bodyPr/>
                    <a:lstStyle/>
                    <a:p>
                      <a:pPr>
                        <a:lnSpc>
                          <a:spcPct val="115000"/>
                        </a:lnSpc>
                        <a:spcAft>
                          <a:spcPts val="0"/>
                        </a:spcAft>
                      </a:pPr>
                      <a:r>
                        <a:rPr lang="en-GB" sz="2000" dirty="0" err="1">
                          <a:effectLst/>
                          <a:latin typeface="Calibri" panose="020F0502020204030204" pitchFamily="34" charset="0"/>
                          <a:ea typeface="Calibri" panose="020F0502020204030204" pitchFamily="34" charset="0"/>
                          <a:cs typeface="OpenSans"/>
                        </a:rPr>
                        <a:t>Cebo</a:t>
                      </a:r>
                      <a:r>
                        <a:rPr lang="en-GB" sz="2000" dirty="0">
                          <a:effectLst/>
                          <a:latin typeface="Calibri" panose="020F0502020204030204" pitchFamily="34" charset="0"/>
                          <a:ea typeface="Calibri" panose="020F0502020204030204" pitchFamily="34" charset="0"/>
                          <a:cs typeface="OpenSans"/>
                        </a:rPr>
                        <a:t> doesn’t like contact sports and prefers the freedom of the outdoors. He also feels no need to be in competition with others and wants to run just for the pleasure of being fit.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B5CE1C"/>
                    </a:solidFill>
                  </a:tcPr>
                </a:tc>
              </a:tr>
            </a:tbl>
          </a:graphicData>
        </a:graphic>
      </p:graphicFrame>
    </p:spTree>
    <p:extLst>
      <p:ext uri="{BB962C8B-B14F-4D97-AF65-F5344CB8AC3E}">
        <p14:creationId xmlns:p14="http://schemas.microsoft.com/office/powerpoint/2010/main" val="255268733"/>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Presentation2">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2246</TotalTime>
  <Words>1522</Words>
  <Application>Microsoft Office PowerPoint</Application>
  <PresentationFormat>On-screen Show (4:3)</PresentationFormat>
  <Paragraphs>184</Paragraphs>
  <Slides>32</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Calibri Light</vt:lpstr>
      <vt:lpstr>Courier New</vt:lpstr>
      <vt:lpstr>OpenSans</vt:lpstr>
      <vt:lpstr>Symbol</vt:lpstr>
      <vt:lpstr>Times New Roman</vt:lpstr>
      <vt:lpstr>Wingdings</vt:lpstr>
      <vt:lpstr>1_Presentation2</vt:lpstr>
      <vt:lpstr>Presentation2</vt:lpstr>
      <vt:lpstr>Life Orientation: Life Skills</vt:lpstr>
      <vt:lpstr>Set realistic goals for your personal development, studies &amp; career</vt:lpstr>
      <vt:lpstr>Think about it…</vt:lpstr>
      <vt:lpstr>Setting &amp; prioritising goals </vt:lpstr>
      <vt:lpstr>What is a goal?</vt:lpstr>
      <vt:lpstr>What are SMART goals? </vt:lpstr>
      <vt:lpstr>Table 2.1: Qualities of SMART goals</vt:lpstr>
      <vt:lpstr>Table 2.1 (continued): Qualities of SMART goals</vt:lpstr>
      <vt:lpstr>Table 2.1 (continued): Qualities of SMART goals</vt:lpstr>
      <vt:lpstr>Table 2.1 (continued): Qualities of SMART goals</vt:lpstr>
      <vt:lpstr>PowerPoint Presentation</vt:lpstr>
      <vt:lpstr>PowerPoint Presentation</vt:lpstr>
      <vt:lpstr>How can you prioritise your goals?</vt:lpstr>
      <vt:lpstr>PowerPoint Presentation</vt:lpstr>
      <vt:lpstr>Perseverance</vt:lpstr>
      <vt:lpstr>What is perseverance?</vt:lpstr>
      <vt:lpstr>Examples of perseverance</vt:lpstr>
      <vt:lpstr>PowerPoint Presentation</vt:lpstr>
      <vt:lpstr>Factors that impact positively on the achievement of goals</vt:lpstr>
      <vt:lpstr>Table 2.2: Qualities we choose for ourselves</vt:lpstr>
      <vt:lpstr>Positive factors affecting your goals</vt:lpstr>
      <vt:lpstr>PowerPoint Presentation</vt:lpstr>
      <vt:lpstr>Factors that impact negatively on the achievement of goals</vt:lpstr>
      <vt:lpstr>Negative factors affecting your goals</vt:lpstr>
      <vt:lpstr>How can you deal with negative factors? </vt:lpstr>
      <vt:lpstr>How can you deal with negative factors? </vt:lpstr>
      <vt:lpstr>How can you deal with negative factors? </vt:lpstr>
      <vt:lpstr>How can you deal with negative factors?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 Singh</dc:creator>
  <cp:lastModifiedBy>Janet Bartlet</cp:lastModifiedBy>
  <cp:revision>164</cp:revision>
  <dcterms:created xsi:type="dcterms:W3CDTF">2017-08-15T07:49:10Z</dcterms:created>
  <dcterms:modified xsi:type="dcterms:W3CDTF">2018-02-06T07:43:03Z</dcterms:modified>
</cp:coreProperties>
</file>