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682" r:id="rId2"/>
    <p:sldMasterId id="2147483690" r:id="rId3"/>
  </p:sldMasterIdLst>
  <p:notesMasterIdLst>
    <p:notesMasterId r:id="rId23"/>
  </p:notesMasterIdLst>
  <p:sldIdLst>
    <p:sldId id="309" r:id="rId4"/>
    <p:sldId id="310" r:id="rId5"/>
    <p:sldId id="311" r:id="rId6"/>
    <p:sldId id="312" r:id="rId7"/>
    <p:sldId id="295" r:id="rId8"/>
    <p:sldId id="313" r:id="rId9"/>
    <p:sldId id="314" r:id="rId10"/>
    <p:sldId id="315" r:id="rId11"/>
    <p:sldId id="300" r:id="rId12"/>
    <p:sldId id="301" r:id="rId13"/>
    <p:sldId id="316" r:id="rId14"/>
    <p:sldId id="317" r:id="rId15"/>
    <p:sldId id="304" r:id="rId16"/>
    <p:sldId id="305" r:id="rId17"/>
    <p:sldId id="306" r:id="rId18"/>
    <p:sldId id="321" r:id="rId19"/>
    <p:sldId id="318" r:id="rId20"/>
    <p:sldId id="320" r:id="rId21"/>
    <p:sldId id="28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yoti Singh" initials="JS" lastIdx="11" clrIdx="0">
    <p:extLst/>
  </p:cmAuthor>
  <p:cmAuthor id="2" name="Intern" initials="I" lastIdx="7" clrIdx="1"/>
  <p:cmAuthor id="3" name="Janet Bartlet" initials="JB" lastIdx="5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73FD"/>
    <a:srgbClr val="8CE614"/>
    <a:srgbClr val="F2FAC2"/>
    <a:srgbClr val="D3E856"/>
    <a:srgbClr val="4A3D9B"/>
    <a:srgbClr val="9EA2F4"/>
    <a:srgbClr val="9FBFF3"/>
    <a:srgbClr val="B7E37D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84" autoAdjust="0"/>
    <p:restoredTop sz="94660"/>
  </p:normalViewPr>
  <p:slideViewPr>
    <p:cSldViewPr snapToGrid="0">
      <p:cViewPr varScale="1">
        <p:scale>
          <a:sx n="89" d="100"/>
          <a:sy n="89" d="100"/>
        </p:scale>
        <p:origin x="677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279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D15C1-6C30-42F8-B52C-DF90764BC816}" type="datetimeFigureOut">
              <a:rPr lang="en-ZA" smtClean="0"/>
              <a:t>2018/02/06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5FF47-8810-4EDB-A7B4-DB23811AE84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65472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3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4" Type="http://schemas.openxmlformats.org/officeDocument/2006/relationships/image" Target="../media/image11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Relationship Id="rId4" Type="http://schemas.openxmlformats.org/officeDocument/2006/relationships/image" Target="../media/image12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Relationship Id="rId4" Type="http://schemas.openxmlformats.org/officeDocument/2006/relationships/image" Target="../media/image13.jpe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1" y="547364"/>
            <a:ext cx="3754328" cy="531358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59551" y="6405524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" action="ppaction://hlinkshowjump?jump=lastslide"/>
              </a:rPr>
              <a:t>*see</a:t>
            </a:r>
            <a:r>
              <a:rPr lang="en-US" baseline="0" dirty="0">
                <a:solidFill>
                  <a:schemeClr val="bg1"/>
                </a:solidFill>
                <a:hlinkClick r:id="" action="ppaction://hlinkshowjump?jump=lastslide"/>
              </a:rPr>
              <a:t> terms and conditions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55976" y="374260"/>
            <a:ext cx="3640299" cy="4869544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65306" y="5397069"/>
            <a:ext cx="3638938" cy="531878"/>
          </a:xfrm>
        </p:spPr>
        <p:txBody>
          <a:bodyPr>
            <a:noAutofit/>
          </a:bodyPr>
          <a:lstStyle>
            <a:lvl1pPr marL="0" indent="0" algn="l">
              <a:buNone/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</p:spTree>
    <p:extLst>
      <p:ext uri="{BB962C8B-B14F-4D97-AF65-F5344CB8AC3E}">
        <p14:creationId xmlns:p14="http://schemas.microsoft.com/office/powerpoint/2010/main" val="50327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0616" y="3701874"/>
            <a:ext cx="7551702" cy="716776"/>
          </a:xfrm>
        </p:spPr>
        <p:txBody>
          <a:bodyPr anchor="b">
            <a:normAutofit/>
          </a:bodyPr>
          <a:lstStyle>
            <a:lvl1pPr>
              <a:defRPr sz="4000" b="1" baseline="0">
                <a:latin typeface="+mn-lt"/>
              </a:defRPr>
            </a:lvl1pPr>
          </a:lstStyle>
          <a:p>
            <a:r>
              <a:rPr lang="en-ZA" dirty="0"/>
              <a:t>Learning activity number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0615" y="4430822"/>
            <a:ext cx="7560755" cy="550427"/>
          </a:xfrm>
        </p:spPr>
        <p:txBody>
          <a:bodyPr/>
          <a:lstStyle>
            <a:lvl1pPr marL="0" indent="0">
              <a:buNone/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ZA" dirty="0"/>
              <a:t>Module number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60145" y="4991774"/>
            <a:ext cx="7561226" cy="110307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4" y="573885"/>
            <a:ext cx="2127244" cy="30107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656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1" y="4461310"/>
            <a:ext cx="7910513" cy="632369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761" y="206454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4" y="573885"/>
            <a:ext cx="2127244" cy="301073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5763" y="5087938"/>
            <a:ext cx="7910512" cy="7699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8122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 and cond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990" y="2065530"/>
            <a:ext cx="7913294" cy="786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9674" y="2839069"/>
            <a:ext cx="6639119" cy="26824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1990" y="5618365"/>
            <a:ext cx="7815749" cy="67671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896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0831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extLst>
      <p:ext uri="{BB962C8B-B14F-4D97-AF65-F5344CB8AC3E}">
        <p14:creationId xmlns:p14="http://schemas.microsoft.com/office/powerpoint/2010/main" val="4020505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8115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2" y="1602366"/>
            <a:ext cx="789286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assessment: Portfolio Task 5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9857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2997200"/>
            <a:ext cx="8051800" cy="1187450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9E130B-3808-42C5-A711-1E484DF13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2705"/>
          <a:stretch/>
        </p:blipFill>
        <p:spPr>
          <a:xfrm>
            <a:off x="3053679" y="204960"/>
            <a:ext cx="1926933" cy="27534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2021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7813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2591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2497069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4689678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503583" y="5844209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" action="ppaction://hlinkshowjump?jump=lastslide"/>
              </a:rPr>
              <a:t>*see</a:t>
            </a:r>
            <a:r>
              <a:rPr lang="en-US" baseline="0" dirty="0">
                <a:hlinkClick r:id="" action="ppaction://hlinkshowjump?jump=lastslide"/>
              </a:rPr>
              <a:t> terms and conditions</a:t>
            </a:r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998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5997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extLst>
      <p:ext uri="{BB962C8B-B14F-4D97-AF65-F5344CB8AC3E}">
        <p14:creationId xmlns:p14="http://schemas.microsoft.com/office/powerpoint/2010/main" val="1122611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09435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3411" y="4949358"/>
            <a:ext cx="7910513" cy="51233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2548701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DAF75D6-A52B-4502-9440-7524898409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32" y="167072"/>
            <a:ext cx="2819896" cy="3991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7298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2" y="4860795"/>
            <a:ext cx="7910513" cy="41703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4049910"/>
            <a:ext cx="8051800" cy="651744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3DB4316-2DD9-4B4C-AC49-EB53A16FF6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480" y="161744"/>
            <a:ext cx="2690973" cy="3808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70074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3843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650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2" y="1540567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4323750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extLst>
      <p:ext uri="{BB962C8B-B14F-4D97-AF65-F5344CB8AC3E}">
        <p14:creationId xmlns:p14="http://schemas.microsoft.com/office/powerpoint/2010/main" val="2319473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/ Uni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2449" y="1524000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2449" y="4336998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7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4226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7905751" cy="4891088"/>
          </a:xfrm>
        </p:spPr>
        <p:txBody>
          <a:bodyPr/>
          <a:lstStyle>
            <a:lvl1pPr marL="363538" indent="-363538">
              <a:spcBef>
                <a:spcPts val="1800"/>
              </a:spcBef>
              <a:defRPr/>
            </a:lvl1pPr>
            <a:lvl2pPr marL="801688" indent="-344488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extLst>
      <p:ext uri="{BB962C8B-B14F-4D97-AF65-F5344CB8AC3E}">
        <p14:creationId xmlns:p14="http://schemas.microsoft.com/office/powerpoint/2010/main" val="37575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3421453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028792" y="1284367"/>
            <a:ext cx="4190246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81147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267983"/>
            <a:ext cx="7658100" cy="298267"/>
          </a:xfrm>
        </p:spPr>
        <p:txBody>
          <a:bodyPr>
            <a:noAutofit/>
          </a:bodyPr>
          <a:lstStyle>
            <a:lvl1pPr marL="0" indent="0">
              <a:buNone/>
              <a:defRPr sz="1800" i="1" baseline="0"/>
            </a:lvl1pPr>
          </a:lstStyle>
          <a:p>
            <a:pPr lvl="0"/>
            <a:r>
              <a:rPr lang="en-ZA" i="1" dirty="0"/>
              <a:t>Table caption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17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2" y="4609448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Mathematics NQF Level</a:t>
            </a:r>
            <a:r>
              <a:rPr lang="en-ZA" sz="2400" b="1" baseline="0" dirty="0">
                <a:solidFill>
                  <a:schemeClr val="bg1"/>
                </a:solidFill>
              </a:rPr>
              <a:t> 2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6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933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or example r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A1C1C1D-5690-4A72-8EAD-31DA2CF04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685" y="2366779"/>
            <a:ext cx="4407478" cy="1803314"/>
          </a:xfrm>
        </p:spPr>
        <p:txBody>
          <a:bodyPr/>
          <a:lstStyle/>
          <a:p>
            <a:pPr marL="0" indent="0">
              <a:buNone/>
            </a:pP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86" y="1567447"/>
            <a:ext cx="2326565" cy="329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5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3.xml"/><Relationship Id="rId9" Type="http://schemas.openxmlformats.org/officeDocument/2006/relationships/tags" Target="../tags/tag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A3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0"/>
            <a:ext cx="720000" cy="68518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1" y="5565371"/>
            <a:ext cx="720000" cy="761579"/>
          </a:xfrm>
          <a:prstGeom prst="rect">
            <a:avLst/>
          </a:prstGeom>
        </p:spPr>
      </p:pic>
    </p:spTree>
    <p:custDataLst>
      <p:tags r:id="rId14"/>
    </p:custDataLst>
    <p:extLst>
      <p:ext uri="{BB962C8B-B14F-4D97-AF65-F5344CB8AC3E}">
        <p14:creationId xmlns:p14="http://schemas.microsoft.com/office/powerpoint/2010/main" val="8970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538" indent="-363538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4448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-12355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D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424000" y="5613400"/>
            <a:ext cx="720000" cy="704406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2165653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2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37150"/>
            <a:ext cx="9144000" cy="540000"/>
          </a:xfrm>
          <a:prstGeom prst="rect">
            <a:avLst/>
          </a:prstGeom>
          <a:solidFill>
            <a:srgbClr val="41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424000" y="5613400"/>
            <a:ext cx="720000" cy="704406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101066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1" y="2095902"/>
            <a:ext cx="7915274" cy="2114552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Life Orientation: </a:t>
            </a:r>
            <a:r>
              <a:rPr lang="en-GB" dirty="0">
                <a:solidFill>
                  <a:srgbClr val="8CE614"/>
                </a:solidFill>
              </a:rPr>
              <a:t>Life Skills</a:t>
            </a:r>
            <a:endParaRPr lang="en-GB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81001" y="4210454"/>
            <a:ext cx="7915274" cy="644881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NQF 2</a:t>
            </a:r>
          </a:p>
        </p:txBody>
      </p:sp>
    </p:spTree>
    <p:extLst>
      <p:ext uri="{BB962C8B-B14F-4D97-AF65-F5344CB8AC3E}">
        <p14:creationId xmlns:p14="http://schemas.microsoft.com/office/powerpoint/2010/main" val="146911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1425" y="1655516"/>
            <a:ext cx="4812987" cy="2566860"/>
          </a:xfrm>
        </p:spPr>
        <p:txBody>
          <a:bodyPr>
            <a:normAutofit fontScale="92500"/>
          </a:bodyPr>
          <a:lstStyle/>
          <a:p>
            <a:r>
              <a:rPr lang="en-ZA" sz="3900" dirty="0">
                <a:solidFill>
                  <a:prstClr val="black"/>
                </a:solidFill>
              </a:rPr>
              <a:t>Refer to </a:t>
            </a:r>
            <a:r>
              <a:rPr lang="en-ZA" sz="3900" b="1" dirty="0">
                <a:solidFill>
                  <a:srgbClr val="9A73FD"/>
                </a:solidFill>
              </a:rPr>
              <a:t>Table 13.2 </a:t>
            </a:r>
            <a:r>
              <a:rPr lang="en-ZA" sz="3900" b="1" dirty="0" smtClean="0">
                <a:solidFill>
                  <a:srgbClr val="9A73FD"/>
                </a:solidFill>
              </a:rPr>
              <a:t>    </a:t>
            </a:r>
            <a:r>
              <a:rPr lang="en-ZA" sz="3900" dirty="0" smtClean="0">
                <a:solidFill>
                  <a:prstClr val="black"/>
                </a:solidFill>
              </a:rPr>
              <a:t>in </a:t>
            </a:r>
            <a:r>
              <a:rPr lang="en-ZA" sz="3900" dirty="0">
                <a:solidFill>
                  <a:prstClr val="black"/>
                </a:solidFill>
              </a:rPr>
              <a:t>your </a:t>
            </a:r>
            <a:r>
              <a:rPr lang="en-ZA" sz="3900" i="1" dirty="0">
                <a:solidFill>
                  <a:prstClr val="black"/>
                </a:solidFill>
              </a:rPr>
              <a:t>Student’s Book </a:t>
            </a:r>
            <a:r>
              <a:rPr lang="en-ZA" sz="3900" dirty="0">
                <a:solidFill>
                  <a:prstClr val="black"/>
                </a:solidFill>
              </a:rPr>
              <a:t>to see examples of projects where people can </a:t>
            </a:r>
            <a:r>
              <a:rPr lang="en-ZA" sz="3900" dirty="0" smtClean="0">
                <a:solidFill>
                  <a:prstClr val="black"/>
                </a:solidFill>
              </a:rPr>
              <a:t>volunteer.</a:t>
            </a:r>
            <a:endParaRPr lang="en-ZA" sz="3900" dirty="0">
              <a:solidFill>
                <a:prstClr val="black"/>
              </a:solidFill>
            </a:endParaRPr>
          </a:p>
          <a:p>
            <a:endParaRPr lang="en-ZA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CF5829B5-03D4-4555-B172-1D4F31B6A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341" y="481189"/>
            <a:ext cx="7905750" cy="72072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8CE614"/>
                </a:solidFill>
                <a:latin typeface="+mn-lt"/>
              </a:rPr>
              <a:t>Volunteer community projects</a:t>
            </a:r>
            <a:endParaRPr lang="en-ZA" dirty="0">
              <a:solidFill>
                <a:srgbClr val="8CE61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2492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>
                <a:solidFill>
                  <a:srgbClr val="8CE614"/>
                </a:solidFill>
              </a:rPr>
              <a:t>13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</a:t>
            </a:r>
            <a:r>
              <a:rPr lang="en-ZA" dirty="0" smtClean="0">
                <a:solidFill>
                  <a:srgbClr val="C082E6"/>
                </a:solidFill>
              </a:rPr>
              <a:t>13.2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368721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your knowledge of this section – and start thinking about an appropriate volunteer project – by </a:t>
            </a:r>
            <a:r>
              <a:rPr lang="en-US" dirty="0" smtClean="0"/>
              <a:t>completing Learning </a:t>
            </a:r>
            <a:r>
              <a:rPr lang="en-US" dirty="0"/>
              <a:t>activity 13.2 in your </a:t>
            </a:r>
            <a:r>
              <a:rPr lang="en-US" i="1" dirty="0"/>
              <a:t>Student’s Book</a:t>
            </a:r>
            <a:r>
              <a:rPr lang="en-US" dirty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3494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483" y="2653232"/>
            <a:ext cx="7623002" cy="2012898"/>
          </a:xfrm>
        </p:spPr>
        <p:txBody>
          <a:bodyPr>
            <a:normAutofit/>
          </a:bodyPr>
          <a:lstStyle/>
          <a:p>
            <a:pPr algn="ctr"/>
            <a:r>
              <a:rPr lang="en-ZA" dirty="0" smtClean="0">
                <a:solidFill>
                  <a:srgbClr val="8CE614"/>
                </a:solidFill>
              </a:rPr>
              <a:t>Teamwork &amp; leadership skills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972" y="2034667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</a:t>
            </a:r>
            <a:r>
              <a:rPr lang="en-ZA" sz="6000" dirty="0" smtClean="0">
                <a:solidFill>
                  <a:srgbClr val="C082E6"/>
                </a:solidFill>
              </a:rPr>
              <a:t>13.2</a:t>
            </a:r>
            <a:endParaRPr lang="en-ZA" sz="6000" dirty="0">
              <a:solidFill>
                <a:srgbClr val="C082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499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69FF49D6-17F1-4069-B4AF-A032F8321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9" y="1474366"/>
            <a:ext cx="3771088" cy="3682132"/>
          </a:xfrm>
        </p:spPr>
        <p:txBody>
          <a:bodyPr>
            <a:noAutofit/>
          </a:bodyPr>
          <a:lstStyle/>
          <a:p>
            <a:pPr fontAlgn="base"/>
            <a:r>
              <a:rPr lang="en-ZA" sz="3600" dirty="0"/>
              <a:t>Team = group working together to </a:t>
            </a:r>
            <a:r>
              <a:rPr lang="en-ZA" sz="3600" b="1" dirty="0">
                <a:solidFill>
                  <a:srgbClr val="8CE614"/>
                </a:solidFill>
              </a:rPr>
              <a:t>achieve a </a:t>
            </a:r>
            <a:r>
              <a:rPr lang="en-ZA" sz="3600" b="1" dirty="0" smtClean="0">
                <a:solidFill>
                  <a:srgbClr val="8CE614"/>
                </a:solidFill>
              </a:rPr>
              <a:t>goal</a:t>
            </a:r>
            <a:r>
              <a:rPr lang="en-ZA" sz="3600" dirty="0" smtClean="0"/>
              <a:t>.</a:t>
            </a:r>
            <a:endParaRPr lang="en-ZA" sz="3600" dirty="0"/>
          </a:p>
          <a:p>
            <a:pPr fontAlgn="base"/>
            <a:r>
              <a:rPr lang="en-ZA" sz="3600" dirty="0"/>
              <a:t>Leader = coordinator, </a:t>
            </a:r>
            <a:r>
              <a:rPr lang="en-ZA" sz="3600" b="1" dirty="0">
                <a:solidFill>
                  <a:srgbClr val="9A73FD"/>
                </a:solidFill>
              </a:rPr>
              <a:t>decision-maker</a:t>
            </a:r>
            <a:r>
              <a:rPr lang="en-ZA" sz="3600" dirty="0"/>
              <a:t>, </a:t>
            </a:r>
            <a:r>
              <a:rPr lang="en-ZA" sz="3600" dirty="0" smtClean="0"/>
              <a:t>implementer.</a:t>
            </a:r>
            <a:endParaRPr lang="en-ZA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30DE0C32-0577-4466-8E55-11C93325B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78" y="236545"/>
            <a:ext cx="7905750" cy="72072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9A73FD"/>
                </a:solidFill>
                <a:latin typeface="+mn-lt"/>
              </a:rPr>
              <a:t>Teams </a:t>
            </a:r>
            <a:r>
              <a:rPr lang="en-ZA" b="1" dirty="0" smtClean="0">
                <a:solidFill>
                  <a:srgbClr val="9A73FD"/>
                </a:solidFill>
                <a:latin typeface="+mn-lt"/>
              </a:rPr>
              <a:t>&amp;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leaders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82F0190-EF21-4C01-AE37-32DC0D46066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348" y="1474366"/>
            <a:ext cx="717910" cy="34022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259" y="1591034"/>
            <a:ext cx="2804870" cy="5515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259" y="2518611"/>
            <a:ext cx="2995632" cy="6455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258" y="3392018"/>
            <a:ext cx="2804870" cy="4782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258" y="4202434"/>
            <a:ext cx="1830365" cy="58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1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69FF49D6-17F1-4069-B4AF-A032F8321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340" y="1372733"/>
            <a:ext cx="8040565" cy="2406941"/>
          </a:xfrm>
        </p:spPr>
        <p:txBody>
          <a:bodyPr>
            <a:normAutofit lnSpcReduction="10000"/>
          </a:bodyPr>
          <a:lstStyle/>
          <a:p>
            <a:pPr fontAlgn="base"/>
            <a:r>
              <a:rPr lang="en-ZA" sz="3600" dirty="0"/>
              <a:t>Take </a:t>
            </a:r>
            <a:r>
              <a:rPr lang="en-ZA" sz="3600" b="1" dirty="0">
                <a:solidFill>
                  <a:srgbClr val="9A73FD"/>
                </a:solidFill>
              </a:rPr>
              <a:t>ownership </a:t>
            </a:r>
            <a:r>
              <a:rPr lang="en-ZA" sz="3600" dirty="0"/>
              <a:t>of the project</a:t>
            </a:r>
          </a:p>
          <a:p>
            <a:pPr fontAlgn="base"/>
            <a:r>
              <a:rPr lang="en-ZA" sz="3600" dirty="0"/>
              <a:t>Get your plans </a:t>
            </a:r>
            <a:r>
              <a:rPr lang="en-ZA" sz="3600" b="1" dirty="0">
                <a:solidFill>
                  <a:srgbClr val="8CE614"/>
                </a:solidFill>
              </a:rPr>
              <a:t>approved</a:t>
            </a:r>
          </a:p>
          <a:p>
            <a:pPr fontAlgn="base"/>
            <a:r>
              <a:rPr lang="en-ZA" sz="3600" dirty="0"/>
              <a:t>Assign </a:t>
            </a:r>
            <a:r>
              <a:rPr lang="en-ZA" sz="3600" b="1" dirty="0" smtClean="0">
                <a:solidFill>
                  <a:srgbClr val="9A73FD"/>
                </a:solidFill>
              </a:rPr>
              <a:t>responsibilities</a:t>
            </a:r>
            <a:endParaRPr lang="en-ZA" sz="3600" dirty="0" smtClean="0"/>
          </a:p>
          <a:p>
            <a:pPr fontAlgn="base"/>
            <a:r>
              <a:rPr lang="en-ZA" sz="3600" dirty="0"/>
              <a:t>Give </a:t>
            </a:r>
            <a:r>
              <a:rPr lang="en-ZA" sz="3600" b="1" dirty="0" smtClean="0">
                <a:solidFill>
                  <a:srgbClr val="8CE614"/>
                </a:solidFill>
              </a:rPr>
              <a:t>training</a:t>
            </a:r>
            <a:r>
              <a:rPr lang="en-ZA" sz="3600" dirty="0" smtClean="0"/>
              <a:t>.</a:t>
            </a:r>
            <a:endParaRPr lang="en-ZA" sz="3600" b="1" dirty="0">
              <a:solidFill>
                <a:srgbClr val="9A73FD"/>
              </a:solidFill>
            </a:endParaRPr>
          </a:p>
          <a:p>
            <a:pPr fontAlgn="base"/>
            <a:endParaRPr lang="en-ZA" sz="3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30DE0C32-0577-4466-8E55-11C93325B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40" y="443215"/>
            <a:ext cx="7905750" cy="72072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8CE614"/>
                </a:solidFill>
                <a:latin typeface="+mn-lt"/>
              </a:rPr>
              <a:t>Leadership skills</a:t>
            </a:r>
            <a:endParaRPr lang="en-ZA" dirty="0">
              <a:solidFill>
                <a:srgbClr val="8CE614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3381" y="2576203"/>
            <a:ext cx="2156300" cy="323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87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25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99B21F-D395-4896-A1A4-33770A8DC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932" y="1412216"/>
            <a:ext cx="7728191" cy="3200126"/>
          </a:xfrm>
        </p:spPr>
        <p:txBody>
          <a:bodyPr>
            <a:normAutofit lnSpcReduction="10000"/>
          </a:bodyPr>
          <a:lstStyle/>
          <a:p>
            <a:pPr fontAlgn="base"/>
            <a:r>
              <a:rPr lang="en-ZA" sz="3600" dirty="0" smtClean="0"/>
              <a:t>Earn respect, </a:t>
            </a:r>
            <a:r>
              <a:rPr lang="en-ZA" sz="3600" b="1" dirty="0" smtClean="0">
                <a:solidFill>
                  <a:srgbClr val="9A73FD"/>
                </a:solidFill>
              </a:rPr>
              <a:t>stay impartial</a:t>
            </a:r>
            <a:r>
              <a:rPr lang="en-ZA" sz="3600" b="1" dirty="0" smtClean="0">
                <a:solidFill>
                  <a:srgbClr val="8CE614"/>
                </a:solidFill>
              </a:rPr>
              <a:t> </a:t>
            </a:r>
            <a:r>
              <a:rPr lang="en-ZA" sz="3600" dirty="0" smtClean="0"/>
              <a:t>&amp; </a:t>
            </a:r>
            <a:r>
              <a:rPr lang="en-ZA" sz="3600" dirty="0"/>
              <a:t>be sensitive </a:t>
            </a:r>
          </a:p>
          <a:p>
            <a:pPr fontAlgn="base"/>
            <a:r>
              <a:rPr lang="en-ZA" sz="3600" dirty="0"/>
              <a:t>Be available </a:t>
            </a:r>
            <a:r>
              <a:rPr lang="en-ZA" sz="3600" dirty="0" smtClean="0"/>
              <a:t>&amp; </a:t>
            </a:r>
            <a:r>
              <a:rPr lang="en-ZA" sz="3600" b="1" dirty="0" smtClean="0">
                <a:solidFill>
                  <a:srgbClr val="8CE614"/>
                </a:solidFill>
              </a:rPr>
              <a:t>supportive</a:t>
            </a:r>
            <a:r>
              <a:rPr lang="en-ZA" sz="3600" dirty="0" smtClean="0"/>
              <a:t>, &amp; </a:t>
            </a:r>
            <a:r>
              <a:rPr lang="en-ZA" sz="3600" dirty="0"/>
              <a:t>handle discipline well</a:t>
            </a:r>
          </a:p>
          <a:p>
            <a:pPr fontAlgn="base"/>
            <a:r>
              <a:rPr lang="en-ZA" sz="3600" dirty="0"/>
              <a:t>Give </a:t>
            </a:r>
            <a:r>
              <a:rPr lang="en-ZA" sz="3600" b="1" dirty="0" smtClean="0">
                <a:solidFill>
                  <a:srgbClr val="9A73FD"/>
                </a:solidFill>
              </a:rPr>
              <a:t>constructive</a:t>
            </a:r>
            <a:r>
              <a:rPr lang="en-ZA" sz="3600" dirty="0" smtClean="0"/>
              <a:t> </a:t>
            </a:r>
            <a:br>
              <a:rPr lang="en-ZA" sz="3600" dirty="0" smtClean="0"/>
            </a:br>
            <a:r>
              <a:rPr lang="en-ZA" sz="3600" dirty="0" smtClean="0"/>
              <a:t>feedback.</a:t>
            </a:r>
            <a:endParaRPr lang="en-ZA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30DE0C32-0577-4466-8E55-11C93325B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40" y="443215"/>
            <a:ext cx="7905750" cy="72072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8CE614"/>
                </a:solidFill>
                <a:latin typeface="+mn-lt"/>
              </a:rPr>
              <a:t>Leadership skills</a:t>
            </a:r>
            <a:endParaRPr lang="en-ZA" dirty="0">
              <a:solidFill>
                <a:srgbClr val="8CE614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0851" y="3061547"/>
            <a:ext cx="3542272" cy="310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83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2 25 Teamwork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77814"/>
            <a:ext cx="9144000" cy="5143041"/>
          </a:xfrm>
        </p:spPr>
      </p:pic>
      <p:sp>
        <p:nvSpPr>
          <p:cNvPr id="5" name="TextBox 4"/>
          <p:cNvSpPr txBox="1"/>
          <p:nvPr/>
        </p:nvSpPr>
        <p:spPr>
          <a:xfrm>
            <a:off x="465457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here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24158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01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>
                <a:solidFill>
                  <a:srgbClr val="8CE614"/>
                </a:solidFill>
              </a:rPr>
              <a:t>13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</a:t>
            </a:r>
            <a:r>
              <a:rPr lang="en-ZA" dirty="0" smtClean="0">
                <a:solidFill>
                  <a:srgbClr val="C082E6"/>
                </a:solidFill>
              </a:rPr>
              <a:t>13.3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2595" y="5486399"/>
            <a:ext cx="7910512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Test your knowledge of this unit – and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finalise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 your community volunteer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project – by completing Learning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activity 13.3 in your 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Student’s Book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.</a:t>
            </a:r>
            <a:endParaRPr lang="en-ZA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04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00170" y="2016666"/>
            <a:ext cx="4906047" cy="909361"/>
          </a:xfrm>
        </p:spPr>
        <p:txBody>
          <a:bodyPr>
            <a:normAutofit/>
          </a:bodyPr>
          <a:lstStyle/>
          <a:p>
            <a:pPr algn="ctr"/>
            <a:r>
              <a:rPr lang="en-ZA" sz="4400" dirty="0" smtClean="0"/>
              <a:t>Portfolio task 5</a:t>
            </a:r>
            <a:endParaRPr lang="en-ZA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7204D14C-1463-4F9A-B508-14067AB4D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8500" y="3812258"/>
            <a:ext cx="7560755" cy="550427"/>
          </a:xfrm>
        </p:spPr>
        <p:txBody>
          <a:bodyPr/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>
                <a:solidFill>
                  <a:srgbClr val="8CE614"/>
                </a:solidFill>
              </a:rPr>
              <a:t>13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1458409-ED5D-43B5-A861-E3633539FA5D}"/>
              </a:ext>
            </a:extLst>
          </p:cNvPr>
          <p:cNvSpPr txBox="1"/>
          <p:nvPr/>
        </p:nvSpPr>
        <p:spPr>
          <a:xfrm>
            <a:off x="368500" y="4362685"/>
            <a:ext cx="7744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Complete Portfolio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in your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Student’s Book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This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a formal project.</a:t>
            </a:r>
            <a:endParaRPr kumimoji="0" lang="en-Z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831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19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0256" y="1775012"/>
            <a:ext cx="4168592" cy="2501153"/>
          </a:xfrm>
        </p:spPr>
        <p:txBody>
          <a:bodyPr>
            <a:noAutofit/>
          </a:bodyPr>
          <a:lstStyle/>
          <a:p>
            <a:pPr algn="ctr"/>
            <a:r>
              <a:rPr lang="en-ZA" dirty="0" smtClean="0">
                <a:solidFill>
                  <a:srgbClr val="8CE614"/>
                </a:solidFill>
              </a:rPr>
              <a:t>Volunteer in a community project</a:t>
            </a:r>
            <a:endParaRPr lang="en-GB" dirty="0">
              <a:solidFill>
                <a:srgbClr val="8CE614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13011" y="4431935"/>
            <a:ext cx="3843081" cy="582870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9A73FD"/>
                </a:solidFill>
              </a:rPr>
              <a:t>Module </a:t>
            </a:r>
            <a:r>
              <a:rPr lang="en-GB" dirty="0" smtClean="0">
                <a:solidFill>
                  <a:srgbClr val="9A73FD"/>
                </a:solidFill>
              </a:rPr>
              <a:t>13</a:t>
            </a:r>
            <a:endParaRPr lang="en-GB" dirty="0">
              <a:solidFill>
                <a:srgbClr val="9A73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30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E0E845-C2E6-4E8B-B558-09C7DD107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44" y="514657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Think about </a:t>
            </a:r>
            <a:r>
              <a:rPr lang="en-ZA" b="1" dirty="0" smtClean="0">
                <a:latin typeface="+mn-lt"/>
              </a:rPr>
              <a:t>it…</a:t>
            </a:r>
            <a:endParaRPr lang="en-ZA" b="1" dirty="0">
              <a:latin typeface="+mn-lt"/>
            </a:endParaRPr>
          </a:p>
        </p:txBody>
      </p:sp>
      <p:pic>
        <p:nvPicPr>
          <p:cNvPr id="5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08" y="245377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980" y="245377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4B573C04-D446-4472-B8E6-C64F86741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581" y="1641087"/>
            <a:ext cx="7782937" cy="3831866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Why should people </a:t>
            </a:r>
            <a:r>
              <a:rPr lang="en-ZA" sz="3600" b="1" dirty="0">
                <a:solidFill>
                  <a:srgbClr val="8CE614"/>
                </a:solidFill>
              </a:rPr>
              <a:t>volunteer</a:t>
            </a:r>
            <a:r>
              <a:rPr lang="en-ZA" sz="3600" dirty="0">
                <a:solidFill>
                  <a:srgbClr val="8CE614"/>
                </a:solidFill>
              </a:rPr>
              <a:t> </a:t>
            </a:r>
            <a:r>
              <a:rPr lang="en-ZA" sz="3600" dirty="0"/>
              <a:t>to </a:t>
            </a:r>
            <a:r>
              <a:rPr lang="en-ZA" sz="3600" dirty="0" smtClean="0"/>
              <a:t>      help </a:t>
            </a:r>
            <a:r>
              <a:rPr lang="en-ZA" sz="3600" dirty="0"/>
              <a:t>in a community?</a:t>
            </a:r>
          </a:p>
          <a:p>
            <a:pPr lvl="0" fontAlgn="base"/>
            <a:r>
              <a:rPr lang="en-ZA" sz="3600" dirty="0"/>
              <a:t>Are you born with </a:t>
            </a:r>
            <a:r>
              <a:rPr lang="en-ZA" sz="3600" b="1" dirty="0">
                <a:solidFill>
                  <a:srgbClr val="9A73FD"/>
                </a:solidFill>
              </a:rPr>
              <a:t>teamwork</a:t>
            </a:r>
            <a:r>
              <a:rPr lang="en-ZA" sz="3600" b="1" dirty="0"/>
              <a:t> </a:t>
            </a:r>
            <a:r>
              <a:rPr lang="en-ZA" sz="3600" dirty="0" smtClean="0"/>
              <a:t>&amp; </a:t>
            </a:r>
            <a:r>
              <a:rPr lang="en-ZA" sz="3600" b="1" dirty="0" smtClean="0">
                <a:solidFill>
                  <a:srgbClr val="8CE614"/>
                </a:solidFill>
              </a:rPr>
              <a:t>leadership </a:t>
            </a:r>
            <a:r>
              <a:rPr lang="en-ZA" sz="3600" b="1" dirty="0">
                <a:solidFill>
                  <a:srgbClr val="8CE614"/>
                </a:solidFill>
              </a:rPr>
              <a:t>skills</a:t>
            </a:r>
            <a:r>
              <a:rPr lang="en-ZA" sz="3600" dirty="0"/>
              <a:t>, or can these be developed?</a:t>
            </a:r>
          </a:p>
          <a:p>
            <a:pPr lvl="0" fontAlgn="base"/>
            <a:r>
              <a:rPr lang="en-ZA" sz="3600" dirty="0"/>
              <a:t>Why is it good </a:t>
            </a:r>
            <a:r>
              <a:rPr lang="en-ZA" sz="3600" b="1" i="1" dirty="0">
                <a:solidFill>
                  <a:srgbClr val="9A73FD"/>
                </a:solidFill>
              </a:rPr>
              <a:t>not to be paid </a:t>
            </a:r>
            <a:r>
              <a:rPr lang="en-ZA" sz="3600" dirty="0"/>
              <a:t>for everything you do for others?</a:t>
            </a:r>
          </a:p>
        </p:txBody>
      </p:sp>
    </p:spTree>
    <p:extLst>
      <p:ext uri="{BB962C8B-B14F-4D97-AF65-F5344CB8AC3E}">
        <p14:creationId xmlns:p14="http://schemas.microsoft.com/office/powerpoint/2010/main" val="242200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483" y="2653232"/>
            <a:ext cx="7623002" cy="2012898"/>
          </a:xfrm>
        </p:spPr>
        <p:txBody>
          <a:bodyPr>
            <a:normAutofit/>
          </a:bodyPr>
          <a:lstStyle/>
          <a:p>
            <a:pPr algn="ctr"/>
            <a:r>
              <a:rPr lang="en-ZA" dirty="0" smtClean="0">
                <a:solidFill>
                  <a:srgbClr val="8CE614"/>
                </a:solidFill>
              </a:rPr>
              <a:t>Volunteering in </a:t>
            </a:r>
            <a:br>
              <a:rPr lang="en-ZA" dirty="0" smtClean="0">
                <a:solidFill>
                  <a:srgbClr val="8CE614"/>
                </a:solidFill>
              </a:rPr>
            </a:br>
            <a:r>
              <a:rPr lang="en-ZA" dirty="0" smtClean="0">
                <a:solidFill>
                  <a:srgbClr val="8CE614"/>
                </a:solidFill>
              </a:rPr>
              <a:t>the community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972" y="2034667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</a:t>
            </a:r>
            <a:r>
              <a:rPr lang="en-ZA" sz="6000" dirty="0" smtClean="0">
                <a:solidFill>
                  <a:srgbClr val="C082E6"/>
                </a:solidFill>
              </a:rPr>
              <a:t>13.1</a:t>
            </a:r>
            <a:endParaRPr lang="en-ZA" sz="6000" dirty="0">
              <a:solidFill>
                <a:srgbClr val="C082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80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383788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What is a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volunteer</a:t>
            </a:r>
            <a:r>
              <a:rPr lang="en-ZA" b="1" dirty="0">
                <a:latin typeface="+mn-lt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770" y="1268583"/>
            <a:ext cx="3640106" cy="4123688"/>
          </a:xfrm>
        </p:spPr>
        <p:txBody>
          <a:bodyPr>
            <a:normAutofit lnSpcReduction="10000"/>
          </a:bodyPr>
          <a:lstStyle/>
          <a:p>
            <a:r>
              <a:rPr lang="en-ZA" sz="3600" dirty="0"/>
              <a:t>Someone </a:t>
            </a:r>
            <a:r>
              <a:rPr lang="en-ZA" sz="3600" dirty="0" smtClean="0"/>
              <a:t>who:</a:t>
            </a:r>
          </a:p>
          <a:p>
            <a:pPr indent="39688">
              <a:buFont typeface="Wingdings" panose="05000000000000000000" pitchFamily="2" charset="2"/>
              <a:buChar char="v"/>
            </a:pPr>
            <a:r>
              <a:rPr lang="en-ZA" sz="3600" dirty="0" smtClean="0"/>
              <a:t> </a:t>
            </a:r>
            <a:r>
              <a:rPr lang="en-ZA" sz="3600" b="1" dirty="0">
                <a:solidFill>
                  <a:srgbClr val="9A73FD"/>
                </a:solidFill>
              </a:rPr>
              <a:t>H</a:t>
            </a:r>
            <a:r>
              <a:rPr lang="en-ZA" sz="3600" b="1" dirty="0" smtClean="0">
                <a:solidFill>
                  <a:srgbClr val="9A73FD"/>
                </a:solidFill>
              </a:rPr>
              <a:t>elps</a:t>
            </a:r>
            <a:r>
              <a:rPr lang="en-ZA" sz="3600" dirty="0" smtClean="0"/>
              <a:t> others</a:t>
            </a:r>
          </a:p>
          <a:p>
            <a:pPr indent="39688">
              <a:buFont typeface="Wingdings" panose="05000000000000000000" pitchFamily="2" charset="2"/>
              <a:buChar char="v"/>
            </a:pPr>
            <a:r>
              <a:rPr lang="en-ZA" sz="3600" dirty="0" smtClean="0"/>
              <a:t> Isn’t paid</a:t>
            </a:r>
          </a:p>
          <a:p>
            <a:pPr marL="712788" indent="-444500">
              <a:buFont typeface="Wingdings" panose="05000000000000000000" pitchFamily="2" charset="2"/>
              <a:buChar char="v"/>
            </a:pPr>
            <a:r>
              <a:rPr lang="en-ZA" sz="3600" dirty="0" smtClean="0"/>
              <a:t>Isn’t </a:t>
            </a:r>
            <a:r>
              <a:rPr lang="en-ZA" sz="3600" dirty="0"/>
              <a:t>forced </a:t>
            </a:r>
            <a:r>
              <a:rPr lang="en-ZA" sz="3600" dirty="0" smtClean="0"/>
              <a:t>  to </a:t>
            </a:r>
            <a:r>
              <a:rPr lang="en-ZA" sz="3600" dirty="0"/>
              <a:t>help</a:t>
            </a:r>
          </a:p>
          <a:p>
            <a:pPr marL="712788" indent="-444500" defTabSz="712788">
              <a:buFont typeface="Wingdings" panose="05000000000000000000" pitchFamily="2" charset="2"/>
              <a:buChar char="v"/>
            </a:pPr>
            <a:r>
              <a:rPr lang="en-ZA" sz="3600" dirty="0" smtClean="0"/>
              <a:t>Wants to make </a:t>
            </a:r>
            <a:r>
              <a:rPr lang="en-ZA" sz="3600" dirty="0"/>
              <a:t>a </a:t>
            </a:r>
            <a:r>
              <a:rPr lang="en-ZA" sz="3600" b="1" dirty="0" smtClean="0">
                <a:solidFill>
                  <a:srgbClr val="9A73FD"/>
                </a:solidFill>
              </a:rPr>
              <a:t>difference</a:t>
            </a:r>
            <a:r>
              <a:rPr lang="en-ZA" sz="3600" dirty="0" smtClean="0"/>
              <a:t>.</a:t>
            </a:r>
            <a:endParaRPr lang="en-ZA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1CDF91A-FACF-4DD8-A288-74FBE5D2A902}"/>
              </a:ext>
            </a:extLst>
          </p:cNvPr>
          <p:cNvSpPr txBox="1"/>
          <p:nvPr/>
        </p:nvSpPr>
        <p:spPr>
          <a:xfrm>
            <a:off x="4170947" y="4640182"/>
            <a:ext cx="3788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13.1: Volunteers can be any age and can work in projects that suit their personalities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615539D-9811-4669-8E75-CBB41D66F5B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47" y="1830514"/>
            <a:ext cx="4115804" cy="270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7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499345-E421-4667-BA1D-85A21D6E8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272" y="400910"/>
            <a:ext cx="7905750" cy="1208215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The need </a:t>
            </a:r>
            <a:r>
              <a:rPr lang="en-ZA" b="1" dirty="0" smtClean="0">
                <a:latin typeface="+mn-lt"/>
              </a:rPr>
              <a:t>for &amp; </a:t>
            </a:r>
            <a:r>
              <a:rPr lang="en-ZA" b="1" dirty="0">
                <a:latin typeface="+mn-lt"/>
              </a:rPr>
              <a:t>importance of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community volunteering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B962F2-7735-46B6-92B8-C70EDB309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272" y="1764860"/>
            <a:ext cx="7905751" cy="29483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ZA" sz="1800" i="1" dirty="0" smtClean="0"/>
              <a:t>Table </a:t>
            </a:r>
            <a:r>
              <a:rPr lang="en-ZA" sz="1800" i="1" dirty="0"/>
              <a:t>13.1: Benefits that volunteers bring to a community</a:t>
            </a:r>
          </a:p>
        </p:txBody>
      </p:sp>
      <p:graphicFrame>
        <p:nvGraphicFramePr>
          <p:cNvPr id="3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6675171"/>
              </p:ext>
            </p:extLst>
          </p:nvPr>
        </p:nvGraphicFramePr>
        <p:xfrm>
          <a:off x="367273" y="2118004"/>
          <a:ext cx="7905750" cy="31720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562"/>
                <a:gridCol w="6834188"/>
              </a:tblGrid>
              <a:tr h="430996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Benefits</a:t>
                      </a:r>
                      <a:endParaRPr lang="en-ZA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en-ZA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DC0"/>
                    </a:solidFill>
                  </a:tcPr>
                </a:tc>
              </a:tr>
              <a:tr h="496357">
                <a:tc>
                  <a:txBody>
                    <a:bodyPr/>
                    <a:lstStyle/>
                    <a:p>
                      <a:pPr marL="0" indent="0" algn="l" defTabSz="182563">
                        <a:spcAft>
                          <a:spcPts val="0"/>
                        </a:spcAft>
                      </a:pPr>
                      <a:r>
                        <a:rPr lang="en-ZA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Workload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They can immediately reduce someone’s workload in terms of manual labour, administration, organisation &amp; service delivery.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E856"/>
                    </a:solidFill>
                  </a:tcPr>
                </a:tc>
              </a:tr>
              <a:tr h="546512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Energy</a:t>
                      </a:r>
                      <a:endParaRPr lang="en-ZA" sz="1800" b="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They bring interest, enthusiasm, energy, skills &amp; talents into the project.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  <a:tr h="523983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Goodwill</a:t>
                      </a:r>
                      <a:endParaRPr lang="en-ZA" sz="1800" b="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They spread goodwill, such as kindness, friendliness,</a:t>
                      </a:r>
                      <a:r>
                        <a:rPr lang="en-ZA" sz="1800" baseline="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ZA" sz="180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helpfulness, generosity &amp; caring.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</a:tr>
              <a:tr h="523983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Ideas</a:t>
                      </a:r>
                      <a:endParaRPr lang="en-ZA" sz="1800" b="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Because they are more objective, they may produce new ideas, 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good advice &amp; fresh solutions.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  <a:tr h="491080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Links</a:t>
                      </a:r>
                      <a:endParaRPr lang="en-ZA" sz="1800" b="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They form a link between benefactors and beneficiaries, &amp; may bring with them new service providers.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107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499345-E421-4667-BA1D-85A21D6E8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272" y="252992"/>
            <a:ext cx="7905750" cy="1208215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The need </a:t>
            </a:r>
            <a:r>
              <a:rPr lang="en-ZA" b="1" dirty="0" smtClean="0">
                <a:latin typeface="+mn-lt"/>
              </a:rPr>
              <a:t>for &amp; </a:t>
            </a:r>
            <a:r>
              <a:rPr lang="en-ZA" b="1" dirty="0">
                <a:latin typeface="+mn-lt"/>
              </a:rPr>
              <a:t>importance of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community volunteering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B962F2-7735-46B6-92B8-C70EDB309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272" y="1642188"/>
            <a:ext cx="7905751" cy="29483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ZA" sz="1800" i="1" dirty="0" smtClean="0"/>
              <a:t>Table </a:t>
            </a:r>
            <a:r>
              <a:rPr lang="en-ZA" sz="1800" i="1" dirty="0"/>
              <a:t>13.1: Benefits that volunteers bring to a community</a:t>
            </a:r>
          </a:p>
        </p:txBody>
      </p:sp>
      <p:graphicFrame>
        <p:nvGraphicFramePr>
          <p:cNvPr id="3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5647766"/>
              </p:ext>
            </p:extLst>
          </p:nvPr>
        </p:nvGraphicFramePr>
        <p:xfrm>
          <a:off x="367272" y="1970731"/>
          <a:ext cx="7905751" cy="3252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1421"/>
                <a:gridCol w="5274330"/>
              </a:tblGrid>
              <a:tr h="382767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Benefits</a:t>
                      </a:r>
                      <a:endParaRPr lang="en-ZA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en-ZA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DC0"/>
                    </a:solidFill>
                  </a:tcPr>
                </a:tc>
              </a:tr>
              <a:tr h="631749">
                <a:tc>
                  <a:txBody>
                    <a:bodyPr/>
                    <a:lstStyle/>
                    <a:p>
                      <a:pPr marL="0" indent="0" algn="l" defTabSz="182563">
                        <a:spcAft>
                          <a:spcPts val="0"/>
                        </a:spcAft>
                      </a:pPr>
                      <a:r>
                        <a:rPr lang="en-ZA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Programme development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They help to develop programmes, improve existing ones, or get programmes started up again.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E856"/>
                    </a:solidFill>
                  </a:tcPr>
                </a:tc>
              </a:tr>
              <a:tr h="605118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Involvement</a:t>
                      </a:r>
                      <a:endParaRPr lang="en-ZA" sz="1800" b="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Their presence encourages others to become involved in the betterment of the community.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  <a:tr h="578223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Feedback</a:t>
                      </a:r>
                      <a:endParaRPr lang="en-ZA" sz="1800" b="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Because they are objective and aren’t paid, they can more easily give constructive feedback &amp; assessment.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</a:tr>
              <a:tr h="618565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Community</a:t>
                      </a:r>
                      <a:r>
                        <a:rPr lang="en-ZA" sz="1800" b="0" baseline="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 spirit</a:t>
                      </a:r>
                      <a:endParaRPr lang="en-ZA" sz="1800" b="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project strengthens bonds within a community &amp; may revive community spirit.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  <a:tr h="436129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Funds</a:t>
                      </a:r>
                      <a:endParaRPr lang="en-ZA" sz="1800" b="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They may help to raise funds for the project.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018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>
                <a:solidFill>
                  <a:srgbClr val="8CE614"/>
                </a:solidFill>
              </a:rPr>
              <a:t>13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</a:t>
            </a:r>
            <a:r>
              <a:rPr lang="en-ZA" dirty="0" smtClean="0">
                <a:solidFill>
                  <a:srgbClr val="C082E6"/>
                </a:solidFill>
              </a:rPr>
              <a:t>13.1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368721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your knowledge of this section – and evaluate your strengths for volunteering – by </a:t>
            </a:r>
            <a:r>
              <a:rPr lang="en-US" dirty="0" smtClean="0"/>
              <a:t>completing Learning </a:t>
            </a:r>
            <a:r>
              <a:rPr lang="en-US" dirty="0"/>
              <a:t>activity 13.1 in your </a:t>
            </a:r>
            <a:r>
              <a:rPr lang="en-US" i="1" dirty="0"/>
              <a:t>Student’s Book</a:t>
            </a:r>
            <a:r>
              <a:rPr lang="en-US" dirty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8492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5829B5-03D4-4555-B172-1D4F31B6A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341" y="481189"/>
            <a:ext cx="7905750" cy="72072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8CE614"/>
                </a:solidFill>
                <a:latin typeface="+mn-lt"/>
              </a:rPr>
              <a:t>Volunteer community projects</a:t>
            </a:r>
            <a:endParaRPr lang="en-ZA" dirty="0">
              <a:solidFill>
                <a:srgbClr val="8CE614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99B21F-D395-4896-A1A4-33770A8DC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973" y="1574265"/>
            <a:ext cx="4768227" cy="3898688"/>
          </a:xfrm>
        </p:spPr>
        <p:txBody>
          <a:bodyPr>
            <a:normAutofit/>
          </a:bodyPr>
          <a:lstStyle/>
          <a:p>
            <a:pPr fontAlgn="base"/>
            <a:r>
              <a:rPr lang="en-ZA" sz="3200" dirty="0"/>
              <a:t>Community project = plan to </a:t>
            </a:r>
            <a:r>
              <a:rPr lang="en-ZA" sz="3200" b="1" dirty="0">
                <a:solidFill>
                  <a:srgbClr val="9A73FD"/>
                </a:solidFill>
              </a:rPr>
              <a:t>improve lives</a:t>
            </a:r>
            <a:r>
              <a:rPr lang="en-ZA" sz="3200" dirty="0"/>
              <a:t>, </a:t>
            </a:r>
            <a:r>
              <a:rPr lang="en-ZA" sz="3200" b="1" dirty="0">
                <a:solidFill>
                  <a:srgbClr val="9A73FD"/>
                </a:solidFill>
              </a:rPr>
              <a:t>conditions</a:t>
            </a:r>
            <a:r>
              <a:rPr lang="en-ZA" sz="3200" dirty="0"/>
              <a:t> </a:t>
            </a:r>
            <a:r>
              <a:rPr lang="en-ZA" sz="3200" dirty="0" smtClean="0"/>
              <a:t>and/or the </a:t>
            </a:r>
            <a:r>
              <a:rPr lang="en-ZA" sz="3200" b="1" dirty="0" smtClean="0">
                <a:solidFill>
                  <a:srgbClr val="9A73FD"/>
                </a:solidFill>
              </a:rPr>
              <a:t>environment</a:t>
            </a:r>
            <a:r>
              <a:rPr lang="en-ZA" sz="3200" dirty="0" smtClean="0"/>
              <a:t> </a:t>
            </a:r>
            <a:r>
              <a:rPr lang="en-ZA" sz="3200" dirty="0"/>
              <a:t>of </a:t>
            </a:r>
            <a:r>
              <a:rPr lang="en-ZA" sz="3200" dirty="0" smtClean="0"/>
              <a:t>a specific </a:t>
            </a:r>
            <a:r>
              <a:rPr lang="en-ZA" sz="3200" dirty="0"/>
              <a:t>community</a:t>
            </a:r>
          </a:p>
          <a:p>
            <a:pPr fontAlgn="base"/>
            <a:r>
              <a:rPr lang="en-ZA" sz="3200" dirty="0"/>
              <a:t>Community needs to be </a:t>
            </a:r>
            <a:r>
              <a:rPr lang="en-ZA" sz="3200" b="1" dirty="0" smtClean="0">
                <a:solidFill>
                  <a:srgbClr val="8CE614"/>
                </a:solidFill>
              </a:rPr>
              <a:t>informed </a:t>
            </a:r>
            <a:r>
              <a:rPr lang="en-ZA" sz="3200" dirty="0" smtClean="0"/>
              <a:t>&amp; </a:t>
            </a:r>
            <a:r>
              <a:rPr lang="en-ZA" sz="3200" b="1" dirty="0" smtClean="0">
                <a:solidFill>
                  <a:srgbClr val="8CE614"/>
                </a:solidFill>
              </a:rPr>
              <a:t>involved</a:t>
            </a:r>
            <a:r>
              <a:rPr lang="en-ZA" sz="3200" dirty="0" smtClean="0"/>
              <a:t>.</a:t>
            </a:r>
            <a:endParaRPr lang="en-ZA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FFE53A5-8399-46A8-8581-C29931126190}"/>
              </a:ext>
            </a:extLst>
          </p:cNvPr>
          <p:cNvSpPr txBox="1"/>
          <p:nvPr/>
        </p:nvSpPr>
        <p:spPr>
          <a:xfrm>
            <a:off x="5029200" y="4179496"/>
            <a:ext cx="3466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13.2: Volunteers don’t have to belong to a specific community in order to do good there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48E3CB1-7E9D-4572-B8D2-FB46E452884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928679"/>
            <a:ext cx="3120590" cy="208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9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Presentation2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1778</TotalTime>
  <Words>541</Words>
  <Application>Microsoft Office PowerPoint</Application>
  <PresentationFormat>On-screen Show (4:3)</PresentationFormat>
  <Paragraphs>79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MS PGothic</vt:lpstr>
      <vt:lpstr>Arial</vt:lpstr>
      <vt:lpstr>Calibri</vt:lpstr>
      <vt:lpstr>Calibri Light</vt:lpstr>
      <vt:lpstr>Courier New</vt:lpstr>
      <vt:lpstr>Palatino Linotype</vt:lpstr>
      <vt:lpstr>Times New Roman</vt:lpstr>
      <vt:lpstr>Wingdings</vt:lpstr>
      <vt:lpstr>1_Presentation2</vt:lpstr>
      <vt:lpstr>Presentation2</vt:lpstr>
      <vt:lpstr>2_Presentation2</vt:lpstr>
      <vt:lpstr>Life Orientation: Life Skills</vt:lpstr>
      <vt:lpstr>Volunteer in a community project</vt:lpstr>
      <vt:lpstr>Think about it…</vt:lpstr>
      <vt:lpstr>Volunteering in  the community</vt:lpstr>
      <vt:lpstr>What is a volunteer?</vt:lpstr>
      <vt:lpstr>The need for &amp; importance of community volunteering</vt:lpstr>
      <vt:lpstr>The need for &amp; importance of community volunteering</vt:lpstr>
      <vt:lpstr>PowerPoint Presentation</vt:lpstr>
      <vt:lpstr>Volunteer community projects</vt:lpstr>
      <vt:lpstr>Volunteer community projects</vt:lpstr>
      <vt:lpstr>PowerPoint Presentation</vt:lpstr>
      <vt:lpstr>Teamwork &amp; leadership skills</vt:lpstr>
      <vt:lpstr>Teams &amp; leaders</vt:lpstr>
      <vt:lpstr>Leadership skills</vt:lpstr>
      <vt:lpstr>Leadership skills</vt:lpstr>
      <vt:lpstr>PowerPoint Presentation</vt:lpstr>
      <vt:lpstr>PowerPoint Presentation</vt:lpstr>
      <vt:lpstr>Portfolio task 5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Jyoti Singh</dc:creator>
  <cp:lastModifiedBy>Janet Bartlet</cp:lastModifiedBy>
  <cp:revision>93</cp:revision>
  <dcterms:created xsi:type="dcterms:W3CDTF">2017-08-15T07:49:10Z</dcterms:created>
  <dcterms:modified xsi:type="dcterms:W3CDTF">2018-02-06T10:19:13Z</dcterms:modified>
</cp:coreProperties>
</file>