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27"/>
  </p:notesMasterIdLst>
  <p:sldIdLst>
    <p:sldId id="316" r:id="rId4"/>
    <p:sldId id="317" r:id="rId5"/>
    <p:sldId id="318" r:id="rId6"/>
    <p:sldId id="319" r:id="rId7"/>
    <p:sldId id="295" r:id="rId8"/>
    <p:sldId id="296" r:id="rId9"/>
    <p:sldId id="297" r:id="rId10"/>
    <p:sldId id="298" r:id="rId11"/>
    <p:sldId id="320" r:id="rId12"/>
    <p:sldId id="323" r:id="rId13"/>
    <p:sldId id="315" r:id="rId14"/>
    <p:sldId id="321" r:id="rId15"/>
    <p:sldId id="301" r:id="rId16"/>
    <p:sldId id="302" r:id="rId17"/>
    <p:sldId id="303" r:id="rId18"/>
    <p:sldId id="304" r:id="rId19"/>
    <p:sldId id="314" r:id="rId20"/>
    <p:sldId id="322" r:id="rId21"/>
    <p:sldId id="307" r:id="rId22"/>
    <p:sldId id="312" r:id="rId23"/>
    <p:sldId id="313" r:id="rId24"/>
    <p:sldId id="311" r:id="rId25"/>
    <p:sldId id="28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10" clrIdx="0">
    <p:extLst/>
  </p:cmAuthor>
  <p:cmAuthor id="2" name="Intern" initials="I" lastIdx="6" clrIdx="1"/>
  <p:cmAuthor id="3" name="Janet Bartlet" initials="JB" lastIdx="6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614"/>
    <a:srgbClr val="AB8BFD"/>
    <a:srgbClr val="9EA2F4"/>
    <a:srgbClr val="9FBFF3"/>
    <a:srgbClr val="B7E37D"/>
    <a:srgbClr val="4A3D9B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84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2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12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13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47364"/>
            <a:ext cx="3754328" cy="53135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6386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2895339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3551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4892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547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4481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41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375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3724255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3150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964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467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596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1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67447"/>
            <a:ext cx="2326565" cy="32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1" y="5565371"/>
            <a:ext cx="720000" cy="761579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94688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72622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2</a:t>
            </a:r>
          </a:p>
        </p:txBody>
      </p:sp>
    </p:spTree>
    <p:extLst>
      <p:ext uri="{BB962C8B-B14F-4D97-AF65-F5344CB8AC3E}">
        <p14:creationId xmlns:p14="http://schemas.microsoft.com/office/powerpoint/2010/main" val="322405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24 Ethics And Moral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2146"/>
            <a:ext cx="9144000" cy="5143042"/>
          </a:xfrm>
        </p:spPr>
      </p:pic>
      <p:sp>
        <p:nvSpPr>
          <p:cNvPr id="5" name="TextBox 4"/>
          <p:cNvSpPr txBox="1"/>
          <p:nvPr/>
        </p:nvSpPr>
        <p:spPr>
          <a:xfrm>
            <a:off x="465457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4158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4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12.1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unit by completing Learning activity 12.1 in your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08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67866"/>
            <a:ext cx="7618845" cy="2631463"/>
          </a:xfrm>
        </p:spPr>
        <p:txBody>
          <a:bodyPr>
            <a:normAutofit fontScale="90000"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Responsibilities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</a:t>
            </a:r>
            <a:r>
              <a:rPr lang="en-ZA" dirty="0">
                <a:solidFill>
                  <a:srgbClr val="8CE614"/>
                </a:solidFill>
              </a:rPr>
              <a:t>duties regarding study 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1640772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12.2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8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5372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Sources of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study funding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77450"/>
            <a:ext cx="3888264" cy="5012336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ZA" sz="3600" b="1" dirty="0" smtClean="0"/>
              <a:t>Bursaries</a:t>
            </a:r>
            <a:r>
              <a:rPr lang="en-ZA" sz="3600" dirty="0" smtClean="0"/>
              <a:t>: </a:t>
            </a:r>
            <a:endParaRPr lang="en-ZA" sz="3600" dirty="0"/>
          </a:p>
          <a:p>
            <a:pPr marL="633413" lvl="1" indent="-450850" fontAlgn="base">
              <a:buFont typeface="Wingdings" panose="05000000000000000000" pitchFamily="2" charset="2"/>
              <a:buChar char="v"/>
            </a:pPr>
            <a:r>
              <a:rPr lang="en-ZA" sz="3500" dirty="0"/>
              <a:t>Money to </a:t>
            </a:r>
            <a:r>
              <a:rPr lang="en-ZA" sz="3500" b="1" dirty="0">
                <a:solidFill>
                  <a:srgbClr val="AB8BFD"/>
                </a:solidFill>
              </a:rPr>
              <a:t>help pay </a:t>
            </a:r>
            <a:r>
              <a:rPr lang="en-ZA" sz="3500" dirty="0"/>
              <a:t>for studies</a:t>
            </a:r>
          </a:p>
          <a:p>
            <a:pPr marL="633413" lvl="1" indent="-450850" fontAlgn="base">
              <a:buFont typeface="Wingdings" panose="05000000000000000000" pitchFamily="2" charset="2"/>
              <a:buChar char="v"/>
            </a:pPr>
            <a:r>
              <a:rPr lang="en-ZA" sz="3500" dirty="0"/>
              <a:t>Based on </a:t>
            </a:r>
            <a:r>
              <a:rPr lang="en-ZA" sz="3500" b="1" dirty="0">
                <a:solidFill>
                  <a:srgbClr val="8CE614"/>
                </a:solidFill>
              </a:rPr>
              <a:t>financial </a:t>
            </a:r>
            <a:r>
              <a:rPr lang="en-ZA" sz="3500" b="1" dirty="0" smtClean="0">
                <a:solidFill>
                  <a:srgbClr val="8CE614"/>
                </a:solidFill>
              </a:rPr>
              <a:t>need</a:t>
            </a:r>
            <a:r>
              <a:rPr lang="en-ZA" sz="3500" dirty="0" smtClean="0"/>
              <a:t> &amp; </a:t>
            </a:r>
            <a:r>
              <a:rPr lang="en-ZA" sz="3500" b="1" dirty="0" smtClean="0">
                <a:solidFill>
                  <a:srgbClr val="AB8BFD"/>
                </a:solidFill>
              </a:rPr>
              <a:t>academic </a:t>
            </a:r>
            <a:r>
              <a:rPr lang="en-ZA" sz="3500" b="1" dirty="0">
                <a:solidFill>
                  <a:srgbClr val="AB8BFD"/>
                </a:solidFill>
              </a:rPr>
              <a:t>performance</a:t>
            </a:r>
          </a:p>
          <a:p>
            <a:pPr marL="633413" lvl="1" indent="-450850" fontAlgn="base">
              <a:buFont typeface="Wingdings" panose="05000000000000000000" pitchFamily="2" charset="2"/>
              <a:buChar char="v"/>
            </a:pPr>
            <a:r>
              <a:rPr lang="en-ZA" sz="3500" dirty="0"/>
              <a:t>Paid by </a:t>
            </a:r>
            <a:r>
              <a:rPr lang="en-ZA" sz="3500" b="1" dirty="0">
                <a:solidFill>
                  <a:srgbClr val="AB8BFD"/>
                </a:solidFill>
              </a:rPr>
              <a:t>companies</a:t>
            </a:r>
            <a:r>
              <a:rPr lang="en-ZA" sz="3500" dirty="0"/>
              <a:t>, </a:t>
            </a:r>
            <a:r>
              <a:rPr lang="en-ZA" sz="3500" b="1" dirty="0">
                <a:solidFill>
                  <a:srgbClr val="8CE614"/>
                </a:solidFill>
              </a:rPr>
              <a:t>trust</a:t>
            </a:r>
            <a:r>
              <a:rPr lang="en-ZA" sz="3500" dirty="0"/>
              <a:t> </a:t>
            </a:r>
            <a:r>
              <a:rPr lang="en-ZA" sz="3500" b="1" dirty="0">
                <a:solidFill>
                  <a:srgbClr val="8CE614"/>
                </a:solidFill>
              </a:rPr>
              <a:t>funds</a:t>
            </a:r>
            <a:r>
              <a:rPr lang="en-ZA" sz="3500" dirty="0"/>
              <a:t>, </a:t>
            </a:r>
            <a:r>
              <a:rPr lang="en-ZA" sz="3500" b="1" dirty="0">
                <a:solidFill>
                  <a:srgbClr val="AB8BFD"/>
                </a:solidFill>
              </a:rPr>
              <a:t>charities </a:t>
            </a:r>
            <a:r>
              <a:rPr lang="en-ZA" sz="3500" dirty="0" smtClean="0"/>
              <a:t>  &amp; </a:t>
            </a:r>
            <a:r>
              <a:rPr lang="en-ZA" sz="3500" b="1" dirty="0" smtClean="0">
                <a:solidFill>
                  <a:srgbClr val="8CE614"/>
                </a:solidFill>
              </a:rPr>
              <a:t>NGOs</a:t>
            </a:r>
            <a:endParaRPr lang="en-ZA" sz="3500" b="1" dirty="0">
              <a:solidFill>
                <a:srgbClr val="8CE614"/>
              </a:solidFill>
            </a:endParaRPr>
          </a:p>
          <a:p>
            <a:pPr marL="633413" lvl="1" indent="-450850" fontAlgn="base">
              <a:buFont typeface="Wingdings" panose="05000000000000000000" pitchFamily="2" charset="2"/>
              <a:buChar char="v"/>
            </a:pPr>
            <a:r>
              <a:rPr lang="en-ZA" sz="3500" dirty="0"/>
              <a:t>Not paid back </a:t>
            </a:r>
            <a:r>
              <a:rPr lang="en-ZA" sz="3500" b="1" dirty="0">
                <a:solidFill>
                  <a:srgbClr val="AB8BFD"/>
                </a:solidFill>
              </a:rPr>
              <a:t>unless</a:t>
            </a:r>
            <a:r>
              <a:rPr lang="en-ZA" sz="3500" dirty="0"/>
              <a:t> </a:t>
            </a:r>
            <a:r>
              <a:rPr lang="en-ZA" sz="3500" dirty="0" smtClean="0"/>
              <a:t>the student </a:t>
            </a:r>
            <a:r>
              <a:rPr lang="en-ZA" sz="3500" b="1" dirty="0" smtClean="0">
                <a:solidFill>
                  <a:srgbClr val="FF0000"/>
                </a:solidFill>
              </a:rPr>
              <a:t>fails</a:t>
            </a:r>
            <a:r>
              <a:rPr lang="en-ZA" sz="3500" dirty="0" smtClean="0"/>
              <a:t>.</a:t>
            </a:r>
            <a:endParaRPr lang="en-ZA" sz="35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D63275-53AD-49BF-AD2C-6FC757430F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44" y="1740697"/>
            <a:ext cx="3524250" cy="2459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FFE53A5-8399-46A8-8581-C29931126190}"/>
              </a:ext>
            </a:extLst>
          </p:cNvPr>
          <p:cNvSpPr txBox="1"/>
          <p:nvPr/>
        </p:nvSpPr>
        <p:spPr>
          <a:xfrm>
            <a:off x="4475389" y="4360112"/>
            <a:ext cx="3811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12.8: Some bursaries pay the funds direct into the college on behalf of the student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6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525" y="1119673"/>
            <a:ext cx="8040566" cy="4702629"/>
          </a:xfrm>
        </p:spPr>
        <p:txBody>
          <a:bodyPr>
            <a:normAutofit/>
          </a:bodyPr>
          <a:lstStyle/>
          <a:p>
            <a:pPr fontAlgn="base"/>
            <a:r>
              <a:rPr lang="en-ZA" sz="3600" b="1" dirty="0"/>
              <a:t>Scholarships:</a:t>
            </a:r>
          </a:p>
          <a:p>
            <a:pPr indent="488950" fontAlgn="base">
              <a:buFont typeface="Wingdings" panose="05000000000000000000" pitchFamily="2" charset="2"/>
              <a:buChar char="v"/>
            </a:pPr>
            <a:r>
              <a:rPr lang="en-ZA" sz="3200" dirty="0"/>
              <a:t>Type of </a:t>
            </a:r>
            <a:r>
              <a:rPr lang="en-ZA" sz="3200" b="1" dirty="0">
                <a:solidFill>
                  <a:srgbClr val="AB8BFD"/>
                </a:solidFill>
              </a:rPr>
              <a:t>bursary</a:t>
            </a:r>
          </a:p>
          <a:p>
            <a:pPr indent="488950" fontAlgn="base">
              <a:buFont typeface="Wingdings" panose="05000000000000000000" pitchFamily="2" charset="2"/>
              <a:buChar char="v"/>
            </a:pPr>
            <a:r>
              <a:rPr lang="en-ZA" sz="3200" dirty="0"/>
              <a:t>Based on </a:t>
            </a:r>
            <a:r>
              <a:rPr lang="en-ZA" sz="3200" b="1" dirty="0">
                <a:solidFill>
                  <a:srgbClr val="8CE614"/>
                </a:solidFill>
              </a:rPr>
              <a:t>academic</a:t>
            </a:r>
            <a:r>
              <a:rPr lang="en-ZA" sz="3200" dirty="0"/>
              <a:t> or </a:t>
            </a:r>
            <a:r>
              <a:rPr lang="en-ZA" sz="3200" b="1" dirty="0">
                <a:solidFill>
                  <a:srgbClr val="8CE614"/>
                </a:solidFill>
              </a:rPr>
              <a:t>sport performance</a:t>
            </a:r>
          </a:p>
          <a:p>
            <a:pPr indent="488950" fontAlgn="base">
              <a:buFont typeface="Wingdings" panose="05000000000000000000" pitchFamily="2" charset="2"/>
              <a:buChar char="v"/>
            </a:pPr>
            <a:r>
              <a:rPr lang="en-ZA" sz="3200" dirty="0"/>
              <a:t>Conditions </a:t>
            </a:r>
            <a:r>
              <a:rPr lang="en-ZA" sz="3200" b="1" dirty="0">
                <a:solidFill>
                  <a:srgbClr val="AB8BFD"/>
                </a:solidFill>
              </a:rPr>
              <a:t>to be </a:t>
            </a:r>
            <a:r>
              <a:rPr lang="en-ZA" sz="3200" b="1" dirty="0" smtClean="0">
                <a:solidFill>
                  <a:srgbClr val="AB8BFD"/>
                </a:solidFill>
              </a:rPr>
              <a:t>met</a:t>
            </a:r>
            <a:r>
              <a:rPr lang="en-ZA" sz="3200" dirty="0" smtClean="0"/>
              <a:t>.</a:t>
            </a:r>
            <a:endParaRPr lang="en-ZA" sz="3200" dirty="0"/>
          </a:p>
          <a:p>
            <a:pPr fontAlgn="base"/>
            <a:r>
              <a:rPr lang="en-ZA" sz="3600" b="1" dirty="0"/>
              <a:t>Loans: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Offered by: </a:t>
            </a:r>
            <a:r>
              <a:rPr lang="en-ZA" sz="3200" b="1" dirty="0">
                <a:solidFill>
                  <a:srgbClr val="8CE614"/>
                </a:solidFill>
              </a:rPr>
              <a:t>NSFAS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colleges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8CE614"/>
                </a:solidFill>
              </a:rPr>
              <a:t>banks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Interest </a:t>
            </a:r>
            <a:r>
              <a:rPr lang="en-ZA" sz="3200" b="1" dirty="0" smtClean="0">
                <a:solidFill>
                  <a:srgbClr val="AB8BFD"/>
                </a:solidFill>
              </a:rPr>
              <a:t>payable</a:t>
            </a:r>
            <a:r>
              <a:rPr lang="en-ZA" sz="3200" dirty="0" smtClean="0"/>
              <a:t>. </a:t>
            </a:r>
            <a:endParaRPr lang="en-ZA" sz="32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5372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Sources of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study funding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249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85" y="1100552"/>
            <a:ext cx="8040565" cy="4168517"/>
          </a:xfrm>
        </p:spPr>
        <p:txBody>
          <a:bodyPr>
            <a:noAutofit/>
          </a:bodyPr>
          <a:lstStyle/>
          <a:p>
            <a:pPr fontAlgn="base"/>
            <a:r>
              <a:rPr lang="en-ZA" sz="3600" b="1" dirty="0"/>
              <a:t>Study policies: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600" dirty="0"/>
              <a:t>Savings </a:t>
            </a:r>
            <a:r>
              <a:rPr lang="en-ZA" sz="3600" b="1" dirty="0">
                <a:solidFill>
                  <a:srgbClr val="AB8BFD"/>
                </a:solidFill>
              </a:rPr>
              <a:t>plan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600" dirty="0"/>
              <a:t>Started when </a:t>
            </a:r>
            <a:r>
              <a:rPr lang="en-ZA" sz="3600" b="1" dirty="0">
                <a:solidFill>
                  <a:srgbClr val="8CE614"/>
                </a:solidFill>
              </a:rPr>
              <a:t>children are </a:t>
            </a:r>
            <a:r>
              <a:rPr lang="en-ZA" sz="3600" b="1" dirty="0" smtClean="0">
                <a:solidFill>
                  <a:srgbClr val="8CE614"/>
                </a:solidFill>
              </a:rPr>
              <a:t>young</a:t>
            </a:r>
            <a:r>
              <a:rPr lang="en-ZA" sz="3600" dirty="0" smtClean="0"/>
              <a:t>.</a:t>
            </a:r>
            <a:endParaRPr lang="en-ZA" sz="3600" dirty="0"/>
          </a:p>
          <a:p>
            <a:pPr fontAlgn="base"/>
            <a:r>
              <a:rPr lang="en-ZA" sz="3600" b="1" dirty="0"/>
              <a:t>Awards: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600" dirty="0"/>
              <a:t>Prize for </a:t>
            </a:r>
            <a:r>
              <a:rPr lang="en-ZA" sz="3600" b="1" dirty="0">
                <a:solidFill>
                  <a:srgbClr val="AB8BFD"/>
                </a:solidFill>
              </a:rPr>
              <a:t>best student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600" dirty="0"/>
              <a:t>Covers fees </a:t>
            </a:r>
            <a:r>
              <a:rPr lang="en-ZA" sz="3600" b="1" dirty="0">
                <a:solidFill>
                  <a:srgbClr val="8CE614"/>
                </a:solidFill>
              </a:rPr>
              <a:t>for a year </a:t>
            </a:r>
            <a:r>
              <a:rPr lang="en-ZA" sz="3600" dirty="0" smtClean="0"/>
              <a:t>or for</a:t>
            </a:r>
            <a:r>
              <a:rPr lang="en-ZA" sz="3600" b="1" dirty="0" smtClean="0"/>
              <a:t> </a:t>
            </a:r>
            <a:r>
              <a:rPr lang="en-ZA" sz="3600" b="1" dirty="0">
                <a:solidFill>
                  <a:srgbClr val="AB8BFD"/>
                </a:solidFill>
              </a:rPr>
              <a:t>all years </a:t>
            </a:r>
            <a:r>
              <a:rPr lang="en-ZA" sz="3600" b="1" dirty="0" smtClean="0">
                <a:solidFill>
                  <a:srgbClr val="AB8BFD"/>
                </a:solidFill>
              </a:rPr>
              <a:t>      of study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5372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Sources of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study funding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97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34" y="1523687"/>
            <a:ext cx="8040565" cy="3675903"/>
          </a:xfrm>
        </p:spPr>
        <p:txBody>
          <a:bodyPr>
            <a:normAutofit/>
          </a:bodyPr>
          <a:lstStyle/>
          <a:p>
            <a:pPr fontAlgn="base"/>
            <a:r>
              <a:rPr lang="en-ZA" sz="3600" dirty="0"/>
              <a:t>Meet </a:t>
            </a:r>
            <a:r>
              <a:rPr lang="en-ZA" sz="3600" b="1" dirty="0">
                <a:solidFill>
                  <a:srgbClr val="AB8BFD"/>
                </a:solidFill>
              </a:rPr>
              <a:t>all requirements</a:t>
            </a:r>
          </a:p>
          <a:p>
            <a:pPr fontAlgn="base"/>
            <a:r>
              <a:rPr lang="en-ZA" sz="3600" dirty="0"/>
              <a:t>Draw up a </a:t>
            </a:r>
            <a:r>
              <a:rPr lang="en-ZA" sz="3600" b="1" dirty="0">
                <a:solidFill>
                  <a:srgbClr val="8CE614"/>
                </a:solidFill>
              </a:rPr>
              <a:t>budget</a:t>
            </a:r>
          </a:p>
          <a:p>
            <a:pPr fontAlgn="base"/>
            <a:r>
              <a:rPr lang="en-ZA" sz="3600" dirty="0"/>
              <a:t>Aim for </a:t>
            </a:r>
            <a:r>
              <a:rPr lang="en-ZA" sz="3600" b="1" dirty="0">
                <a:solidFill>
                  <a:srgbClr val="AB8BFD"/>
                </a:solidFill>
              </a:rPr>
              <a:t>good marks</a:t>
            </a:r>
          </a:p>
          <a:p>
            <a:pPr fontAlgn="base"/>
            <a:r>
              <a:rPr lang="en-ZA" sz="3600" dirty="0"/>
              <a:t>Remember </a:t>
            </a:r>
            <a:r>
              <a:rPr lang="en-ZA" sz="3600" b="1" dirty="0">
                <a:solidFill>
                  <a:srgbClr val="8CE614"/>
                </a:solidFill>
              </a:rPr>
              <a:t>why you are at college</a:t>
            </a:r>
          </a:p>
          <a:p>
            <a:pPr fontAlgn="base"/>
            <a:r>
              <a:rPr lang="en-ZA" sz="3600" dirty="0" smtClean="0"/>
              <a:t>Communicate.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57" y="225614"/>
            <a:ext cx="7905750" cy="1087058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Study funding – </a:t>
            </a:r>
            <a:r>
              <a:rPr lang="en-ZA" b="1" dirty="0">
                <a:solidFill>
                  <a:srgbClr val="AB8BFD"/>
                </a:solidFill>
                <a:latin typeface="+mn-lt"/>
              </a:rPr>
              <a:t>responsibilities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duties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3520" y="4146431"/>
            <a:ext cx="3091179" cy="21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7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12.2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397731-06F0-47FA-9E35-5C33FD544AB2}"/>
              </a:ext>
            </a:extLst>
          </p:cNvPr>
          <p:cNvSpPr txBox="1"/>
          <p:nvPr/>
        </p:nvSpPr>
        <p:spPr>
          <a:xfrm>
            <a:off x="392595" y="5473138"/>
            <a:ext cx="7389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ZA" dirty="0">
                <a:solidFill>
                  <a:prstClr val="black"/>
                </a:solidFill>
              </a:rPr>
              <a:t>Test your knowledge of this section – and </a:t>
            </a:r>
            <a:r>
              <a:rPr lang="en-ZA" dirty="0" smtClean="0">
                <a:solidFill>
                  <a:prstClr val="black"/>
                </a:solidFill>
              </a:rPr>
              <a:t>look at your budget </a:t>
            </a:r>
            <a:r>
              <a:rPr lang="en-ZA" dirty="0">
                <a:solidFill>
                  <a:prstClr val="black"/>
                </a:solidFill>
              </a:rPr>
              <a:t>– by completing Learning activity </a:t>
            </a:r>
            <a:r>
              <a:rPr lang="en-ZA" dirty="0" smtClean="0">
                <a:solidFill>
                  <a:prstClr val="black"/>
                </a:solidFill>
              </a:rPr>
              <a:t>12.2 </a:t>
            </a:r>
            <a:r>
              <a:rPr lang="en-ZA" dirty="0">
                <a:solidFill>
                  <a:prstClr val="black"/>
                </a:solidFill>
              </a:rPr>
              <a:t>in your </a:t>
            </a:r>
            <a:r>
              <a:rPr lang="en-ZA" i="1" dirty="0">
                <a:solidFill>
                  <a:prstClr val="black"/>
                </a:solidFill>
              </a:rPr>
              <a:t>Student’s </a:t>
            </a:r>
            <a:r>
              <a:rPr lang="en-ZA" i="1" dirty="0" smtClean="0">
                <a:solidFill>
                  <a:prstClr val="black"/>
                </a:solidFill>
              </a:rPr>
              <a:t>Book</a:t>
            </a:r>
            <a:r>
              <a:rPr lang="en-ZA" dirty="0" smtClean="0">
                <a:solidFill>
                  <a:prstClr val="black"/>
                </a:solidFill>
              </a:rPr>
              <a:t>.</a:t>
            </a:r>
            <a:r>
              <a:rPr lang="en-ZA" i="1" dirty="0" smtClean="0">
                <a:solidFill>
                  <a:prstClr val="black"/>
                </a:solidFill>
              </a:rPr>
              <a:t> 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536679"/>
            <a:ext cx="7618845" cy="2631463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Your own ethical values </a:t>
            </a:r>
            <a:r>
              <a:rPr lang="en-ZA" dirty="0" smtClean="0">
                <a:solidFill>
                  <a:srgbClr val="8CE614"/>
                </a:solidFill>
              </a:rPr>
              <a:t>&amp; </a:t>
            </a:r>
            <a:r>
              <a:rPr lang="en-ZA" dirty="0">
                <a:solidFill>
                  <a:srgbClr val="8CE614"/>
                </a:solidFill>
              </a:rPr>
              <a:t>behaviour at 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1640772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12.3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59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93" y="234945"/>
            <a:ext cx="7905750" cy="1101486"/>
          </a:xfrm>
        </p:spPr>
        <p:txBody>
          <a:bodyPr>
            <a:noAutofit/>
          </a:bodyPr>
          <a:lstStyle/>
          <a:p>
            <a:r>
              <a:rPr lang="en-ZA" b="1" dirty="0">
                <a:latin typeface="+mn-lt"/>
              </a:rPr>
              <a:t>Your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ethical values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AB8BFD"/>
                </a:solidFill>
                <a:latin typeface="+mn-lt"/>
              </a:rPr>
              <a:t>behaviour</a:t>
            </a:r>
            <a:endParaRPr lang="en-ZA" dirty="0">
              <a:solidFill>
                <a:srgbClr val="AB8BFD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93" y="1492898"/>
            <a:ext cx="8040566" cy="4385388"/>
          </a:xfrm>
        </p:spPr>
        <p:txBody>
          <a:bodyPr>
            <a:normAutofit/>
          </a:bodyPr>
          <a:lstStyle/>
          <a:p>
            <a:pPr fontAlgn="base"/>
            <a:r>
              <a:rPr lang="en-ZA" sz="3600" dirty="0"/>
              <a:t>Ethical choices need to be made </a:t>
            </a:r>
            <a:r>
              <a:rPr lang="en-ZA" sz="3600" dirty="0" smtClean="0"/>
              <a:t>      </a:t>
            </a:r>
            <a:r>
              <a:rPr lang="en-ZA" sz="3600" b="1" dirty="0" smtClean="0">
                <a:solidFill>
                  <a:srgbClr val="8CE614"/>
                </a:solidFill>
              </a:rPr>
              <a:t>every day</a:t>
            </a:r>
            <a:r>
              <a:rPr lang="en-ZA" sz="3600" dirty="0" smtClean="0"/>
              <a:t>.</a:t>
            </a:r>
            <a:endParaRPr lang="en-ZA" sz="3600" dirty="0"/>
          </a:p>
          <a:p>
            <a:pPr fontAlgn="base"/>
            <a:r>
              <a:rPr lang="en-ZA" sz="3600" b="1" dirty="0"/>
              <a:t>Remember</a:t>
            </a:r>
            <a:r>
              <a:rPr lang="en-ZA" sz="3600" dirty="0"/>
              <a:t>: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Ethics = </a:t>
            </a:r>
            <a:r>
              <a:rPr lang="en-ZA" sz="3200" b="1" dirty="0">
                <a:solidFill>
                  <a:srgbClr val="AB8BFD"/>
                </a:solidFill>
              </a:rPr>
              <a:t>moral correctness 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Values = </a:t>
            </a:r>
            <a:r>
              <a:rPr lang="en-ZA" sz="3200" b="1" dirty="0">
                <a:solidFill>
                  <a:srgbClr val="8CE614"/>
                </a:solidFill>
              </a:rPr>
              <a:t>principles</a:t>
            </a:r>
            <a:r>
              <a:rPr lang="en-ZA" sz="3200" dirty="0"/>
              <a:t> that guide your </a:t>
            </a:r>
            <a:r>
              <a:rPr lang="en-ZA" sz="3200" b="1" dirty="0">
                <a:solidFill>
                  <a:srgbClr val="AB8BFD"/>
                </a:solidFill>
              </a:rPr>
              <a:t>ethical </a:t>
            </a:r>
            <a:r>
              <a:rPr lang="en-ZA" sz="3200" dirty="0" smtClean="0"/>
              <a:t>&amp;</a:t>
            </a:r>
            <a:r>
              <a:rPr lang="en-ZA" sz="3200" b="1" dirty="0" smtClean="0">
                <a:solidFill>
                  <a:srgbClr val="AB8BFD"/>
                </a:solidFill>
              </a:rPr>
              <a:t> moral behaviour</a:t>
            </a:r>
            <a:r>
              <a:rPr lang="en-ZA" sz="3200" dirty="0" smtClean="0"/>
              <a:t>; </a:t>
            </a:r>
            <a:r>
              <a:rPr lang="en-ZA" sz="3200" dirty="0"/>
              <a:t>what is important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Moral behaviour = </a:t>
            </a:r>
            <a:r>
              <a:rPr lang="en-ZA" sz="3200" b="1" dirty="0">
                <a:solidFill>
                  <a:srgbClr val="8CE614"/>
                </a:solidFill>
              </a:rPr>
              <a:t>acceptable </a:t>
            </a:r>
            <a:r>
              <a:rPr lang="en-ZA" sz="3200" b="1" dirty="0" smtClean="0">
                <a:solidFill>
                  <a:srgbClr val="8CE614"/>
                </a:solidFill>
              </a:rPr>
              <a:t>actions</a:t>
            </a:r>
            <a:r>
              <a:rPr lang="en-ZA" sz="3200" dirty="0" smtClean="0"/>
              <a:t>. 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4728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256" y="134471"/>
            <a:ext cx="4168592" cy="4986062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Explain ethical behaviour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at </a:t>
            </a:r>
            <a:r>
              <a:rPr lang="en-ZA" dirty="0">
                <a:solidFill>
                  <a:srgbClr val="8CE614"/>
                </a:solidFill>
              </a:rPr>
              <a:t>college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in </a:t>
            </a:r>
            <a:r>
              <a:rPr lang="en-ZA" dirty="0">
                <a:solidFill>
                  <a:srgbClr val="8CE614"/>
                </a:solidFill>
              </a:rPr>
              <a:t>your personal life</a:t>
            </a:r>
            <a:endParaRPr lang="en-GB" dirty="0">
              <a:solidFill>
                <a:srgbClr val="8CE61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3012" y="5279100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</a:t>
            </a:r>
            <a:r>
              <a:rPr lang="en-GB" dirty="0" smtClean="0">
                <a:solidFill>
                  <a:srgbClr val="9A73FD"/>
                </a:solidFill>
              </a:rPr>
              <a:t>12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1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12.3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397731-06F0-47FA-9E35-5C33FD544AB2}"/>
              </a:ext>
            </a:extLst>
          </p:cNvPr>
          <p:cNvSpPr txBox="1"/>
          <p:nvPr/>
        </p:nvSpPr>
        <p:spPr>
          <a:xfrm>
            <a:off x="392595" y="5473138"/>
            <a:ext cx="7389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section – and analyse your ethical values – by completing Learning activity 12.3 in your </a:t>
            </a:r>
            <a:r>
              <a:rPr kumimoji="0" lang="en-Z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</a:t>
            </a:r>
            <a:r>
              <a:rPr kumimoji="0" lang="en-ZA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Book</a:t>
            </a:r>
            <a:r>
              <a:rPr kumimoji="0" lang="en-ZA" sz="18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ZA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9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12.4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8D34B7B-8D73-4087-A710-4837AE4F20F0}"/>
              </a:ext>
            </a:extLst>
          </p:cNvPr>
          <p:cNvSpPr txBox="1"/>
          <p:nvPr/>
        </p:nvSpPr>
        <p:spPr>
          <a:xfrm>
            <a:off x="392595" y="5473138"/>
            <a:ext cx="690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unit – and interview a role model for ethical behaviour – by completing Learning activity 12.4 in your </a:t>
            </a:r>
            <a:r>
              <a:rPr kumimoji="0" lang="en-Z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</a:t>
            </a:r>
            <a:r>
              <a:rPr kumimoji="0" lang="en-ZA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Book</a:t>
            </a:r>
            <a:r>
              <a:rPr kumimoji="0" lang="en-ZA" sz="18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en-ZA" sz="1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5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module by completing the Summative assessment of </a:t>
            </a:r>
            <a:r>
              <a:rPr lang="en-US" dirty="0" smtClean="0">
                <a:solidFill>
                  <a:prstClr val="black"/>
                </a:solidFill>
              </a:rPr>
              <a:t>Module 12 in </a:t>
            </a:r>
            <a:r>
              <a:rPr lang="en-US" dirty="0">
                <a:solidFill>
                  <a:prstClr val="black"/>
                </a:solidFill>
              </a:rPr>
              <a:t>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4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</a:t>
            </a:r>
            <a:r>
              <a:rPr lang="en-ZA" b="1" dirty="0" smtClean="0">
                <a:latin typeface="+mn-lt"/>
              </a:rPr>
              <a:t>it…</a:t>
            </a:r>
            <a:endParaRPr lang="en-ZA" b="1" dirty="0">
              <a:latin typeface="+mn-lt"/>
            </a:endParaRP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80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7" y="1748802"/>
            <a:ext cx="7905751" cy="317399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What would life be like without </a:t>
            </a:r>
            <a:r>
              <a:rPr lang="en-ZA" sz="3600" b="1" dirty="0">
                <a:solidFill>
                  <a:srgbClr val="FF0000"/>
                </a:solidFill>
              </a:rPr>
              <a:t>any regard</a:t>
            </a:r>
            <a:r>
              <a:rPr lang="en-ZA" sz="3600" dirty="0"/>
              <a:t> for </a:t>
            </a:r>
            <a:r>
              <a:rPr lang="en-ZA" sz="3600" b="1" dirty="0">
                <a:solidFill>
                  <a:srgbClr val="8CE614"/>
                </a:solidFill>
              </a:rPr>
              <a:t>ethics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AB8BFD"/>
                </a:solidFill>
              </a:rPr>
              <a:t>morals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How can study funds be </a:t>
            </a:r>
            <a:r>
              <a:rPr lang="en-ZA" sz="3600" dirty="0" smtClean="0"/>
              <a:t>             </a:t>
            </a:r>
            <a:r>
              <a:rPr lang="en-ZA" sz="3600" b="1" dirty="0" smtClean="0">
                <a:solidFill>
                  <a:srgbClr val="8CE614"/>
                </a:solidFill>
              </a:rPr>
              <a:t>managed</a:t>
            </a:r>
            <a:r>
              <a:rPr lang="en-ZA" sz="3600" dirty="0" smtClean="0"/>
              <a:t> </a:t>
            </a:r>
            <a:r>
              <a:rPr lang="en-ZA" sz="3600" b="1" dirty="0">
                <a:solidFill>
                  <a:srgbClr val="AB8BFD"/>
                </a:solidFill>
              </a:rPr>
              <a:t>responsibly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How can you know for sure what is </a:t>
            </a:r>
            <a:r>
              <a:rPr lang="en-ZA" sz="3600" dirty="0" smtClean="0"/>
              <a:t> </a:t>
            </a:r>
            <a:r>
              <a:rPr lang="en-ZA" sz="3600" b="1" dirty="0" smtClean="0">
                <a:solidFill>
                  <a:srgbClr val="8CE614"/>
                </a:solidFill>
              </a:rPr>
              <a:t>right</a:t>
            </a:r>
            <a:r>
              <a:rPr lang="en-ZA" sz="3600" dirty="0" smtClean="0"/>
              <a:t> &amp; </a:t>
            </a:r>
            <a:r>
              <a:rPr lang="en-ZA" sz="3600" b="1" dirty="0" smtClean="0">
                <a:solidFill>
                  <a:srgbClr val="FF0000"/>
                </a:solidFill>
              </a:rPr>
              <a:t>wrong</a:t>
            </a:r>
            <a:r>
              <a:rPr lang="en-ZA" sz="3600" dirty="0" smtClean="0"/>
              <a:t> </a:t>
            </a:r>
            <a:r>
              <a:rPr lang="en-ZA" sz="3600" dirty="0"/>
              <a:t>behaviour?</a:t>
            </a:r>
          </a:p>
        </p:txBody>
      </p:sp>
    </p:spTree>
    <p:extLst>
      <p:ext uri="{BB962C8B-B14F-4D97-AF65-F5344CB8AC3E}">
        <p14:creationId xmlns:p14="http://schemas.microsoft.com/office/powerpoint/2010/main" val="381673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83" y="2653232"/>
            <a:ext cx="7623002" cy="2012898"/>
          </a:xfrm>
        </p:spPr>
        <p:txBody>
          <a:bodyPr>
            <a:norm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Ethical &amp; moral behaviour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203466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12.1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09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499345-E421-4667-BA1D-85A21D6E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30306"/>
            <a:ext cx="7987395" cy="1183341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ethical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AB8BFD"/>
                </a:solidFill>
                <a:latin typeface="+mn-lt"/>
              </a:rPr>
              <a:t>moral </a:t>
            </a:r>
            <a:r>
              <a:rPr lang="en-ZA" b="1" dirty="0">
                <a:latin typeface="+mn-lt"/>
              </a:rPr>
              <a:t>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B962F2-7735-46B6-92B8-C70EDB309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57" y="1791375"/>
            <a:ext cx="7764238" cy="2928543"/>
          </a:xfrm>
        </p:spPr>
        <p:txBody>
          <a:bodyPr>
            <a:normAutofit/>
          </a:bodyPr>
          <a:lstStyle/>
          <a:p>
            <a:r>
              <a:rPr lang="en-ZA" sz="3600" dirty="0"/>
              <a:t>Based on </a:t>
            </a:r>
            <a:r>
              <a:rPr lang="en-ZA" sz="3600" b="1" dirty="0">
                <a:solidFill>
                  <a:srgbClr val="AB8BFD"/>
                </a:solidFill>
              </a:rPr>
              <a:t>moral principles</a:t>
            </a:r>
          </a:p>
          <a:p>
            <a:r>
              <a:rPr lang="en-ZA" sz="3600" dirty="0"/>
              <a:t>Good </a:t>
            </a:r>
            <a:r>
              <a:rPr lang="en-ZA" sz="3600" b="1" dirty="0">
                <a:solidFill>
                  <a:srgbClr val="8CE614"/>
                </a:solidFill>
              </a:rPr>
              <a:t>values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AB8BFD"/>
                </a:solidFill>
              </a:rPr>
              <a:t>standards</a:t>
            </a:r>
          </a:p>
          <a:p>
            <a:r>
              <a:rPr lang="en-ZA" sz="3600" dirty="0"/>
              <a:t>Not </a:t>
            </a:r>
            <a:r>
              <a:rPr lang="en-ZA" sz="3600" dirty="0" smtClean="0"/>
              <a:t>always law</a:t>
            </a:r>
            <a:r>
              <a:rPr lang="en-ZA" sz="3600" dirty="0"/>
              <a:t>, but followed by people </a:t>
            </a:r>
            <a:r>
              <a:rPr lang="en-ZA" sz="3600" dirty="0" smtClean="0"/>
              <a:t>for a </a:t>
            </a:r>
            <a:r>
              <a:rPr lang="en-ZA" sz="3600" b="1" dirty="0">
                <a:solidFill>
                  <a:srgbClr val="8CE614"/>
                </a:solidFill>
              </a:rPr>
              <a:t>peaceful </a:t>
            </a:r>
            <a:r>
              <a:rPr lang="en-ZA" sz="3600" b="1" dirty="0" smtClean="0">
                <a:solidFill>
                  <a:srgbClr val="8CE614"/>
                </a:solidFill>
              </a:rPr>
              <a:t>existence</a:t>
            </a:r>
            <a:r>
              <a:rPr lang="en-ZA" sz="3600" dirty="0" smtClean="0"/>
              <a:t>. </a:t>
            </a:r>
            <a:endParaRPr lang="en-ZA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2830" y="4008429"/>
            <a:ext cx="3133165" cy="2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53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83788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Forms of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unethical</a:t>
            </a:r>
            <a:r>
              <a:rPr lang="en-ZA" b="1" dirty="0">
                <a:latin typeface="+mn-lt"/>
              </a:rPr>
              <a:t>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51" y="1256953"/>
            <a:ext cx="3640106" cy="4797686"/>
          </a:xfrm>
        </p:spPr>
        <p:txBody>
          <a:bodyPr>
            <a:normAutofit lnSpcReduction="10000"/>
          </a:bodyPr>
          <a:lstStyle/>
          <a:p>
            <a:r>
              <a:rPr lang="en-ZA" sz="3600" dirty="0"/>
              <a:t>Bending the </a:t>
            </a:r>
            <a:r>
              <a:rPr lang="en-ZA" sz="3600" b="1" dirty="0">
                <a:solidFill>
                  <a:srgbClr val="8CE614"/>
                </a:solidFill>
              </a:rPr>
              <a:t>rules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dirty="0"/>
              <a:t>breaking the </a:t>
            </a:r>
            <a:r>
              <a:rPr lang="en-ZA" sz="3600" b="1" dirty="0">
                <a:solidFill>
                  <a:srgbClr val="AB8BFD"/>
                </a:solidFill>
              </a:rPr>
              <a:t>law</a:t>
            </a:r>
            <a:r>
              <a:rPr lang="en-ZA" sz="3600" dirty="0"/>
              <a:t> </a:t>
            </a:r>
            <a:r>
              <a:rPr lang="en-ZA" sz="3600" dirty="0" smtClean="0"/>
              <a:t>          (</a:t>
            </a:r>
            <a:r>
              <a:rPr lang="en-ZA" sz="3600" dirty="0"/>
              <a:t>e.g. abusing alcohol, </a:t>
            </a:r>
            <a:r>
              <a:rPr lang="en-ZA" sz="3600" dirty="0" smtClean="0"/>
              <a:t>speeding</a:t>
            </a:r>
            <a:r>
              <a:rPr lang="en-ZA" sz="3600" dirty="0"/>
              <a:t>, </a:t>
            </a:r>
            <a:r>
              <a:rPr lang="en-ZA" sz="3600" dirty="0" smtClean="0"/>
              <a:t>  selling </a:t>
            </a:r>
            <a:r>
              <a:rPr lang="en-ZA" sz="3600" dirty="0"/>
              <a:t>illegal goods)</a:t>
            </a:r>
          </a:p>
          <a:p>
            <a:r>
              <a:rPr lang="en-ZA" sz="3600" dirty="0"/>
              <a:t>Spreading </a:t>
            </a:r>
            <a:r>
              <a:rPr lang="en-ZA" sz="3600" b="1" dirty="0">
                <a:solidFill>
                  <a:srgbClr val="8CE614"/>
                </a:solidFill>
              </a:rPr>
              <a:t>gossip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AB8BFD"/>
                </a:solidFill>
              </a:rPr>
              <a:t>rumours</a:t>
            </a:r>
            <a:endParaRPr lang="en-ZA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9EEFC7-CD4A-4AC1-AD7C-3B295DCBF04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78" y="1913543"/>
            <a:ext cx="3739726" cy="2501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CDF91A-FACF-4DD8-A288-74FBE5D2A902}"/>
              </a:ext>
            </a:extLst>
          </p:cNvPr>
          <p:cNvSpPr txBox="1"/>
          <p:nvPr/>
        </p:nvSpPr>
        <p:spPr>
          <a:xfrm>
            <a:off x="4271213" y="4577334"/>
            <a:ext cx="3788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12.2: Illegal products include fake brand name sunglasses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499345-E421-4667-BA1D-85A21D6E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Forms of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unethical</a:t>
            </a:r>
            <a:r>
              <a:rPr lang="en-ZA" b="1" dirty="0">
                <a:latin typeface="+mn-lt"/>
              </a:rPr>
              <a:t>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B962F2-7735-46B6-92B8-C70EDB309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024" y="1200459"/>
            <a:ext cx="4031993" cy="4891088"/>
          </a:xfrm>
        </p:spPr>
        <p:txBody>
          <a:bodyPr>
            <a:normAutofit/>
          </a:bodyPr>
          <a:lstStyle/>
          <a:p>
            <a:r>
              <a:rPr lang="en-ZA" sz="3600" dirty="0"/>
              <a:t>Being </a:t>
            </a:r>
            <a:r>
              <a:rPr lang="en-ZA" sz="3600" b="1" dirty="0">
                <a:solidFill>
                  <a:srgbClr val="FF0000"/>
                </a:solidFill>
              </a:rPr>
              <a:t>dishonest</a:t>
            </a:r>
            <a:r>
              <a:rPr lang="en-ZA" sz="3600" dirty="0"/>
              <a:t>:</a:t>
            </a:r>
          </a:p>
          <a:p>
            <a:pPr lvl="1" indent="-417513">
              <a:buFont typeface="Wingdings" panose="05000000000000000000" pitchFamily="2" charset="2"/>
              <a:buChar char="v"/>
            </a:pPr>
            <a:r>
              <a:rPr lang="en-ZA" sz="3200" dirty="0"/>
              <a:t>Lying</a:t>
            </a:r>
          </a:p>
          <a:p>
            <a:pPr lvl="1" indent="-417513">
              <a:buFont typeface="Wingdings" panose="05000000000000000000" pitchFamily="2" charset="2"/>
              <a:buChar char="v"/>
            </a:pPr>
            <a:r>
              <a:rPr lang="en-ZA" sz="3200" dirty="0"/>
              <a:t>Cheating</a:t>
            </a:r>
          </a:p>
          <a:p>
            <a:pPr lvl="1" indent="-417513">
              <a:buFont typeface="Wingdings" panose="05000000000000000000" pitchFamily="2" charset="2"/>
              <a:buChar char="v"/>
            </a:pPr>
            <a:r>
              <a:rPr lang="en-ZA" sz="3200" dirty="0"/>
              <a:t>Stealing</a:t>
            </a:r>
          </a:p>
          <a:p>
            <a:r>
              <a:rPr lang="en-ZA" sz="3600" dirty="0"/>
              <a:t>Procrastinating, </a:t>
            </a:r>
            <a:r>
              <a:rPr lang="en-ZA" sz="3600" b="1" dirty="0">
                <a:solidFill>
                  <a:srgbClr val="FF0000"/>
                </a:solidFill>
              </a:rPr>
              <a:t>wasting time </a:t>
            </a:r>
            <a:r>
              <a:rPr lang="en-ZA" sz="3600" dirty="0" smtClean="0"/>
              <a:t>&amp; wasting resources</a:t>
            </a:r>
            <a:endParaRPr lang="en-ZA" sz="36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6FE8A9-3E60-4F8B-B822-286D7FB4C654}"/>
              </a:ext>
            </a:extLst>
          </p:cNvPr>
          <p:cNvSpPr txBox="1"/>
          <p:nvPr/>
        </p:nvSpPr>
        <p:spPr>
          <a:xfrm>
            <a:off x="4641401" y="4376468"/>
            <a:ext cx="3645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12.4: Shoplifting is a crime, regardless of whether the stolen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item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a bar of soap, lipstick, book 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TV set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C82D350-3AAF-4018-8F1A-00080CB1A18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531" y="1030442"/>
            <a:ext cx="2190524" cy="328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5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0033"/>
            <a:ext cx="8036378" cy="2027400"/>
          </a:xfrm>
        </p:spPr>
        <p:txBody>
          <a:bodyPr>
            <a:normAutofit/>
          </a:bodyPr>
          <a:lstStyle/>
          <a:p>
            <a:r>
              <a:rPr lang="en-ZA" sz="3600" dirty="0"/>
              <a:t>Some sexual relations</a:t>
            </a:r>
          </a:p>
          <a:p>
            <a:r>
              <a:rPr lang="en-ZA" sz="3600" dirty="0"/>
              <a:t>Bribing and </a:t>
            </a:r>
            <a:r>
              <a:rPr lang="en-ZA" sz="3600" b="1" dirty="0">
                <a:solidFill>
                  <a:srgbClr val="FF0000"/>
                </a:solidFill>
              </a:rPr>
              <a:t>intimidating</a:t>
            </a:r>
            <a:r>
              <a:rPr lang="en-ZA" sz="3600" dirty="0"/>
              <a:t> others</a:t>
            </a:r>
          </a:p>
          <a:p>
            <a:r>
              <a:rPr lang="en-ZA" sz="3600" dirty="0"/>
              <a:t>Committing abuse or </a:t>
            </a:r>
            <a:r>
              <a:rPr lang="en-ZA" sz="3600" b="1" dirty="0" smtClean="0">
                <a:solidFill>
                  <a:srgbClr val="FF0000"/>
                </a:solidFill>
              </a:rPr>
              <a:t>violence</a:t>
            </a:r>
            <a:r>
              <a:rPr lang="en-ZA" sz="3600" dirty="0" smtClean="0"/>
              <a:t>. </a:t>
            </a:r>
            <a:endParaRPr lang="en-ZA" sz="32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66499345-E421-4667-BA1D-85A21D6E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Forms of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unethical</a:t>
            </a:r>
            <a:r>
              <a:rPr lang="en-ZA" b="1" dirty="0">
                <a:latin typeface="+mn-lt"/>
              </a:rPr>
              <a:t> behaviour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7023" y="3206232"/>
            <a:ext cx="4069977" cy="27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88658" y="1972676"/>
            <a:ext cx="4750175" cy="3071272"/>
          </a:xfrm>
        </p:spPr>
        <p:txBody>
          <a:bodyPr>
            <a:noAutofit/>
          </a:bodyPr>
          <a:lstStyle/>
          <a:p>
            <a:r>
              <a:rPr lang="en-ZA" sz="3600" dirty="0" smtClean="0"/>
              <a:t>Refer to </a:t>
            </a:r>
            <a:r>
              <a:rPr lang="en-ZA" sz="3600" b="1" dirty="0" smtClean="0">
                <a:solidFill>
                  <a:srgbClr val="8CE614"/>
                </a:solidFill>
              </a:rPr>
              <a:t>Examples 12.1</a:t>
            </a:r>
            <a:r>
              <a:rPr lang="en-ZA" sz="3600" dirty="0" smtClean="0"/>
              <a:t> to </a:t>
            </a:r>
            <a:r>
              <a:rPr lang="en-ZA" sz="3600" b="1" dirty="0" smtClean="0">
                <a:solidFill>
                  <a:srgbClr val="8CE614"/>
                </a:solidFill>
              </a:rPr>
              <a:t>12.5 </a:t>
            </a:r>
            <a:r>
              <a:rPr lang="en-ZA" sz="3600" dirty="0" smtClean="0"/>
              <a:t>in your </a:t>
            </a:r>
            <a:r>
              <a:rPr lang="en-ZA" sz="3600" i="1" dirty="0" smtClean="0"/>
              <a:t>Student’s Book</a:t>
            </a:r>
            <a:r>
              <a:rPr lang="en-ZA" sz="3600" dirty="0" smtClean="0"/>
              <a:t> for more information about unethical behaviour. 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66499345-E421-4667-BA1D-85A21D6E8ADB}"/>
              </a:ext>
            </a:extLst>
          </p:cNvPr>
          <p:cNvSpPr txBox="1">
            <a:spLocks/>
          </p:cNvSpPr>
          <p:nvPr/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Forms of </a:t>
            </a:r>
            <a:r>
              <a:rPr kumimoji="0" lang="en-ZA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unethical</a:t>
            </a:r>
            <a:r>
              <a:rPr kumimoji="0" lang="en-ZA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behaviour</a:t>
            </a:r>
            <a:endParaRPr kumimoji="0" lang="en-ZA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059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1722</TotalTime>
  <Words>518</Words>
  <Application>Microsoft Office PowerPoint</Application>
  <PresentationFormat>On-screen Show (4:3)</PresentationFormat>
  <Paragraphs>85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Wingdings</vt:lpstr>
      <vt:lpstr>1_Presentation2</vt:lpstr>
      <vt:lpstr>Presentation2</vt:lpstr>
      <vt:lpstr>2_Presentation2</vt:lpstr>
      <vt:lpstr>Life Orientation: Life Skills</vt:lpstr>
      <vt:lpstr>Explain ethical behaviour  at college  &amp; in your personal life</vt:lpstr>
      <vt:lpstr>Think about it…</vt:lpstr>
      <vt:lpstr>Ethical &amp; moral behaviour</vt:lpstr>
      <vt:lpstr>What is ethical  &amp; moral behaviour?</vt:lpstr>
      <vt:lpstr>Forms of unethical behaviour</vt:lpstr>
      <vt:lpstr>Forms of unethical behaviour</vt:lpstr>
      <vt:lpstr>Forms of unethical behaviour</vt:lpstr>
      <vt:lpstr>PowerPoint Presentation</vt:lpstr>
      <vt:lpstr>PowerPoint Presentation</vt:lpstr>
      <vt:lpstr>PowerPoint Presentation</vt:lpstr>
      <vt:lpstr>Responsibilities  &amp; duties regarding study funding</vt:lpstr>
      <vt:lpstr>Sources of study funding</vt:lpstr>
      <vt:lpstr>Sources of study funding</vt:lpstr>
      <vt:lpstr>Sources of study funding</vt:lpstr>
      <vt:lpstr>Study funding – responsibilities &amp; duties</vt:lpstr>
      <vt:lpstr>PowerPoint Presentation</vt:lpstr>
      <vt:lpstr>Your own ethical values &amp; behaviour at college</vt:lpstr>
      <vt:lpstr>Your ethical values &amp; behaviour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86</cp:revision>
  <dcterms:created xsi:type="dcterms:W3CDTF">2017-08-15T07:49:10Z</dcterms:created>
  <dcterms:modified xsi:type="dcterms:W3CDTF">2018-02-06T10:15:20Z</dcterms:modified>
</cp:coreProperties>
</file>