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2" r:id="rId2"/>
    <p:sldMasterId id="2147483690" r:id="rId3"/>
  </p:sldMasterIdLst>
  <p:notesMasterIdLst>
    <p:notesMasterId r:id="rId30"/>
  </p:notesMasterIdLst>
  <p:sldIdLst>
    <p:sldId id="316" r:id="rId4"/>
    <p:sldId id="317" r:id="rId5"/>
    <p:sldId id="318" r:id="rId6"/>
    <p:sldId id="319" r:id="rId7"/>
    <p:sldId id="295" r:id="rId8"/>
    <p:sldId id="296" r:id="rId9"/>
    <p:sldId id="324" r:id="rId10"/>
    <p:sldId id="325" r:id="rId11"/>
    <p:sldId id="326" r:id="rId12"/>
    <p:sldId id="327" r:id="rId13"/>
    <p:sldId id="297" r:id="rId14"/>
    <p:sldId id="298" r:id="rId15"/>
    <p:sldId id="328" r:id="rId16"/>
    <p:sldId id="323" r:id="rId17"/>
    <p:sldId id="334" r:id="rId18"/>
    <p:sldId id="329" r:id="rId19"/>
    <p:sldId id="302" r:id="rId20"/>
    <p:sldId id="303" r:id="rId21"/>
    <p:sldId id="330" r:id="rId22"/>
    <p:sldId id="331" r:id="rId23"/>
    <p:sldId id="304" r:id="rId24"/>
    <p:sldId id="307" r:id="rId25"/>
    <p:sldId id="332" r:id="rId26"/>
    <p:sldId id="333" r:id="rId27"/>
    <p:sldId id="311" r:id="rId28"/>
    <p:sldId id="28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yoti Singh" initials="JS" lastIdx="16" clrIdx="0">
    <p:extLst/>
  </p:cmAuthor>
  <p:cmAuthor id="2" name="Intern" initials="I" lastIdx="8" clrIdx="1"/>
  <p:cmAuthor id="3" name="Janet Bartlet" initials="JB" lastIdx="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8BFD"/>
    <a:srgbClr val="8CE614"/>
    <a:srgbClr val="9EA2F4"/>
    <a:srgbClr val="9FBFF3"/>
    <a:srgbClr val="B7E37D"/>
    <a:srgbClr val="4A3D9B"/>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77" autoAdjust="0"/>
    <p:restoredTop sz="94660"/>
  </p:normalViewPr>
  <p:slideViewPr>
    <p:cSldViewPr snapToGrid="0">
      <p:cViewPr varScale="1">
        <p:scale>
          <a:sx n="114" d="100"/>
          <a:sy n="114" d="100"/>
        </p:scale>
        <p:origin x="750" y="102"/>
      </p:cViewPr>
      <p:guideLst>
        <p:guide orient="horz" pos="2160"/>
        <p:guide pos="2880"/>
      </p:guideLst>
    </p:cSldViewPr>
  </p:slideViewPr>
  <p:notesTextViewPr>
    <p:cViewPr>
      <p:scale>
        <a:sx n="1" d="1"/>
        <a:sy n="1" d="1"/>
      </p:scale>
      <p:origin x="0" y="0"/>
    </p:cViewPr>
  </p:notesTextViewPr>
  <p:notesViewPr>
    <p:cSldViewPr snapToGrid="0">
      <p:cViewPr varScale="1">
        <p:scale>
          <a:sx n="59" d="100"/>
          <a:sy n="59" d="100"/>
        </p:scale>
        <p:origin x="27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D15C1-6C30-42F8-B52C-DF90764BC816}" type="datetimeFigureOut">
              <a:rPr lang="en-ZA" smtClean="0"/>
              <a:t>2018/02/06</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5FF47-8810-4EDB-A7B4-DB23811AE848}" type="slidenum">
              <a:rPr lang="en-ZA" smtClean="0"/>
              <a:t>‹#›</a:t>
            </a:fld>
            <a:endParaRPr lang="en-ZA"/>
          </a:p>
        </p:txBody>
      </p:sp>
    </p:spTree>
    <p:extLst>
      <p:ext uri="{BB962C8B-B14F-4D97-AF65-F5344CB8AC3E}">
        <p14:creationId xmlns:p14="http://schemas.microsoft.com/office/powerpoint/2010/main" val="406547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0.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1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101" y="547364"/>
            <a:ext cx="3754328" cy="5313585"/>
          </a:xfrm>
          <a:prstGeom prst="rect">
            <a:avLst/>
          </a:prstGeom>
        </p:spPr>
      </p:pic>
      <p:sp>
        <p:nvSpPr>
          <p:cNvPr id="6" name="TextBox 5"/>
          <p:cNvSpPr txBox="1"/>
          <p:nvPr userDrawn="1"/>
        </p:nvSpPr>
        <p:spPr>
          <a:xfrm>
            <a:off x="159551" y="6405524"/>
            <a:ext cx="2655279" cy="369332"/>
          </a:xfrm>
          <a:prstGeom prst="rect">
            <a:avLst/>
          </a:prstGeom>
          <a:noFill/>
        </p:spPr>
        <p:txBody>
          <a:bodyPr wrap="none" rtlCol="0">
            <a:spAutoFit/>
          </a:bodyPr>
          <a:lstStyle/>
          <a:p>
            <a:r>
              <a:rPr lang="en-US" dirty="0">
                <a:solidFill>
                  <a:schemeClr val="bg1"/>
                </a:solidFill>
                <a:hlinkClick r:id="" action="ppaction://hlinkshowjump?jump=lastslide"/>
              </a:rPr>
              <a:t>*see</a:t>
            </a:r>
            <a:r>
              <a:rPr lang="en-US" baseline="0" dirty="0">
                <a:solidFill>
                  <a:schemeClr val="bg1"/>
                </a:solidFill>
                <a:hlinkClick r:id="" action="ppaction://hlinkshowjump?jump=lastslide"/>
              </a:rPr>
              <a:t> terms and conditions</a:t>
            </a:r>
            <a:endParaRPr lang="en-GB" dirty="0">
              <a:solidFill>
                <a:schemeClr val="bg1"/>
              </a:solidFill>
            </a:endParaRPr>
          </a:p>
        </p:txBody>
      </p:sp>
      <p:sp>
        <p:nvSpPr>
          <p:cNvPr id="7" name="Title 1"/>
          <p:cNvSpPr>
            <a:spLocks noGrp="1"/>
          </p:cNvSpPr>
          <p:nvPr>
            <p:ph type="title" hasCustomPrompt="1"/>
          </p:nvPr>
        </p:nvSpPr>
        <p:spPr>
          <a:xfrm>
            <a:off x="4655976" y="374260"/>
            <a:ext cx="3640299" cy="4869544"/>
          </a:xfrm>
        </p:spPr>
        <p:txBody>
          <a:bodyPr anchor="b">
            <a:normAutofit/>
          </a:bodyPr>
          <a:lstStyle>
            <a:lvl1pPr algn="l">
              <a:defRPr sz="5400" b="1">
                <a:latin typeface="+mn-lt"/>
              </a:defRPr>
            </a:lvl1pPr>
          </a:lstStyle>
          <a:p>
            <a:r>
              <a:rPr lang="en-US" dirty="0"/>
              <a:t>Topic title</a:t>
            </a:r>
          </a:p>
        </p:txBody>
      </p:sp>
      <p:sp>
        <p:nvSpPr>
          <p:cNvPr id="8" name="Text Placeholder 2"/>
          <p:cNvSpPr>
            <a:spLocks noGrp="1"/>
          </p:cNvSpPr>
          <p:nvPr>
            <p:ph type="body" idx="1" hasCustomPrompt="1"/>
          </p:nvPr>
        </p:nvSpPr>
        <p:spPr>
          <a:xfrm>
            <a:off x="4665306" y="5397069"/>
            <a:ext cx="3638938" cy="531878"/>
          </a:xfrm>
        </p:spPr>
        <p:txBody>
          <a:bodyPr>
            <a:noAutofit/>
          </a:bodyPr>
          <a:lstStyle>
            <a:lvl1pPr marL="0" indent="0" algn="l">
              <a:buNone/>
              <a:defRPr sz="3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spTree>
    <p:extLst>
      <p:ext uri="{BB962C8B-B14F-4D97-AF65-F5344CB8AC3E}">
        <p14:creationId xmlns:p14="http://schemas.microsoft.com/office/powerpoint/2010/main" val="50327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earning activity">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10" name="TextBox 9"/>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
        <p:nvSpPr>
          <p:cNvPr id="6" name="Title 1"/>
          <p:cNvSpPr>
            <a:spLocks noGrp="1"/>
          </p:cNvSpPr>
          <p:nvPr>
            <p:ph type="title" hasCustomPrompt="1"/>
          </p:nvPr>
        </p:nvSpPr>
        <p:spPr>
          <a:xfrm>
            <a:off x="460616" y="3701874"/>
            <a:ext cx="7551702" cy="716776"/>
          </a:xfrm>
        </p:spPr>
        <p:txBody>
          <a:bodyPr anchor="b">
            <a:normAutofit/>
          </a:bodyPr>
          <a:lstStyle>
            <a:lvl1pPr>
              <a:defRPr sz="4000" b="1" baseline="0">
                <a:latin typeface="+mn-lt"/>
              </a:defRPr>
            </a:lvl1pPr>
          </a:lstStyle>
          <a:p>
            <a:r>
              <a:rPr lang="en-ZA" dirty="0"/>
              <a:t>Learning activity number</a:t>
            </a:r>
            <a:endParaRPr lang="en-GB" dirty="0"/>
          </a:p>
        </p:txBody>
      </p:sp>
      <p:sp>
        <p:nvSpPr>
          <p:cNvPr id="7" name="Text Placeholder 2"/>
          <p:cNvSpPr>
            <a:spLocks noGrp="1"/>
          </p:cNvSpPr>
          <p:nvPr>
            <p:ph type="body" idx="1" hasCustomPrompt="1"/>
          </p:nvPr>
        </p:nvSpPr>
        <p:spPr>
          <a:xfrm>
            <a:off x="460615" y="4430822"/>
            <a:ext cx="7560755" cy="550427"/>
          </a:xfrm>
        </p:spPr>
        <p:txBody>
          <a:bodyPr/>
          <a:lstStyle>
            <a:lvl1pPr marL="0" indent="0">
              <a:buNone/>
              <a:defRPr b="1">
                <a:solidFill>
                  <a:schemeClr val="tx1">
                    <a:lumMod val="50000"/>
                    <a:lumOff val="50000"/>
                  </a:schemeClr>
                </a:solidFill>
              </a:defRPr>
            </a:lvl1pPr>
          </a:lstStyle>
          <a:p>
            <a:r>
              <a:rPr lang="en-ZA" dirty="0"/>
              <a:t>Module number</a:t>
            </a:r>
            <a:endParaRPr lang="en-GB" dirty="0"/>
          </a:p>
        </p:txBody>
      </p:sp>
      <p:sp>
        <p:nvSpPr>
          <p:cNvPr id="11" name="Text Placeholder 2"/>
          <p:cNvSpPr>
            <a:spLocks noGrp="1"/>
          </p:cNvSpPr>
          <p:nvPr>
            <p:ph type="body" sz="quarter" idx="12"/>
          </p:nvPr>
        </p:nvSpPr>
        <p:spPr>
          <a:xfrm>
            <a:off x="460145" y="4991774"/>
            <a:ext cx="7561226" cy="1103074"/>
          </a:xfrm>
        </p:spPr>
        <p:txBody>
          <a:bodyPr>
            <a:normAutofit/>
          </a:bodyPr>
          <a:lstStyle>
            <a:lvl1pPr marL="0" indent="0">
              <a:buNone/>
              <a:defRPr sz="2000"/>
            </a:lvl1pPr>
          </a:lstStyle>
          <a:p>
            <a:pPr lvl="0"/>
            <a:r>
              <a:rPr lang="en-US" dirty="0"/>
              <a:t>Click to edit Master text styles</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624" y="573885"/>
            <a:ext cx="2127244" cy="3010737"/>
          </a:xfrm>
          <a:prstGeom prst="rect">
            <a:avLst/>
          </a:prstGeom>
        </p:spPr>
      </p:pic>
    </p:spTree>
    <p:custDataLst>
      <p:tags r:id="rId1"/>
    </p:custDataLst>
    <p:extLst>
      <p:ext uri="{BB962C8B-B14F-4D97-AF65-F5344CB8AC3E}">
        <p14:creationId xmlns:p14="http://schemas.microsoft.com/office/powerpoint/2010/main" val="12165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1" y="4461310"/>
            <a:ext cx="7910513" cy="632369"/>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385761" y="206454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624" y="573885"/>
            <a:ext cx="2127244" cy="3010737"/>
          </a:xfrm>
          <a:prstGeom prst="rect">
            <a:avLst/>
          </a:prstGeom>
        </p:spPr>
      </p:pic>
      <p:sp>
        <p:nvSpPr>
          <p:cNvPr id="11" name="TextBox 10"/>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
        <p:nvSpPr>
          <p:cNvPr id="4" name="Text Placeholder 3"/>
          <p:cNvSpPr>
            <a:spLocks noGrp="1"/>
          </p:cNvSpPr>
          <p:nvPr>
            <p:ph type="body" sz="quarter" idx="10"/>
          </p:nvPr>
        </p:nvSpPr>
        <p:spPr>
          <a:xfrm>
            <a:off x="385763" y="5087938"/>
            <a:ext cx="7910512" cy="769937"/>
          </a:xfrm>
        </p:spPr>
        <p:txBody>
          <a:bodyPr>
            <a:normAutofit/>
          </a:bodyPr>
          <a:lstStyle>
            <a:lvl1pPr marL="0" indent="0">
              <a:buNone/>
              <a:defRPr sz="2000"/>
            </a:lvl1pPr>
          </a:lstStyle>
          <a:p>
            <a:pPr lvl="0"/>
            <a:endParaRPr lang="en-GB" dirty="0"/>
          </a:p>
        </p:txBody>
      </p:sp>
    </p:spTree>
    <p:custDataLst>
      <p:tags r:id="rId1"/>
    </p:custDataLst>
    <p:extLst>
      <p:ext uri="{BB962C8B-B14F-4D97-AF65-F5344CB8AC3E}">
        <p14:creationId xmlns:p14="http://schemas.microsoft.com/office/powerpoint/2010/main" val="2378122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rms and conditions">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6" name="Picture 5"/>
          <p:cNvPicPr>
            <a:picLocks noChangeAspect="1"/>
          </p:cNvPicPr>
          <p:nvPr userDrawn="1"/>
        </p:nvPicPr>
        <p:blipFill>
          <a:blip r:embed="rId4"/>
          <a:stretch>
            <a:fillRect/>
          </a:stretch>
        </p:blipFill>
        <p:spPr>
          <a:xfrm>
            <a:off x="381990" y="2065530"/>
            <a:ext cx="7913294" cy="786452"/>
          </a:xfrm>
          <a:prstGeom prst="rect">
            <a:avLst/>
          </a:prstGeom>
        </p:spPr>
      </p:pic>
      <p:pic>
        <p:nvPicPr>
          <p:cNvPr id="14" name="Picture 13"/>
          <p:cNvPicPr>
            <a:picLocks noChangeAspect="1"/>
          </p:cNvPicPr>
          <p:nvPr userDrawn="1"/>
        </p:nvPicPr>
        <p:blipFill>
          <a:blip r:embed="rId5"/>
          <a:stretch>
            <a:fillRect/>
          </a:stretch>
        </p:blipFill>
        <p:spPr>
          <a:xfrm>
            <a:off x="1159674" y="2839069"/>
            <a:ext cx="6639119" cy="2682472"/>
          </a:xfrm>
          <a:prstGeom prst="rect">
            <a:avLst/>
          </a:prstGeom>
        </p:spPr>
      </p:pic>
      <p:pic>
        <p:nvPicPr>
          <p:cNvPr id="15" name="Picture 14"/>
          <p:cNvPicPr>
            <a:picLocks noChangeAspect="1"/>
          </p:cNvPicPr>
          <p:nvPr userDrawn="1"/>
        </p:nvPicPr>
        <p:blipFill>
          <a:blip r:embed="rId6"/>
          <a:stretch>
            <a:fillRect/>
          </a:stretch>
        </p:blipFill>
        <p:spPr>
          <a:xfrm>
            <a:off x="381990" y="5618365"/>
            <a:ext cx="7815749" cy="676715"/>
          </a:xfrm>
          <a:prstGeom prst="rect">
            <a:avLst/>
          </a:prstGeom>
        </p:spPr>
      </p:pic>
      <p:sp>
        <p:nvSpPr>
          <p:cNvPr id="8" name="TextBox 7"/>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custDataLst>
      <p:tags r:id="rId1"/>
    </p:custDataLst>
    <p:extLst>
      <p:ext uri="{BB962C8B-B14F-4D97-AF65-F5344CB8AC3E}">
        <p14:creationId xmlns:p14="http://schemas.microsoft.com/office/powerpoint/2010/main" val="11289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2" y="4860795"/>
            <a:ext cx="7910513" cy="417037"/>
          </a:xfr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
        <p:nvSpPr>
          <p:cNvPr id="4" name="Content Placeholder 3"/>
          <p:cNvSpPr>
            <a:spLocks noGrp="1"/>
          </p:cNvSpPr>
          <p:nvPr>
            <p:ph sz="quarter" idx="10" hasCustomPrompt="1"/>
          </p:nvPr>
        </p:nvSpPr>
        <p:spPr>
          <a:xfrm>
            <a:off x="392595" y="4049910"/>
            <a:ext cx="8051800" cy="651744"/>
          </a:xfr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pic>
        <p:nvPicPr>
          <p:cNvPr id="9" name="Picture 8">
            <a:extLst>
              <a:ext uri="{FF2B5EF4-FFF2-40B4-BE49-F238E27FC236}">
                <a16:creationId xmlns:a16="http://schemas.microsoft.com/office/drawing/2014/main" id="{53DB4316-2DD9-4B4C-AC49-EB53A16FF6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7480" y="161744"/>
            <a:ext cx="2690973" cy="3808595"/>
          </a:xfrm>
          <a:prstGeom prst="rect">
            <a:avLst/>
          </a:prstGeom>
        </p:spPr>
      </p:pic>
    </p:spTree>
    <p:custDataLst>
      <p:tags r:id="rId1"/>
    </p:custDataLst>
    <p:extLst>
      <p:ext uri="{BB962C8B-B14F-4D97-AF65-F5344CB8AC3E}">
        <p14:creationId xmlns:p14="http://schemas.microsoft.com/office/powerpoint/2010/main" val="39398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7" name="TextBox 6"/>
          <p:cNvSpPr txBox="1"/>
          <p:nvPr userDrawn="1"/>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extLst>
      <p:ext uri="{BB962C8B-B14F-4D97-AF65-F5344CB8AC3E}">
        <p14:creationId xmlns:p14="http://schemas.microsoft.com/office/powerpoint/2010/main" val="144749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
        <p:nvSpPr>
          <p:cNvPr id="6" name="TextBox 5"/>
          <p:cNvSpPr txBox="1"/>
          <p:nvPr userDrawn="1"/>
        </p:nvSpPr>
        <p:spPr>
          <a:xfrm>
            <a:off x="54553" y="6371015"/>
            <a:ext cx="381311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custDataLst>
      <p:tags r:id="rId1"/>
    </p:custDataLst>
    <p:extLst>
      <p:ext uri="{BB962C8B-B14F-4D97-AF65-F5344CB8AC3E}">
        <p14:creationId xmlns:p14="http://schemas.microsoft.com/office/powerpoint/2010/main" val="140638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7" name="TextBox 6"/>
          <p:cNvSpPr txBox="1"/>
          <p:nvPr userDrawn="1"/>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extLst>
      <p:ext uri="{BB962C8B-B14F-4D97-AF65-F5344CB8AC3E}">
        <p14:creationId xmlns:p14="http://schemas.microsoft.com/office/powerpoint/2010/main" val="2895339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userDrawn="1"/>
        </p:nvSpPr>
        <p:spPr>
          <a:xfrm>
            <a:off x="54553" y="6371015"/>
            <a:ext cx="385018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custDataLst>
      <p:tags r:id="rId1"/>
    </p:custDataLst>
    <p:extLst>
      <p:ext uri="{BB962C8B-B14F-4D97-AF65-F5344CB8AC3E}">
        <p14:creationId xmlns:p14="http://schemas.microsoft.com/office/powerpoint/2010/main" val="350355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5" name="TextBox 4"/>
          <p:cNvSpPr txBox="1"/>
          <p:nvPr userDrawn="1"/>
        </p:nvSpPr>
        <p:spPr>
          <a:xfrm>
            <a:off x="54553" y="6371015"/>
            <a:ext cx="3911966"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custDataLst>
      <p:tags r:id="rId1"/>
    </p:custDataLst>
    <p:extLst>
      <p:ext uri="{BB962C8B-B14F-4D97-AF65-F5344CB8AC3E}">
        <p14:creationId xmlns:p14="http://schemas.microsoft.com/office/powerpoint/2010/main" val="2594892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
        <p:nvSpPr>
          <p:cNvPr id="4" name="Content Placeholder 3"/>
          <p:cNvSpPr>
            <a:spLocks noGrp="1"/>
          </p:cNvSpPr>
          <p:nvPr>
            <p:ph sz="quarter" idx="10" hasCustomPrompt="1"/>
          </p:nvPr>
        </p:nvSpPr>
        <p:spPr>
          <a:xfrm>
            <a:off x="392595" y="2997200"/>
            <a:ext cx="8051800" cy="1187450"/>
          </a:xfr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pic>
        <p:nvPicPr>
          <p:cNvPr id="7" name="Picture 6">
            <a:extLst>
              <a:ext uri="{FF2B5EF4-FFF2-40B4-BE49-F238E27FC236}">
                <a16:creationId xmlns:a16="http://schemas.microsoft.com/office/drawing/2014/main" id="{229E130B-3808-42C5-A711-1E484DF1348E}"/>
              </a:ext>
            </a:extLst>
          </p:cNvPr>
          <p:cNvPicPr>
            <a:picLocks noChangeAspect="1"/>
          </p:cNvPicPr>
          <p:nvPr userDrawn="1"/>
        </p:nvPicPr>
        <p:blipFill rotWithShape="1">
          <a:blip r:embed="rId4"/>
          <a:srcRect r="2705"/>
          <a:stretch/>
        </p:blipFill>
        <p:spPr>
          <a:xfrm>
            <a:off x="3053679" y="204960"/>
            <a:ext cx="1926933" cy="2753411"/>
          </a:xfrm>
          <a:prstGeom prst="rect">
            <a:avLst/>
          </a:prstGeom>
        </p:spPr>
      </p:pic>
    </p:spTree>
    <p:custDataLst>
      <p:tags r:id="rId1"/>
    </p:custDataLst>
    <p:extLst>
      <p:ext uri="{BB962C8B-B14F-4D97-AF65-F5344CB8AC3E}">
        <p14:creationId xmlns:p14="http://schemas.microsoft.com/office/powerpoint/2010/main" val="259754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2497069"/>
            <a:ext cx="7915274"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4689678"/>
            <a:ext cx="7915274"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
        <p:nvSpPr>
          <p:cNvPr id="4" name="TextBox 3"/>
          <p:cNvSpPr txBox="1"/>
          <p:nvPr userDrawn="1"/>
        </p:nvSpPr>
        <p:spPr>
          <a:xfrm>
            <a:off x="503583" y="5844209"/>
            <a:ext cx="2655279" cy="369332"/>
          </a:xfrm>
          <a:prstGeom prst="rect">
            <a:avLst/>
          </a:prstGeom>
          <a:noFill/>
        </p:spPr>
        <p:txBody>
          <a:bodyPr wrap="none" rtlCol="0">
            <a:spAutoFit/>
          </a:bodyPr>
          <a:lstStyle/>
          <a:p>
            <a:r>
              <a:rPr lang="en-US" dirty="0">
                <a:hlinkClick r:id="" action="ppaction://hlinkshowjump?jump=lastslide"/>
              </a:rPr>
              <a:t>*see</a:t>
            </a:r>
            <a:r>
              <a:rPr lang="en-US" baseline="0" dirty="0">
                <a:hlinkClick r:id="" action="ppaction://hlinkshowjump?jump=lastslide"/>
              </a:rPr>
              <a:t> terms and conditions</a:t>
            </a:r>
            <a:endParaRPr lang="en-GB" dirty="0"/>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custDataLst>
      <p:tags r:id="rId1"/>
    </p:custDataLst>
    <p:extLst>
      <p:ext uri="{BB962C8B-B14F-4D97-AF65-F5344CB8AC3E}">
        <p14:creationId xmlns:p14="http://schemas.microsoft.com/office/powerpoint/2010/main" val="1411998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7" name="Content Placeholder 6"/>
          <p:cNvSpPr>
            <a:spLocks noGrp="1"/>
          </p:cNvSpPr>
          <p:nvPr>
            <p:ph sz="quarter" idx="10" hasCustomPrompt="1"/>
          </p:nvPr>
        </p:nvSpPr>
        <p:spPr>
          <a:xfrm>
            <a:off x="53947" y="6396038"/>
            <a:ext cx="3433763" cy="461962"/>
          </a:xfrm>
        </p:spPr>
        <p:txBody>
          <a:bodyPr/>
          <a:lstStyle>
            <a:lvl1pPr marL="0" indent="0">
              <a:buNone/>
              <a:defRPr lang="en-US" sz="2400" b="1" kern="1200" dirty="0" smtClean="0">
                <a:solidFill>
                  <a:schemeClr val="bg1"/>
                </a:solidFill>
                <a:latin typeface="+mn-lt"/>
                <a:ea typeface="+mn-ea"/>
                <a:cs typeface="+mn-cs"/>
              </a:defRPr>
            </a:lvl1pPr>
            <a:lvl2pPr marL="457200" indent="0">
              <a:buNone/>
              <a:defRPr/>
            </a:lvl2pPr>
          </a:lstStyle>
          <a:p>
            <a:pPr marL="0" lvl="0" algn="l" defTabSz="457200" rtl="0" eaLnBrk="1" latinLnBrk="0" hangingPunct="1"/>
            <a:r>
              <a:rPr lang="en-US" dirty="0"/>
              <a:t>Footer</a:t>
            </a:r>
          </a:p>
        </p:txBody>
      </p:sp>
      <p:sp>
        <p:nvSpPr>
          <p:cNvPr id="2" name="Title 1"/>
          <p:cNvSpPr>
            <a:spLocks noGrp="1"/>
          </p:cNvSpPr>
          <p:nvPr>
            <p:ph type="title"/>
          </p:nvPr>
        </p:nvSpPr>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3334481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659411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ase study or example ref">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81001" y="365127"/>
            <a:ext cx="7905750" cy="720724"/>
          </a:xfrm>
        </p:spPr>
        <p:txBody>
          <a:bodyPr/>
          <a:lstStyle>
            <a:lvl1pPr>
              <a:defRPr b="1"/>
            </a:lvl1pPr>
          </a:lstStyle>
          <a:p>
            <a:r>
              <a:rPr lang="en-US" dirty="0"/>
              <a:t>Heading</a:t>
            </a:r>
            <a:endParaRPr lang="en-GB" dirty="0"/>
          </a:p>
        </p:txBody>
      </p:sp>
      <p:sp>
        <p:nvSpPr>
          <p:cNvPr id="4" name="Content Placeholder 2">
            <a:extLst>
              <a:ext uri="{FF2B5EF4-FFF2-40B4-BE49-F238E27FC236}">
                <a16:creationId xmlns:a16="http://schemas.microsoft.com/office/drawing/2014/main" id="{7A1C1C1D-5690-4A72-8EAD-31DA2CF0437F}"/>
              </a:ext>
            </a:extLst>
          </p:cNvPr>
          <p:cNvSpPr>
            <a:spLocks noGrp="1"/>
          </p:cNvSpPr>
          <p:nvPr>
            <p:ph idx="1"/>
          </p:nvPr>
        </p:nvSpPr>
        <p:spPr>
          <a:xfrm>
            <a:off x="3779685" y="2366779"/>
            <a:ext cx="4407478" cy="1803314"/>
          </a:xfrm>
        </p:spPr>
        <p:txBody>
          <a:bodyPr/>
          <a:lstStyle/>
          <a:p>
            <a:pPr marL="0" indent="0">
              <a:buNone/>
            </a:pPr>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5886" y="1567447"/>
            <a:ext cx="2326565" cy="3292840"/>
          </a:xfrm>
          <a:prstGeom prst="rect">
            <a:avLst/>
          </a:prstGeom>
        </p:spPr>
      </p:pic>
    </p:spTree>
    <p:extLst>
      <p:ext uri="{BB962C8B-B14F-4D97-AF65-F5344CB8AC3E}">
        <p14:creationId xmlns:p14="http://schemas.microsoft.com/office/powerpoint/2010/main" val="1701638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
        <p:nvSpPr>
          <p:cNvPr id="6" name="TextBox 5"/>
          <p:cNvSpPr txBox="1"/>
          <p:nvPr userDrawn="1"/>
        </p:nvSpPr>
        <p:spPr>
          <a:xfrm>
            <a:off x="54553" y="6371015"/>
            <a:ext cx="381311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custDataLst>
      <p:tags r:id="rId1"/>
    </p:custDataLst>
    <p:extLst>
      <p:ext uri="{BB962C8B-B14F-4D97-AF65-F5344CB8AC3E}">
        <p14:creationId xmlns:p14="http://schemas.microsoft.com/office/powerpoint/2010/main" val="2620375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7" name="TextBox 6"/>
          <p:cNvSpPr txBox="1"/>
          <p:nvPr userDrawn="1"/>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extLst>
      <p:ext uri="{BB962C8B-B14F-4D97-AF65-F5344CB8AC3E}">
        <p14:creationId xmlns:p14="http://schemas.microsoft.com/office/powerpoint/2010/main" val="3724255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userDrawn="1"/>
        </p:nvSpPr>
        <p:spPr>
          <a:xfrm>
            <a:off x="54553" y="6371015"/>
            <a:ext cx="385018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custDataLst>
      <p:tags r:id="rId1"/>
    </p:custDataLst>
    <p:extLst>
      <p:ext uri="{BB962C8B-B14F-4D97-AF65-F5344CB8AC3E}">
        <p14:creationId xmlns:p14="http://schemas.microsoft.com/office/powerpoint/2010/main" val="2793150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3411" y="4949358"/>
            <a:ext cx="7910513" cy="512330"/>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2548701"/>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5" name="TextBox 4"/>
          <p:cNvSpPr txBox="1"/>
          <p:nvPr userDrawn="1"/>
        </p:nvSpPr>
        <p:spPr>
          <a:xfrm>
            <a:off x="54553" y="6371015"/>
            <a:ext cx="3911966"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pic>
        <p:nvPicPr>
          <p:cNvPr id="7" name="Picture 6">
            <a:extLst>
              <a:ext uri="{FF2B5EF4-FFF2-40B4-BE49-F238E27FC236}">
                <a16:creationId xmlns:a16="http://schemas.microsoft.com/office/drawing/2014/main" id="{FDAF75D6-A52B-4502-9440-7524898409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5332" y="167072"/>
            <a:ext cx="2819896" cy="3991061"/>
          </a:xfrm>
          <a:prstGeom prst="rect">
            <a:avLst/>
          </a:prstGeom>
        </p:spPr>
      </p:pic>
    </p:spTree>
    <p:custDataLst>
      <p:tags r:id="rId1"/>
    </p:custDataLst>
    <p:extLst>
      <p:ext uri="{BB962C8B-B14F-4D97-AF65-F5344CB8AC3E}">
        <p14:creationId xmlns:p14="http://schemas.microsoft.com/office/powerpoint/2010/main" val="622964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2" y="4860795"/>
            <a:ext cx="7910513" cy="417037"/>
          </a:xfr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
        <p:nvSpPr>
          <p:cNvPr id="4" name="Content Placeholder 3"/>
          <p:cNvSpPr>
            <a:spLocks noGrp="1"/>
          </p:cNvSpPr>
          <p:nvPr>
            <p:ph sz="quarter" idx="10" hasCustomPrompt="1"/>
          </p:nvPr>
        </p:nvSpPr>
        <p:spPr>
          <a:xfrm>
            <a:off x="392595" y="4049910"/>
            <a:ext cx="8051800" cy="651744"/>
          </a:xfr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pic>
        <p:nvPicPr>
          <p:cNvPr id="9" name="Picture 8">
            <a:extLst>
              <a:ext uri="{FF2B5EF4-FFF2-40B4-BE49-F238E27FC236}">
                <a16:creationId xmlns:a16="http://schemas.microsoft.com/office/drawing/2014/main" id="{53DB4316-2DD9-4B4C-AC49-EB53A16FF6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7480" y="161744"/>
            <a:ext cx="2690973" cy="3808595"/>
          </a:xfrm>
          <a:prstGeom prst="rect">
            <a:avLst/>
          </a:prstGeom>
        </p:spPr>
      </p:pic>
    </p:spTree>
    <p:custDataLst>
      <p:tags r:id="rId1"/>
    </p:custDataLst>
    <p:extLst>
      <p:ext uri="{BB962C8B-B14F-4D97-AF65-F5344CB8AC3E}">
        <p14:creationId xmlns:p14="http://schemas.microsoft.com/office/powerpoint/2010/main" val="1323467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7" name="Content Placeholder 6"/>
          <p:cNvSpPr>
            <a:spLocks noGrp="1"/>
          </p:cNvSpPr>
          <p:nvPr>
            <p:ph sz="quarter" idx="10" hasCustomPrompt="1"/>
          </p:nvPr>
        </p:nvSpPr>
        <p:spPr>
          <a:xfrm>
            <a:off x="53947" y="6396038"/>
            <a:ext cx="3433763" cy="461962"/>
          </a:xfrm>
        </p:spPr>
        <p:txBody>
          <a:bodyPr/>
          <a:lstStyle>
            <a:lvl1pPr marL="0" indent="0">
              <a:buNone/>
              <a:defRPr lang="en-US" sz="2400" b="1" kern="1200" dirty="0" smtClean="0">
                <a:solidFill>
                  <a:schemeClr val="bg1"/>
                </a:solidFill>
                <a:latin typeface="+mn-lt"/>
                <a:ea typeface="+mn-ea"/>
                <a:cs typeface="+mn-cs"/>
              </a:defRPr>
            </a:lvl1pPr>
            <a:lvl2pPr marL="457200" indent="0">
              <a:buNone/>
              <a:defRPr/>
            </a:lvl2pPr>
          </a:lstStyle>
          <a:p>
            <a:pPr marL="0" lvl="0" algn="l" defTabSz="457200" rtl="0" eaLnBrk="1" latinLnBrk="0" hangingPunct="1"/>
            <a:r>
              <a:rPr lang="en-US" dirty="0"/>
              <a:t>Footer</a:t>
            </a:r>
          </a:p>
        </p:txBody>
      </p:sp>
      <p:sp>
        <p:nvSpPr>
          <p:cNvPr id="2" name="Title 1"/>
          <p:cNvSpPr>
            <a:spLocks noGrp="1"/>
          </p:cNvSpPr>
          <p:nvPr>
            <p:ph type="title"/>
          </p:nvPr>
        </p:nvSpPr>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3639596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53614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2" y="1540567"/>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4323750"/>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8" name="TextBox 7"/>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extLst>
      <p:ext uri="{BB962C8B-B14F-4D97-AF65-F5344CB8AC3E}">
        <p14:creationId xmlns:p14="http://schemas.microsoft.com/office/powerpoint/2010/main" val="231947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Module / Uni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449" y="1524000"/>
            <a:ext cx="7910513"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2449" y="4336998"/>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7"/>
            <a:ext cx="2232284" cy="634653"/>
          </a:xfrm>
          <a:prstGeom prst="rect">
            <a:avLst/>
          </a:prstGeom>
        </p:spPr>
      </p:pic>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custDataLst>
      <p:tags r:id="rId1"/>
    </p:custDataLst>
    <p:extLst>
      <p:ext uri="{BB962C8B-B14F-4D97-AF65-F5344CB8AC3E}">
        <p14:creationId xmlns:p14="http://schemas.microsoft.com/office/powerpoint/2010/main" val="944226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381001" y="365127"/>
            <a:ext cx="7905750" cy="720724"/>
          </a:xfrm>
        </p:spPr>
        <p:txBody>
          <a:bodyPr/>
          <a:lstStyle>
            <a:lvl1pPr>
              <a:defRPr b="1"/>
            </a:lvl1pPr>
          </a:lstStyle>
          <a:p>
            <a:r>
              <a:rPr lang="en-US" dirty="0"/>
              <a:t>Click to edit Master title style</a:t>
            </a:r>
          </a:p>
        </p:txBody>
      </p:sp>
      <p:sp>
        <p:nvSpPr>
          <p:cNvPr id="6" name="Content Placeholder 2"/>
          <p:cNvSpPr>
            <a:spLocks noGrp="1"/>
          </p:cNvSpPr>
          <p:nvPr>
            <p:ph idx="1"/>
          </p:nvPr>
        </p:nvSpPr>
        <p:spPr>
          <a:xfrm>
            <a:off x="381001" y="1285875"/>
            <a:ext cx="7905751" cy="4891088"/>
          </a:xfrm>
        </p:spPr>
        <p:txBody>
          <a:bodyPr/>
          <a:lstStyle>
            <a:lvl1pPr marL="363538" indent="-363538">
              <a:spcBef>
                <a:spcPts val="1800"/>
              </a:spcBef>
              <a:defRPr/>
            </a:lvl1pPr>
            <a:lvl2pPr marL="801688" indent="-344488">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extLst>
      <p:ext uri="{BB962C8B-B14F-4D97-AF65-F5344CB8AC3E}">
        <p14:creationId xmlns:p14="http://schemas.microsoft.com/office/powerpoint/2010/main" val="375756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Title 1"/>
          <p:cNvSpPr>
            <a:spLocks noGrp="1"/>
          </p:cNvSpPr>
          <p:nvPr>
            <p:ph type="title"/>
          </p:nvPr>
        </p:nvSpPr>
        <p:spPr>
          <a:xfrm>
            <a:off x="381001" y="365127"/>
            <a:ext cx="7905750" cy="720724"/>
          </a:xfrm>
        </p:spPr>
        <p:txBody>
          <a:bodyPr/>
          <a:lstStyle>
            <a:lvl1pPr>
              <a:defRPr b="1"/>
            </a:lvl1pPr>
          </a:lstStyle>
          <a:p>
            <a:r>
              <a:rPr lang="en-US" dirty="0"/>
              <a:t>Click to edit Master title style</a:t>
            </a:r>
          </a:p>
        </p:txBody>
      </p:sp>
      <p:sp>
        <p:nvSpPr>
          <p:cNvPr id="6" name="Content Placeholder 2"/>
          <p:cNvSpPr>
            <a:spLocks noGrp="1"/>
          </p:cNvSpPr>
          <p:nvPr>
            <p:ph idx="1"/>
          </p:nvPr>
        </p:nvSpPr>
        <p:spPr>
          <a:xfrm>
            <a:off x="381001" y="1285875"/>
            <a:ext cx="3421453" cy="4891088"/>
          </a:xfrm>
        </p:spPr>
        <p:txBody>
          <a:bodyPr/>
          <a:lstStyle>
            <a:lvl1pPr>
              <a:spcBef>
                <a:spcPts val="1800"/>
              </a:spcBef>
              <a:defRPr/>
            </a:lvl1pPr>
            <a:lvl2pPr marL="685800" indent="-228600">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
        <p:nvSpPr>
          <p:cNvPr id="8" name="Content Placeholder 2"/>
          <p:cNvSpPr>
            <a:spLocks noGrp="1"/>
          </p:cNvSpPr>
          <p:nvPr>
            <p:ph idx="10"/>
          </p:nvPr>
        </p:nvSpPr>
        <p:spPr>
          <a:xfrm>
            <a:off x="4028792" y="1284367"/>
            <a:ext cx="4190246" cy="4891088"/>
          </a:xfrm>
        </p:spPr>
        <p:txBody>
          <a:bodyPr/>
          <a:lstStyle>
            <a:lvl1pPr>
              <a:spcBef>
                <a:spcPts val="1800"/>
              </a:spcBef>
              <a:defRPr/>
            </a:lvl1pPr>
            <a:lvl2pPr marL="685800" indent="-228600">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81147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a:p>
        </p:txBody>
      </p:sp>
      <p:sp>
        <p:nvSpPr>
          <p:cNvPr id="8" name="Text Placeholder 7"/>
          <p:cNvSpPr>
            <a:spLocks noGrp="1"/>
          </p:cNvSpPr>
          <p:nvPr>
            <p:ph type="body" sz="quarter" idx="10" hasCustomPrompt="1"/>
          </p:nvPr>
        </p:nvSpPr>
        <p:spPr>
          <a:xfrm>
            <a:off x="381000" y="1267983"/>
            <a:ext cx="7658100" cy="298267"/>
          </a:xfrm>
        </p:spPr>
        <p:txBody>
          <a:bodyPr>
            <a:noAutofit/>
          </a:bodyPr>
          <a:lstStyle>
            <a:lvl1pPr marL="0" indent="0">
              <a:buNone/>
              <a:defRPr sz="1800" i="1" baseline="0"/>
            </a:lvl1pPr>
          </a:lstStyle>
          <a:p>
            <a:pPr lvl="0"/>
            <a:r>
              <a:rPr lang="en-ZA" i="1" dirty="0"/>
              <a:t>Table caption</a:t>
            </a:r>
            <a:endParaRPr lang="en-GB" dirty="0"/>
          </a:p>
        </p:txBody>
      </p:sp>
    </p:spTree>
    <p:extLst>
      <p:ext uri="{BB962C8B-B14F-4D97-AF65-F5344CB8AC3E}">
        <p14:creationId xmlns:p14="http://schemas.microsoft.com/office/powerpoint/2010/main" val="49317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2" y="4609448"/>
            <a:ext cx="3433157" cy="461665"/>
          </a:xfrm>
          <a:prstGeom prst="rect">
            <a:avLst/>
          </a:prstGeom>
          <a:noFill/>
        </p:spPr>
        <p:txBody>
          <a:bodyPr wrap="square" rtlCol="0">
            <a:spAutoFit/>
          </a:bodyPr>
          <a:lstStyle>
            <a:defPPr>
              <a:defRPr lang="en-US"/>
            </a:defPPr>
            <a:lvl1pPr>
              <a:defRPr sz="2200">
                <a:solidFill>
                  <a:prstClr val="black"/>
                </a:solidFill>
              </a:defRPr>
            </a:lvl1pPr>
          </a:lstStyle>
          <a:p>
            <a:pPr lvl="0"/>
            <a:r>
              <a:rPr lang="en-ZA" sz="2400" b="1" dirty="0">
                <a:solidFill>
                  <a:schemeClr val="bg1"/>
                </a:solidFill>
              </a:rPr>
              <a:t>Mathematics NQF Level</a:t>
            </a:r>
            <a:r>
              <a:rPr lang="en-ZA" sz="2400" b="1" baseline="0" dirty="0">
                <a:solidFill>
                  <a:schemeClr val="bg1"/>
                </a:solidFill>
              </a:rPr>
              <a:t> 2</a:t>
            </a:r>
            <a:endParaRPr lang="en-ZA" sz="2400" b="1" dirty="0">
              <a:solidFill>
                <a:schemeClr val="bg1"/>
              </a:solidFill>
            </a:endParaRPr>
          </a:p>
        </p:txBody>
      </p:sp>
      <p:sp>
        <p:nvSpPr>
          <p:cNvPr id="7" name="Content Placeholder 6"/>
          <p:cNvSpPr>
            <a:spLocks noGrp="1"/>
          </p:cNvSpPr>
          <p:nvPr>
            <p:ph sz="quarter" idx="10" hasCustomPrompt="1"/>
          </p:nvPr>
        </p:nvSpPr>
        <p:spPr>
          <a:xfrm>
            <a:off x="53946" y="6396038"/>
            <a:ext cx="3433763" cy="461962"/>
          </a:xfrm>
        </p:spPr>
        <p:txBody>
          <a:bodyPr/>
          <a:lstStyle>
            <a:lvl1pPr marL="0" indent="0">
              <a:buNone/>
              <a:defRPr lang="en-US" sz="2400" b="1" kern="1200" dirty="0" smtClean="0">
                <a:solidFill>
                  <a:schemeClr val="bg1"/>
                </a:solidFill>
                <a:latin typeface="+mn-lt"/>
                <a:ea typeface="+mn-ea"/>
                <a:cs typeface="+mn-cs"/>
              </a:defRPr>
            </a:lvl1pPr>
            <a:lvl2pPr marL="457200" indent="0">
              <a:buNone/>
              <a:defRPr/>
            </a:lvl2pPr>
          </a:lstStyle>
          <a:p>
            <a:pPr marL="0" lvl="0" algn="l" defTabSz="457200" rtl="0" eaLnBrk="1" latinLnBrk="0" hangingPunct="1"/>
            <a:r>
              <a:rPr lang="en-US" dirty="0"/>
              <a:t>Footer</a:t>
            </a:r>
          </a:p>
        </p:txBody>
      </p:sp>
      <p:sp>
        <p:nvSpPr>
          <p:cNvPr id="2" name="Title 1"/>
          <p:cNvSpPr>
            <a:spLocks noGrp="1"/>
          </p:cNvSpPr>
          <p:nvPr>
            <p:ph type="title"/>
          </p:nvPr>
        </p:nvSpPr>
        <p:spPr/>
        <p:txBody>
          <a:bodyPr/>
          <a:lstStyle>
            <a:lvl1pPr>
              <a:defRPr b="1"/>
            </a:lvl1pPr>
          </a:lstStyle>
          <a:p>
            <a:r>
              <a:rPr lang="en-US"/>
              <a:t>Click to edit Master title style</a:t>
            </a:r>
            <a:endParaRPr lang="en-GB"/>
          </a:p>
        </p:txBody>
      </p:sp>
    </p:spTree>
    <p:custDataLst>
      <p:tags r:id="rId1"/>
    </p:custDataLst>
    <p:extLst>
      <p:ext uri="{BB962C8B-B14F-4D97-AF65-F5344CB8AC3E}">
        <p14:creationId xmlns:p14="http://schemas.microsoft.com/office/powerpoint/2010/main" val="254933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se study or example ref">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81001" y="365127"/>
            <a:ext cx="7905750" cy="720724"/>
          </a:xfrm>
        </p:spPr>
        <p:txBody>
          <a:bodyPr/>
          <a:lstStyle>
            <a:lvl1pPr>
              <a:defRPr b="1"/>
            </a:lvl1pPr>
          </a:lstStyle>
          <a:p>
            <a:r>
              <a:rPr lang="en-US" dirty="0"/>
              <a:t>Heading</a:t>
            </a:r>
            <a:endParaRPr lang="en-GB" dirty="0"/>
          </a:p>
        </p:txBody>
      </p:sp>
      <p:sp>
        <p:nvSpPr>
          <p:cNvPr id="4" name="Content Placeholder 2">
            <a:extLst>
              <a:ext uri="{FF2B5EF4-FFF2-40B4-BE49-F238E27FC236}">
                <a16:creationId xmlns:a16="http://schemas.microsoft.com/office/drawing/2014/main" id="{7A1C1C1D-5690-4A72-8EAD-31DA2CF0437F}"/>
              </a:ext>
            </a:extLst>
          </p:cNvPr>
          <p:cNvSpPr>
            <a:spLocks noGrp="1"/>
          </p:cNvSpPr>
          <p:nvPr>
            <p:ph idx="1"/>
          </p:nvPr>
        </p:nvSpPr>
        <p:spPr>
          <a:xfrm>
            <a:off x="3779685" y="2366779"/>
            <a:ext cx="4407478" cy="1803314"/>
          </a:xfrm>
        </p:spPr>
        <p:txBody>
          <a:bodyPr/>
          <a:lstStyle/>
          <a:p>
            <a:pPr marL="0" indent="0">
              <a:buNone/>
            </a:pPr>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5886" y="1567447"/>
            <a:ext cx="2326565" cy="3292840"/>
          </a:xfrm>
          <a:prstGeom prst="rect">
            <a:avLst/>
          </a:prstGeom>
        </p:spPr>
      </p:pic>
    </p:spTree>
    <p:extLst>
      <p:ext uri="{BB962C8B-B14F-4D97-AF65-F5344CB8AC3E}">
        <p14:creationId xmlns:p14="http://schemas.microsoft.com/office/powerpoint/2010/main" val="206855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0" Type="http://schemas.openxmlformats.org/officeDocument/2006/relationships/tags" Target="../tags/tag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1.png"/><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0" y="6324794"/>
            <a:ext cx="9144000" cy="540000"/>
          </a:xfrm>
          <a:prstGeom prst="rect">
            <a:avLst/>
          </a:prstGeom>
          <a:solidFill>
            <a:srgbClr val="4A3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2" name="Title Placeholder 1"/>
          <p:cNvSpPr>
            <a:spLocks noGrp="1"/>
          </p:cNvSpPr>
          <p:nvPr>
            <p:ph type="title"/>
          </p:nvPr>
        </p:nvSpPr>
        <p:spPr>
          <a:xfrm>
            <a:off x="381001" y="365127"/>
            <a:ext cx="7905750" cy="7207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0" y="1285875"/>
            <a:ext cx="790575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7" name="Rectangle 6"/>
          <p:cNvSpPr/>
          <p:nvPr/>
        </p:nvSpPr>
        <p:spPr>
          <a:xfrm>
            <a:off x="8424000" y="0"/>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6"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4001" y="5565371"/>
            <a:ext cx="720000" cy="761579"/>
          </a:xfrm>
          <a:prstGeom prst="rect">
            <a:avLst/>
          </a:prstGeom>
        </p:spPr>
      </p:pic>
    </p:spTree>
    <p:custDataLst>
      <p:tags r:id="rId16"/>
    </p:custDataLst>
    <p:extLst>
      <p:ext uri="{BB962C8B-B14F-4D97-AF65-F5344CB8AC3E}">
        <p14:creationId xmlns:p14="http://schemas.microsoft.com/office/powerpoint/2010/main" val="89702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98" r:id="rId13"/>
    <p:sldLayoutId id="2147483699" r:id="rId14"/>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3538" indent="-363538" algn="l" defTabSz="914400" rtl="0" eaLnBrk="1" latinLnBrk="0" hangingPunct="1">
        <a:lnSpc>
          <a:spcPct val="90000"/>
        </a:lnSpc>
        <a:spcBef>
          <a:spcPts val="1800"/>
        </a:spcBef>
        <a:buFont typeface="Arial" panose="020B0604020202020204" pitchFamily="34" charset="0"/>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1800"/>
        </a:spcBef>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65127"/>
            <a:ext cx="7905750" cy="7207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1" y="1285875"/>
            <a:ext cx="790575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8424000" y="-12355"/>
            <a:ext cx="720000" cy="68518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4D4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6" name="Picture 5"/>
          <p:cNvPicPr>
            <a:picLocks noChangeAspect="1"/>
          </p:cNvPicPr>
          <p:nvPr userDrawn="1"/>
        </p:nvPicPr>
        <p:blipFill>
          <a:blip r:embed="rId12"/>
          <a:stretch>
            <a:fillRect/>
          </a:stretch>
        </p:blipFill>
        <p:spPr>
          <a:xfrm>
            <a:off x="8424000" y="5613400"/>
            <a:ext cx="720000" cy="704406"/>
          </a:xfrm>
          <a:prstGeom prst="rect">
            <a:avLst/>
          </a:prstGeom>
        </p:spPr>
      </p:pic>
    </p:spTree>
    <p:custDataLst>
      <p:tags r:id="rId10"/>
    </p:custDataLst>
    <p:extLst>
      <p:ext uri="{BB962C8B-B14F-4D97-AF65-F5344CB8AC3E}">
        <p14:creationId xmlns:p14="http://schemas.microsoft.com/office/powerpoint/2010/main" val="39468856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70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65127"/>
            <a:ext cx="7905750" cy="7207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1" y="1285875"/>
            <a:ext cx="790575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8424000" y="2"/>
            <a:ext cx="720000" cy="68518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a:solidFill>
                <a:prstClr val="white"/>
              </a:solidFill>
            </a:endParaRPr>
          </a:p>
        </p:txBody>
      </p:sp>
      <p:sp>
        <p:nvSpPr>
          <p:cNvPr id="8" name="Rectangle 7"/>
          <p:cNvSpPr/>
          <p:nvPr/>
        </p:nvSpPr>
        <p:spPr>
          <a:xfrm>
            <a:off x="0" y="6337150"/>
            <a:ext cx="9144000" cy="540000"/>
          </a:xfrm>
          <a:prstGeom prst="rect">
            <a:avLst/>
          </a:prstGeom>
          <a:solidFill>
            <a:srgbClr val="414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dirty="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6" name="Picture 5"/>
          <p:cNvPicPr>
            <a:picLocks noChangeAspect="1"/>
          </p:cNvPicPr>
          <p:nvPr userDrawn="1"/>
        </p:nvPicPr>
        <p:blipFill>
          <a:blip r:embed="rId11"/>
          <a:stretch>
            <a:fillRect/>
          </a:stretch>
        </p:blipFill>
        <p:spPr>
          <a:xfrm>
            <a:off x="8424000" y="5613400"/>
            <a:ext cx="720000" cy="704406"/>
          </a:xfrm>
          <a:prstGeom prst="rect">
            <a:avLst/>
          </a:prstGeom>
        </p:spPr>
      </p:pic>
    </p:spTree>
    <p:custDataLst>
      <p:tags r:id="rId9"/>
    </p:custDataLst>
    <p:extLst>
      <p:ext uri="{BB962C8B-B14F-4D97-AF65-F5344CB8AC3E}">
        <p14:creationId xmlns:p14="http://schemas.microsoft.com/office/powerpoint/2010/main" val="7262258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1" y="2095902"/>
            <a:ext cx="7915274" cy="2114552"/>
          </a:xfrm>
        </p:spPr>
        <p:txBody>
          <a:bodyPr/>
          <a:lstStyle/>
          <a:p>
            <a:r>
              <a:rPr lang="en-GB" dirty="0">
                <a:solidFill>
                  <a:srgbClr val="9A73FD"/>
                </a:solidFill>
              </a:rPr>
              <a:t>Life Orientation: </a:t>
            </a:r>
            <a:r>
              <a:rPr lang="en-GB" dirty="0">
                <a:solidFill>
                  <a:srgbClr val="8CE614"/>
                </a:solidFill>
              </a:rPr>
              <a:t>Life Skills</a:t>
            </a:r>
            <a:endParaRPr lang="en-GB" dirty="0"/>
          </a:p>
        </p:txBody>
      </p:sp>
      <p:sp>
        <p:nvSpPr>
          <p:cNvPr id="5" name="Subtitle 2"/>
          <p:cNvSpPr>
            <a:spLocks noGrp="1"/>
          </p:cNvSpPr>
          <p:nvPr>
            <p:ph type="subTitle" idx="1"/>
          </p:nvPr>
        </p:nvSpPr>
        <p:spPr>
          <a:xfrm>
            <a:off x="381001" y="4210454"/>
            <a:ext cx="7915274" cy="644881"/>
          </a:xfrm>
        </p:spPr>
        <p:txBody>
          <a:bodyPr/>
          <a:lstStyle/>
          <a:p>
            <a:r>
              <a:rPr lang="en-GB" dirty="0">
                <a:solidFill>
                  <a:srgbClr val="9A73FD"/>
                </a:solidFill>
              </a:rPr>
              <a:t>NQF 2</a:t>
            </a:r>
          </a:p>
        </p:txBody>
      </p:sp>
    </p:spTree>
    <p:extLst>
      <p:ext uri="{BB962C8B-B14F-4D97-AF65-F5344CB8AC3E}">
        <p14:creationId xmlns:p14="http://schemas.microsoft.com/office/powerpoint/2010/main" val="32240519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9ECD-A8A6-4067-8DA8-E209A546658D}"/>
              </a:ext>
            </a:extLst>
          </p:cNvPr>
          <p:cNvSpPr>
            <a:spLocks noGrp="1"/>
          </p:cNvSpPr>
          <p:nvPr>
            <p:ph type="title"/>
          </p:nvPr>
        </p:nvSpPr>
        <p:spPr>
          <a:xfrm>
            <a:off x="544483" y="3235569"/>
            <a:ext cx="7623002" cy="938192"/>
          </a:xfrm>
        </p:spPr>
        <p:txBody>
          <a:bodyPr>
            <a:noAutofit/>
          </a:bodyPr>
          <a:lstStyle/>
          <a:p>
            <a:pPr algn="ctr"/>
            <a:r>
              <a:rPr lang="en-ZA" dirty="0">
                <a:solidFill>
                  <a:srgbClr val="8CE614"/>
                </a:solidFill>
              </a:rPr>
              <a:t>Good citizenship</a:t>
            </a:r>
          </a:p>
        </p:txBody>
      </p:sp>
      <p:sp>
        <p:nvSpPr>
          <p:cNvPr id="3" name="Text Placeholder 2">
            <a:extLst>
              <a:ext uri="{FF2B5EF4-FFF2-40B4-BE49-F238E27FC236}">
                <a16:creationId xmlns:a16="http://schemas.microsoft.com/office/drawing/2014/main" id="{1C362500-7ECC-42A0-97EA-2A94E9D5EA9F}"/>
              </a:ext>
            </a:extLst>
          </p:cNvPr>
          <p:cNvSpPr>
            <a:spLocks noGrp="1"/>
          </p:cNvSpPr>
          <p:nvPr>
            <p:ph type="body" idx="1"/>
          </p:nvPr>
        </p:nvSpPr>
        <p:spPr>
          <a:xfrm>
            <a:off x="256972" y="2386359"/>
            <a:ext cx="7910513" cy="727094"/>
          </a:xfrm>
        </p:spPr>
        <p:txBody>
          <a:bodyPr>
            <a:noAutofit/>
          </a:bodyPr>
          <a:lstStyle/>
          <a:p>
            <a:pPr algn="ctr"/>
            <a:r>
              <a:rPr lang="en-ZA" sz="6000" dirty="0">
                <a:solidFill>
                  <a:srgbClr val="C082E6"/>
                </a:solidFill>
              </a:rPr>
              <a:t>Unit 11.2</a:t>
            </a:r>
          </a:p>
        </p:txBody>
      </p:sp>
    </p:spTree>
    <p:extLst>
      <p:ext uri="{BB962C8B-B14F-4D97-AF65-F5344CB8AC3E}">
        <p14:creationId xmlns:p14="http://schemas.microsoft.com/office/powerpoint/2010/main" val="317580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9345-E421-4667-BA1D-85A21D6E8ADB}"/>
              </a:ext>
            </a:extLst>
          </p:cNvPr>
          <p:cNvSpPr>
            <a:spLocks noGrp="1"/>
          </p:cNvSpPr>
          <p:nvPr>
            <p:ph type="title"/>
          </p:nvPr>
        </p:nvSpPr>
        <p:spPr/>
        <p:txBody>
          <a:bodyPr>
            <a:normAutofit/>
          </a:bodyPr>
          <a:lstStyle/>
          <a:p>
            <a:pPr algn="ctr"/>
            <a:r>
              <a:rPr lang="en-ZA" b="1" dirty="0">
                <a:latin typeface="+mn-lt"/>
              </a:rPr>
              <a:t>What is a </a:t>
            </a:r>
            <a:r>
              <a:rPr lang="en-ZA" b="1" dirty="0">
                <a:solidFill>
                  <a:srgbClr val="AB8BFD"/>
                </a:solidFill>
                <a:latin typeface="+mn-lt"/>
              </a:rPr>
              <a:t>citizen</a:t>
            </a:r>
            <a:r>
              <a:rPr lang="en-ZA" b="1" dirty="0">
                <a:latin typeface="+mn-lt"/>
              </a:rPr>
              <a:t>?</a:t>
            </a:r>
          </a:p>
        </p:txBody>
      </p:sp>
      <p:sp>
        <p:nvSpPr>
          <p:cNvPr id="3" name="Content Placeholder 2">
            <a:extLst>
              <a:ext uri="{FF2B5EF4-FFF2-40B4-BE49-F238E27FC236}">
                <a16:creationId xmlns:a16="http://schemas.microsoft.com/office/drawing/2014/main" id="{68B962F2-7735-46B6-92B8-C70EDB30962A}"/>
              </a:ext>
            </a:extLst>
          </p:cNvPr>
          <p:cNvSpPr>
            <a:spLocks noGrp="1"/>
          </p:cNvSpPr>
          <p:nvPr>
            <p:ph idx="1"/>
          </p:nvPr>
        </p:nvSpPr>
        <p:spPr>
          <a:xfrm>
            <a:off x="239150" y="1237957"/>
            <a:ext cx="8047601" cy="4690895"/>
          </a:xfrm>
        </p:spPr>
        <p:txBody>
          <a:bodyPr>
            <a:noAutofit/>
          </a:bodyPr>
          <a:lstStyle/>
          <a:p>
            <a:pPr marL="266700" lvl="0" indent="-266700" fontAlgn="base"/>
            <a:r>
              <a:rPr lang="en-ZA" sz="3600" dirty="0"/>
              <a:t>A person who is a </a:t>
            </a:r>
            <a:r>
              <a:rPr lang="en-ZA" sz="3600" b="1" dirty="0">
                <a:solidFill>
                  <a:srgbClr val="8CE614"/>
                </a:solidFill>
              </a:rPr>
              <a:t>subject of a state  </a:t>
            </a:r>
            <a:r>
              <a:rPr lang="en-ZA" sz="3600" dirty="0"/>
              <a:t>(also: a national).</a:t>
            </a:r>
          </a:p>
          <a:p>
            <a:pPr marL="266700" lvl="0" indent="-266700" fontAlgn="base"/>
            <a:r>
              <a:rPr lang="en-ZA" sz="3600" dirty="0"/>
              <a:t>South African </a:t>
            </a:r>
            <a:r>
              <a:rPr lang="en-ZA" sz="3600" b="1" dirty="0">
                <a:solidFill>
                  <a:srgbClr val="AB8BFD"/>
                </a:solidFill>
              </a:rPr>
              <a:t>citizens</a:t>
            </a:r>
            <a:r>
              <a:rPr lang="en-ZA" sz="3600" dirty="0"/>
              <a:t>:</a:t>
            </a:r>
          </a:p>
          <a:p>
            <a:pPr marL="717550" lvl="2" indent="-534988" fontAlgn="base">
              <a:buFont typeface="Wingdings" panose="05000000000000000000" pitchFamily="2" charset="2"/>
              <a:buChar char="v"/>
            </a:pPr>
            <a:r>
              <a:rPr lang="en-ZA" sz="3200" dirty="0"/>
              <a:t>Born in SA to at least one parent with SA citizenship</a:t>
            </a:r>
          </a:p>
          <a:p>
            <a:pPr marL="717550" lvl="2" indent="-534988" fontAlgn="base">
              <a:buFont typeface="Wingdings" panose="05000000000000000000" pitchFamily="2" charset="2"/>
              <a:buChar char="v"/>
            </a:pPr>
            <a:r>
              <a:rPr lang="en-ZA" sz="3200" dirty="0"/>
              <a:t>Adopted by a SA citizen</a:t>
            </a:r>
          </a:p>
          <a:p>
            <a:pPr marL="717550" lvl="2" indent="-534988" fontAlgn="base">
              <a:buFont typeface="Wingdings" panose="05000000000000000000" pitchFamily="2" charset="2"/>
              <a:buChar char="v"/>
            </a:pPr>
            <a:r>
              <a:rPr lang="en-ZA" sz="3200" dirty="0"/>
              <a:t>Born elsewhere but lived in SA for many years.</a:t>
            </a:r>
          </a:p>
          <a:p>
            <a:pPr marL="717550" lvl="2" indent="-534988" fontAlgn="base">
              <a:buFont typeface="Wingdings" panose="05000000000000000000" pitchFamily="2" charset="2"/>
              <a:buChar char="v"/>
            </a:pPr>
            <a:r>
              <a:rPr lang="en-ZA" sz="3200" dirty="0"/>
              <a:t>Have successfully applied for citizenship.</a:t>
            </a:r>
          </a:p>
          <a:p>
            <a:pPr marL="717550" lvl="2" indent="-534988" fontAlgn="base">
              <a:buFont typeface="Wingdings" panose="05000000000000000000" pitchFamily="2" charset="2"/>
              <a:buChar char="v"/>
            </a:pPr>
            <a:endParaRPr lang="en-ZA" sz="3200" dirty="0"/>
          </a:p>
          <a:p>
            <a:pPr marL="0" lvl="1" indent="0" fontAlgn="base">
              <a:buNone/>
            </a:pPr>
            <a:endParaRPr lang="en-ZA" sz="3600" dirty="0"/>
          </a:p>
        </p:txBody>
      </p:sp>
    </p:spTree>
    <p:extLst>
      <p:ext uri="{BB962C8B-B14F-4D97-AF65-F5344CB8AC3E}">
        <p14:creationId xmlns:p14="http://schemas.microsoft.com/office/powerpoint/2010/main" val="9144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2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8500"/>
                            </p:stCondLst>
                            <p:childTnLst>
                              <p:par>
                                <p:cTn id="21" presetID="1" presetClass="entr" presetSubtype="0" fill="hold" grpId="0"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10500"/>
                            </p:stCondLst>
                            <p:childTnLst>
                              <p:par>
                                <p:cTn id="24" presetID="1" presetClass="entr" presetSubtype="0" fill="hold" grpId="0" nodeType="afterEffect">
                                  <p:stCondLst>
                                    <p:cond delay="200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DC930C-6C1D-4479-BCB5-4FB653FB5412}"/>
              </a:ext>
            </a:extLst>
          </p:cNvPr>
          <p:cNvSpPr>
            <a:spLocks noGrp="1"/>
          </p:cNvSpPr>
          <p:nvPr>
            <p:ph idx="1"/>
          </p:nvPr>
        </p:nvSpPr>
        <p:spPr>
          <a:xfrm>
            <a:off x="381001" y="1248506"/>
            <a:ext cx="8036378" cy="2338755"/>
          </a:xfrm>
        </p:spPr>
        <p:txBody>
          <a:bodyPr>
            <a:noAutofit/>
          </a:bodyPr>
          <a:lstStyle/>
          <a:p>
            <a:pPr lvl="0" fontAlgn="base"/>
            <a:r>
              <a:rPr lang="en-ZA" sz="3600" dirty="0"/>
              <a:t>Don’t </a:t>
            </a:r>
            <a:r>
              <a:rPr lang="en-ZA" sz="3600" b="1" dirty="0">
                <a:solidFill>
                  <a:srgbClr val="FF0000"/>
                </a:solidFill>
              </a:rPr>
              <a:t>abuse</a:t>
            </a:r>
            <a:r>
              <a:rPr lang="en-ZA" sz="3600" dirty="0"/>
              <a:t> their rights or freedoms</a:t>
            </a:r>
          </a:p>
          <a:p>
            <a:pPr lvl="0" fontAlgn="base"/>
            <a:r>
              <a:rPr lang="en-ZA" sz="3600" dirty="0"/>
              <a:t>Respect </a:t>
            </a:r>
            <a:r>
              <a:rPr lang="en-ZA" sz="3600" b="1" dirty="0">
                <a:solidFill>
                  <a:srgbClr val="8CE614"/>
                </a:solidFill>
              </a:rPr>
              <a:t>others’ </a:t>
            </a:r>
            <a:r>
              <a:rPr lang="en-ZA" sz="3600" dirty="0"/>
              <a:t>rights</a:t>
            </a:r>
          </a:p>
          <a:p>
            <a:pPr lvl="0" fontAlgn="base"/>
            <a:r>
              <a:rPr lang="en-ZA" sz="3600" dirty="0"/>
              <a:t>Practise the </a:t>
            </a:r>
            <a:r>
              <a:rPr lang="en-ZA" sz="3600" b="1" dirty="0">
                <a:solidFill>
                  <a:srgbClr val="AB8BFD"/>
                </a:solidFill>
              </a:rPr>
              <a:t>responsibilities</a:t>
            </a:r>
            <a:r>
              <a:rPr lang="en-ZA" sz="3600" dirty="0"/>
              <a:t> that come with their rights. </a:t>
            </a:r>
          </a:p>
        </p:txBody>
      </p:sp>
      <p:sp>
        <p:nvSpPr>
          <p:cNvPr id="6" name="Title 1">
            <a:extLst>
              <a:ext uri="{FF2B5EF4-FFF2-40B4-BE49-F238E27FC236}">
                <a16:creationId xmlns:a16="http://schemas.microsoft.com/office/drawing/2014/main" id="{66499345-E421-4667-BA1D-85A21D6E8ADB}"/>
              </a:ext>
            </a:extLst>
          </p:cNvPr>
          <p:cNvSpPr>
            <a:spLocks noGrp="1"/>
          </p:cNvSpPr>
          <p:nvPr>
            <p:ph type="title"/>
          </p:nvPr>
        </p:nvSpPr>
        <p:spPr>
          <a:xfrm>
            <a:off x="381001" y="365127"/>
            <a:ext cx="7905750" cy="720724"/>
          </a:xfrm>
        </p:spPr>
        <p:txBody>
          <a:bodyPr>
            <a:normAutofit/>
          </a:bodyPr>
          <a:lstStyle/>
          <a:p>
            <a:pPr algn="ctr"/>
            <a:r>
              <a:rPr lang="en-ZA" b="1" dirty="0">
                <a:latin typeface="+mn-lt"/>
              </a:rPr>
              <a:t>Qualities of </a:t>
            </a:r>
            <a:r>
              <a:rPr lang="en-ZA" b="1" dirty="0">
                <a:solidFill>
                  <a:srgbClr val="AB8BFD"/>
                </a:solidFill>
                <a:latin typeface="+mn-lt"/>
              </a:rPr>
              <a:t>good citizens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014600" y="2930790"/>
            <a:ext cx="2282682" cy="337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54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6500"/>
                            </p:stCondLst>
                            <p:childTnLst>
                              <p:par>
                                <p:cTn id="18" presetID="53" presetClass="entr" presetSubtype="16" fill="hold" nodeType="afterEffect">
                                  <p:stCondLst>
                                    <p:cond delay="100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500" fill="hold"/>
                                        <p:tgtEl>
                                          <p:spTgt spid="3074"/>
                                        </p:tgtEl>
                                        <p:attrNameLst>
                                          <p:attrName>ppt_w</p:attrName>
                                        </p:attrNameLst>
                                      </p:cBhvr>
                                      <p:tavLst>
                                        <p:tav tm="0">
                                          <p:val>
                                            <p:fltVal val="0"/>
                                          </p:val>
                                        </p:tav>
                                        <p:tav tm="100000">
                                          <p:val>
                                            <p:strVal val="#ppt_w"/>
                                          </p:val>
                                        </p:tav>
                                      </p:tavLst>
                                    </p:anim>
                                    <p:anim calcmode="lin" valueType="num">
                                      <p:cBhvr>
                                        <p:cTn id="21" dur="500" fill="hold"/>
                                        <p:tgtEl>
                                          <p:spTgt spid="3074"/>
                                        </p:tgtEl>
                                        <p:attrNameLst>
                                          <p:attrName>ppt_h</p:attrName>
                                        </p:attrNameLst>
                                      </p:cBhvr>
                                      <p:tavLst>
                                        <p:tav tm="0">
                                          <p:val>
                                            <p:fltVal val="0"/>
                                          </p:val>
                                        </p:tav>
                                        <p:tav tm="100000">
                                          <p:val>
                                            <p:strVal val="#ppt_h"/>
                                          </p:val>
                                        </p:tav>
                                      </p:tavLst>
                                    </p:anim>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031" y="196948"/>
            <a:ext cx="7864720" cy="1237957"/>
          </a:xfrm>
        </p:spPr>
        <p:txBody>
          <a:bodyPr>
            <a:noAutofit/>
          </a:bodyPr>
          <a:lstStyle/>
          <a:p>
            <a:pPr algn="ctr"/>
            <a:r>
              <a:rPr lang="en-ZA" dirty="0">
                <a:latin typeface="+mn-lt"/>
              </a:rPr>
              <a:t>Examples of attributes of </a:t>
            </a:r>
            <a:br>
              <a:rPr lang="en-ZA" dirty="0">
                <a:latin typeface="+mn-lt"/>
              </a:rPr>
            </a:br>
            <a:r>
              <a:rPr lang="en-ZA" dirty="0">
                <a:solidFill>
                  <a:srgbClr val="AB8BFD"/>
                </a:solidFill>
                <a:latin typeface="+mn-lt"/>
              </a:rPr>
              <a:t>good citizens </a:t>
            </a:r>
          </a:p>
        </p:txBody>
      </p:sp>
      <p:sp>
        <p:nvSpPr>
          <p:cNvPr id="5" name="Content Placeholder 4"/>
          <p:cNvSpPr>
            <a:spLocks noGrp="1"/>
          </p:cNvSpPr>
          <p:nvPr>
            <p:ph idx="1"/>
          </p:nvPr>
        </p:nvSpPr>
        <p:spPr>
          <a:xfrm>
            <a:off x="3630346" y="1434905"/>
            <a:ext cx="4656405" cy="3699803"/>
          </a:xfrm>
        </p:spPr>
        <p:txBody>
          <a:bodyPr>
            <a:normAutofit fontScale="92500"/>
          </a:bodyPr>
          <a:lstStyle/>
          <a:p>
            <a:r>
              <a:rPr lang="en-US" sz="3900" dirty="0"/>
              <a:t>Refer to </a:t>
            </a:r>
            <a:r>
              <a:rPr lang="en-US" sz="3900" b="1" dirty="0">
                <a:solidFill>
                  <a:srgbClr val="8CE614"/>
                </a:solidFill>
              </a:rPr>
              <a:t>Table 11.2    </a:t>
            </a:r>
            <a:r>
              <a:rPr lang="en-US" sz="3900" dirty="0"/>
              <a:t>in your </a:t>
            </a:r>
            <a:r>
              <a:rPr lang="en-US" sz="3900" i="1" dirty="0"/>
              <a:t>Student’s Book</a:t>
            </a:r>
            <a:r>
              <a:rPr lang="en-US" sz="3900" dirty="0"/>
              <a:t>  </a:t>
            </a:r>
            <a:r>
              <a:rPr lang="en-ZA" sz="3900" dirty="0"/>
              <a:t>to see examples of qualities of good South Africans, in the context of the South African Bill of Rights.</a:t>
            </a:r>
            <a:endParaRPr lang="en-ZA" dirty="0"/>
          </a:p>
        </p:txBody>
      </p:sp>
    </p:spTree>
    <p:extLst>
      <p:ext uri="{BB962C8B-B14F-4D97-AF65-F5344CB8AC3E}">
        <p14:creationId xmlns:p14="http://schemas.microsoft.com/office/powerpoint/2010/main" val="2463160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67425"/>
            <a:ext cx="7905750" cy="1118450"/>
          </a:xfrm>
        </p:spPr>
        <p:txBody>
          <a:bodyPr>
            <a:normAutofit fontScale="90000"/>
          </a:bodyPr>
          <a:lstStyle/>
          <a:p>
            <a:pPr algn="ctr"/>
            <a:r>
              <a:rPr lang="en-ZA" b="1" dirty="0">
                <a:solidFill>
                  <a:srgbClr val="FF0000"/>
                </a:solidFill>
              </a:rPr>
              <a:t>Please insert the Civics SA video here. </a:t>
            </a:r>
          </a:p>
        </p:txBody>
      </p:sp>
      <p:pic>
        <p:nvPicPr>
          <p:cNvPr id="4" name="What Are Human Rights (Compress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78" y="479394"/>
            <a:ext cx="9131121" cy="5135798"/>
          </a:xfrm>
        </p:spPr>
      </p:pic>
      <p:sp>
        <p:nvSpPr>
          <p:cNvPr id="5" name="TextBox 4"/>
          <p:cNvSpPr txBox="1"/>
          <p:nvPr/>
        </p:nvSpPr>
        <p:spPr>
          <a:xfrm>
            <a:off x="465457" y="5807631"/>
            <a:ext cx="3260785" cy="369332"/>
          </a:xfrm>
          <a:prstGeom prst="rect">
            <a:avLst/>
          </a:prstGeom>
          <a:noFill/>
        </p:spPr>
        <p:txBody>
          <a:bodyPr wrap="square" rtlCol="0">
            <a:spAutoFit/>
          </a:bodyPr>
          <a:lstStyle/>
          <a:p>
            <a:r>
              <a:rPr lang="en-US" b="1" dirty="0">
                <a:solidFill>
                  <a:prstClr val="black"/>
                </a:solidFill>
              </a:rPr>
              <a:t>Click above to play this video. </a:t>
            </a:r>
          </a:p>
        </p:txBody>
      </p:sp>
      <p:sp>
        <p:nvSpPr>
          <p:cNvPr id="7" name="Up Arrow 6"/>
          <p:cNvSpPr/>
          <p:nvPr/>
        </p:nvSpPr>
        <p:spPr>
          <a:xfrm>
            <a:off x="124158" y="5744088"/>
            <a:ext cx="301925" cy="4226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29645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26967154"/>
              </p:ext>
            </p:extLst>
          </p:nvPr>
        </p:nvGraphicFramePr>
        <p:xfrm>
          <a:off x="2051905" y="228480"/>
          <a:ext cx="4546690" cy="3213399"/>
        </p:xfrm>
        <a:graphic>
          <a:graphicData uri="http://schemas.openxmlformats.org/presentationml/2006/ole">
            <mc:AlternateContent xmlns:mc="http://schemas.openxmlformats.org/markup-compatibility/2006">
              <mc:Choice xmlns:v="urn:schemas-microsoft-com:vml" Requires="v">
                <p:oleObj spid="_x0000_s1028" name="Acrobat Document" r:id="rId3" imgW="6415686" imgH="4533529" progId="AcroExch.Document.11">
                  <p:embed/>
                </p:oleObj>
              </mc:Choice>
              <mc:Fallback>
                <p:oleObj name="Acrobat Document" r:id="rId3" imgW="6415686" imgH="4533529" progId="AcroExch.Document.11">
                  <p:embed/>
                  <p:pic>
                    <p:nvPicPr>
                      <p:cNvPr id="0" name=""/>
                      <p:cNvPicPr/>
                      <p:nvPr/>
                    </p:nvPicPr>
                    <p:blipFill>
                      <a:blip r:embed="rId4"/>
                      <a:stretch>
                        <a:fillRect/>
                      </a:stretch>
                    </p:blipFill>
                    <p:spPr>
                      <a:xfrm>
                        <a:off x="2051905" y="228480"/>
                        <a:ext cx="4546690" cy="3213399"/>
                      </a:xfrm>
                      <a:prstGeom prst="rect">
                        <a:avLst/>
                      </a:prstGeom>
                    </p:spPr>
                  </p:pic>
                </p:oleObj>
              </mc:Fallback>
            </mc:AlternateContent>
          </a:graphicData>
        </a:graphic>
      </p:graphicFrame>
      <p:sp>
        <p:nvSpPr>
          <p:cNvPr id="3" name="Content Placeholder 2"/>
          <p:cNvSpPr>
            <a:spLocks noGrp="1"/>
          </p:cNvSpPr>
          <p:nvPr>
            <p:ph idx="1"/>
          </p:nvPr>
        </p:nvSpPr>
        <p:spPr>
          <a:xfrm>
            <a:off x="372375" y="854553"/>
            <a:ext cx="7905751" cy="5235695"/>
          </a:xfrm>
        </p:spPr>
        <p:txBody>
          <a:bodyPr>
            <a:normAutofit fontScale="70000" lnSpcReduction="20000"/>
          </a:bodyPr>
          <a:lstStyle/>
          <a:p>
            <a:pPr marL="0" indent="0" algn="ctr">
              <a:spcBef>
                <a:spcPts val="1800"/>
              </a:spcBef>
              <a:spcAft>
                <a:spcPts val="1200"/>
              </a:spcAft>
              <a:buNone/>
            </a:pPr>
            <a:r>
              <a:rPr lang="en-US" dirty="0"/>
              <a:t>The previous video is courtesy of Civics Academy.</a:t>
            </a:r>
          </a:p>
          <a:p>
            <a:pPr marL="0" indent="0" algn="ctr">
              <a:spcBef>
                <a:spcPts val="1800"/>
              </a:spcBef>
              <a:spcAft>
                <a:spcPts val="1200"/>
              </a:spcAft>
              <a:buNone/>
            </a:pPr>
            <a:endParaRPr lang="en-US" dirty="0"/>
          </a:p>
          <a:p>
            <a:pPr marL="0" indent="0" algn="ctr">
              <a:spcBef>
                <a:spcPts val="1800"/>
              </a:spcBef>
              <a:spcAft>
                <a:spcPts val="1200"/>
              </a:spcAft>
              <a:buNone/>
            </a:pPr>
            <a:endParaRPr lang="en-US" dirty="0"/>
          </a:p>
          <a:p>
            <a:pPr marL="0" indent="0" algn="ctr">
              <a:lnSpc>
                <a:spcPct val="120000"/>
              </a:lnSpc>
              <a:spcBef>
                <a:spcPts val="600"/>
              </a:spcBef>
              <a:spcAft>
                <a:spcPts val="1200"/>
              </a:spcAft>
              <a:buNone/>
            </a:pPr>
            <a:r>
              <a:rPr lang="en-US" dirty="0"/>
              <a:t>‘Civics Academy is an independent, not-for-profit online education initiative in South Africa. We offer free video and audio content aiming to inform and to strengthen democratic values and responsible citizenship. </a:t>
            </a:r>
            <a:br>
              <a:rPr lang="en-US" dirty="0"/>
            </a:br>
            <a:r>
              <a:rPr lang="en-US" dirty="0"/>
              <a:t>Civics Academy covers educational content related to democracy, governance, elections, political parties, the justice system, the Constitution, economics, civil society, human rights and the environment. All our content is purely educational, carefully peer reviewed by prominent experts and regularly updated. </a:t>
            </a:r>
            <a:br>
              <a:rPr lang="en-US" dirty="0"/>
            </a:br>
            <a:r>
              <a:rPr lang="en-US" dirty="0"/>
              <a:t>Please visit our website to view all of our educational content.’</a:t>
            </a:r>
            <a:br>
              <a:rPr lang="en-US" dirty="0"/>
            </a:br>
            <a:r>
              <a:rPr lang="en-US" dirty="0"/>
              <a:t>www.civicsacademy.co.za</a:t>
            </a:r>
            <a:endParaRPr lang="en-ZA" dirty="0"/>
          </a:p>
        </p:txBody>
      </p:sp>
    </p:spTree>
    <p:extLst>
      <p:ext uri="{BB962C8B-B14F-4D97-AF65-F5344CB8AC3E}">
        <p14:creationId xmlns:p14="http://schemas.microsoft.com/office/powerpoint/2010/main" val="2175468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11</a:t>
            </a:r>
          </a:p>
        </p:txBody>
      </p:sp>
      <p:sp>
        <p:nvSpPr>
          <p:cNvPr id="3" name="Content Placeholder 2">
            <a:extLst>
              <a:ext uri="{FF2B5EF4-FFF2-40B4-BE49-F238E27FC236}">
                <a16:creationId xmlns:a16="http://schemas.microsoft.com/office/drawing/2014/main"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11.2</a:t>
            </a:r>
          </a:p>
        </p:txBody>
      </p:sp>
      <p:sp>
        <p:nvSpPr>
          <p:cNvPr id="5" name="TextBox 4">
            <a:extLst>
              <a:ext uri="{FF2B5EF4-FFF2-40B4-BE49-F238E27FC236}">
                <a16:creationId xmlns:a16="http://schemas.microsoft.com/office/drawing/2014/main" id="{305A835A-BBEF-4642-9E09-887CF14DA237}"/>
              </a:ext>
            </a:extLst>
          </p:cNvPr>
          <p:cNvSpPr txBox="1"/>
          <p:nvPr/>
        </p:nvSpPr>
        <p:spPr>
          <a:xfrm>
            <a:off x="392595" y="5368721"/>
            <a:ext cx="7599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your knowledge of this unit by completing Learning activity 11.2 in your </a:t>
            </a:r>
            <a:r>
              <a:rPr kumimoji="0" lang="en-US" sz="1800" b="0" i="1" u="none" strike="noStrike" kern="1200" cap="none" spc="0" normalizeH="0" baseline="0" noProof="0" dirty="0">
                <a:ln>
                  <a:noFill/>
                </a:ln>
                <a:solidFill>
                  <a:prstClr val="black"/>
                </a:solidFill>
                <a:effectLst/>
                <a:uLnTx/>
                <a:uFillTx/>
                <a:latin typeface="Calibri"/>
                <a:ea typeface="+mn-ea"/>
                <a:cs typeface="+mn-cs"/>
              </a:rPr>
              <a:t>Student’s Book.</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88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FF49D6-17F1-4069-B4AF-A032F83210DB}"/>
              </a:ext>
            </a:extLst>
          </p:cNvPr>
          <p:cNvSpPr>
            <a:spLocks noGrp="1"/>
          </p:cNvSpPr>
          <p:nvPr>
            <p:ph idx="1"/>
          </p:nvPr>
        </p:nvSpPr>
        <p:spPr>
          <a:xfrm>
            <a:off x="340024" y="896096"/>
            <a:ext cx="8040566" cy="2805213"/>
          </a:xfrm>
        </p:spPr>
        <p:txBody>
          <a:bodyPr>
            <a:normAutofit/>
          </a:bodyPr>
          <a:lstStyle/>
          <a:p>
            <a:pPr fontAlgn="base"/>
            <a:r>
              <a:rPr lang="en-ZA" sz="3600" dirty="0"/>
              <a:t>People who:</a:t>
            </a:r>
          </a:p>
          <a:p>
            <a:pPr lvl="1" indent="-503238" fontAlgn="base">
              <a:buFont typeface="Wingdings" panose="05000000000000000000" pitchFamily="2" charset="2"/>
              <a:buChar char="v"/>
            </a:pPr>
            <a:r>
              <a:rPr lang="en-ZA" sz="3200" dirty="0"/>
              <a:t>Do </a:t>
            </a:r>
            <a:r>
              <a:rPr lang="en-ZA" sz="3200" b="1" dirty="0">
                <a:solidFill>
                  <a:srgbClr val="AB8BFD"/>
                </a:solidFill>
              </a:rPr>
              <a:t>good things</a:t>
            </a:r>
          </a:p>
          <a:p>
            <a:pPr lvl="1" indent="-503238" fontAlgn="base">
              <a:buFont typeface="Wingdings" panose="05000000000000000000" pitchFamily="2" charset="2"/>
              <a:buChar char="v"/>
            </a:pPr>
            <a:r>
              <a:rPr lang="en-ZA" sz="3200" dirty="0"/>
              <a:t>Behave in a </a:t>
            </a:r>
            <a:r>
              <a:rPr lang="en-ZA" sz="3200" b="1" dirty="0">
                <a:solidFill>
                  <a:srgbClr val="8CE614"/>
                </a:solidFill>
              </a:rPr>
              <a:t>lawful</a:t>
            </a:r>
            <a:r>
              <a:rPr lang="en-ZA" sz="3200" dirty="0"/>
              <a:t> way</a:t>
            </a:r>
          </a:p>
          <a:p>
            <a:pPr lvl="1" indent="-503238" fontAlgn="base">
              <a:buFont typeface="Wingdings" panose="05000000000000000000" pitchFamily="2" charset="2"/>
              <a:buChar char="v"/>
            </a:pPr>
            <a:r>
              <a:rPr lang="en-ZA" sz="3200" dirty="0"/>
              <a:t>Help make society </a:t>
            </a:r>
            <a:r>
              <a:rPr lang="en-ZA" sz="3200" b="1" dirty="0">
                <a:solidFill>
                  <a:srgbClr val="AB8BFD"/>
                </a:solidFill>
              </a:rPr>
              <a:t>better</a:t>
            </a:r>
          </a:p>
          <a:p>
            <a:pPr lvl="1" indent="-503238" fontAlgn="base">
              <a:buFont typeface="Wingdings" panose="05000000000000000000" pitchFamily="2" charset="2"/>
              <a:buChar char="v"/>
            </a:pPr>
            <a:r>
              <a:rPr lang="en-ZA" sz="3200" dirty="0"/>
              <a:t>Set a </a:t>
            </a:r>
            <a:r>
              <a:rPr lang="en-ZA" sz="3200" b="1" dirty="0">
                <a:solidFill>
                  <a:srgbClr val="8CE614"/>
                </a:solidFill>
              </a:rPr>
              <a:t>good example</a:t>
            </a:r>
            <a:r>
              <a:rPr lang="en-ZA" sz="3200" dirty="0"/>
              <a:t>.</a:t>
            </a:r>
          </a:p>
        </p:txBody>
      </p:sp>
      <p:sp>
        <p:nvSpPr>
          <p:cNvPr id="5" name="Title 1">
            <a:extLst>
              <a:ext uri="{FF2B5EF4-FFF2-40B4-BE49-F238E27FC236}">
                <a16:creationId xmlns:a16="http://schemas.microsoft.com/office/drawing/2014/main" id="{CF5829B5-03D4-4555-B172-1D4F31B6A536}"/>
              </a:ext>
            </a:extLst>
          </p:cNvPr>
          <p:cNvSpPr>
            <a:spLocks noGrp="1"/>
          </p:cNvSpPr>
          <p:nvPr>
            <p:ph type="title"/>
          </p:nvPr>
        </p:nvSpPr>
        <p:spPr>
          <a:xfrm>
            <a:off x="381000" y="175372"/>
            <a:ext cx="7905750" cy="720724"/>
          </a:xfrm>
        </p:spPr>
        <p:txBody>
          <a:bodyPr>
            <a:noAutofit/>
          </a:bodyPr>
          <a:lstStyle/>
          <a:p>
            <a:pPr algn="ctr"/>
            <a:r>
              <a:rPr lang="en-ZA" b="1" dirty="0">
                <a:latin typeface="+mn-lt"/>
              </a:rPr>
              <a:t>What are </a:t>
            </a:r>
            <a:r>
              <a:rPr lang="en-ZA" b="1" dirty="0">
                <a:solidFill>
                  <a:srgbClr val="8CE614"/>
                </a:solidFill>
                <a:latin typeface="+mn-lt"/>
              </a:rPr>
              <a:t>role models</a:t>
            </a:r>
            <a:r>
              <a:rPr lang="en-ZA" b="1" dirty="0">
                <a:latin typeface="+mn-lt"/>
              </a:rPr>
              <a:t>?</a:t>
            </a:r>
            <a:endParaRPr lang="en-ZA" dirty="0">
              <a:solidFill>
                <a:srgbClr val="8CE614"/>
              </a:solidFill>
              <a:latin typeface="+mn-lt"/>
            </a:endParaRP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18285" y="3502152"/>
            <a:ext cx="4079484" cy="271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9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grpId="0" nodeType="afterEffect">
                                  <p:stCondLst>
                                    <p:cond delay="200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200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par>
                          <p:cTn id="20" fill="hold">
                            <p:stCondLst>
                              <p:cond delay="8500"/>
                            </p:stCondLst>
                            <p:childTnLst>
                              <p:par>
                                <p:cTn id="21" presetID="1" presetClass="entr" presetSubtype="0" fill="hold" grpId="0" nodeType="afterEffect">
                                  <p:stCondLst>
                                    <p:cond delay="200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par>
                          <p:cTn id="23" fill="hold">
                            <p:stCondLst>
                              <p:cond delay="10500"/>
                            </p:stCondLst>
                            <p:childTnLst>
                              <p:par>
                                <p:cTn id="24" presetID="31" presetClass="entr" presetSubtype="0" fill="hold" nodeType="afterEffect">
                                  <p:stCondLst>
                                    <p:cond delay="1000"/>
                                  </p:stCondLst>
                                  <p:childTnLst>
                                    <p:set>
                                      <p:cBhvr>
                                        <p:cTn id="25" dur="1" fill="hold">
                                          <p:stCondLst>
                                            <p:cond delay="0"/>
                                          </p:stCondLst>
                                        </p:cTn>
                                        <p:tgtEl>
                                          <p:spTgt spid="4100"/>
                                        </p:tgtEl>
                                        <p:attrNameLst>
                                          <p:attrName>style.visibility</p:attrName>
                                        </p:attrNameLst>
                                      </p:cBhvr>
                                      <p:to>
                                        <p:strVal val="visible"/>
                                      </p:to>
                                    </p:set>
                                    <p:anim calcmode="lin" valueType="num">
                                      <p:cBhvr>
                                        <p:cTn id="26" dur="1000" fill="hold"/>
                                        <p:tgtEl>
                                          <p:spTgt spid="4100"/>
                                        </p:tgtEl>
                                        <p:attrNameLst>
                                          <p:attrName>ppt_w</p:attrName>
                                        </p:attrNameLst>
                                      </p:cBhvr>
                                      <p:tavLst>
                                        <p:tav tm="0">
                                          <p:val>
                                            <p:fltVal val="0"/>
                                          </p:val>
                                        </p:tav>
                                        <p:tav tm="100000">
                                          <p:val>
                                            <p:strVal val="#ppt_w"/>
                                          </p:val>
                                        </p:tav>
                                      </p:tavLst>
                                    </p:anim>
                                    <p:anim calcmode="lin" valueType="num">
                                      <p:cBhvr>
                                        <p:cTn id="27" dur="1000" fill="hold"/>
                                        <p:tgtEl>
                                          <p:spTgt spid="4100"/>
                                        </p:tgtEl>
                                        <p:attrNameLst>
                                          <p:attrName>ppt_h</p:attrName>
                                        </p:attrNameLst>
                                      </p:cBhvr>
                                      <p:tavLst>
                                        <p:tav tm="0">
                                          <p:val>
                                            <p:fltVal val="0"/>
                                          </p:val>
                                        </p:tav>
                                        <p:tav tm="100000">
                                          <p:val>
                                            <p:strVal val="#ppt_h"/>
                                          </p:val>
                                        </p:tav>
                                      </p:tavLst>
                                    </p:anim>
                                    <p:anim calcmode="lin" valueType="num">
                                      <p:cBhvr>
                                        <p:cTn id="28" dur="1000" fill="hold"/>
                                        <p:tgtEl>
                                          <p:spTgt spid="4100"/>
                                        </p:tgtEl>
                                        <p:attrNameLst>
                                          <p:attrName>style.rotation</p:attrName>
                                        </p:attrNameLst>
                                      </p:cBhvr>
                                      <p:tavLst>
                                        <p:tav tm="0">
                                          <p:val>
                                            <p:fltVal val="90"/>
                                          </p:val>
                                        </p:tav>
                                        <p:tav tm="100000">
                                          <p:val>
                                            <p:fltVal val="0"/>
                                          </p:val>
                                        </p:tav>
                                      </p:tavLst>
                                    </p:anim>
                                    <p:animEffect transition="in" filter="fade">
                                      <p:cBhvr>
                                        <p:cTn id="29"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FF49D6-17F1-4069-B4AF-A032F83210DB}"/>
              </a:ext>
            </a:extLst>
          </p:cNvPr>
          <p:cNvSpPr>
            <a:spLocks noGrp="1"/>
          </p:cNvSpPr>
          <p:nvPr>
            <p:ph idx="1"/>
          </p:nvPr>
        </p:nvSpPr>
        <p:spPr>
          <a:xfrm>
            <a:off x="381000" y="1022706"/>
            <a:ext cx="8040565" cy="4857590"/>
          </a:xfrm>
        </p:spPr>
        <p:txBody>
          <a:bodyPr>
            <a:noAutofit/>
          </a:bodyPr>
          <a:lstStyle/>
          <a:p>
            <a:pPr lvl="0" fontAlgn="base"/>
            <a:r>
              <a:rPr lang="en-ZA" sz="3200" dirty="0"/>
              <a:t>May be awarded </a:t>
            </a:r>
            <a:r>
              <a:rPr lang="en-ZA" sz="3200" b="1" dirty="0">
                <a:solidFill>
                  <a:srgbClr val="AB8BFD"/>
                </a:solidFill>
              </a:rPr>
              <a:t>national orders</a:t>
            </a:r>
            <a:r>
              <a:rPr lang="en-ZA" sz="3200" dirty="0"/>
              <a:t>                  (see Table 11.3)</a:t>
            </a:r>
          </a:p>
          <a:p>
            <a:pPr lvl="0" fontAlgn="base"/>
            <a:r>
              <a:rPr lang="en-ZA" sz="3200" dirty="0"/>
              <a:t>Inspiring </a:t>
            </a:r>
            <a:r>
              <a:rPr lang="en-ZA" sz="3200" b="1" dirty="0">
                <a:solidFill>
                  <a:srgbClr val="8CE614"/>
                </a:solidFill>
              </a:rPr>
              <a:t>public figures</a:t>
            </a:r>
            <a:r>
              <a:rPr lang="en-ZA" sz="3200" dirty="0"/>
              <a:t>, e.g. involved in:</a:t>
            </a:r>
          </a:p>
          <a:p>
            <a:pPr lvl="1" indent="-503238" fontAlgn="base">
              <a:buFont typeface="Wingdings" panose="05000000000000000000" pitchFamily="2" charset="2"/>
              <a:buChar char="v"/>
            </a:pPr>
            <a:r>
              <a:rPr lang="en-ZA" sz="2800" dirty="0"/>
              <a:t>Child care/healthcare </a:t>
            </a:r>
          </a:p>
          <a:p>
            <a:pPr lvl="1" indent="-503238" fontAlgn="base">
              <a:buFont typeface="Wingdings" panose="05000000000000000000" pitchFamily="2" charset="2"/>
              <a:buChar char="v"/>
            </a:pPr>
            <a:r>
              <a:rPr lang="en-ZA" sz="2800" dirty="0"/>
              <a:t>Business </a:t>
            </a:r>
          </a:p>
          <a:p>
            <a:pPr lvl="1" indent="-503238" fontAlgn="base">
              <a:buFont typeface="Wingdings" panose="05000000000000000000" pitchFamily="2" charset="2"/>
              <a:buChar char="v"/>
            </a:pPr>
            <a:r>
              <a:rPr lang="en-ZA" sz="2800" dirty="0"/>
              <a:t>Politics</a:t>
            </a:r>
          </a:p>
          <a:p>
            <a:pPr lvl="1" indent="-503238" fontAlgn="base">
              <a:buFont typeface="Wingdings" panose="05000000000000000000" pitchFamily="2" charset="2"/>
              <a:buChar char="v"/>
            </a:pPr>
            <a:r>
              <a:rPr lang="en-ZA" sz="2800" dirty="0"/>
              <a:t>Sport/entertainment</a:t>
            </a:r>
          </a:p>
          <a:p>
            <a:pPr lvl="1" indent="-503238" fontAlgn="base">
              <a:buFont typeface="Wingdings" panose="05000000000000000000" pitchFamily="2" charset="2"/>
              <a:buChar char="v"/>
            </a:pPr>
            <a:r>
              <a:rPr lang="en-ZA" sz="2800" dirty="0"/>
              <a:t>Animal/environmental work</a:t>
            </a:r>
          </a:p>
          <a:p>
            <a:pPr lvl="1" indent="-503238" fontAlgn="base">
              <a:buFont typeface="Wingdings" panose="05000000000000000000" pitchFamily="2" charset="2"/>
              <a:buChar char="v"/>
            </a:pPr>
            <a:r>
              <a:rPr lang="en-ZA" sz="2800" dirty="0"/>
              <a:t>Charity/social/emergency work.</a:t>
            </a:r>
          </a:p>
          <a:p>
            <a:pPr lvl="0" fontAlgn="base"/>
            <a:r>
              <a:rPr lang="en-ZA" sz="3200" dirty="0"/>
              <a:t>Pillars in our </a:t>
            </a:r>
            <a:r>
              <a:rPr lang="en-ZA" sz="3200" b="1" dirty="0">
                <a:solidFill>
                  <a:srgbClr val="AB8BFD"/>
                </a:solidFill>
              </a:rPr>
              <a:t>homes</a:t>
            </a:r>
            <a:r>
              <a:rPr lang="en-ZA" sz="3200" dirty="0"/>
              <a:t> &amp; </a:t>
            </a:r>
            <a:r>
              <a:rPr lang="en-ZA" sz="3200" b="1" dirty="0">
                <a:solidFill>
                  <a:srgbClr val="AB8BFD"/>
                </a:solidFill>
              </a:rPr>
              <a:t>communities</a:t>
            </a:r>
            <a:r>
              <a:rPr lang="en-ZA" sz="3200" dirty="0"/>
              <a:t>. </a:t>
            </a:r>
          </a:p>
        </p:txBody>
      </p:sp>
      <p:sp>
        <p:nvSpPr>
          <p:cNvPr id="5" name="Title 1">
            <a:extLst>
              <a:ext uri="{FF2B5EF4-FFF2-40B4-BE49-F238E27FC236}">
                <a16:creationId xmlns:a16="http://schemas.microsoft.com/office/drawing/2014/main" id="{CF5829B5-03D4-4555-B172-1D4F31B6A536}"/>
              </a:ext>
            </a:extLst>
          </p:cNvPr>
          <p:cNvSpPr>
            <a:spLocks noGrp="1"/>
          </p:cNvSpPr>
          <p:nvPr>
            <p:ph type="title"/>
          </p:nvPr>
        </p:nvSpPr>
        <p:spPr>
          <a:xfrm>
            <a:off x="381000" y="175372"/>
            <a:ext cx="7905750" cy="720724"/>
          </a:xfrm>
        </p:spPr>
        <p:txBody>
          <a:bodyPr>
            <a:noAutofit/>
          </a:bodyPr>
          <a:lstStyle/>
          <a:p>
            <a:pPr algn="ctr"/>
            <a:r>
              <a:rPr lang="en-ZA" b="1" dirty="0">
                <a:latin typeface="+mn-lt"/>
              </a:rPr>
              <a:t>Role models of </a:t>
            </a:r>
            <a:r>
              <a:rPr lang="en-ZA" b="1" dirty="0">
                <a:solidFill>
                  <a:srgbClr val="8CE614"/>
                </a:solidFill>
                <a:latin typeface="+mn-lt"/>
              </a:rPr>
              <a:t>good SA citizens</a:t>
            </a:r>
            <a:endParaRPr lang="en-ZA" dirty="0">
              <a:solidFill>
                <a:srgbClr val="8CE614"/>
              </a:solidFill>
              <a:latin typeface="+mn-lt"/>
            </a:endParaRPr>
          </a:p>
        </p:txBody>
      </p:sp>
    </p:spTree>
    <p:extLst>
      <p:ext uri="{BB962C8B-B14F-4D97-AF65-F5344CB8AC3E}">
        <p14:creationId xmlns:p14="http://schemas.microsoft.com/office/powerpoint/2010/main" val="191971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grpId="0" nodeType="afterEffect">
                                  <p:stCondLst>
                                    <p:cond delay="200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200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par>
                          <p:cTn id="20" fill="hold">
                            <p:stCondLst>
                              <p:cond delay="8500"/>
                            </p:stCondLst>
                            <p:childTnLst>
                              <p:par>
                                <p:cTn id="21" presetID="1" presetClass="entr" presetSubtype="0" fill="hold" grpId="0" nodeType="afterEffect">
                                  <p:stCondLst>
                                    <p:cond delay="200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par>
                          <p:cTn id="23" fill="hold">
                            <p:stCondLst>
                              <p:cond delay="10500"/>
                            </p:stCondLst>
                            <p:childTnLst>
                              <p:par>
                                <p:cTn id="24" presetID="1" presetClass="entr" presetSubtype="0" fill="hold" grpId="0" nodeType="afterEffect">
                                  <p:stCondLst>
                                    <p:cond delay="200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par>
                          <p:cTn id="26" fill="hold">
                            <p:stCondLst>
                              <p:cond delay="12500"/>
                            </p:stCondLst>
                            <p:childTnLst>
                              <p:par>
                                <p:cTn id="27" presetID="1" presetClass="entr" presetSubtype="0" fill="hold" grpId="0" nodeType="afterEffect">
                                  <p:stCondLst>
                                    <p:cond delay="200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par>
                          <p:cTn id="29" fill="hold">
                            <p:stCondLst>
                              <p:cond delay="14500"/>
                            </p:stCondLst>
                            <p:childTnLst>
                              <p:par>
                                <p:cTn id="30" presetID="1" presetClass="entr" presetSubtype="0" fill="hold" grpId="0" nodeType="afterEffect">
                                  <p:stCondLst>
                                    <p:cond delay="2000"/>
                                  </p:stCondLst>
                                  <p:childTnLst>
                                    <p:set>
                                      <p:cBhvr>
                                        <p:cTn id="31" dur="1" fill="hold">
                                          <p:stCondLst>
                                            <p:cond delay="0"/>
                                          </p:stCondLst>
                                        </p:cTn>
                                        <p:tgtEl>
                                          <p:spTgt spid="4">
                                            <p:txEl>
                                              <p:pRg st="7" end="7"/>
                                            </p:txEl>
                                          </p:spTgt>
                                        </p:tgtEl>
                                        <p:attrNameLst>
                                          <p:attrName>style.visibility</p:attrName>
                                        </p:attrNameLst>
                                      </p:cBhvr>
                                      <p:to>
                                        <p:strVal val="visible"/>
                                      </p:to>
                                    </p:set>
                                  </p:childTnLst>
                                </p:cTn>
                              </p:par>
                            </p:childTnLst>
                          </p:cTn>
                        </p:par>
                        <p:par>
                          <p:cTn id="32" fill="hold">
                            <p:stCondLst>
                              <p:cond delay="16500"/>
                            </p:stCondLst>
                            <p:childTnLst>
                              <p:par>
                                <p:cTn id="33" presetID="1" presetClass="entr" presetSubtype="0" fill="hold" grpId="0" nodeType="afterEffect">
                                  <p:stCondLst>
                                    <p:cond delay="200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11</a:t>
            </a:r>
          </a:p>
        </p:txBody>
      </p:sp>
      <p:sp>
        <p:nvSpPr>
          <p:cNvPr id="3" name="Content Placeholder 2">
            <a:extLst>
              <a:ext uri="{FF2B5EF4-FFF2-40B4-BE49-F238E27FC236}">
                <a16:creationId xmlns:a16="http://schemas.microsoft.com/office/drawing/2014/main"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11.3</a:t>
            </a:r>
          </a:p>
        </p:txBody>
      </p:sp>
      <p:sp>
        <p:nvSpPr>
          <p:cNvPr id="5" name="TextBox 4">
            <a:extLst>
              <a:ext uri="{FF2B5EF4-FFF2-40B4-BE49-F238E27FC236}">
                <a16:creationId xmlns:a16="http://schemas.microsoft.com/office/drawing/2014/main" id="{305A835A-BBEF-4642-9E09-887CF14DA237}"/>
              </a:ext>
            </a:extLst>
          </p:cNvPr>
          <p:cNvSpPr txBox="1"/>
          <p:nvPr/>
        </p:nvSpPr>
        <p:spPr>
          <a:xfrm>
            <a:off x="392595" y="5368721"/>
            <a:ext cx="7599405" cy="646331"/>
          </a:xfrm>
          <a:prstGeom prst="rect">
            <a:avLst/>
          </a:prstGeom>
          <a:noFill/>
        </p:spPr>
        <p:txBody>
          <a:bodyPr wrap="square" rtlCol="0">
            <a:spAutoFit/>
          </a:bodyPr>
          <a:lstStyle/>
          <a:p>
            <a:pPr>
              <a:defRPr/>
            </a:pPr>
            <a:r>
              <a:rPr lang="en-US" dirty="0">
                <a:solidFill>
                  <a:prstClr val="black"/>
                </a:solidFill>
              </a:rPr>
              <a:t>Test your knowledge of this unit by completing Learning activity 11.3 in your </a:t>
            </a:r>
            <a:r>
              <a:rPr lang="en-US" i="1" dirty="0">
                <a:solidFill>
                  <a:prstClr val="black"/>
                </a:solidFill>
              </a:rPr>
              <a:t>Student’s Book.</a:t>
            </a:r>
            <a:endParaRPr lang="en-ZA" dirty="0">
              <a:solidFill>
                <a:prstClr val="black"/>
              </a:solidFill>
            </a:endParaRPr>
          </a:p>
        </p:txBody>
      </p:sp>
    </p:spTree>
    <p:extLst>
      <p:ext uri="{BB962C8B-B14F-4D97-AF65-F5344CB8AC3E}">
        <p14:creationId xmlns:p14="http://schemas.microsoft.com/office/powerpoint/2010/main" val="13255560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482" y="1963270"/>
            <a:ext cx="4531659" cy="2272553"/>
          </a:xfrm>
        </p:spPr>
        <p:txBody>
          <a:bodyPr>
            <a:noAutofit/>
          </a:bodyPr>
          <a:lstStyle/>
          <a:p>
            <a:pPr algn="ctr"/>
            <a:r>
              <a:rPr lang="en-ZA" sz="4800" dirty="0">
                <a:solidFill>
                  <a:srgbClr val="8CE614"/>
                </a:solidFill>
              </a:rPr>
              <a:t>Explain human rights &amp; </a:t>
            </a:r>
            <a:br>
              <a:rPr lang="en-ZA" sz="4800" dirty="0">
                <a:solidFill>
                  <a:srgbClr val="8CE614"/>
                </a:solidFill>
              </a:rPr>
            </a:br>
            <a:r>
              <a:rPr lang="en-ZA" sz="4800" dirty="0">
                <a:solidFill>
                  <a:srgbClr val="8CE614"/>
                </a:solidFill>
              </a:rPr>
              <a:t>responsibilities</a:t>
            </a:r>
            <a:endParaRPr lang="en-GB" sz="4800" dirty="0">
              <a:solidFill>
                <a:srgbClr val="8CE614"/>
              </a:solidFill>
            </a:endParaRPr>
          </a:p>
        </p:txBody>
      </p:sp>
      <p:sp>
        <p:nvSpPr>
          <p:cNvPr id="3" name="Text Placeholder 2"/>
          <p:cNvSpPr>
            <a:spLocks noGrp="1"/>
          </p:cNvSpPr>
          <p:nvPr>
            <p:ph type="body" idx="1"/>
          </p:nvPr>
        </p:nvSpPr>
        <p:spPr>
          <a:xfrm>
            <a:off x="4539770" y="4235823"/>
            <a:ext cx="3843081" cy="582870"/>
          </a:xfrm>
        </p:spPr>
        <p:txBody>
          <a:bodyPr/>
          <a:lstStyle/>
          <a:p>
            <a:pPr algn="ctr"/>
            <a:r>
              <a:rPr lang="en-GB" dirty="0">
                <a:solidFill>
                  <a:srgbClr val="9A73FD"/>
                </a:solidFill>
              </a:rPr>
              <a:t>Module 11</a:t>
            </a:r>
          </a:p>
        </p:txBody>
      </p:sp>
    </p:spTree>
    <p:extLst>
      <p:ext uri="{BB962C8B-B14F-4D97-AF65-F5344CB8AC3E}">
        <p14:creationId xmlns:p14="http://schemas.microsoft.com/office/powerpoint/2010/main" val="31195120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9ECD-A8A6-4067-8DA8-E209A546658D}"/>
              </a:ext>
            </a:extLst>
          </p:cNvPr>
          <p:cNvSpPr>
            <a:spLocks noGrp="1"/>
          </p:cNvSpPr>
          <p:nvPr>
            <p:ph type="title"/>
          </p:nvPr>
        </p:nvSpPr>
        <p:spPr>
          <a:xfrm>
            <a:off x="544483" y="2312051"/>
            <a:ext cx="7623002" cy="2938380"/>
          </a:xfrm>
        </p:spPr>
        <p:txBody>
          <a:bodyPr>
            <a:noAutofit/>
          </a:bodyPr>
          <a:lstStyle/>
          <a:p>
            <a:pPr algn="ctr"/>
            <a:r>
              <a:rPr lang="en-ZA" dirty="0">
                <a:solidFill>
                  <a:srgbClr val="8CE614"/>
                </a:solidFill>
              </a:rPr>
              <a:t>Protecting the environment </a:t>
            </a:r>
            <a:br>
              <a:rPr lang="en-ZA" dirty="0">
                <a:solidFill>
                  <a:srgbClr val="8CE614"/>
                </a:solidFill>
              </a:rPr>
            </a:br>
            <a:r>
              <a:rPr lang="en-ZA" dirty="0">
                <a:solidFill>
                  <a:srgbClr val="8CE614"/>
                </a:solidFill>
              </a:rPr>
              <a:t>at college</a:t>
            </a:r>
          </a:p>
        </p:txBody>
      </p:sp>
      <p:sp>
        <p:nvSpPr>
          <p:cNvPr id="3" name="Text Placeholder 2">
            <a:extLst>
              <a:ext uri="{FF2B5EF4-FFF2-40B4-BE49-F238E27FC236}">
                <a16:creationId xmlns:a16="http://schemas.microsoft.com/office/drawing/2014/main" id="{1C362500-7ECC-42A0-97EA-2A94E9D5EA9F}"/>
              </a:ext>
            </a:extLst>
          </p:cNvPr>
          <p:cNvSpPr>
            <a:spLocks noGrp="1"/>
          </p:cNvSpPr>
          <p:nvPr>
            <p:ph type="body" idx="1"/>
          </p:nvPr>
        </p:nvSpPr>
        <p:spPr>
          <a:xfrm>
            <a:off x="256972" y="1584957"/>
            <a:ext cx="7910513" cy="727094"/>
          </a:xfrm>
        </p:spPr>
        <p:txBody>
          <a:bodyPr>
            <a:noAutofit/>
          </a:bodyPr>
          <a:lstStyle/>
          <a:p>
            <a:pPr algn="ctr"/>
            <a:r>
              <a:rPr lang="en-ZA" sz="6000" dirty="0">
                <a:solidFill>
                  <a:srgbClr val="C082E6"/>
                </a:solidFill>
              </a:rPr>
              <a:t>Unit 11.3</a:t>
            </a:r>
          </a:p>
        </p:txBody>
      </p:sp>
    </p:spTree>
    <p:extLst>
      <p:ext uri="{BB962C8B-B14F-4D97-AF65-F5344CB8AC3E}">
        <p14:creationId xmlns:p14="http://schemas.microsoft.com/office/powerpoint/2010/main" val="2473260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FF49D6-17F1-4069-B4AF-A032F83210DB}"/>
              </a:ext>
            </a:extLst>
          </p:cNvPr>
          <p:cNvSpPr>
            <a:spLocks noGrp="1"/>
          </p:cNvSpPr>
          <p:nvPr>
            <p:ph idx="1"/>
          </p:nvPr>
        </p:nvSpPr>
        <p:spPr>
          <a:xfrm>
            <a:off x="213457" y="1055077"/>
            <a:ext cx="8271637" cy="3675903"/>
          </a:xfrm>
        </p:spPr>
        <p:txBody>
          <a:bodyPr>
            <a:normAutofit/>
          </a:bodyPr>
          <a:lstStyle/>
          <a:p>
            <a:pPr lvl="0" fontAlgn="base"/>
            <a:r>
              <a:rPr lang="en-ZA" sz="3600" dirty="0"/>
              <a:t>Settings &amp; </a:t>
            </a:r>
            <a:r>
              <a:rPr lang="en-ZA" sz="3600" b="1" dirty="0">
                <a:solidFill>
                  <a:srgbClr val="AB8BFD"/>
                </a:solidFill>
              </a:rPr>
              <a:t>conditions</a:t>
            </a:r>
            <a:r>
              <a:rPr lang="en-ZA" sz="3600" dirty="0"/>
              <a:t> of a living organism.</a:t>
            </a:r>
          </a:p>
          <a:p>
            <a:pPr lvl="0" fontAlgn="base"/>
            <a:r>
              <a:rPr lang="en-ZA" sz="3600" dirty="0"/>
              <a:t>Two </a:t>
            </a:r>
            <a:r>
              <a:rPr lang="en-ZA" sz="3600" b="1" dirty="0">
                <a:solidFill>
                  <a:srgbClr val="8CE614"/>
                </a:solidFill>
              </a:rPr>
              <a:t>types</a:t>
            </a:r>
            <a:r>
              <a:rPr lang="en-ZA" sz="3600" dirty="0"/>
              <a:t>: </a:t>
            </a:r>
          </a:p>
          <a:p>
            <a:pPr lvl="1" indent="-419100" fontAlgn="base">
              <a:buFont typeface="Wingdings" panose="05000000000000000000" pitchFamily="2" charset="2"/>
              <a:buChar char="v"/>
            </a:pPr>
            <a:r>
              <a:rPr lang="en-ZA" sz="3200" dirty="0"/>
              <a:t>Physical (natural and/or built).</a:t>
            </a:r>
          </a:p>
          <a:p>
            <a:pPr lvl="1" indent="-419100" fontAlgn="base">
              <a:buFont typeface="Wingdings" panose="05000000000000000000" pitchFamily="2" charset="2"/>
              <a:buChar char="v"/>
            </a:pPr>
            <a:r>
              <a:rPr lang="en-ZA" sz="3200" dirty="0"/>
              <a:t>Social (groups in society).</a:t>
            </a:r>
          </a:p>
        </p:txBody>
      </p:sp>
      <p:sp>
        <p:nvSpPr>
          <p:cNvPr id="6" name="Title 1">
            <a:extLst>
              <a:ext uri="{FF2B5EF4-FFF2-40B4-BE49-F238E27FC236}">
                <a16:creationId xmlns:a16="http://schemas.microsoft.com/office/drawing/2014/main" id="{30DE0C32-0577-4466-8E55-11C93325B53D}"/>
              </a:ext>
            </a:extLst>
          </p:cNvPr>
          <p:cNvSpPr>
            <a:spLocks noGrp="1"/>
          </p:cNvSpPr>
          <p:nvPr>
            <p:ph type="title"/>
          </p:nvPr>
        </p:nvSpPr>
        <p:spPr>
          <a:xfrm>
            <a:off x="213457" y="225614"/>
            <a:ext cx="7905750" cy="829463"/>
          </a:xfrm>
        </p:spPr>
        <p:txBody>
          <a:bodyPr>
            <a:noAutofit/>
          </a:bodyPr>
          <a:lstStyle/>
          <a:p>
            <a:pPr algn="ctr"/>
            <a:r>
              <a:rPr lang="en-ZA" b="1" dirty="0">
                <a:latin typeface="+mn-lt"/>
              </a:rPr>
              <a:t>What is an </a:t>
            </a:r>
            <a:r>
              <a:rPr lang="en-ZA" b="1" dirty="0">
                <a:solidFill>
                  <a:srgbClr val="8CE614"/>
                </a:solidFill>
                <a:latin typeface="+mn-lt"/>
              </a:rPr>
              <a:t>environment</a:t>
            </a:r>
            <a:r>
              <a:rPr lang="en-ZA" b="1" dirty="0">
                <a:latin typeface="+mn-lt"/>
              </a:rPr>
              <a:t>?</a:t>
            </a:r>
            <a:endParaRPr lang="en-ZA" dirty="0">
              <a:solidFill>
                <a:srgbClr val="8CE614"/>
              </a:solidFill>
              <a:latin typeface="+mn-lt"/>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00659" y="3443308"/>
            <a:ext cx="4035746" cy="269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87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par>
                                <p:cTn id="16" presetID="1" presetClass="entr" presetSubtype="0" fill="hold" grpId="0" nodeType="withEffect">
                                  <p:stCondLst>
                                    <p:cond delay="200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childTnLst>
                          </p:cTn>
                        </p:par>
                        <p:par>
                          <p:cTn id="18" fill="hold">
                            <p:stCondLst>
                              <p:cond delay="4500"/>
                            </p:stCondLst>
                            <p:childTnLst>
                              <p:par>
                                <p:cTn id="19" presetID="42" presetClass="entr" presetSubtype="0" fill="hold" nodeType="afterEffect">
                                  <p:stCondLst>
                                    <p:cond delay="100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29B5-03D4-4555-B172-1D4F31B6A536}"/>
              </a:ext>
            </a:extLst>
          </p:cNvPr>
          <p:cNvSpPr>
            <a:spLocks noGrp="1"/>
          </p:cNvSpPr>
          <p:nvPr>
            <p:ph type="title"/>
          </p:nvPr>
        </p:nvSpPr>
        <p:spPr>
          <a:xfrm>
            <a:off x="313593" y="234945"/>
            <a:ext cx="7905750" cy="777929"/>
          </a:xfrm>
        </p:spPr>
        <p:txBody>
          <a:bodyPr>
            <a:noAutofit/>
          </a:bodyPr>
          <a:lstStyle/>
          <a:p>
            <a:r>
              <a:rPr lang="en-ZA" b="1" dirty="0">
                <a:latin typeface="+mn-lt"/>
              </a:rPr>
              <a:t>Protect the </a:t>
            </a:r>
            <a:r>
              <a:rPr lang="en-ZA" b="1" dirty="0">
                <a:solidFill>
                  <a:srgbClr val="AB8BFD"/>
                </a:solidFill>
                <a:latin typeface="+mn-lt"/>
              </a:rPr>
              <a:t>college environment</a:t>
            </a:r>
            <a:endParaRPr lang="en-ZA" dirty="0">
              <a:solidFill>
                <a:srgbClr val="AB8BFD"/>
              </a:solidFill>
              <a:latin typeface="+mn-lt"/>
            </a:endParaRPr>
          </a:p>
        </p:txBody>
      </p:sp>
      <p:sp>
        <p:nvSpPr>
          <p:cNvPr id="3" name="Content Placeholder 2">
            <a:extLst>
              <a:ext uri="{FF2B5EF4-FFF2-40B4-BE49-F238E27FC236}">
                <a16:creationId xmlns:a16="http://schemas.microsoft.com/office/drawing/2014/main" id="{1199B21F-D395-4896-A1A4-33770A8DC08A}"/>
              </a:ext>
            </a:extLst>
          </p:cNvPr>
          <p:cNvSpPr>
            <a:spLocks noGrp="1"/>
          </p:cNvSpPr>
          <p:nvPr>
            <p:ph idx="1"/>
          </p:nvPr>
        </p:nvSpPr>
        <p:spPr>
          <a:xfrm>
            <a:off x="98475" y="1153551"/>
            <a:ext cx="8299938" cy="5022166"/>
          </a:xfrm>
        </p:spPr>
        <p:txBody>
          <a:bodyPr>
            <a:normAutofit fontScale="92500" lnSpcReduction="10000"/>
          </a:bodyPr>
          <a:lstStyle/>
          <a:p>
            <a:pPr marL="365125" lvl="0" indent="-365125" fontAlgn="base"/>
            <a:r>
              <a:rPr lang="en-ZA" sz="3500" b="1" dirty="0">
                <a:solidFill>
                  <a:srgbClr val="AB8BFD"/>
                </a:solidFill>
              </a:rPr>
              <a:t>Human-made</a:t>
            </a:r>
            <a:r>
              <a:rPr lang="en-ZA" sz="3500" dirty="0"/>
              <a:t> </a:t>
            </a:r>
            <a:r>
              <a:rPr lang="en-ZA" sz="3500" b="1" dirty="0">
                <a:solidFill>
                  <a:srgbClr val="AB8BFD"/>
                </a:solidFill>
              </a:rPr>
              <a:t>features</a:t>
            </a:r>
            <a:r>
              <a:rPr lang="en-ZA" sz="3500" dirty="0"/>
              <a:t>: </a:t>
            </a:r>
          </a:p>
          <a:p>
            <a:pPr marL="822325" lvl="0" indent="-457200" fontAlgn="base">
              <a:buFont typeface="Wingdings" panose="05000000000000000000" pitchFamily="2" charset="2"/>
              <a:buChar char="v"/>
            </a:pPr>
            <a:r>
              <a:rPr lang="en-ZA" sz="3200" dirty="0"/>
              <a:t>Buildings </a:t>
            </a:r>
          </a:p>
          <a:p>
            <a:pPr marL="822325" lvl="0" indent="-457200" fontAlgn="base">
              <a:buFont typeface="Wingdings" panose="05000000000000000000" pitchFamily="2" charset="2"/>
              <a:buChar char="v"/>
            </a:pPr>
            <a:r>
              <a:rPr lang="en-ZA" sz="3200" dirty="0"/>
              <a:t>Roads</a:t>
            </a:r>
          </a:p>
          <a:p>
            <a:pPr marL="822325" lvl="0" indent="-457200" fontAlgn="base">
              <a:buFont typeface="Wingdings" panose="05000000000000000000" pitchFamily="2" charset="2"/>
              <a:buChar char="v"/>
            </a:pPr>
            <a:r>
              <a:rPr lang="en-ZA" sz="3200" dirty="0"/>
              <a:t>Electricity</a:t>
            </a:r>
          </a:p>
          <a:p>
            <a:pPr marL="822325" lvl="0" indent="-457200" fontAlgn="base">
              <a:buFont typeface="Wingdings" panose="05000000000000000000" pitchFamily="2" charset="2"/>
              <a:buChar char="v"/>
            </a:pPr>
            <a:r>
              <a:rPr lang="en-ZA" sz="3200" dirty="0"/>
              <a:t>Bins</a:t>
            </a:r>
          </a:p>
          <a:p>
            <a:pPr marL="365125" lvl="0" indent="-365125" fontAlgn="base"/>
            <a:r>
              <a:rPr lang="en-ZA" sz="3500" b="1" dirty="0">
                <a:solidFill>
                  <a:srgbClr val="8CE614"/>
                </a:solidFill>
              </a:rPr>
              <a:t>Natural</a:t>
            </a:r>
            <a:r>
              <a:rPr lang="en-ZA" sz="3500" dirty="0"/>
              <a:t> </a:t>
            </a:r>
            <a:r>
              <a:rPr lang="en-ZA" sz="3500" b="1" dirty="0">
                <a:solidFill>
                  <a:srgbClr val="8CE614"/>
                </a:solidFill>
              </a:rPr>
              <a:t>features</a:t>
            </a:r>
            <a:r>
              <a:rPr lang="en-ZA" sz="3500" dirty="0"/>
              <a:t>: </a:t>
            </a:r>
          </a:p>
          <a:p>
            <a:pPr marL="900113" lvl="2" indent="-534988" fontAlgn="base">
              <a:buFont typeface="Wingdings" panose="05000000000000000000" pitchFamily="2" charset="2"/>
              <a:buChar char="v"/>
            </a:pPr>
            <a:r>
              <a:rPr lang="en-ZA" sz="3200" dirty="0"/>
              <a:t>Elements (e.g. air, water)</a:t>
            </a:r>
          </a:p>
          <a:p>
            <a:pPr marL="900113" lvl="2" indent="-534988" fontAlgn="base">
              <a:buFont typeface="Wingdings" panose="05000000000000000000" pitchFamily="2" charset="2"/>
              <a:buChar char="v"/>
            </a:pPr>
            <a:r>
              <a:rPr lang="en-ZA" sz="3200" dirty="0"/>
              <a:t>Inhabitants (e.g. plants, animals)</a:t>
            </a:r>
          </a:p>
          <a:p>
            <a:pPr marL="900113" lvl="2" indent="-534988" fontAlgn="base">
              <a:buFont typeface="Wingdings" panose="05000000000000000000" pitchFamily="2" charset="2"/>
              <a:buChar char="v"/>
            </a:pPr>
            <a:r>
              <a:rPr lang="en-ZA" sz="3200" dirty="0"/>
              <a:t>Ecological systems</a:t>
            </a:r>
          </a:p>
          <a:p>
            <a:pPr marL="900113" lvl="2" indent="-534988" fontAlgn="base">
              <a:buFont typeface="Wingdings" panose="05000000000000000000" pitchFamily="2" charset="2"/>
              <a:buChar char="v"/>
            </a:pPr>
            <a:r>
              <a:rPr lang="en-ZA" sz="3200" dirty="0"/>
              <a:t>Biodiversity (variety of life forms in an area). </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18065" y="1601934"/>
            <a:ext cx="3585779" cy="239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8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2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8500"/>
                            </p:stCondLst>
                            <p:childTnLst>
                              <p:par>
                                <p:cTn id="21" presetID="16" presetClass="entr" presetSubtype="21" fill="hold" nodeType="after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barn(inVertical)">
                                      <p:cBhvr>
                                        <p:cTn id="23" dur="500"/>
                                        <p:tgtEl>
                                          <p:spTgt spid="6148"/>
                                        </p:tgtEl>
                                      </p:cBhvr>
                                    </p:animEffect>
                                  </p:childTnLst>
                                </p:cTn>
                              </p:par>
                            </p:childTnLst>
                          </p:cTn>
                        </p:par>
                        <p:par>
                          <p:cTn id="24" fill="hold">
                            <p:stCondLst>
                              <p:cond delay="9000"/>
                            </p:stCondLst>
                            <p:childTnLst>
                              <p:par>
                                <p:cTn id="25" presetID="1" presetClass="entr" presetSubtype="0" fill="hold" grpId="0" nodeType="afterEffect">
                                  <p:stCondLst>
                                    <p:cond delay="200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par>
                          <p:cTn id="27" fill="hold">
                            <p:stCondLst>
                              <p:cond delay="11000"/>
                            </p:stCondLst>
                            <p:childTnLst>
                              <p:par>
                                <p:cTn id="28" presetID="1" presetClass="entr" presetSubtype="0" fill="hold" grpId="0" nodeType="afterEffect">
                                  <p:stCondLst>
                                    <p:cond delay="200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par>
                          <p:cTn id="30" fill="hold">
                            <p:stCondLst>
                              <p:cond delay="13000"/>
                            </p:stCondLst>
                            <p:childTnLst>
                              <p:par>
                                <p:cTn id="31" presetID="1" presetClass="entr" presetSubtype="0" fill="hold" grpId="0" nodeType="afterEffect">
                                  <p:stCondLst>
                                    <p:cond delay="200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par>
                          <p:cTn id="33" fill="hold">
                            <p:stCondLst>
                              <p:cond delay="15000"/>
                            </p:stCondLst>
                            <p:childTnLst>
                              <p:par>
                                <p:cTn id="34" presetID="1" presetClass="entr" presetSubtype="0" fill="hold" grpId="0" nodeType="afterEffect">
                                  <p:stCondLst>
                                    <p:cond delay="200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par>
                          <p:cTn id="36" fill="hold">
                            <p:stCondLst>
                              <p:cond delay="17000"/>
                            </p:stCondLst>
                            <p:childTnLst>
                              <p:par>
                                <p:cTn id="37" presetID="1" presetClass="entr" presetSubtype="0" fill="hold" grpId="0" nodeType="afterEffect">
                                  <p:stCondLst>
                                    <p:cond delay="200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par>
                          <p:cTn id="39" fill="hold">
                            <p:stCondLst>
                              <p:cond delay="19000"/>
                            </p:stCondLst>
                            <p:childTnLst>
                              <p:par>
                                <p:cTn id="40" presetID="1" presetClass="entr" presetSubtype="0" fill="hold" grpId="0" nodeType="afterEffect">
                                  <p:stCondLst>
                                    <p:cond delay="2000"/>
                                  </p:stCondLst>
                                  <p:childTnLst>
                                    <p:set>
                                      <p:cBhvr>
                                        <p:cTn id="4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29B5-03D4-4555-B172-1D4F31B6A536}"/>
              </a:ext>
            </a:extLst>
          </p:cNvPr>
          <p:cNvSpPr>
            <a:spLocks noGrp="1"/>
          </p:cNvSpPr>
          <p:nvPr>
            <p:ph type="title"/>
          </p:nvPr>
        </p:nvSpPr>
        <p:spPr>
          <a:xfrm>
            <a:off x="313593" y="112542"/>
            <a:ext cx="7905750" cy="1041009"/>
          </a:xfrm>
        </p:spPr>
        <p:txBody>
          <a:bodyPr>
            <a:noAutofit/>
          </a:bodyPr>
          <a:lstStyle/>
          <a:p>
            <a:pPr algn="ctr"/>
            <a:r>
              <a:rPr lang="en-ZA" b="1" dirty="0">
                <a:latin typeface="+mn-lt"/>
              </a:rPr>
              <a:t>Goals to protect your </a:t>
            </a:r>
            <a:br>
              <a:rPr lang="en-ZA" b="1" dirty="0">
                <a:latin typeface="+mn-lt"/>
              </a:rPr>
            </a:br>
            <a:r>
              <a:rPr lang="en-ZA" b="1" dirty="0">
                <a:solidFill>
                  <a:srgbClr val="AB8BFD"/>
                </a:solidFill>
                <a:latin typeface="+mn-lt"/>
              </a:rPr>
              <a:t>college environment</a:t>
            </a:r>
            <a:endParaRPr lang="en-ZA" dirty="0">
              <a:solidFill>
                <a:srgbClr val="AB8BFD"/>
              </a:solidFill>
              <a:latin typeface="+mn-lt"/>
            </a:endParaRPr>
          </a:p>
        </p:txBody>
      </p:sp>
      <p:sp>
        <p:nvSpPr>
          <p:cNvPr id="4" name="Content Placeholder 3"/>
          <p:cNvSpPr>
            <a:spLocks noGrp="1"/>
          </p:cNvSpPr>
          <p:nvPr>
            <p:ph idx="1"/>
          </p:nvPr>
        </p:nvSpPr>
        <p:spPr>
          <a:xfrm>
            <a:off x="313592" y="1322362"/>
            <a:ext cx="7905751" cy="4826465"/>
          </a:xfrm>
        </p:spPr>
        <p:txBody>
          <a:bodyPr>
            <a:normAutofit fontScale="92500" lnSpcReduction="20000"/>
          </a:bodyPr>
          <a:lstStyle/>
          <a:p>
            <a:pPr marL="0" indent="0">
              <a:buNone/>
            </a:pPr>
            <a:r>
              <a:rPr lang="en-ZA" sz="3500" dirty="0"/>
              <a:t>1. Reduce </a:t>
            </a:r>
            <a:r>
              <a:rPr lang="en-ZA" sz="3500" b="1" dirty="0">
                <a:solidFill>
                  <a:srgbClr val="AB8BFD"/>
                </a:solidFill>
              </a:rPr>
              <a:t>water use</a:t>
            </a:r>
            <a:r>
              <a:rPr lang="en-ZA" sz="3500" dirty="0"/>
              <a:t>.</a:t>
            </a:r>
          </a:p>
          <a:p>
            <a:pPr marL="0" indent="0">
              <a:buNone/>
            </a:pPr>
            <a:r>
              <a:rPr lang="en-ZA" sz="3500" dirty="0"/>
              <a:t>2. Use land &amp; soil </a:t>
            </a:r>
            <a:r>
              <a:rPr lang="en-ZA" sz="3500" b="1" dirty="0">
                <a:solidFill>
                  <a:srgbClr val="8CE614"/>
                </a:solidFill>
              </a:rPr>
              <a:t>sustainably</a:t>
            </a:r>
            <a:r>
              <a:rPr lang="en-ZA" sz="3500" dirty="0"/>
              <a:t>.</a:t>
            </a:r>
          </a:p>
          <a:p>
            <a:pPr marL="0" indent="0" fontAlgn="base">
              <a:buNone/>
            </a:pPr>
            <a:r>
              <a:rPr lang="en-ZA" sz="3500" dirty="0"/>
              <a:t>3. Reduce the use of </a:t>
            </a:r>
            <a:r>
              <a:rPr lang="en-ZA" sz="3500" b="1" dirty="0">
                <a:solidFill>
                  <a:srgbClr val="AB8BFD"/>
                </a:solidFill>
              </a:rPr>
              <a:t>fossil fuels</a:t>
            </a:r>
            <a:r>
              <a:rPr lang="en-ZA" sz="3500" dirty="0"/>
              <a:t>.</a:t>
            </a:r>
          </a:p>
          <a:p>
            <a:pPr marL="0" indent="0" fontAlgn="base">
              <a:buNone/>
            </a:pPr>
            <a:r>
              <a:rPr lang="en-ZA" sz="3500" dirty="0"/>
              <a:t>4. Use renewable &amp; </a:t>
            </a:r>
            <a:r>
              <a:rPr lang="en-ZA" sz="3500" b="1" dirty="0">
                <a:solidFill>
                  <a:srgbClr val="8CE614"/>
                </a:solidFill>
              </a:rPr>
              <a:t>clean energy</a:t>
            </a:r>
            <a:r>
              <a:rPr lang="en-ZA" sz="3500" dirty="0"/>
              <a:t>. </a:t>
            </a:r>
          </a:p>
          <a:p>
            <a:pPr marL="0" indent="0">
              <a:buNone/>
            </a:pPr>
            <a:r>
              <a:rPr lang="en-ZA" sz="3500" dirty="0"/>
              <a:t>5. Look after </a:t>
            </a:r>
            <a:r>
              <a:rPr lang="en-ZA" sz="3500" b="1" dirty="0">
                <a:solidFill>
                  <a:srgbClr val="AB8BFD"/>
                </a:solidFill>
              </a:rPr>
              <a:t>endangered species</a:t>
            </a:r>
            <a:r>
              <a:rPr lang="en-ZA" sz="3500" dirty="0"/>
              <a:t>.</a:t>
            </a:r>
          </a:p>
          <a:p>
            <a:pPr marL="0" indent="0">
              <a:buNone/>
            </a:pPr>
            <a:r>
              <a:rPr lang="en-ZA" sz="3500" dirty="0"/>
              <a:t>6. Prevent pollution.</a:t>
            </a:r>
          </a:p>
          <a:p>
            <a:pPr marL="0" indent="0" fontAlgn="base">
              <a:buNone/>
            </a:pPr>
            <a:r>
              <a:rPr lang="en-ZA" sz="3500" dirty="0"/>
              <a:t>7. Protect </a:t>
            </a:r>
            <a:r>
              <a:rPr lang="en-ZA" sz="3500" b="1" dirty="0">
                <a:solidFill>
                  <a:srgbClr val="8CE614"/>
                </a:solidFill>
              </a:rPr>
              <a:t>biodiversity</a:t>
            </a:r>
            <a:r>
              <a:rPr lang="en-ZA" sz="3500" dirty="0"/>
              <a:t>.</a:t>
            </a:r>
          </a:p>
          <a:p>
            <a:pPr marL="0" indent="0" fontAlgn="base">
              <a:buNone/>
            </a:pPr>
            <a:r>
              <a:rPr lang="en-ZA" sz="3500" dirty="0"/>
              <a:t>8. Look after </a:t>
            </a:r>
            <a:r>
              <a:rPr lang="en-ZA" sz="3500" b="1" dirty="0">
                <a:solidFill>
                  <a:srgbClr val="AB8BFD"/>
                </a:solidFill>
              </a:rPr>
              <a:t>plants</a:t>
            </a:r>
            <a:r>
              <a:rPr lang="en-ZA" sz="3500" dirty="0"/>
              <a:t> &amp; </a:t>
            </a:r>
            <a:r>
              <a:rPr lang="en-ZA" sz="3500" b="1" dirty="0">
                <a:solidFill>
                  <a:srgbClr val="AB8BFD"/>
                </a:solidFill>
              </a:rPr>
              <a:t>animals</a:t>
            </a:r>
            <a:r>
              <a:rPr lang="en-ZA" sz="3500" dirty="0"/>
              <a:t>. </a:t>
            </a:r>
          </a:p>
          <a:p>
            <a:pPr marL="0" indent="0">
              <a:buNone/>
            </a:pPr>
            <a:r>
              <a:rPr lang="en-ZA" sz="3500" dirty="0"/>
              <a:t>9. Look after existing structures.</a:t>
            </a:r>
          </a:p>
          <a:p>
            <a:pPr marL="0" indent="0">
              <a:buNone/>
            </a:pPr>
            <a:r>
              <a:rPr lang="en-ZA" sz="3500" dirty="0"/>
              <a:t>10. Create new </a:t>
            </a:r>
            <a:r>
              <a:rPr lang="en-ZA" sz="3500" b="1" dirty="0">
                <a:solidFill>
                  <a:srgbClr val="8CE614"/>
                </a:solidFill>
              </a:rPr>
              <a:t>green structures</a:t>
            </a:r>
            <a:r>
              <a:rPr lang="en-ZA" sz="3500" dirty="0"/>
              <a:t>.</a:t>
            </a:r>
          </a:p>
          <a:p>
            <a:endParaRPr lang="en-ZA"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65920" y="3647106"/>
            <a:ext cx="2530202" cy="168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nodeType="afterEffect">
                                  <p:stCondLst>
                                    <p:cond delay="200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500"/>
                            </p:stCondLst>
                            <p:childTnLst>
                              <p:par>
                                <p:cTn id="19" presetID="2" presetClass="entr" presetSubtype="4" fill="hold" nodeType="afterEffect">
                                  <p:stCondLst>
                                    <p:cond delay="200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8000"/>
                            </p:stCondLst>
                            <p:childTnLst>
                              <p:par>
                                <p:cTn id="24" presetID="2" presetClass="entr" presetSubtype="4" fill="hold" nodeType="afterEffect">
                                  <p:stCondLst>
                                    <p:cond delay="200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500"/>
                            </p:stCondLst>
                            <p:childTnLst>
                              <p:par>
                                <p:cTn id="29" presetID="2" presetClass="entr" presetSubtype="4" fill="hold" nodeType="afterEffect">
                                  <p:stCondLst>
                                    <p:cond delay="20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3000"/>
                            </p:stCondLst>
                            <p:childTnLst>
                              <p:par>
                                <p:cTn id="34" presetID="22" presetClass="entr" presetSubtype="4" fill="hold" nodeType="afterEffect">
                                  <p:stCondLst>
                                    <p:cond delay="0"/>
                                  </p:stCondLst>
                                  <p:childTnLst>
                                    <p:set>
                                      <p:cBhvr>
                                        <p:cTn id="35" dur="1" fill="hold">
                                          <p:stCondLst>
                                            <p:cond delay="0"/>
                                          </p:stCondLst>
                                        </p:cTn>
                                        <p:tgtEl>
                                          <p:spTgt spid="7170"/>
                                        </p:tgtEl>
                                        <p:attrNameLst>
                                          <p:attrName>style.visibility</p:attrName>
                                        </p:attrNameLst>
                                      </p:cBhvr>
                                      <p:to>
                                        <p:strVal val="visible"/>
                                      </p:to>
                                    </p:set>
                                    <p:animEffect transition="in" filter="wipe(down)">
                                      <p:cBhvr>
                                        <p:cTn id="36" dur="500"/>
                                        <p:tgtEl>
                                          <p:spTgt spid="7170"/>
                                        </p:tgtEl>
                                      </p:cBhvr>
                                    </p:animEffect>
                                  </p:childTnLst>
                                </p:cTn>
                              </p:par>
                            </p:childTnLst>
                          </p:cTn>
                        </p:par>
                        <p:par>
                          <p:cTn id="37" fill="hold">
                            <p:stCondLst>
                              <p:cond delay="13500"/>
                            </p:stCondLst>
                            <p:childTnLst>
                              <p:par>
                                <p:cTn id="38" presetID="2" presetClass="entr" presetSubtype="4" fill="hold" nodeType="afterEffect">
                                  <p:stCondLst>
                                    <p:cond delay="2000"/>
                                  </p:stCondLst>
                                  <p:childTnLst>
                                    <p:set>
                                      <p:cBhvr>
                                        <p:cTn id="39" dur="1" fill="hold">
                                          <p:stCondLst>
                                            <p:cond delay="0"/>
                                          </p:stCondLst>
                                        </p:cTn>
                                        <p:tgtEl>
                                          <p:spTgt spid="4">
                                            <p:txEl>
                                              <p:pRg st="5" end="5"/>
                                            </p:txEl>
                                          </p:spTgt>
                                        </p:tgtEl>
                                        <p:attrNameLst>
                                          <p:attrName>style.visibility</p:attrName>
                                        </p:attrNameLst>
                                      </p:cBhvr>
                                      <p:to>
                                        <p:strVal val="visible"/>
                                      </p:to>
                                    </p:set>
                                    <p:anim calcmode="lin" valueType="num">
                                      <p:cBhvr additive="base">
                                        <p:cTn id="4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6000"/>
                            </p:stCondLst>
                            <p:childTnLst>
                              <p:par>
                                <p:cTn id="43" presetID="2" presetClass="entr" presetSubtype="4" fill="hold" nodeType="afterEffect">
                                  <p:stCondLst>
                                    <p:cond delay="2000"/>
                                  </p:stCondLst>
                                  <p:childTnLst>
                                    <p:set>
                                      <p:cBhvr>
                                        <p:cTn id="44" dur="1" fill="hold">
                                          <p:stCondLst>
                                            <p:cond delay="0"/>
                                          </p:stCondLst>
                                        </p:cTn>
                                        <p:tgtEl>
                                          <p:spTgt spid="4">
                                            <p:txEl>
                                              <p:pRg st="6" end="6"/>
                                            </p:txEl>
                                          </p:spTgt>
                                        </p:tgtEl>
                                        <p:attrNameLst>
                                          <p:attrName>style.visibility</p:attrName>
                                        </p:attrNameLst>
                                      </p:cBhvr>
                                      <p:to>
                                        <p:strVal val="visible"/>
                                      </p:to>
                                    </p:set>
                                    <p:anim calcmode="lin" valueType="num">
                                      <p:cBhvr additive="base">
                                        <p:cTn id="4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8500"/>
                            </p:stCondLst>
                            <p:childTnLst>
                              <p:par>
                                <p:cTn id="48" presetID="2" presetClass="entr" presetSubtype="4" fill="hold" nodeType="afterEffect">
                                  <p:stCondLst>
                                    <p:cond delay="200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52" fill="hold">
                            <p:stCondLst>
                              <p:cond delay="21000"/>
                            </p:stCondLst>
                            <p:childTnLst>
                              <p:par>
                                <p:cTn id="53" presetID="2" presetClass="entr" presetSubtype="4" fill="hold" nodeType="afterEffect">
                                  <p:stCondLst>
                                    <p:cond delay="200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par>
                          <p:cTn id="57" fill="hold">
                            <p:stCondLst>
                              <p:cond delay="23500"/>
                            </p:stCondLst>
                            <p:childTnLst>
                              <p:par>
                                <p:cTn id="58" presetID="2" presetClass="entr" presetSubtype="4" fill="hold" nodeType="afterEffect">
                                  <p:stCondLst>
                                    <p:cond delay="2000"/>
                                  </p:stCondLst>
                                  <p:childTnLst>
                                    <p:set>
                                      <p:cBhvr>
                                        <p:cTn id="59" dur="1" fill="hold">
                                          <p:stCondLst>
                                            <p:cond delay="0"/>
                                          </p:stCondLst>
                                        </p:cTn>
                                        <p:tgtEl>
                                          <p:spTgt spid="4">
                                            <p:txEl>
                                              <p:pRg st="9" end="9"/>
                                            </p:txEl>
                                          </p:spTgt>
                                        </p:tgtEl>
                                        <p:attrNameLst>
                                          <p:attrName>style.visibility</p:attrName>
                                        </p:attrNameLst>
                                      </p:cBhvr>
                                      <p:to>
                                        <p:strVal val="visible"/>
                                      </p:to>
                                    </p:set>
                                    <p:anim calcmode="lin" valueType="num">
                                      <p:cBhvr additive="base">
                                        <p:cTn id="60"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11</a:t>
            </a:r>
          </a:p>
        </p:txBody>
      </p:sp>
      <p:sp>
        <p:nvSpPr>
          <p:cNvPr id="3" name="Content Placeholder 2">
            <a:extLst>
              <a:ext uri="{FF2B5EF4-FFF2-40B4-BE49-F238E27FC236}">
                <a16:creationId xmlns:a16="http://schemas.microsoft.com/office/drawing/2014/main"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11.4</a:t>
            </a:r>
          </a:p>
        </p:txBody>
      </p:sp>
      <p:sp>
        <p:nvSpPr>
          <p:cNvPr id="5" name="TextBox 4">
            <a:extLst>
              <a:ext uri="{FF2B5EF4-FFF2-40B4-BE49-F238E27FC236}">
                <a16:creationId xmlns:a16="http://schemas.microsoft.com/office/drawing/2014/main" id="{305A835A-BBEF-4642-9E09-887CF14DA237}"/>
              </a:ext>
            </a:extLst>
          </p:cNvPr>
          <p:cNvSpPr txBox="1"/>
          <p:nvPr/>
        </p:nvSpPr>
        <p:spPr>
          <a:xfrm>
            <a:off x="392595" y="5368721"/>
            <a:ext cx="7599405" cy="646331"/>
          </a:xfrm>
          <a:prstGeom prst="rect">
            <a:avLst/>
          </a:prstGeom>
          <a:noFill/>
        </p:spPr>
        <p:txBody>
          <a:bodyPr wrap="square" rtlCol="0">
            <a:spAutoFit/>
          </a:bodyPr>
          <a:lstStyle/>
          <a:p>
            <a:pPr>
              <a:defRPr/>
            </a:pPr>
            <a:r>
              <a:rPr lang="en-ZA" dirty="0">
                <a:solidFill>
                  <a:prstClr val="black"/>
                </a:solidFill>
              </a:rPr>
              <a:t>Test your knowledge of this unit – and implement five actions to protect your environment – by completing Learning activity 11.4 in your </a:t>
            </a:r>
            <a:r>
              <a:rPr lang="en-ZA" i="1" dirty="0">
                <a:solidFill>
                  <a:prstClr val="black"/>
                </a:solidFill>
              </a:rPr>
              <a:t>Student’s Book</a:t>
            </a:r>
            <a:r>
              <a:rPr lang="en-ZA" dirty="0">
                <a:solidFill>
                  <a:prstClr val="black"/>
                </a:solidFill>
              </a:rPr>
              <a:t>.</a:t>
            </a:r>
          </a:p>
        </p:txBody>
      </p:sp>
    </p:spTree>
    <p:extLst>
      <p:ext uri="{BB962C8B-B14F-4D97-AF65-F5344CB8AC3E}">
        <p14:creationId xmlns:p14="http://schemas.microsoft.com/office/powerpoint/2010/main" val="3694291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5B2DD1-76A8-4516-AE98-B5866C908554}"/>
              </a:ext>
            </a:extLst>
          </p:cNvPr>
          <p:cNvSpPr>
            <a:spLocks noGrp="1"/>
          </p:cNvSpPr>
          <p:nvPr>
            <p:ph type="body" idx="1"/>
          </p:nvPr>
        </p:nvSpPr>
        <p:spPr>
          <a:xfrm>
            <a:off x="385763" y="4899929"/>
            <a:ext cx="7910513" cy="499973"/>
          </a:xfrm>
        </p:spPr>
        <p:txBody>
          <a:bodyPr>
            <a:normAutofit lnSpcReduction="10000"/>
          </a:bodyPr>
          <a:lstStyle/>
          <a:p>
            <a:r>
              <a:rPr lang="en-ZA" dirty="0">
                <a:solidFill>
                  <a:srgbClr val="8CE614"/>
                </a:solidFill>
              </a:rPr>
              <a:t>Module 11</a:t>
            </a:r>
          </a:p>
        </p:txBody>
      </p:sp>
      <p:sp>
        <p:nvSpPr>
          <p:cNvPr id="3" name="TextBox 2">
            <a:extLst>
              <a:ext uri="{FF2B5EF4-FFF2-40B4-BE49-F238E27FC236}">
                <a16:creationId xmlns:a16="http://schemas.microsoft.com/office/drawing/2014/main" id="{91458409-ED5D-43B5-A861-E3633539FA5D}"/>
              </a:ext>
            </a:extLst>
          </p:cNvPr>
          <p:cNvSpPr txBox="1"/>
          <p:nvPr/>
        </p:nvSpPr>
        <p:spPr>
          <a:xfrm>
            <a:off x="385763" y="5399902"/>
            <a:ext cx="7744983" cy="646331"/>
          </a:xfrm>
          <a:prstGeom prst="rect">
            <a:avLst/>
          </a:prstGeom>
          <a:noFill/>
        </p:spPr>
        <p:txBody>
          <a:bodyPr wrap="square" rtlCol="0">
            <a:spAutoFit/>
          </a:bodyPr>
          <a:lstStyle/>
          <a:p>
            <a:pPr>
              <a:defRPr/>
            </a:pPr>
            <a:r>
              <a:rPr lang="en-US" dirty="0">
                <a:solidFill>
                  <a:prstClr val="black"/>
                </a:solidFill>
              </a:rPr>
              <a:t>Test your knowledge of this module by completing the Summative assessment of Module 11 in your </a:t>
            </a:r>
            <a:r>
              <a:rPr lang="en-US" i="1" dirty="0">
                <a:solidFill>
                  <a:prstClr val="black"/>
                </a:solidFill>
              </a:rPr>
              <a:t>Student’s Book</a:t>
            </a:r>
            <a:r>
              <a:rPr lang="en-US" dirty="0">
                <a:solidFill>
                  <a:prstClr val="black"/>
                </a:solidFill>
              </a:rPr>
              <a:t>.</a:t>
            </a:r>
            <a:endParaRPr lang="en-ZA" dirty="0">
              <a:solidFill>
                <a:prstClr val="black"/>
              </a:solidFill>
            </a:endParaRPr>
          </a:p>
        </p:txBody>
      </p:sp>
    </p:spTree>
    <p:extLst>
      <p:ext uri="{BB962C8B-B14F-4D97-AF65-F5344CB8AC3E}">
        <p14:creationId xmlns:p14="http://schemas.microsoft.com/office/powerpoint/2010/main" val="404434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92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E845-C2E6-4E8B-B558-09C7DD107B6D}"/>
              </a:ext>
            </a:extLst>
          </p:cNvPr>
          <p:cNvSpPr>
            <a:spLocks noGrp="1"/>
          </p:cNvSpPr>
          <p:nvPr>
            <p:ph type="title"/>
          </p:nvPr>
        </p:nvSpPr>
        <p:spPr>
          <a:xfrm>
            <a:off x="289844" y="514657"/>
            <a:ext cx="7905750" cy="720724"/>
          </a:xfrm>
        </p:spPr>
        <p:txBody>
          <a:bodyPr>
            <a:normAutofit/>
          </a:bodyPr>
          <a:lstStyle/>
          <a:p>
            <a:pPr algn="ctr"/>
            <a:r>
              <a:rPr lang="en-ZA" b="1" dirty="0">
                <a:latin typeface="+mn-lt"/>
              </a:rPr>
              <a:t>Think about it…</a:t>
            </a:r>
          </a:p>
        </p:txBody>
      </p:sp>
      <p:pic>
        <p:nvPicPr>
          <p:cNvPr id="5" name="Picture 2" descr="C:\Users\Jyoti\AppData\Local\Microsoft\Windows\INetCache\IE\I4YKZYED\lightbulb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0708" y="245377"/>
            <a:ext cx="850403" cy="1005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yoti\AppData\Local\Microsoft\Windows\INetCache\IE\I4YKZYED\lightbulb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9980" y="245377"/>
            <a:ext cx="850403" cy="100554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4B573C04-D446-4472-B8E6-C64F867413D7}"/>
              </a:ext>
            </a:extLst>
          </p:cNvPr>
          <p:cNvSpPr>
            <a:spLocks noGrp="1"/>
          </p:cNvSpPr>
          <p:nvPr>
            <p:ph idx="1"/>
          </p:nvPr>
        </p:nvSpPr>
        <p:spPr>
          <a:xfrm>
            <a:off x="289845" y="1520202"/>
            <a:ext cx="8089464" cy="4262033"/>
          </a:xfrm>
        </p:spPr>
        <p:txBody>
          <a:bodyPr>
            <a:noAutofit/>
          </a:bodyPr>
          <a:lstStyle/>
          <a:p>
            <a:pPr lvl="0" fontAlgn="base"/>
            <a:r>
              <a:rPr lang="en-ZA" sz="3600" dirty="0"/>
              <a:t>Can someone </a:t>
            </a:r>
            <a:r>
              <a:rPr lang="en-ZA" sz="3600" b="1" dirty="0">
                <a:solidFill>
                  <a:srgbClr val="FF0000"/>
                </a:solidFill>
              </a:rPr>
              <a:t>demand</a:t>
            </a:r>
            <a:r>
              <a:rPr lang="en-ZA" sz="3600" dirty="0"/>
              <a:t> a right while ignoring its limitations &amp; responsibilities?</a:t>
            </a:r>
          </a:p>
          <a:p>
            <a:pPr lvl="0" fontAlgn="base"/>
            <a:r>
              <a:rPr lang="en-ZA" sz="3600" dirty="0"/>
              <a:t>What are the </a:t>
            </a:r>
            <a:r>
              <a:rPr lang="en-ZA" sz="3600" b="1" dirty="0">
                <a:solidFill>
                  <a:srgbClr val="8CE614"/>
                </a:solidFill>
              </a:rPr>
              <a:t>characteristics</a:t>
            </a:r>
            <a:r>
              <a:rPr lang="en-ZA" sz="3600" dirty="0"/>
              <a:t> of a respectable role model?</a:t>
            </a:r>
          </a:p>
          <a:p>
            <a:r>
              <a:rPr lang="en-ZA" sz="3600" dirty="0"/>
              <a:t>Does a setup like that of a place of education have </a:t>
            </a:r>
            <a:r>
              <a:rPr lang="en-ZA" sz="3600" b="1" dirty="0">
                <a:solidFill>
                  <a:srgbClr val="AB8BFD"/>
                </a:solidFill>
              </a:rPr>
              <a:t>environmental concerns </a:t>
            </a:r>
            <a:r>
              <a:rPr lang="en-ZA" sz="3600" dirty="0"/>
              <a:t>of its own?</a:t>
            </a:r>
          </a:p>
        </p:txBody>
      </p:sp>
    </p:spTree>
    <p:extLst>
      <p:ext uri="{BB962C8B-B14F-4D97-AF65-F5344CB8AC3E}">
        <p14:creationId xmlns:p14="http://schemas.microsoft.com/office/powerpoint/2010/main" val="38167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150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grpId="0" nodeType="afterEffect">
                                  <p:stCondLst>
                                    <p:cond delay="150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4500"/>
                            </p:stCondLst>
                            <p:childTnLst>
                              <p:par>
                                <p:cTn id="26" presetID="2" presetClass="entr" presetSubtype="4" fill="hold" grpId="0" nodeType="afterEffect">
                                  <p:stCondLst>
                                    <p:cond delay="150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additive="base">
                                        <p:cTn id="2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9ECD-A8A6-4067-8DA8-E209A546658D}"/>
              </a:ext>
            </a:extLst>
          </p:cNvPr>
          <p:cNvSpPr>
            <a:spLocks noGrp="1"/>
          </p:cNvSpPr>
          <p:nvPr>
            <p:ph type="title"/>
          </p:nvPr>
        </p:nvSpPr>
        <p:spPr>
          <a:xfrm>
            <a:off x="544483" y="2653232"/>
            <a:ext cx="7623002" cy="2012898"/>
          </a:xfrm>
        </p:spPr>
        <p:txBody>
          <a:bodyPr>
            <a:normAutofit/>
          </a:bodyPr>
          <a:lstStyle/>
          <a:p>
            <a:pPr algn="ctr"/>
            <a:r>
              <a:rPr lang="en-ZA" dirty="0">
                <a:solidFill>
                  <a:srgbClr val="8CE614"/>
                </a:solidFill>
              </a:rPr>
              <a:t>Human rights </a:t>
            </a:r>
            <a:br>
              <a:rPr lang="en-ZA" dirty="0">
                <a:solidFill>
                  <a:srgbClr val="8CE614"/>
                </a:solidFill>
              </a:rPr>
            </a:br>
            <a:r>
              <a:rPr lang="en-ZA" dirty="0">
                <a:solidFill>
                  <a:srgbClr val="8CE614"/>
                </a:solidFill>
              </a:rPr>
              <a:t>&amp; responsibilities </a:t>
            </a:r>
          </a:p>
        </p:txBody>
      </p:sp>
      <p:sp>
        <p:nvSpPr>
          <p:cNvPr id="3" name="Text Placeholder 2">
            <a:extLst>
              <a:ext uri="{FF2B5EF4-FFF2-40B4-BE49-F238E27FC236}">
                <a16:creationId xmlns:a16="http://schemas.microsoft.com/office/drawing/2014/main" id="{1C362500-7ECC-42A0-97EA-2A94E9D5EA9F}"/>
              </a:ext>
            </a:extLst>
          </p:cNvPr>
          <p:cNvSpPr>
            <a:spLocks noGrp="1"/>
          </p:cNvSpPr>
          <p:nvPr>
            <p:ph type="body" idx="1"/>
          </p:nvPr>
        </p:nvSpPr>
        <p:spPr>
          <a:xfrm>
            <a:off x="256972" y="2034667"/>
            <a:ext cx="7910513" cy="727094"/>
          </a:xfrm>
        </p:spPr>
        <p:txBody>
          <a:bodyPr>
            <a:noAutofit/>
          </a:bodyPr>
          <a:lstStyle/>
          <a:p>
            <a:pPr algn="ctr"/>
            <a:r>
              <a:rPr lang="en-ZA" sz="6000" dirty="0">
                <a:solidFill>
                  <a:srgbClr val="C082E6"/>
                </a:solidFill>
              </a:rPr>
              <a:t>Unit 11.1</a:t>
            </a:r>
          </a:p>
        </p:txBody>
      </p:sp>
    </p:spTree>
    <p:extLst>
      <p:ext uri="{BB962C8B-B14F-4D97-AF65-F5344CB8AC3E}">
        <p14:creationId xmlns:p14="http://schemas.microsoft.com/office/powerpoint/2010/main" val="4276209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9345-E421-4667-BA1D-85A21D6E8ADB}"/>
              </a:ext>
            </a:extLst>
          </p:cNvPr>
          <p:cNvSpPr>
            <a:spLocks noGrp="1"/>
          </p:cNvSpPr>
          <p:nvPr>
            <p:ph type="title"/>
          </p:nvPr>
        </p:nvSpPr>
        <p:spPr>
          <a:xfrm>
            <a:off x="228600" y="430306"/>
            <a:ext cx="7987395" cy="874059"/>
          </a:xfrm>
        </p:spPr>
        <p:txBody>
          <a:bodyPr>
            <a:noAutofit/>
          </a:bodyPr>
          <a:lstStyle/>
          <a:p>
            <a:pPr algn="ctr"/>
            <a:r>
              <a:rPr lang="en-ZA" b="1" dirty="0">
                <a:latin typeface="+mn-lt"/>
              </a:rPr>
              <a:t>What are </a:t>
            </a:r>
            <a:r>
              <a:rPr lang="en-ZA" b="1" dirty="0">
                <a:solidFill>
                  <a:srgbClr val="AB8BFD"/>
                </a:solidFill>
                <a:latin typeface="+mn-lt"/>
              </a:rPr>
              <a:t>human rights</a:t>
            </a:r>
            <a:r>
              <a:rPr lang="en-ZA" b="1" dirty="0">
                <a:latin typeface="+mn-lt"/>
              </a:rPr>
              <a:t>?</a:t>
            </a:r>
          </a:p>
        </p:txBody>
      </p:sp>
      <p:sp>
        <p:nvSpPr>
          <p:cNvPr id="3" name="Content Placeholder 2">
            <a:extLst>
              <a:ext uri="{FF2B5EF4-FFF2-40B4-BE49-F238E27FC236}">
                <a16:creationId xmlns:a16="http://schemas.microsoft.com/office/drawing/2014/main" id="{68B962F2-7735-46B6-92B8-C70EDB30962A}"/>
              </a:ext>
            </a:extLst>
          </p:cNvPr>
          <p:cNvSpPr>
            <a:spLocks noGrp="1"/>
          </p:cNvSpPr>
          <p:nvPr>
            <p:ph idx="1"/>
          </p:nvPr>
        </p:nvSpPr>
        <p:spPr>
          <a:xfrm>
            <a:off x="524826" y="1304365"/>
            <a:ext cx="7764238" cy="2928543"/>
          </a:xfrm>
        </p:spPr>
        <p:txBody>
          <a:bodyPr>
            <a:normAutofit fontScale="92500" lnSpcReduction="10000"/>
          </a:bodyPr>
          <a:lstStyle/>
          <a:p>
            <a:pPr lvl="0" fontAlgn="base"/>
            <a:r>
              <a:rPr lang="en-ZA" sz="3600" dirty="0"/>
              <a:t>Things all people are entitled to        </a:t>
            </a:r>
            <a:r>
              <a:rPr lang="en-ZA" sz="3600" b="1" dirty="0">
                <a:solidFill>
                  <a:srgbClr val="8CE614"/>
                </a:solidFill>
              </a:rPr>
              <a:t>morally </a:t>
            </a:r>
            <a:r>
              <a:rPr lang="en-ZA" sz="3600" dirty="0"/>
              <a:t>&amp; </a:t>
            </a:r>
            <a:r>
              <a:rPr lang="en-ZA" sz="3600" b="1" dirty="0">
                <a:solidFill>
                  <a:srgbClr val="AB8BFD"/>
                </a:solidFill>
              </a:rPr>
              <a:t>legally</a:t>
            </a:r>
            <a:r>
              <a:rPr lang="en-ZA" sz="3600" dirty="0"/>
              <a:t>.</a:t>
            </a:r>
          </a:p>
          <a:p>
            <a:pPr lvl="0" fontAlgn="base"/>
            <a:r>
              <a:rPr lang="en-ZA" sz="3600" dirty="0"/>
              <a:t>Also called </a:t>
            </a:r>
            <a:r>
              <a:rPr lang="en-ZA" sz="3600" b="1" dirty="0">
                <a:solidFill>
                  <a:srgbClr val="8CE614"/>
                </a:solidFill>
              </a:rPr>
              <a:t>freedoms</a:t>
            </a:r>
            <a:r>
              <a:rPr lang="en-ZA" sz="3600" dirty="0"/>
              <a:t>.</a:t>
            </a:r>
          </a:p>
          <a:p>
            <a:pPr lvl="0" fontAlgn="base"/>
            <a:r>
              <a:rPr lang="en-ZA" sz="3600" dirty="0"/>
              <a:t>Basic, universal &amp; </a:t>
            </a:r>
            <a:r>
              <a:rPr lang="en-ZA" sz="3600" b="1" dirty="0">
                <a:solidFill>
                  <a:srgbClr val="AB8BFD"/>
                </a:solidFill>
              </a:rPr>
              <a:t>fundamental</a:t>
            </a:r>
            <a:r>
              <a:rPr lang="en-ZA" sz="3600" dirty="0"/>
              <a:t>.</a:t>
            </a:r>
          </a:p>
          <a:p>
            <a:pPr lvl="0" fontAlgn="base"/>
            <a:r>
              <a:rPr lang="en-ZA" sz="3600" dirty="0"/>
              <a:t>Apply to </a:t>
            </a:r>
            <a:r>
              <a:rPr lang="en-ZA" sz="3600" b="1" dirty="0">
                <a:solidFill>
                  <a:srgbClr val="8CE614"/>
                </a:solidFill>
              </a:rPr>
              <a:t>all</a:t>
            </a:r>
            <a:r>
              <a:rPr lang="en-ZA" sz="3600" dirty="0"/>
              <a:t> people, regardless of differences. </a:t>
            </a:r>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39034" y="4028150"/>
            <a:ext cx="2735823" cy="213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53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2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8500"/>
                            </p:stCondLst>
                            <p:childTnLst>
                              <p:par>
                                <p:cTn id="21" presetID="6" presetClass="entr" presetSubtype="16" fill="hold" nodeType="afterEffect">
                                  <p:stCondLst>
                                    <p:cond delay="1000"/>
                                  </p:stCondLst>
                                  <p:childTnLst>
                                    <p:set>
                                      <p:cBhvr>
                                        <p:cTn id="22" dur="1" fill="hold">
                                          <p:stCondLst>
                                            <p:cond delay="0"/>
                                          </p:stCondLst>
                                        </p:cTn>
                                        <p:tgtEl>
                                          <p:spTgt spid="1030"/>
                                        </p:tgtEl>
                                        <p:attrNameLst>
                                          <p:attrName>style.visibility</p:attrName>
                                        </p:attrNameLst>
                                      </p:cBhvr>
                                      <p:to>
                                        <p:strVal val="visible"/>
                                      </p:to>
                                    </p:set>
                                    <p:animEffect transition="in" filter="circle(in)">
                                      <p:cBhvr>
                                        <p:cTn id="23"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4DDA-0C3B-4B34-B958-E13C6756BDC7}"/>
              </a:ext>
            </a:extLst>
          </p:cNvPr>
          <p:cNvSpPr>
            <a:spLocks noGrp="1"/>
          </p:cNvSpPr>
          <p:nvPr>
            <p:ph type="title"/>
          </p:nvPr>
        </p:nvSpPr>
        <p:spPr>
          <a:xfrm>
            <a:off x="229270" y="446895"/>
            <a:ext cx="7905750" cy="720724"/>
          </a:xfrm>
        </p:spPr>
        <p:txBody>
          <a:bodyPr/>
          <a:lstStyle/>
          <a:p>
            <a:pPr algn="ctr"/>
            <a:r>
              <a:rPr lang="en-ZA" b="1" dirty="0">
                <a:solidFill>
                  <a:srgbClr val="AB8BFD"/>
                </a:solidFill>
                <a:latin typeface="+mn-lt"/>
              </a:rPr>
              <a:t>Human rights </a:t>
            </a:r>
            <a:r>
              <a:rPr lang="en-ZA" b="1" dirty="0">
                <a:latin typeface="+mn-lt"/>
              </a:rPr>
              <a:t>in </a:t>
            </a:r>
            <a:r>
              <a:rPr lang="en-ZA" b="1" dirty="0">
                <a:solidFill>
                  <a:srgbClr val="8CE614"/>
                </a:solidFill>
                <a:latin typeface="+mn-lt"/>
              </a:rPr>
              <a:t>South Africa</a:t>
            </a:r>
            <a:endParaRPr lang="en-ZA" dirty="0">
              <a:solidFill>
                <a:srgbClr val="8CE614"/>
              </a:solidFill>
              <a:latin typeface="+mn-lt"/>
            </a:endParaRPr>
          </a:p>
        </p:txBody>
      </p:sp>
      <p:sp>
        <p:nvSpPr>
          <p:cNvPr id="3" name="Content Placeholder 2">
            <a:extLst>
              <a:ext uri="{FF2B5EF4-FFF2-40B4-BE49-F238E27FC236}">
                <a16:creationId xmlns:a16="http://schemas.microsoft.com/office/drawing/2014/main" id="{31DC930C-6C1D-4479-BCB5-4FB653FB5412}"/>
              </a:ext>
            </a:extLst>
          </p:cNvPr>
          <p:cNvSpPr>
            <a:spLocks noGrp="1"/>
          </p:cNvSpPr>
          <p:nvPr>
            <p:ph idx="1"/>
          </p:nvPr>
        </p:nvSpPr>
        <p:spPr>
          <a:xfrm>
            <a:off x="379827" y="1167620"/>
            <a:ext cx="7604635" cy="3193366"/>
          </a:xfrm>
        </p:spPr>
        <p:txBody>
          <a:bodyPr>
            <a:noAutofit/>
          </a:bodyPr>
          <a:lstStyle/>
          <a:p>
            <a:pPr lvl="0" fontAlgn="base"/>
            <a:r>
              <a:rPr lang="en-ZA" sz="3200" dirty="0"/>
              <a:t>Constitution since </a:t>
            </a:r>
            <a:r>
              <a:rPr lang="en-ZA" sz="3200" b="1" dirty="0">
                <a:solidFill>
                  <a:srgbClr val="AB8BFD"/>
                </a:solidFill>
              </a:rPr>
              <a:t>1997</a:t>
            </a:r>
            <a:endParaRPr lang="en-ZA" dirty="0"/>
          </a:p>
          <a:p>
            <a:pPr lvl="0" fontAlgn="base"/>
            <a:r>
              <a:rPr lang="en-ZA" sz="3200" dirty="0"/>
              <a:t>Chapter 2 of Constitution = </a:t>
            </a:r>
            <a:r>
              <a:rPr lang="en-ZA" sz="3200" b="1" dirty="0">
                <a:solidFill>
                  <a:srgbClr val="8CE614"/>
                </a:solidFill>
              </a:rPr>
              <a:t>Bill of Rights</a:t>
            </a:r>
            <a:endParaRPr lang="en-ZA" dirty="0"/>
          </a:p>
          <a:p>
            <a:pPr lvl="0" fontAlgn="base"/>
            <a:r>
              <a:rPr lang="en-ZA" sz="3200" dirty="0"/>
              <a:t>Bill of Rights protects:</a:t>
            </a:r>
            <a:endParaRPr lang="en-ZA" dirty="0"/>
          </a:p>
          <a:p>
            <a:pPr marL="725487" lvl="1" indent="-457200" fontAlgn="base">
              <a:buFont typeface="Wingdings" panose="05000000000000000000" pitchFamily="2" charset="2"/>
              <a:buChar char="v"/>
            </a:pPr>
            <a:r>
              <a:rPr lang="en-ZA" sz="2800" dirty="0"/>
              <a:t>Human dignity, equality &amp; freedom</a:t>
            </a:r>
          </a:p>
          <a:p>
            <a:pPr marL="725487" lvl="1" indent="-457200" fontAlgn="base">
              <a:buFont typeface="Wingdings" panose="05000000000000000000" pitchFamily="2" charset="2"/>
              <a:buChar char="v"/>
            </a:pPr>
            <a:r>
              <a:rPr lang="en-ZA" sz="2800" dirty="0"/>
              <a:t>Various rights, including children’s rights.  </a:t>
            </a:r>
          </a:p>
          <a:p>
            <a:pPr fontAlgn="base"/>
            <a:r>
              <a:rPr lang="en-ZA" sz="3200" dirty="0"/>
              <a:t>No person should be </a:t>
            </a:r>
            <a:r>
              <a:rPr lang="en-ZA" sz="3200" b="1" dirty="0">
                <a:solidFill>
                  <a:srgbClr val="FF0000"/>
                </a:solidFill>
              </a:rPr>
              <a:t>discriminated</a:t>
            </a:r>
            <a:r>
              <a:rPr lang="en-ZA" sz="3200" dirty="0"/>
              <a:t> against. </a:t>
            </a:r>
            <a:endParaRPr lang="en-ZA"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15064" y="4302183"/>
            <a:ext cx="2795905" cy="186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07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2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8500"/>
                            </p:stCondLst>
                            <p:childTnLst>
                              <p:par>
                                <p:cTn id="21" presetID="1" presetClass="entr" presetSubtype="0" fill="hold" grpId="0"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10500"/>
                            </p:stCondLst>
                            <p:childTnLst>
                              <p:par>
                                <p:cTn id="24" presetID="1" presetClass="entr" presetSubtype="0" fill="hold" grpId="0" nodeType="afterEffect">
                                  <p:stCondLst>
                                    <p:cond delay="200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par>
                          <p:cTn id="26" fill="hold">
                            <p:stCondLst>
                              <p:cond delay="12500"/>
                            </p:stCondLst>
                            <p:childTnLst>
                              <p:par>
                                <p:cTn id="27" presetID="6" presetClass="entr" presetSubtype="16" fill="hold" nodeType="afterEffect">
                                  <p:stCondLst>
                                    <p:cond delay="1000"/>
                                  </p:stCondLst>
                                  <p:childTnLst>
                                    <p:set>
                                      <p:cBhvr>
                                        <p:cTn id="28" dur="1" fill="hold">
                                          <p:stCondLst>
                                            <p:cond delay="0"/>
                                          </p:stCondLst>
                                        </p:cTn>
                                        <p:tgtEl>
                                          <p:spTgt spid="2050"/>
                                        </p:tgtEl>
                                        <p:attrNameLst>
                                          <p:attrName>style.visibility</p:attrName>
                                        </p:attrNameLst>
                                      </p:cBhvr>
                                      <p:to>
                                        <p:strVal val="visible"/>
                                      </p:to>
                                    </p:set>
                                    <p:animEffect transition="in" filter="circle(in)">
                                      <p:cBhvr>
                                        <p:cTn id="2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ZA" dirty="0">
                <a:latin typeface="+mn-lt"/>
              </a:rPr>
              <a:t>Summary of </a:t>
            </a:r>
            <a:r>
              <a:rPr lang="en-ZA" dirty="0">
                <a:solidFill>
                  <a:srgbClr val="AB8BFD"/>
                </a:solidFill>
                <a:latin typeface="+mn-lt"/>
              </a:rPr>
              <a:t>human rights </a:t>
            </a:r>
          </a:p>
        </p:txBody>
      </p:sp>
      <p:sp>
        <p:nvSpPr>
          <p:cNvPr id="5" name="Content Placeholder 4"/>
          <p:cNvSpPr>
            <a:spLocks noGrp="1"/>
          </p:cNvSpPr>
          <p:nvPr>
            <p:ph idx="1"/>
          </p:nvPr>
        </p:nvSpPr>
        <p:spPr>
          <a:xfrm>
            <a:off x="3516924" y="1434904"/>
            <a:ext cx="4769828" cy="3938953"/>
          </a:xfrm>
        </p:spPr>
        <p:txBody>
          <a:bodyPr>
            <a:normAutofit/>
          </a:bodyPr>
          <a:lstStyle/>
          <a:p>
            <a:r>
              <a:rPr lang="en-US" sz="3600" dirty="0"/>
              <a:t>Refer to </a:t>
            </a:r>
            <a:r>
              <a:rPr lang="en-US" sz="3600" b="1" dirty="0">
                <a:solidFill>
                  <a:srgbClr val="8CE614"/>
                </a:solidFill>
              </a:rPr>
              <a:t>Table 11.1    </a:t>
            </a:r>
            <a:r>
              <a:rPr lang="en-US" sz="3600" dirty="0"/>
              <a:t>in your </a:t>
            </a:r>
            <a:r>
              <a:rPr lang="en-US" sz="3600" i="1" dirty="0"/>
              <a:t>Student’s Book</a:t>
            </a:r>
            <a:r>
              <a:rPr lang="en-US" sz="3600" dirty="0"/>
              <a:t> to see a summary of human rights as specified in the South African Bill of Rights (with examples). </a:t>
            </a:r>
            <a:endParaRPr lang="en-ZA" sz="3600" dirty="0"/>
          </a:p>
          <a:p>
            <a:endParaRPr lang="en-ZA" dirty="0"/>
          </a:p>
        </p:txBody>
      </p:sp>
    </p:spTree>
    <p:extLst>
      <p:ext uri="{BB962C8B-B14F-4D97-AF65-F5344CB8AC3E}">
        <p14:creationId xmlns:p14="http://schemas.microsoft.com/office/powerpoint/2010/main" val="3426741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3218" y="196948"/>
            <a:ext cx="8019465" cy="1153549"/>
          </a:xfrm>
        </p:spPr>
        <p:txBody>
          <a:bodyPr>
            <a:noAutofit/>
          </a:bodyPr>
          <a:lstStyle/>
          <a:p>
            <a:pPr algn="ctr"/>
            <a:r>
              <a:rPr lang="en-ZA" dirty="0">
                <a:solidFill>
                  <a:srgbClr val="AB8BFD"/>
                </a:solidFill>
                <a:latin typeface="+mn-lt"/>
              </a:rPr>
              <a:t>Rights</a:t>
            </a:r>
            <a:r>
              <a:rPr lang="en-ZA" dirty="0">
                <a:latin typeface="+mn-lt"/>
              </a:rPr>
              <a:t> have corresponding </a:t>
            </a:r>
            <a:r>
              <a:rPr lang="en-ZA" dirty="0">
                <a:solidFill>
                  <a:srgbClr val="8CE614"/>
                </a:solidFill>
                <a:latin typeface="+mn-lt"/>
              </a:rPr>
              <a:t>responsibilities</a:t>
            </a:r>
            <a:endParaRPr lang="en-ZA" dirty="0">
              <a:solidFill>
                <a:srgbClr val="AB8BFD"/>
              </a:solidFill>
              <a:latin typeface="+mn-lt"/>
            </a:endParaRPr>
          </a:p>
        </p:txBody>
      </p:sp>
      <p:sp>
        <p:nvSpPr>
          <p:cNvPr id="5" name="Content Placeholder 4"/>
          <p:cNvSpPr>
            <a:spLocks noGrp="1"/>
          </p:cNvSpPr>
          <p:nvPr>
            <p:ph idx="1"/>
          </p:nvPr>
        </p:nvSpPr>
        <p:spPr>
          <a:xfrm>
            <a:off x="3667144" y="1635258"/>
            <a:ext cx="4337373" cy="3555720"/>
          </a:xfrm>
        </p:spPr>
        <p:txBody>
          <a:bodyPr>
            <a:normAutofit/>
          </a:bodyPr>
          <a:lstStyle/>
          <a:p>
            <a:r>
              <a:rPr lang="en-US" sz="3600" dirty="0"/>
              <a:t>Refer to         </a:t>
            </a:r>
            <a:r>
              <a:rPr lang="en-US" sz="3600" b="1" dirty="0">
                <a:solidFill>
                  <a:srgbClr val="AB8BFD"/>
                </a:solidFill>
              </a:rPr>
              <a:t>Example 11.1 </a:t>
            </a:r>
            <a:r>
              <a:rPr lang="en-US" sz="3600" dirty="0"/>
              <a:t>in your </a:t>
            </a:r>
            <a:r>
              <a:rPr lang="en-US" sz="3600" i="1" dirty="0"/>
              <a:t>Student’s Book</a:t>
            </a:r>
            <a:r>
              <a:rPr lang="en-US" sz="3600" dirty="0"/>
              <a:t> for more about enjoying rights with responsibilities. </a:t>
            </a:r>
            <a:endParaRPr lang="en-ZA" sz="3600" dirty="0"/>
          </a:p>
          <a:p>
            <a:pPr marL="0" indent="0">
              <a:buNone/>
            </a:pPr>
            <a:endParaRPr lang="en-ZA" dirty="0"/>
          </a:p>
        </p:txBody>
      </p:sp>
    </p:spTree>
    <p:extLst>
      <p:ext uri="{BB962C8B-B14F-4D97-AF65-F5344CB8AC3E}">
        <p14:creationId xmlns:p14="http://schemas.microsoft.com/office/powerpoint/2010/main" val="3191305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11</a:t>
            </a:r>
          </a:p>
        </p:txBody>
      </p:sp>
      <p:sp>
        <p:nvSpPr>
          <p:cNvPr id="3" name="Content Placeholder 2">
            <a:extLst>
              <a:ext uri="{FF2B5EF4-FFF2-40B4-BE49-F238E27FC236}">
                <a16:creationId xmlns:a16="http://schemas.microsoft.com/office/drawing/2014/main"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11.1</a:t>
            </a:r>
          </a:p>
        </p:txBody>
      </p:sp>
      <p:sp>
        <p:nvSpPr>
          <p:cNvPr id="5" name="TextBox 4">
            <a:extLst>
              <a:ext uri="{FF2B5EF4-FFF2-40B4-BE49-F238E27FC236}">
                <a16:creationId xmlns:a16="http://schemas.microsoft.com/office/drawing/2014/main" id="{305A835A-BBEF-4642-9E09-887CF14DA237}"/>
              </a:ext>
            </a:extLst>
          </p:cNvPr>
          <p:cNvSpPr txBox="1"/>
          <p:nvPr/>
        </p:nvSpPr>
        <p:spPr>
          <a:xfrm>
            <a:off x="392595" y="5368721"/>
            <a:ext cx="7599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your knowledge of this unit by completing Learning activity 11.1 in your </a:t>
            </a:r>
            <a:r>
              <a:rPr kumimoji="0" lang="en-US" sz="1800" b="0" i="1" u="none" strike="noStrike" kern="1200" cap="none" spc="0" normalizeH="0" baseline="0" noProof="0" dirty="0">
                <a:ln>
                  <a:noFill/>
                </a:ln>
                <a:solidFill>
                  <a:prstClr val="black"/>
                </a:solidFill>
                <a:effectLst/>
                <a:uLnTx/>
                <a:uFillTx/>
                <a:latin typeface="Calibri"/>
                <a:ea typeface="+mn-ea"/>
                <a:cs typeface="+mn-cs"/>
              </a:rPr>
              <a:t>Student’s Book.</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8561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Presentation2">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2099</TotalTime>
  <Words>603</Words>
  <Application>Microsoft Office PowerPoint</Application>
  <PresentationFormat>On-screen Show (4:3)</PresentationFormat>
  <Paragraphs>106</Paragraphs>
  <Slides>26</Slides>
  <Notes>0</Notes>
  <HiddenSlides>0</HiddenSlides>
  <MMClips>1</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Calibri Light</vt:lpstr>
      <vt:lpstr>Courier New</vt:lpstr>
      <vt:lpstr>Wingdings</vt:lpstr>
      <vt:lpstr>1_Presentation2</vt:lpstr>
      <vt:lpstr>Presentation2</vt:lpstr>
      <vt:lpstr>2_Presentation2</vt:lpstr>
      <vt:lpstr>Acrobat Document</vt:lpstr>
      <vt:lpstr>Life Orientation: Life Skills</vt:lpstr>
      <vt:lpstr>Explain human rights &amp;  responsibilities</vt:lpstr>
      <vt:lpstr>Think about it…</vt:lpstr>
      <vt:lpstr>Human rights  &amp; responsibilities </vt:lpstr>
      <vt:lpstr>What are human rights?</vt:lpstr>
      <vt:lpstr>Human rights in South Africa</vt:lpstr>
      <vt:lpstr>Summary of human rights </vt:lpstr>
      <vt:lpstr>Rights have corresponding responsibilities</vt:lpstr>
      <vt:lpstr>PowerPoint Presentation</vt:lpstr>
      <vt:lpstr>Good citizenship</vt:lpstr>
      <vt:lpstr>What is a citizen?</vt:lpstr>
      <vt:lpstr>Qualities of good citizens</vt:lpstr>
      <vt:lpstr>Examples of attributes of  good citizens </vt:lpstr>
      <vt:lpstr>Please insert the Civics SA video here. </vt:lpstr>
      <vt:lpstr>PowerPoint Presentation</vt:lpstr>
      <vt:lpstr>PowerPoint Presentation</vt:lpstr>
      <vt:lpstr>What are role models?</vt:lpstr>
      <vt:lpstr>Role models of good SA citizens</vt:lpstr>
      <vt:lpstr>PowerPoint Presentation</vt:lpstr>
      <vt:lpstr>Protecting the environment  at college</vt:lpstr>
      <vt:lpstr>What is an environment?</vt:lpstr>
      <vt:lpstr>Protect the college environment</vt:lpstr>
      <vt:lpstr>Goals to protect your  college environment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Jyoti Singh</dc:creator>
  <cp:lastModifiedBy>Promise</cp:lastModifiedBy>
  <cp:revision>104</cp:revision>
  <dcterms:created xsi:type="dcterms:W3CDTF">2017-08-15T07:49:10Z</dcterms:created>
  <dcterms:modified xsi:type="dcterms:W3CDTF">2018-02-06T10:53:19Z</dcterms:modified>
</cp:coreProperties>
</file>