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</p:sldMasterIdLst>
  <p:notesMasterIdLst>
    <p:notesMasterId r:id="rId42"/>
  </p:notesMasterIdLst>
  <p:sldIdLst>
    <p:sldId id="330" r:id="rId4"/>
    <p:sldId id="331" r:id="rId5"/>
    <p:sldId id="332" r:id="rId6"/>
    <p:sldId id="333" r:id="rId7"/>
    <p:sldId id="295" r:id="rId8"/>
    <p:sldId id="296" r:id="rId9"/>
    <p:sldId id="297" r:id="rId10"/>
    <p:sldId id="298" r:id="rId11"/>
    <p:sldId id="299" r:id="rId12"/>
    <p:sldId id="300" r:id="rId13"/>
    <p:sldId id="327" r:id="rId14"/>
    <p:sldId id="334" r:id="rId15"/>
    <p:sldId id="335" r:id="rId16"/>
    <p:sldId id="303" r:id="rId17"/>
    <p:sldId id="304" r:id="rId18"/>
    <p:sldId id="310" r:id="rId19"/>
    <p:sldId id="305" r:id="rId20"/>
    <p:sldId id="306" r:id="rId21"/>
    <p:sldId id="307" r:id="rId22"/>
    <p:sldId id="308" r:id="rId23"/>
    <p:sldId id="309" r:id="rId24"/>
    <p:sldId id="328" r:id="rId25"/>
    <p:sldId id="336" r:id="rId26"/>
    <p:sldId id="337" r:id="rId27"/>
    <p:sldId id="313" r:id="rId28"/>
    <p:sldId id="314" r:id="rId29"/>
    <p:sldId id="315" r:id="rId30"/>
    <p:sldId id="316" r:id="rId31"/>
    <p:sldId id="318" r:id="rId32"/>
    <p:sldId id="319" r:id="rId33"/>
    <p:sldId id="338" r:id="rId34"/>
    <p:sldId id="322" r:id="rId35"/>
    <p:sldId id="323" r:id="rId36"/>
    <p:sldId id="324" r:id="rId37"/>
    <p:sldId id="329" r:id="rId38"/>
    <p:sldId id="339" r:id="rId39"/>
    <p:sldId id="340" r:id="rId40"/>
    <p:sldId id="28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53" clrIdx="0">
    <p:extLst/>
  </p:cmAuthor>
  <p:cmAuthor id="2" name="Intern" initials="I" lastIdx="34" clrIdx="1"/>
  <p:cmAuthor id="3" name="Janet Bartlet" initials="JB" lastIdx="28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73FD"/>
    <a:srgbClr val="8CE614"/>
    <a:srgbClr val="767DC0"/>
    <a:srgbClr val="4A3D9B"/>
    <a:srgbClr val="D3E856"/>
    <a:srgbClr val="F2FAC2"/>
    <a:srgbClr val="9EA2F4"/>
    <a:srgbClr val="9FBFF3"/>
    <a:srgbClr val="B7E37D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84" autoAdjust="0"/>
    <p:restoredTop sz="94660"/>
  </p:normalViewPr>
  <p:slideViewPr>
    <p:cSldViewPr snapToGrid="0">
      <p:cViewPr varScale="1">
        <p:scale>
          <a:sx n="89" d="100"/>
          <a:sy n="89" d="100"/>
        </p:scale>
        <p:origin x="677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12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13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" y="547364"/>
            <a:ext cx="3754328" cy="531358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96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32050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314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65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705"/>
          <a:stretch/>
        </p:blipFill>
        <p:spPr>
          <a:xfrm>
            <a:off x="3053679" y="204960"/>
            <a:ext cx="1926933" cy="2753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41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4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95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861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3692057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671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67072"/>
            <a:ext cx="2819896" cy="399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032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61744"/>
            <a:ext cx="2690973" cy="38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91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177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21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6" y="1567447"/>
            <a:ext cx="2326565" cy="32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1" y="5565371"/>
            <a:ext cx="720000" cy="761579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199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824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2</a:t>
            </a:r>
          </a:p>
        </p:txBody>
      </p:sp>
    </p:spTree>
    <p:extLst>
      <p:ext uri="{BB962C8B-B14F-4D97-AF65-F5344CB8AC3E}">
        <p14:creationId xmlns:p14="http://schemas.microsoft.com/office/powerpoint/2010/main" val="24056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83788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Preventing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fire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25" y="1371798"/>
            <a:ext cx="3640106" cy="4797686"/>
          </a:xfrm>
        </p:spPr>
        <p:txBody>
          <a:bodyPr>
            <a:normAutofit/>
          </a:bodyPr>
          <a:lstStyle/>
          <a:p>
            <a:r>
              <a:rPr lang="en-ZA" sz="3600" dirty="0"/>
              <a:t>Leave a building </a:t>
            </a:r>
            <a:r>
              <a:rPr lang="en-ZA" sz="3600" b="1" dirty="0">
                <a:solidFill>
                  <a:srgbClr val="9A73FD"/>
                </a:solidFill>
              </a:rPr>
              <a:t>responsibly</a:t>
            </a:r>
          </a:p>
          <a:p>
            <a:r>
              <a:rPr lang="en-ZA" sz="3600" dirty="0"/>
              <a:t>Take care of the present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8CE614"/>
                </a:solidFill>
              </a:rPr>
              <a:t>think </a:t>
            </a:r>
            <a:r>
              <a:rPr lang="en-ZA" sz="3600" b="1" dirty="0">
                <a:solidFill>
                  <a:srgbClr val="8CE614"/>
                </a:solidFill>
              </a:rPr>
              <a:t>ahead</a:t>
            </a:r>
          </a:p>
          <a:p>
            <a:r>
              <a:rPr lang="en-ZA" sz="3600" dirty="0"/>
              <a:t>Store things </a:t>
            </a:r>
            <a:r>
              <a:rPr lang="en-ZA" sz="3600" b="1" dirty="0" smtClean="0">
                <a:solidFill>
                  <a:srgbClr val="9A73FD"/>
                </a:solidFill>
              </a:rPr>
              <a:t>safely</a:t>
            </a:r>
            <a:r>
              <a:rPr lang="en-ZA" sz="3600" dirty="0" smtClean="0"/>
              <a:t>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CDF91A-FACF-4DD8-A288-74FBE5D2A902}"/>
              </a:ext>
            </a:extLst>
          </p:cNvPr>
          <p:cNvSpPr txBox="1"/>
          <p:nvPr/>
        </p:nvSpPr>
        <p:spPr>
          <a:xfrm>
            <a:off x="4479991" y="4421319"/>
            <a:ext cx="3952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10.6: Never leave a burning candle unattended; also never stand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it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wood, plastic or cardboard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E1465B-D5E7-426A-93A6-D0DEA058199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666" y="1572810"/>
            <a:ext cx="3185620" cy="271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3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2 20 Fire Risk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164"/>
            <a:ext cx="9144000" cy="5143042"/>
          </a:xfrm>
        </p:spPr>
      </p:pic>
      <p:sp>
        <p:nvSpPr>
          <p:cNvPr id="5" name="TextBox 4"/>
          <p:cNvSpPr txBox="1"/>
          <p:nvPr/>
        </p:nvSpPr>
        <p:spPr>
          <a:xfrm>
            <a:off x="465457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</a:t>
            </a:r>
            <a:r>
              <a:rPr lang="en-US" b="1" dirty="0" smtClean="0">
                <a:solidFill>
                  <a:prstClr val="black"/>
                </a:solidFill>
              </a:rPr>
              <a:t>above </a:t>
            </a:r>
            <a:r>
              <a:rPr lang="en-US" b="1" dirty="0">
                <a:solidFill>
                  <a:prstClr val="black"/>
                </a:solidFill>
              </a:rPr>
              <a:t>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4158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3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10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10.1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unit by completing Learning activity 10.1 in your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Book.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83" y="3225995"/>
            <a:ext cx="7623002" cy="910056"/>
          </a:xfrm>
        </p:spPr>
        <p:txBody>
          <a:bodyPr>
            <a:noAutofit/>
          </a:bodyPr>
          <a:lstStyle/>
          <a:p>
            <a:pPr algn="ctr"/>
            <a:r>
              <a:rPr lang="en-ZA" dirty="0" smtClean="0">
                <a:solidFill>
                  <a:srgbClr val="8CE614"/>
                </a:solidFill>
              </a:rPr>
              <a:t>Fire emergencies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2" y="2498901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10.2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19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5829B5-03D4-4555-B172-1D4F31B6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27" y="267816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What is a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fire emergency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99B21F-D395-4896-A1A4-33770A8D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77" y="988540"/>
            <a:ext cx="7905750" cy="2761504"/>
          </a:xfrm>
        </p:spPr>
        <p:txBody>
          <a:bodyPr>
            <a:normAutofit/>
          </a:bodyPr>
          <a:lstStyle/>
          <a:p>
            <a:pPr fontAlgn="base"/>
            <a:r>
              <a:rPr lang="en-ZA" sz="3600" dirty="0"/>
              <a:t>Emergency = </a:t>
            </a:r>
            <a:r>
              <a:rPr lang="en-ZA" sz="3600" b="1" dirty="0" smtClean="0">
                <a:solidFill>
                  <a:srgbClr val="FF0000"/>
                </a:solidFill>
              </a:rPr>
              <a:t>life-threatening </a:t>
            </a:r>
            <a:r>
              <a:rPr lang="en-ZA" sz="3600" dirty="0"/>
              <a:t>situation</a:t>
            </a:r>
            <a:r>
              <a:rPr lang="en-ZA" sz="3600" b="1" dirty="0">
                <a:solidFill>
                  <a:srgbClr val="FF0000"/>
                </a:solidFill>
              </a:rPr>
              <a:t> </a:t>
            </a:r>
            <a:r>
              <a:rPr lang="en-ZA" sz="3600" dirty="0"/>
              <a:t>or damage to property</a:t>
            </a:r>
          </a:p>
          <a:p>
            <a:pPr fontAlgn="base"/>
            <a:r>
              <a:rPr lang="en-ZA" sz="3600" dirty="0"/>
              <a:t>Fire emergency = risk of fire spreading </a:t>
            </a:r>
            <a:r>
              <a:rPr lang="en-ZA" sz="3600" dirty="0" smtClean="0"/>
              <a:t/>
            </a:r>
            <a:br>
              <a:rPr lang="en-ZA" sz="3600" dirty="0" smtClean="0"/>
            </a:br>
            <a:r>
              <a:rPr lang="en-ZA" sz="3600" dirty="0" smtClean="0"/>
              <a:t>&amp;</a:t>
            </a:r>
            <a:r>
              <a:rPr lang="en-ZA" sz="3600" b="1" dirty="0" smtClean="0">
                <a:solidFill>
                  <a:srgbClr val="FF0000"/>
                </a:solidFill>
              </a:rPr>
              <a:t> </a:t>
            </a:r>
            <a:r>
              <a:rPr lang="en-ZA" sz="3600" b="1" dirty="0">
                <a:solidFill>
                  <a:srgbClr val="FF0000"/>
                </a:solidFill>
              </a:rPr>
              <a:t>harming </a:t>
            </a:r>
            <a:r>
              <a:rPr lang="en-ZA" sz="3600" dirty="0"/>
              <a:t>people, </a:t>
            </a:r>
            <a:r>
              <a:rPr lang="en-ZA" sz="3600" dirty="0" smtClean="0"/>
              <a:t>buildings &amp; the environment.</a:t>
            </a:r>
            <a:endParaRPr lang="en-ZA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4690" y="3868546"/>
            <a:ext cx="3499623" cy="233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69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9FF49D6-17F1-4069-B4AF-A032F832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525" y="1119673"/>
            <a:ext cx="8040566" cy="3775883"/>
          </a:xfrm>
        </p:spPr>
        <p:txBody>
          <a:bodyPr>
            <a:normAutofit/>
          </a:bodyPr>
          <a:lstStyle/>
          <a:p>
            <a:pPr marL="742950" indent="-742950" fontAlgn="base">
              <a:buFont typeface="+mj-lt"/>
              <a:buAutoNum type="arabicPeriod"/>
            </a:pPr>
            <a:r>
              <a:rPr lang="en-ZA" sz="3600" b="1" dirty="0">
                <a:solidFill>
                  <a:srgbClr val="8CE614"/>
                </a:solidFill>
              </a:rPr>
              <a:t>Confirm</a:t>
            </a:r>
            <a:r>
              <a:rPr lang="en-ZA" sz="3600" dirty="0"/>
              <a:t> the fire</a:t>
            </a:r>
          </a:p>
          <a:p>
            <a:pPr marL="742950" indent="-742950" fontAlgn="base">
              <a:buFont typeface="+mj-lt"/>
              <a:buAutoNum type="arabicPeriod"/>
            </a:pPr>
            <a:r>
              <a:rPr lang="en-ZA" sz="3600" b="1" dirty="0">
                <a:solidFill>
                  <a:srgbClr val="8CE614"/>
                </a:solidFill>
              </a:rPr>
              <a:t>Deal</a:t>
            </a:r>
            <a:r>
              <a:rPr lang="en-ZA" sz="3600" dirty="0">
                <a:solidFill>
                  <a:srgbClr val="8CE614"/>
                </a:solidFill>
              </a:rPr>
              <a:t> </a:t>
            </a:r>
            <a:r>
              <a:rPr lang="en-ZA" sz="3600" dirty="0"/>
              <a:t>with the fire</a:t>
            </a:r>
          </a:p>
          <a:p>
            <a:pPr marL="742950" indent="-742950" fontAlgn="base">
              <a:buFont typeface="+mj-lt"/>
              <a:buAutoNum type="arabicPeriod"/>
            </a:pPr>
            <a:r>
              <a:rPr lang="en-ZA" sz="3600" b="1" dirty="0">
                <a:solidFill>
                  <a:srgbClr val="8CE614"/>
                </a:solidFill>
              </a:rPr>
              <a:t>Raise</a:t>
            </a:r>
            <a:r>
              <a:rPr lang="en-ZA" sz="3600" dirty="0"/>
              <a:t> the alarm</a:t>
            </a:r>
          </a:p>
          <a:p>
            <a:pPr marL="742950" indent="-742950" fontAlgn="base">
              <a:buFont typeface="+mj-lt"/>
              <a:buAutoNum type="arabicPeriod"/>
            </a:pPr>
            <a:r>
              <a:rPr lang="en-ZA" sz="3600" b="1" dirty="0">
                <a:solidFill>
                  <a:srgbClr val="8CE614"/>
                </a:solidFill>
              </a:rPr>
              <a:t>Alert</a:t>
            </a:r>
            <a:r>
              <a:rPr lang="en-ZA" sz="3600" dirty="0"/>
              <a:t> others</a:t>
            </a:r>
          </a:p>
          <a:p>
            <a:pPr marL="742950" indent="-742950" fontAlgn="base">
              <a:buFont typeface="+mj-lt"/>
              <a:buAutoNum type="arabicPeriod"/>
            </a:pPr>
            <a:r>
              <a:rPr lang="en-ZA" sz="3600" b="1" dirty="0">
                <a:solidFill>
                  <a:srgbClr val="8CE614"/>
                </a:solidFill>
              </a:rPr>
              <a:t>Notify</a:t>
            </a:r>
            <a:r>
              <a:rPr lang="en-ZA" sz="3600" dirty="0"/>
              <a:t> the fire brigade</a:t>
            </a:r>
          </a:p>
          <a:p>
            <a:pPr marL="742950" indent="-742950" fontAlgn="base">
              <a:buFont typeface="+mj-lt"/>
              <a:buAutoNum type="arabicPeriod"/>
            </a:pPr>
            <a:r>
              <a:rPr lang="en-ZA" sz="3600" b="1" dirty="0" smtClean="0">
                <a:solidFill>
                  <a:srgbClr val="8CE614"/>
                </a:solidFill>
              </a:rPr>
              <a:t>Evacuate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30DE0C32-0577-4466-8E55-11C93325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25" y="250018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What to do </a:t>
            </a:r>
            <a:r>
              <a:rPr lang="en-ZA" b="1" dirty="0">
                <a:latin typeface="+mn-lt"/>
              </a:rPr>
              <a:t>in a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fire emergency</a:t>
            </a:r>
            <a:endParaRPr lang="en-ZA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1848" y="3267541"/>
            <a:ext cx="2866243" cy="286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49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591262-0ECD-462F-B9AB-6EF5F7CC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3558"/>
            <a:ext cx="7905750" cy="114499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What to do </a:t>
            </a:r>
            <a:r>
              <a:rPr lang="en-ZA" b="1" dirty="0">
                <a:latin typeface="+mn-lt"/>
              </a:rPr>
              <a:t>in a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fire emergency </a:t>
            </a:r>
            <a:r>
              <a:rPr lang="en-ZA" b="1" dirty="0">
                <a:latin typeface="+mn-lt"/>
              </a:rPr>
              <a:t>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0461CD-7B5C-41D0-B79A-E6E3C8183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79966"/>
            <a:ext cx="7905751" cy="259508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n-ZA" sz="3600" b="1" dirty="0">
                <a:solidFill>
                  <a:srgbClr val="8CE614"/>
                </a:solidFill>
              </a:rPr>
              <a:t>Assemble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ZA" sz="3600" b="1" dirty="0">
                <a:solidFill>
                  <a:srgbClr val="8CE614"/>
                </a:solidFill>
              </a:rPr>
              <a:t>Assist</a:t>
            </a:r>
            <a:r>
              <a:rPr lang="en-ZA" sz="3600" dirty="0">
                <a:solidFill>
                  <a:srgbClr val="8CE614"/>
                </a:solidFill>
              </a:rPr>
              <a:t> </a:t>
            </a:r>
            <a:r>
              <a:rPr lang="en-ZA" sz="3600" dirty="0"/>
              <a:t>emergency services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ZA" sz="3600" b="1" dirty="0">
                <a:solidFill>
                  <a:srgbClr val="8CE614"/>
                </a:solidFill>
              </a:rPr>
              <a:t>Face the media </a:t>
            </a:r>
            <a:r>
              <a:rPr lang="en-ZA" sz="3600" dirty="0"/>
              <a:t>(if necessary)</a:t>
            </a:r>
          </a:p>
          <a:p>
            <a:pPr marL="712788" indent="-712788">
              <a:buFont typeface="+mj-lt"/>
              <a:buAutoNum type="arabicPeriod" startAt="7"/>
            </a:pPr>
            <a:r>
              <a:rPr lang="en-ZA" sz="3600" b="1" dirty="0">
                <a:solidFill>
                  <a:srgbClr val="8CE614"/>
                </a:solidFill>
              </a:rPr>
              <a:t>Report </a:t>
            </a:r>
            <a:r>
              <a:rPr lang="en-ZA" sz="3600" b="1" dirty="0" smtClean="0">
                <a:solidFill>
                  <a:srgbClr val="8CE614"/>
                </a:solidFill>
              </a:rPr>
              <a:t>back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4408" y="3981440"/>
            <a:ext cx="3302342" cy="220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3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9FF49D6-17F1-4069-B4AF-A032F832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30" y="1666993"/>
            <a:ext cx="8075347" cy="3341106"/>
          </a:xfrm>
        </p:spPr>
        <p:txBody>
          <a:bodyPr>
            <a:noAutofit/>
          </a:bodyPr>
          <a:lstStyle/>
          <a:p>
            <a:pPr fontAlgn="base"/>
            <a:r>
              <a:rPr lang="en-ZA" sz="3600" dirty="0"/>
              <a:t>If you can leave the building:</a:t>
            </a: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Follow the </a:t>
            </a:r>
            <a:r>
              <a:rPr lang="en-ZA" sz="3200" b="1" dirty="0">
                <a:solidFill>
                  <a:srgbClr val="767DC0"/>
                </a:solidFill>
              </a:rPr>
              <a:t>evacuation plan</a:t>
            </a: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200" dirty="0"/>
              <a:t>Last person out must </a:t>
            </a:r>
            <a:r>
              <a:rPr lang="en-ZA" sz="3200" b="1" dirty="0">
                <a:solidFill>
                  <a:srgbClr val="767DC0"/>
                </a:solidFill>
              </a:rPr>
              <a:t>close</a:t>
            </a:r>
            <a:r>
              <a:rPr lang="en-ZA" sz="3200" dirty="0"/>
              <a:t> (not lock) doors</a:t>
            </a: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200" dirty="0"/>
              <a:t>Don’t use the lift</a:t>
            </a: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200" dirty="0"/>
              <a:t>Don’t </a:t>
            </a:r>
            <a:r>
              <a:rPr lang="en-ZA" sz="3200" dirty="0" smtClean="0"/>
              <a:t>push others</a:t>
            </a:r>
            <a:endParaRPr lang="en-ZA" sz="3200" dirty="0"/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200" dirty="0"/>
              <a:t>Go down </a:t>
            </a:r>
            <a:r>
              <a:rPr lang="en-ZA" sz="3200" b="1" dirty="0" smtClean="0">
                <a:solidFill>
                  <a:srgbClr val="767DC0"/>
                </a:solidFill>
              </a:rPr>
              <a:t>the stairs</a:t>
            </a:r>
            <a:r>
              <a:rPr lang="en-ZA" sz="3200" dirty="0" smtClean="0">
                <a:solidFill>
                  <a:srgbClr val="767DC0"/>
                </a:solidFill>
              </a:rPr>
              <a:t> </a:t>
            </a:r>
            <a:r>
              <a:rPr lang="en-ZA" sz="3200" dirty="0" smtClean="0"/>
              <a:t>carefully.</a:t>
            </a:r>
            <a:endParaRPr lang="en-ZA" sz="320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30DE0C32-0577-4466-8E55-11C93325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30" y="664914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When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evacuating</a:t>
            </a:r>
            <a:r>
              <a:rPr lang="en-ZA" b="1" dirty="0">
                <a:latin typeface="+mn-lt"/>
              </a:rPr>
              <a:t>:</a:t>
            </a:r>
            <a:endParaRPr lang="en-Z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97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9FF49D6-17F1-4069-B4AF-A032F832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31" y="1090216"/>
            <a:ext cx="8040565" cy="3047450"/>
          </a:xfrm>
        </p:spPr>
        <p:txBody>
          <a:bodyPr>
            <a:normAutofit/>
          </a:bodyPr>
          <a:lstStyle/>
          <a:p>
            <a:pPr fontAlgn="base"/>
            <a:r>
              <a:rPr lang="en-ZA" sz="3600" dirty="0"/>
              <a:t>If you are in a smoke-filled room:</a:t>
            </a:r>
          </a:p>
          <a:p>
            <a:pPr lvl="1" indent="-419100" fontAlgn="base">
              <a:buFont typeface="Wingdings" panose="05000000000000000000" pitchFamily="2" charset="2"/>
              <a:buChar char="v"/>
            </a:pPr>
            <a:r>
              <a:rPr lang="en-ZA" sz="3200" dirty="0"/>
              <a:t>Place a </a:t>
            </a:r>
            <a:r>
              <a:rPr lang="en-ZA" sz="3200" b="1" dirty="0">
                <a:solidFill>
                  <a:srgbClr val="767DC0"/>
                </a:solidFill>
              </a:rPr>
              <a:t>(damp) cloth </a:t>
            </a:r>
            <a:r>
              <a:rPr lang="en-ZA" sz="3200" dirty="0"/>
              <a:t>over your </a:t>
            </a:r>
            <a:r>
              <a:rPr lang="en-ZA" sz="3200" b="1" dirty="0">
                <a:solidFill>
                  <a:srgbClr val="8CE614"/>
                </a:solidFill>
              </a:rPr>
              <a:t>nose</a:t>
            </a:r>
            <a:r>
              <a:rPr lang="en-ZA" sz="3200" dirty="0"/>
              <a:t> </a:t>
            </a:r>
            <a:r>
              <a:rPr lang="en-ZA" sz="3200" dirty="0" smtClean="0"/>
              <a:t>          &amp; </a:t>
            </a:r>
            <a:r>
              <a:rPr lang="en-ZA" sz="3200" b="1" dirty="0" smtClean="0">
                <a:solidFill>
                  <a:srgbClr val="8CE614"/>
                </a:solidFill>
              </a:rPr>
              <a:t>mouth</a:t>
            </a:r>
            <a:endParaRPr lang="en-ZA" sz="3200" b="1" dirty="0">
              <a:solidFill>
                <a:srgbClr val="8CE614"/>
              </a:solidFill>
            </a:endParaRPr>
          </a:p>
          <a:p>
            <a:pPr lvl="1" indent="-419100" fontAlgn="base">
              <a:buFont typeface="Wingdings" panose="05000000000000000000" pitchFamily="2" charset="2"/>
              <a:buChar char="v"/>
            </a:pPr>
            <a:r>
              <a:rPr lang="en-ZA" sz="3200" dirty="0"/>
              <a:t>Crawl on the </a:t>
            </a:r>
            <a:r>
              <a:rPr lang="en-ZA" sz="3200" b="1" dirty="0">
                <a:solidFill>
                  <a:srgbClr val="767DC0"/>
                </a:solidFill>
              </a:rPr>
              <a:t>floor</a:t>
            </a:r>
          </a:p>
          <a:p>
            <a:pPr lvl="1" indent="-419100" fontAlgn="base">
              <a:buFont typeface="Wingdings" panose="05000000000000000000" pitchFamily="2" charset="2"/>
              <a:buChar char="v"/>
            </a:pPr>
            <a:r>
              <a:rPr lang="en-ZA" sz="3200" dirty="0"/>
              <a:t>Don’t enter areas filled with </a:t>
            </a:r>
            <a:r>
              <a:rPr lang="en-ZA" sz="3200" b="1" dirty="0" smtClean="0">
                <a:solidFill>
                  <a:srgbClr val="FF0000"/>
                </a:solidFill>
              </a:rPr>
              <a:t>smoke</a:t>
            </a:r>
            <a:r>
              <a:rPr lang="en-ZA" sz="3200" dirty="0" smtClean="0"/>
              <a:t>.</a:t>
            </a:r>
            <a:endParaRPr lang="en-ZA" sz="320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0DE0C32-0577-4466-8E55-11C93325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31" y="186612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When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evacuating</a:t>
            </a:r>
            <a:r>
              <a:rPr lang="en-ZA" b="1" dirty="0">
                <a:latin typeface="+mn-lt"/>
              </a:rPr>
              <a:t>:</a:t>
            </a:r>
            <a:endParaRPr lang="en-ZA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0479" y="3806372"/>
            <a:ext cx="3529467" cy="23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87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9FF49D6-17F1-4069-B4AF-A032F832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31" y="907336"/>
            <a:ext cx="8040565" cy="3788230"/>
          </a:xfrm>
        </p:spPr>
        <p:txBody>
          <a:bodyPr>
            <a:normAutofit/>
          </a:bodyPr>
          <a:lstStyle/>
          <a:p>
            <a:pPr fontAlgn="base"/>
            <a:r>
              <a:rPr lang="en-ZA" sz="3600" dirty="0"/>
              <a:t>If </a:t>
            </a:r>
            <a:r>
              <a:rPr lang="en-ZA" sz="3600" b="1" dirty="0">
                <a:solidFill>
                  <a:srgbClr val="FF0000"/>
                </a:solidFill>
              </a:rPr>
              <a:t>your </a:t>
            </a:r>
            <a:r>
              <a:rPr lang="en-ZA" sz="3600" dirty="0"/>
              <a:t>clothing catches fire: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Stop, drop &amp; roll!</a:t>
            </a:r>
          </a:p>
          <a:p>
            <a:pPr fontAlgn="base"/>
            <a:r>
              <a:rPr lang="en-ZA" sz="3600" dirty="0" smtClean="0"/>
              <a:t>If </a:t>
            </a:r>
            <a:r>
              <a:rPr lang="en-ZA" sz="3600" b="1" dirty="0" smtClean="0">
                <a:solidFill>
                  <a:srgbClr val="FF0000"/>
                </a:solidFill>
              </a:rPr>
              <a:t>someone else’s </a:t>
            </a:r>
            <a:r>
              <a:rPr lang="en-ZA" sz="3600" dirty="0" smtClean="0"/>
              <a:t>clothing catches fire:</a:t>
            </a:r>
          </a:p>
          <a:p>
            <a:pPr marL="900113" lvl="1" indent="-442913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Tell </a:t>
            </a:r>
            <a:r>
              <a:rPr lang="en-ZA" sz="3200" dirty="0"/>
              <a:t>them to </a:t>
            </a:r>
            <a:r>
              <a:rPr lang="en-ZA" sz="3200" b="1" dirty="0">
                <a:solidFill>
                  <a:srgbClr val="767DC0"/>
                </a:solidFill>
              </a:rPr>
              <a:t>drop</a:t>
            </a:r>
            <a:r>
              <a:rPr lang="en-ZA" sz="3200" b="1" dirty="0">
                <a:solidFill>
                  <a:srgbClr val="9A73FD"/>
                </a:solidFill>
              </a:rPr>
              <a:t> </a:t>
            </a:r>
            <a:r>
              <a:rPr lang="en-ZA" sz="3200" dirty="0" smtClean="0"/>
              <a:t>to the </a:t>
            </a:r>
            <a:r>
              <a:rPr lang="en-ZA" sz="3200" dirty="0"/>
              <a:t>floor </a:t>
            </a:r>
            <a:r>
              <a:rPr lang="en-ZA" sz="3200" dirty="0" smtClean="0"/>
              <a:t>&amp; to </a:t>
            </a:r>
            <a:r>
              <a:rPr lang="en-ZA" sz="3200" b="1" dirty="0">
                <a:solidFill>
                  <a:srgbClr val="8CE614"/>
                </a:solidFill>
              </a:rPr>
              <a:t>cover their face</a:t>
            </a:r>
            <a:r>
              <a:rPr lang="en-ZA" sz="3200" dirty="0"/>
              <a:t> with their hands</a:t>
            </a:r>
          </a:p>
          <a:p>
            <a:pPr marL="900113" lvl="1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Throw a </a:t>
            </a:r>
            <a:r>
              <a:rPr lang="en-ZA" sz="3200" b="1" dirty="0" smtClean="0">
                <a:solidFill>
                  <a:srgbClr val="767DC0"/>
                </a:solidFill>
              </a:rPr>
              <a:t>blanket</a:t>
            </a:r>
            <a:r>
              <a:rPr lang="en-ZA" sz="3200" dirty="0" smtClean="0"/>
              <a:t>/</a:t>
            </a:r>
            <a:r>
              <a:rPr lang="en-ZA" sz="3200" b="1" dirty="0" smtClean="0">
                <a:solidFill>
                  <a:srgbClr val="767DC0"/>
                </a:solidFill>
              </a:rPr>
              <a:t>carpet</a:t>
            </a:r>
            <a:r>
              <a:rPr lang="en-ZA" sz="3200" b="1" dirty="0" smtClean="0">
                <a:solidFill>
                  <a:srgbClr val="9A73FD"/>
                </a:solidFill>
              </a:rPr>
              <a:t> </a:t>
            </a:r>
            <a:r>
              <a:rPr lang="en-ZA" sz="3200" dirty="0"/>
              <a:t>over them </a:t>
            </a:r>
            <a:r>
              <a:rPr lang="en-ZA" sz="3200" dirty="0" smtClean="0"/>
              <a:t>           &amp; </a:t>
            </a:r>
            <a:r>
              <a:rPr lang="en-ZA" sz="3200" b="1" dirty="0">
                <a:solidFill>
                  <a:srgbClr val="8CE614"/>
                </a:solidFill>
              </a:rPr>
              <a:t>roll </a:t>
            </a:r>
            <a:r>
              <a:rPr lang="en-ZA" sz="3200" dirty="0" smtClean="0"/>
              <a:t>them around.</a:t>
            </a:r>
            <a:endParaRPr lang="en-ZA" sz="320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0DE0C32-0577-4466-8E55-11C93325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31" y="186612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When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evacuating</a:t>
            </a:r>
            <a:r>
              <a:rPr lang="en-ZA" b="1" dirty="0">
                <a:latin typeface="+mn-lt"/>
              </a:rPr>
              <a:t>:</a:t>
            </a:r>
            <a:endParaRPr lang="en-ZA" dirty="0"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3520" y="4228197"/>
            <a:ext cx="2964568" cy="197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2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256" y="1667434"/>
            <a:ext cx="4168592" cy="2269757"/>
          </a:xfrm>
        </p:spPr>
        <p:txBody>
          <a:bodyPr>
            <a:noAutofit/>
          </a:bodyPr>
          <a:lstStyle/>
          <a:p>
            <a:pPr algn="ctr"/>
            <a:r>
              <a:rPr lang="en-ZA" dirty="0" smtClean="0">
                <a:solidFill>
                  <a:srgbClr val="8CE614"/>
                </a:solidFill>
              </a:rPr>
              <a:t>Explain fire safety measures</a:t>
            </a:r>
            <a:endParaRPr lang="en-GB" dirty="0">
              <a:solidFill>
                <a:srgbClr val="8CE61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3011" y="3937191"/>
            <a:ext cx="3843081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</a:t>
            </a:r>
            <a:r>
              <a:rPr lang="en-GB" dirty="0" smtClean="0">
                <a:solidFill>
                  <a:srgbClr val="9A73FD"/>
                </a:solidFill>
              </a:rPr>
              <a:t>10</a:t>
            </a:r>
            <a:endParaRPr lang="en-GB" dirty="0">
              <a:solidFill>
                <a:srgbClr val="9A7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9FF49D6-17F1-4069-B4AF-A032F832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31" y="1173934"/>
            <a:ext cx="8040565" cy="3788230"/>
          </a:xfrm>
        </p:spPr>
        <p:txBody>
          <a:bodyPr>
            <a:normAutofit/>
          </a:bodyPr>
          <a:lstStyle/>
          <a:p>
            <a:pPr fontAlgn="base"/>
            <a:r>
              <a:rPr lang="en-ZA" sz="3600" dirty="0"/>
              <a:t>If a door is </a:t>
            </a:r>
            <a:r>
              <a:rPr lang="en-ZA" sz="3600" b="1" dirty="0">
                <a:solidFill>
                  <a:srgbClr val="FF0000"/>
                </a:solidFill>
              </a:rPr>
              <a:t>closed</a:t>
            </a:r>
            <a:r>
              <a:rPr lang="en-ZA" sz="3600" dirty="0"/>
              <a:t>:</a:t>
            </a:r>
          </a:p>
          <a:p>
            <a:pPr marL="633413" lvl="1" indent="-450850" fontAlgn="base"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FF0000"/>
                </a:solidFill>
              </a:rPr>
              <a:t>Don’t touch </a:t>
            </a:r>
            <a:r>
              <a:rPr lang="en-ZA" sz="3200" dirty="0"/>
              <a:t>the </a:t>
            </a:r>
            <a:r>
              <a:rPr lang="en-ZA" sz="3200" dirty="0" smtClean="0"/>
              <a:t>handle!</a:t>
            </a:r>
            <a:endParaRPr lang="en-ZA" sz="3200" dirty="0"/>
          </a:p>
          <a:p>
            <a:pPr marL="633413" lvl="1" indent="-450850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Touch the door – </a:t>
            </a:r>
            <a:r>
              <a:rPr lang="en-ZA" sz="3200" dirty="0"/>
              <a:t>if it’s </a:t>
            </a:r>
            <a:r>
              <a:rPr lang="en-ZA" sz="3200" b="1" dirty="0">
                <a:solidFill>
                  <a:srgbClr val="FF0000"/>
                </a:solidFill>
              </a:rPr>
              <a:t>hot</a:t>
            </a:r>
            <a:r>
              <a:rPr lang="en-ZA" sz="3200" dirty="0"/>
              <a:t>, the room may be </a:t>
            </a:r>
            <a:r>
              <a:rPr lang="en-ZA" sz="3200" b="1" dirty="0">
                <a:solidFill>
                  <a:srgbClr val="FF0000"/>
                </a:solidFill>
              </a:rPr>
              <a:t>on </a:t>
            </a:r>
            <a:r>
              <a:rPr lang="en-ZA" sz="3200" b="1" dirty="0" smtClean="0">
                <a:solidFill>
                  <a:srgbClr val="FF0000"/>
                </a:solidFill>
              </a:rPr>
              <a:t>fire</a:t>
            </a:r>
            <a:r>
              <a:rPr lang="en-ZA" sz="3200" dirty="0" smtClean="0"/>
              <a:t>. If </a:t>
            </a:r>
            <a:r>
              <a:rPr lang="en-ZA" sz="3200" dirty="0"/>
              <a:t>it’s </a:t>
            </a:r>
            <a:r>
              <a:rPr lang="en-ZA" sz="3200" b="1" dirty="0">
                <a:solidFill>
                  <a:srgbClr val="9A73FD"/>
                </a:solidFill>
              </a:rPr>
              <a:t>not hot</a:t>
            </a:r>
            <a:r>
              <a:rPr lang="en-ZA" sz="3200" dirty="0"/>
              <a:t>, open </a:t>
            </a:r>
            <a:r>
              <a:rPr lang="en-ZA" sz="3200" dirty="0" smtClean="0"/>
              <a:t>it slowly</a:t>
            </a:r>
            <a:r>
              <a:rPr lang="en-ZA" sz="3200" dirty="0"/>
              <a:t>, </a:t>
            </a:r>
            <a:r>
              <a:rPr lang="en-ZA" sz="3200" dirty="0" smtClean="0"/>
              <a:t>   go </a:t>
            </a:r>
            <a:r>
              <a:rPr lang="en-ZA" sz="3200" dirty="0"/>
              <a:t>through, &amp;</a:t>
            </a:r>
            <a:r>
              <a:rPr lang="en-ZA" sz="3200" dirty="0" smtClean="0"/>
              <a:t> </a:t>
            </a:r>
            <a:r>
              <a:rPr lang="en-ZA" sz="3200" b="1" dirty="0">
                <a:solidFill>
                  <a:srgbClr val="9A73FD"/>
                </a:solidFill>
              </a:rPr>
              <a:t>close it behind </a:t>
            </a:r>
            <a:r>
              <a:rPr lang="en-ZA" sz="3200" b="1" dirty="0" smtClean="0">
                <a:solidFill>
                  <a:srgbClr val="9A73FD"/>
                </a:solidFill>
              </a:rPr>
              <a:t>you</a:t>
            </a:r>
            <a:r>
              <a:rPr lang="en-ZA" sz="3200" dirty="0" smtClean="0"/>
              <a:t>. </a:t>
            </a:r>
            <a:endParaRPr lang="en-ZA" sz="320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0DE0C32-0577-4466-8E55-11C93325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31" y="186612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When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evacuating</a:t>
            </a:r>
            <a:r>
              <a:rPr lang="en-ZA" b="1" dirty="0">
                <a:latin typeface="+mn-lt"/>
              </a:rPr>
              <a:t>:</a:t>
            </a:r>
            <a:endParaRPr lang="en-ZA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3372" y="3756471"/>
            <a:ext cx="3617079" cy="241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25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9FF49D6-17F1-4069-B4AF-A032F832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8" y="1181111"/>
            <a:ext cx="4703796" cy="4291221"/>
          </a:xfrm>
        </p:spPr>
        <p:txBody>
          <a:bodyPr>
            <a:normAutofit/>
          </a:bodyPr>
          <a:lstStyle/>
          <a:p>
            <a:pPr fontAlgn="base"/>
            <a:r>
              <a:rPr lang="en-ZA" sz="3600" dirty="0"/>
              <a:t>If you are </a:t>
            </a:r>
            <a:r>
              <a:rPr lang="en-ZA" sz="3600" b="1" dirty="0">
                <a:solidFill>
                  <a:srgbClr val="FF0000"/>
                </a:solidFill>
              </a:rPr>
              <a:t>trapped in a room</a:t>
            </a:r>
            <a:r>
              <a:rPr lang="en-ZA" sz="3600" dirty="0"/>
              <a:t>:</a:t>
            </a: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200" dirty="0"/>
              <a:t>Put a jacket/towel under the door to </a:t>
            </a:r>
            <a:r>
              <a:rPr lang="en-ZA" sz="3200" b="1" dirty="0">
                <a:solidFill>
                  <a:srgbClr val="8CE614"/>
                </a:solidFill>
              </a:rPr>
              <a:t>stop </a:t>
            </a:r>
            <a:r>
              <a:rPr lang="en-ZA" sz="3200" b="1" dirty="0" smtClean="0">
                <a:solidFill>
                  <a:srgbClr val="8CE614"/>
                </a:solidFill>
              </a:rPr>
              <a:t>smoke</a:t>
            </a:r>
            <a:endParaRPr lang="en-ZA" sz="3200" b="1" dirty="0">
              <a:solidFill>
                <a:srgbClr val="8CE614"/>
              </a:solidFill>
            </a:endParaRPr>
          </a:p>
          <a:p>
            <a:pPr lvl="1" indent="-503238" fontAlgn="base">
              <a:buFont typeface="Wingdings" panose="05000000000000000000" pitchFamily="2" charset="2"/>
              <a:buChar char="v"/>
            </a:pPr>
            <a:r>
              <a:rPr lang="en-ZA" sz="3200" dirty="0"/>
              <a:t>Stand at a window </a:t>
            </a:r>
            <a:r>
              <a:rPr lang="en-ZA" sz="3200" dirty="0" smtClean="0"/>
              <a:t>&amp; </a:t>
            </a:r>
            <a:r>
              <a:rPr lang="en-ZA" sz="3200" b="1" dirty="0" smtClean="0">
                <a:solidFill>
                  <a:srgbClr val="9A73FD"/>
                </a:solidFill>
              </a:rPr>
              <a:t>call </a:t>
            </a:r>
            <a:r>
              <a:rPr lang="en-ZA" sz="3200" b="1" dirty="0">
                <a:solidFill>
                  <a:srgbClr val="9A73FD"/>
                </a:solidFill>
              </a:rPr>
              <a:t>for </a:t>
            </a:r>
            <a:r>
              <a:rPr lang="en-ZA" sz="3200" b="1" dirty="0" smtClean="0">
                <a:solidFill>
                  <a:srgbClr val="9A73FD"/>
                </a:solidFill>
              </a:rPr>
              <a:t>help</a:t>
            </a:r>
            <a:r>
              <a:rPr lang="en-ZA" sz="3200" dirty="0" smtClean="0"/>
              <a:t>; </a:t>
            </a:r>
            <a:r>
              <a:rPr lang="en-ZA" sz="3200" dirty="0"/>
              <a:t>break the window (using </a:t>
            </a:r>
            <a:r>
              <a:rPr lang="en-ZA" sz="3200" dirty="0" smtClean="0"/>
              <a:t>a chair</a:t>
            </a:r>
            <a:r>
              <a:rPr lang="en-ZA" sz="3200" dirty="0"/>
              <a:t>) if it won’t </a:t>
            </a:r>
            <a:r>
              <a:rPr lang="en-ZA" sz="3200" dirty="0" smtClean="0"/>
              <a:t>open.</a:t>
            </a:r>
            <a:endParaRPr lang="en-ZA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48F943-0352-43CD-AB92-5A7C453659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52" y="1063075"/>
            <a:ext cx="2646304" cy="32151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4B7D43-D68B-4ED4-A0FB-CF3D5BE7E509}"/>
              </a:ext>
            </a:extLst>
          </p:cNvPr>
          <p:cNvSpPr txBox="1"/>
          <p:nvPr/>
        </p:nvSpPr>
        <p:spPr>
          <a:xfrm>
            <a:off x="4819354" y="4554509"/>
            <a:ext cx="3560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10.15: Modern fire trucks usually have long ladders or crane-type platforms, so you don’t need to jump from a height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30DE0C32-0577-4466-8E55-11C93325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31" y="186612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When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evacuating</a:t>
            </a:r>
            <a:r>
              <a:rPr lang="en-ZA" b="1" dirty="0">
                <a:latin typeface="+mn-lt"/>
              </a:rPr>
              <a:t>:</a:t>
            </a:r>
            <a:endParaRPr lang="en-Z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613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1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2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3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3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2 21 Fire Emergenci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76521"/>
            <a:ext cx="9144001" cy="5143042"/>
          </a:xfrm>
        </p:spPr>
      </p:pic>
      <p:sp>
        <p:nvSpPr>
          <p:cNvPr id="5" name="TextBox 4"/>
          <p:cNvSpPr txBox="1"/>
          <p:nvPr/>
        </p:nvSpPr>
        <p:spPr>
          <a:xfrm>
            <a:off x="465457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</a:t>
            </a:r>
            <a:r>
              <a:rPr lang="en-US" b="1" dirty="0" smtClean="0">
                <a:solidFill>
                  <a:prstClr val="black"/>
                </a:solidFill>
              </a:rPr>
              <a:t>above </a:t>
            </a:r>
            <a:r>
              <a:rPr lang="en-US" b="1" dirty="0">
                <a:solidFill>
                  <a:prstClr val="black"/>
                </a:solidFill>
              </a:rPr>
              <a:t>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4158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8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10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10.2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Test your knowledge of this unit by completing Learning activity </a:t>
            </a:r>
            <a:r>
              <a:rPr lang="en-US" dirty="0" smtClean="0">
                <a:solidFill>
                  <a:prstClr val="black"/>
                </a:solidFill>
              </a:rPr>
              <a:t>10.2 </a:t>
            </a:r>
            <a:r>
              <a:rPr lang="en-US" dirty="0">
                <a:solidFill>
                  <a:prstClr val="black"/>
                </a:solidFill>
              </a:rPr>
              <a:t>in your </a:t>
            </a:r>
            <a:r>
              <a:rPr lang="en-US" i="1" dirty="0">
                <a:solidFill>
                  <a:prstClr val="black"/>
                </a:solidFill>
              </a:rPr>
              <a:t>Student’s Book.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82" y="2785404"/>
            <a:ext cx="7623002" cy="1744394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/>
            </a:r>
            <a:br>
              <a:rPr lang="en-ZA" dirty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First aid for </a:t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burn victims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1" y="1809584"/>
            <a:ext cx="7910513" cy="835142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10.2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9F38CE-2CB8-4F04-8978-243FAA83D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27591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first aid</a:t>
            </a:r>
            <a:r>
              <a:rPr lang="en-ZA" b="1" dirty="0">
                <a:latin typeface="+mn-lt"/>
              </a:rPr>
              <a:t>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5431" y="3228163"/>
            <a:ext cx="4521278" cy="301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5698BB-6AC7-4E16-9652-9B5C81A9D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741" y="1245262"/>
            <a:ext cx="7652270" cy="2356067"/>
          </a:xfrm>
        </p:spPr>
        <p:txBody>
          <a:bodyPr>
            <a:normAutofit/>
          </a:bodyPr>
          <a:lstStyle/>
          <a:p>
            <a:r>
              <a:rPr lang="en-ZA" sz="3600" dirty="0"/>
              <a:t>First aid = </a:t>
            </a:r>
            <a:r>
              <a:rPr lang="en-ZA" sz="3600" b="1" dirty="0">
                <a:solidFill>
                  <a:srgbClr val="8CE614"/>
                </a:solidFill>
              </a:rPr>
              <a:t>first assistance</a:t>
            </a:r>
            <a:r>
              <a:rPr lang="en-ZA" sz="3600" dirty="0"/>
              <a:t>/</a:t>
            </a:r>
            <a:r>
              <a:rPr lang="en-ZA" sz="3600" b="1" dirty="0">
                <a:solidFill>
                  <a:srgbClr val="8CE614"/>
                </a:solidFill>
              </a:rPr>
              <a:t>care</a:t>
            </a:r>
            <a:r>
              <a:rPr lang="en-ZA" sz="3600" dirty="0"/>
              <a:t> for </a:t>
            </a:r>
            <a:r>
              <a:rPr lang="en-ZA" sz="3600" dirty="0" smtClean="0"/>
              <a:t>an </a:t>
            </a:r>
            <a:r>
              <a:rPr lang="en-ZA" sz="3600" b="1" dirty="0" smtClean="0">
                <a:solidFill>
                  <a:srgbClr val="9A73FD"/>
                </a:solidFill>
              </a:rPr>
              <a:t>ill</a:t>
            </a:r>
            <a:r>
              <a:rPr lang="en-ZA" sz="3600" dirty="0" smtClean="0"/>
              <a:t> or </a:t>
            </a:r>
            <a:r>
              <a:rPr lang="en-ZA" sz="3600" b="1" dirty="0" smtClean="0">
                <a:solidFill>
                  <a:srgbClr val="9A73FD"/>
                </a:solidFill>
              </a:rPr>
              <a:t>injured </a:t>
            </a:r>
            <a:r>
              <a:rPr lang="en-ZA" sz="3600" b="1" dirty="0">
                <a:solidFill>
                  <a:srgbClr val="9A73FD"/>
                </a:solidFill>
              </a:rPr>
              <a:t>person </a:t>
            </a:r>
            <a:r>
              <a:rPr lang="en-ZA" sz="3600" dirty="0"/>
              <a:t>until professional medical </a:t>
            </a:r>
            <a:r>
              <a:rPr lang="en-ZA" sz="3600" dirty="0" smtClean="0"/>
              <a:t>treatment is provided</a:t>
            </a:r>
            <a:endParaRPr lang="en-ZA" sz="3600" dirty="0"/>
          </a:p>
          <a:p>
            <a:r>
              <a:rPr lang="en-ZA" sz="3600" dirty="0"/>
              <a:t>Aim of </a:t>
            </a:r>
            <a:r>
              <a:rPr lang="en-ZA" sz="3600" b="1" dirty="0">
                <a:solidFill>
                  <a:srgbClr val="FF0000"/>
                </a:solidFill>
              </a:rPr>
              <a:t>first aid </a:t>
            </a:r>
            <a:r>
              <a:rPr lang="en-ZA" sz="3600" dirty="0"/>
              <a:t>= to </a:t>
            </a:r>
            <a:r>
              <a:rPr lang="en-ZA" sz="3600" b="1" dirty="0" smtClean="0">
                <a:solidFill>
                  <a:srgbClr val="9A73FD"/>
                </a:solidFill>
              </a:rPr>
              <a:t>stabilise victims</a:t>
            </a:r>
            <a:r>
              <a:rPr lang="en-ZA" sz="3600" dirty="0" smtClean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8129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9F38CE-2CB8-4F04-8978-243FAA83D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27591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Basic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first aid </a:t>
            </a:r>
            <a:r>
              <a:rPr lang="en-ZA" b="1" dirty="0">
                <a:latin typeface="+mn-lt"/>
              </a:rPr>
              <a:t>for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burn victims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5698BB-6AC7-4E16-9652-9B5C81A9D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741" y="1048315"/>
            <a:ext cx="7652270" cy="3143857"/>
          </a:xfrm>
        </p:spPr>
        <p:txBody>
          <a:bodyPr>
            <a:normAutofit/>
          </a:bodyPr>
          <a:lstStyle/>
          <a:p>
            <a:r>
              <a:rPr lang="en-ZA" sz="3600" dirty="0"/>
              <a:t>Burns from:</a:t>
            </a:r>
          </a:p>
          <a:p>
            <a:pPr lvl="1" indent="-503238">
              <a:buFont typeface="Wingdings" panose="05000000000000000000" pitchFamily="2" charset="2"/>
              <a:buChar char="v"/>
            </a:pPr>
            <a:r>
              <a:rPr lang="en-ZA" sz="3200" dirty="0"/>
              <a:t>Fire</a:t>
            </a:r>
          </a:p>
          <a:p>
            <a:pPr lvl="1" indent="-503238">
              <a:buFont typeface="Wingdings" panose="05000000000000000000" pitchFamily="2" charset="2"/>
              <a:buChar char="v"/>
            </a:pPr>
            <a:r>
              <a:rPr lang="en-ZA" sz="3200" dirty="0"/>
              <a:t>Sun</a:t>
            </a:r>
          </a:p>
          <a:p>
            <a:pPr lvl="1" indent="-503238">
              <a:buFont typeface="Wingdings" panose="05000000000000000000" pitchFamily="2" charset="2"/>
              <a:buChar char="v"/>
            </a:pPr>
            <a:r>
              <a:rPr lang="en-ZA" sz="3200" dirty="0"/>
              <a:t>Hot liquids, </a:t>
            </a:r>
            <a:r>
              <a:rPr lang="en-ZA" sz="3200" dirty="0" smtClean="0"/>
              <a:t>steam</a:t>
            </a:r>
            <a:r>
              <a:rPr lang="en-ZA" sz="3200" dirty="0"/>
              <a:t>, chemicals, </a:t>
            </a:r>
            <a:r>
              <a:rPr lang="en-ZA" sz="3200" dirty="0" smtClean="0"/>
              <a:t>  electricity </a:t>
            </a:r>
            <a:r>
              <a:rPr lang="en-ZA" sz="3200" dirty="0"/>
              <a:t>or radiation</a:t>
            </a:r>
          </a:p>
          <a:p>
            <a:pPr lvl="1" indent="-503238">
              <a:buFont typeface="Wingdings" panose="05000000000000000000" pitchFamily="2" charset="2"/>
              <a:buChar char="v"/>
            </a:pPr>
            <a:r>
              <a:rPr lang="en-ZA" sz="3200" dirty="0"/>
              <a:t>Hot </a:t>
            </a:r>
            <a:r>
              <a:rPr lang="en-ZA" sz="3200" dirty="0" smtClean="0"/>
              <a:t>objects.</a:t>
            </a:r>
            <a:endParaRPr lang="en-ZA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3060" y="3598897"/>
            <a:ext cx="3940936" cy="261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9F38CE-2CB8-4F04-8978-243FAA83D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3182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Degree of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burns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5698BB-6AC7-4E16-9652-9B5C81A9D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903905"/>
            <a:ext cx="7779010" cy="2106581"/>
          </a:xfrm>
        </p:spPr>
        <p:txBody>
          <a:bodyPr>
            <a:noAutofit/>
          </a:bodyPr>
          <a:lstStyle/>
          <a:p>
            <a:r>
              <a:rPr lang="en-ZA" sz="3600" b="1" dirty="0"/>
              <a:t>Minor: </a:t>
            </a:r>
            <a:r>
              <a:rPr lang="en-ZA" sz="3600" dirty="0"/>
              <a:t>less serious (1</a:t>
            </a:r>
            <a:r>
              <a:rPr lang="en-ZA" sz="3600" baseline="30000" dirty="0"/>
              <a:t>st</a:t>
            </a:r>
            <a:r>
              <a:rPr lang="en-ZA" sz="3600" dirty="0"/>
              <a:t> degree)</a:t>
            </a:r>
          </a:p>
          <a:p>
            <a:r>
              <a:rPr lang="en-ZA" sz="3600" b="1" dirty="0"/>
              <a:t>Medium: </a:t>
            </a:r>
            <a:r>
              <a:rPr lang="en-ZA" sz="3600" dirty="0"/>
              <a:t>more serious (2</a:t>
            </a:r>
            <a:r>
              <a:rPr lang="en-ZA" sz="3600" baseline="30000" dirty="0"/>
              <a:t>nd</a:t>
            </a:r>
            <a:r>
              <a:rPr lang="en-ZA" sz="3600" dirty="0"/>
              <a:t> degree)</a:t>
            </a:r>
          </a:p>
          <a:p>
            <a:r>
              <a:rPr lang="en-ZA" sz="3600" b="1" dirty="0"/>
              <a:t>Major: </a:t>
            </a:r>
            <a:r>
              <a:rPr lang="en-ZA" sz="3600" b="1" dirty="0">
                <a:solidFill>
                  <a:srgbClr val="FF0000"/>
                </a:solidFill>
              </a:rPr>
              <a:t>most serious </a:t>
            </a:r>
            <a:r>
              <a:rPr lang="en-ZA" sz="3600" dirty="0"/>
              <a:t>(3</a:t>
            </a:r>
            <a:r>
              <a:rPr lang="en-ZA" sz="3600" baseline="30000" dirty="0"/>
              <a:t>rd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dirty="0"/>
              <a:t>4</a:t>
            </a:r>
            <a:r>
              <a:rPr lang="en-ZA" sz="3600" baseline="30000" dirty="0"/>
              <a:t>th</a:t>
            </a:r>
            <a:r>
              <a:rPr lang="en-ZA" sz="3600" dirty="0"/>
              <a:t> degree</a:t>
            </a:r>
            <a:r>
              <a:rPr lang="en-ZA" sz="3600" dirty="0" smtClean="0"/>
              <a:t>).</a:t>
            </a:r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092D021-5FA7-427E-B035-1DCDC4925031}"/>
              </a:ext>
            </a:extLst>
          </p:cNvPr>
          <p:cNvSpPr txBox="1"/>
          <p:nvPr/>
        </p:nvSpPr>
        <p:spPr>
          <a:xfrm>
            <a:off x="1216734" y="5481847"/>
            <a:ext cx="595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10.18: Degrees of burn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wounds</a:t>
            </a:r>
            <a:endParaRPr kumimoji="0" lang="en-Z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93" y="3044033"/>
            <a:ext cx="1379895" cy="24378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557" y="2991849"/>
            <a:ext cx="1452498" cy="24899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6" y="3017941"/>
            <a:ext cx="1463749" cy="24899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93" y="2954717"/>
            <a:ext cx="1439049" cy="257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7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82F9E2-4D06-4DDD-B096-617E7D208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12" y="1204468"/>
            <a:ext cx="7905750" cy="3278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ZA" sz="1800" i="1" dirty="0"/>
              <a:t>Table 10.1: Assisting victims with minor and medium burns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1D5DC7D1-596C-4776-9FAB-5F1475CCD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59" y="127324"/>
            <a:ext cx="7905750" cy="107714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First aid for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minor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</a:t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latin typeface="+mn-lt"/>
              </a:rPr>
              <a:t>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medium</a:t>
            </a:r>
            <a:r>
              <a:rPr lang="en-ZA" b="1" dirty="0">
                <a:latin typeface="+mn-lt"/>
              </a:rPr>
              <a:t>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burns</a:t>
            </a:r>
          </a:p>
        </p:txBody>
      </p:sp>
      <p:graphicFrame>
        <p:nvGraphicFramePr>
          <p:cNvPr id="4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0217891"/>
              </p:ext>
            </p:extLst>
          </p:nvPr>
        </p:nvGraphicFramePr>
        <p:xfrm>
          <a:off x="239712" y="1539129"/>
          <a:ext cx="7905750" cy="4267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666"/>
                <a:gridCol w="6612084"/>
              </a:tblGrid>
              <a:tr h="451277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Steps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</a:tr>
              <a:tr h="403170">
                <a:tc>
                  <a:txBody>
                    <a:bodyPr/>
                    <a:lstStyle/>
                    <a:p>
                      <a:pPr marL="0" indent="0" algn="l" defTabSz="182563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Clean the wound with cool or lukewarm running water.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</a:tr>
              <a:tr h="132319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/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Use cool water or wet towels, but not ice, to bring the temperature of the skin tissue down and to prevent swelling.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Continue to do this for 10 to 30 minutes, until the skin feels cool.</a:t>
                      </a:r>
                    </a:p>
                    <a:p>
                      <a:pPr marL="182563" indent="-182563"/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Do not apply butter, cooking oil or mayonnaise, as substances such as these will keep the heat trapped in the skin tissue.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51418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Help the victim to remove any jewellery such as rings, earrings, bracelets or</a:t>
                      </a:r>
                      <a:r>
                        <a:rPr lang="en-ZA" sz="1800" baseline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necklaces if the fingers, arms or neck have been burnt.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51418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Wrap a piece of sterile gauze lightly around the wound. Don’t use cotton</a:t>
                      </a:r>
                      <a:r>
                        <a:rPr lang="en-ZA" sz="1800" baseline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wool or fluffy material, as small bits may stick to the flesh.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395344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A doctor needs to assess whether the burn is deeper than it appears.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51418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An antibiotic ointment may be used to prevent infection.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The victim may need a mild painkiller, like aspirin or paracetamol.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8324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0A5EA8-D480-47F9-82F0-687F96D1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16609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First aid for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major burns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A02883-E5AA-4EE8-BAA7-0C2A7B0FB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244903"/>
            <a:ext cx="7905751" cy="1849989"/>
          </a:xfrm>
        </p:spPr>
        <p:txBody>
          <a:bodyPr>
            <a:normAutofit/>
          </a:bodyPr>
          <a:lstStyle/>
          <a:p>
            <a:r>
              <a:rPr lang="en-ZA" sz="3600" dirty="0"/>
              <a:t>Very </a:t>
            </a:r>
            <a:r>
              <a:rPr lang="en-ZA" sz="3600" b="1" dirty="0">
                <a:solidFill>
                  <a:srgbClr val="FF0000"/>
                </a:solidFill>
              </a:rPr>
              <a:t>serious</a:t>
            </a:r>
            <a:r>
              <a:rPr lang="en-ZA" sz="3600" dirty="0"/>
              <a:t>: affects skin, muscles, fat </a:t>
            </a:r>
            <a:r>
              <a:rPr lang="en-ZA" sz="3600" dirty="0" smtClean="0"/>
              <a:t> &amp; </a:t>
            </a:r>
            <a:r>
              <a:rPr lang="en-ZA" sz="3600" dirty="0"/>
              <a:t>bones</a:t>
            </a:r>
          </a:p>
          <a:p>
            <a:r>
              <a:rPr lang="en-ZA" sz="3600" dirty="0" smtClean="0"/>
              <a:t>Need </a:t>
            </a:r>
            <a:r>
              <a:rPr lang="en-ZA" sz="3600" b="1" dirty="0">
                <a:solidFill>
                  <a:srgbClr val="FF0000"/>
                </a:solidFill>
              </a:rPr>
              <a:t>urgent</a:t>
            </a:r>
            <a:r>
              <a:rPr lang="en-ZA" sz="3600" dirty="0"/>
              <a:t> medical </a:t>
            </a:r>
            <a:r>
              <a:rPr lang="en-ZA" sz="3600" dirty="0" smtClean="0"/>
              <a:t>treatment.</a:t>
            </a:r>
            <a:endParaRPr lang="en-ZA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6539" y="3041419"/>
            <a:ext cx="4631685" cy="308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06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</a:t>
            </a:r>
            <a:r>
              <a:rPr lang="en-ZA" b="1" dirty="0" smtClean="0">
                <a:latin typeface="+mn-lt"/>
              </a:rPr>
              <a:t>it…</a:t>
            </a:r>
            <a:endParaRPr lang="en-ZA" b="1" dirty="0">
              <a:latin typeface="+mn-lt"/>
            </a:endParaRP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80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57" y="1748663"/>
            <a:ext cx="7905751" cy="317399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What </a:t>
            </a:r>
            <a:r>
              <a:rPr lang="en-ZA" sz="3600" b="1" dirty="0">
                <a:solidFill>
                  <a:srgbClr val="8CE614"/>
                </a:solidFill>
              </a:rPr>
              <a:t>normal conditions </a:t>
            </a:r>
            <a:r>
              <a:rPr lang="en-ZA" sz="3600" dirty="0"/>
              <a:t>in a house </a:t>
            </a:r>
            <a:r>
              <a:rPr lang="en-ZA" sz="3600" dirty="0" smtClean="0"/>
              <a:t>     or </a:t>
            </a:r>
            <a:r>
              <a:rPr lang="en-ZA" sz="3600" dirty="0"/>
              <a:t>building can lead up to a fire risk?</a:t>
            </a:r>
          </a:p>
          <a:p>
            <a:pPr lvl="0" fontAlgn="base"/>
            <a:r>
              <a:rPr lang="en-ZA" sz="3600" dirty="0"/>
              <a:t>What </a:t>
            </a:r>
            <a:r>
              <a:rPr lang="en-ZA" sz="3600" b="1" dirty="0" smtClean="0">
                <a:solidFill>
                  <a:srgbClr val="9A73FD"/>
                </a:solidFill>
              </a:rPr>
              <a:t>first-aid </a:t>
            </a:r>
            <a:r>
              <a:rPr lang="en-ZA" sz="3600" b="1" dirty="0">
                <a:solidFill>
                  <a:srgbClr val="9A73FD"/>
                </a:solidFill>
              </a:rPr>
              <a:t>principles </a:t>
            </a:r>
            <a:r>
              <a:rPr lang="en-ZA" sz="3600" dirty="0"/>
              <a:t>apply to burn victims in particular?</a:t>
            </a:r>
          </a:p>
          <a:p>
            <a:pPr lvl="0" fontAlgn="base"/>
            <a:r>
              <a:rPr lang="en-ZA" sz="3600" dirty="0"/>
              <a:t>Why is arson a </a:t>
            </a:r>
            <a:r>
              <a:rPr lang="en-ZA" sz="3600" b="1" dirty="0">
                <a:solidFill>
                  <a:srgbClr val="FF0000"/>
                </a:solidFill>
              </a:rPr>
              <a:t>hate crime</a:t>
            </a:r>
            <a:r>
              <a:rPr lang="en-ZA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51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5EC18E2-F31F-4223-978C-C78954DDA347}"/>
              </a:ext>
            </a:extLst>
          </p:cNvPr>
          <p:cNvSpPr txBox="1"/>
          <p:nvPr/>
        </p:nvSpPr>
        <p:spPr>
          <a:xfrm>
            <a:off x="481679" y="122301"/>
            <a:ext cx="740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 10.2: Assisting victims with major burns</a:t>
            </a:r>
          </a:p>
        </p:txBody>
      </p:sp>
      <p:sp>
        <p:nvSpPr>
          <p:cNvPr id="20" name="Line 18">
            <a:extLst>
              <a:ext uri="{FF2B5EF4-FFF2-40B4-BE49-F238E27FC236}">
                <a16:creationId xmlns="" xmlns:a16="http://schemas.microsoft.com/office/drawing/2014/main" id="{0B07A4E8-B88F-4D82-81D0-437CE41CD5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" y="4013201"/>
            <a:ext cx="8145463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graphicFrame>
        <p:nvGraphicFramePr>
          <p:cNvPr id="63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564378"/>
              </p:ext>
            </p:extLst>
          </p:nvPr>
        </p:nvGraphicFramePr>
        <p:xfrm>
          <a:off x="281781" y="491633"/>
          <a:ext cx="7905750" cy="5389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666"/>
                <a:gridCol w="6612084"/>
              </a:tblGrid>
              <a:tr h="451277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Steps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</a:tr>
              <a:tr h="519714">
                <a:tc>
                  <a:txBody>
                    <a:bodyPr/>
                    <a:lstStyle/>
                    <a:p>
                      <a:pPr marL="0" indent="0" algn="l" defTabSz="182563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l">
                        <a:spcAft>
                          <a:spcPts val="0"/>
                        </a:spcAft>
                      </a:pPr>
                      <a: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• Pull the victim away from the area that is burning, such as a room, tool</a:t>
                      </a:r>
                      <a:r>
                        <a:rPr lang="en-ZA" sz="18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shed or car, to a safe distance.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• Beware of an explosion (e.g. from a burning car with leaking </a:t>
                      </a:r>
                      <a:b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  petrol).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</a:tr>
              <a:tr h="857755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Smother all flames on the victim.</a:t>
                      </a:r>
                    </a:p>
                    <a:p>
                      <a:pPr marL="182563" indent="-182563"/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Loosen tight clothing, but don’t remove pieces of burnt clothing that are stuck to the skin.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51418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Call the emergency services or an ambulance immediately.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51418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Observe the area of the fire, for example note whether any chemicals or</a:t>
                      </a:r>
                      <a:r>
                        <a:rPr lang="en-ZA" sz="1800" baseline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manufactured materials may have caused the fire. These could give off</a:t>
                      </a:r>
                      <a:r>
                        <a:rPr lang="en-ZA" sz="1800" baseline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dangerous vapours or smoke, endangering more lives.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51418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• Don’t use cold water to cool the victim. Hypothermia may result,</a:t>
                      </a:r>
                    </a:p>
                    <a:p>
                      <a:pPr marL="182563" indent="0" algn="l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where the body temperature drops too low. The person’s inner body</a:t>
                      </a:r>
                      <a:r>
                        <a:rPr lang="en-ZA" sz="1800" baseline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temperature will have dropped already due to shock.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en-ZA" sz="1800" baseline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Don’t pour anything into the wounds.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51418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Gently raise the burnt body part above the level of the heart, if possible,</a:t>
                      </a:r>
                      <a:r>
                        <a:rPr lang="en-ZA" sz="1800" baseline="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for example by putting up the feet against a stone.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449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82F9E2-4D06-4DDD-B096-617E7D208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12" y="422803"/>
            <a:ext cx="7905750" cy="3278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ZA" sz="1800" i="1" dirty="0"/>
              <a:t>Table </a:t>
            </a:r>
            <a:r>
              <a:rPr lang="en-ZA" sz="1800" i="1" dirty="0" smtClean="0"/>
              <a:t>10.2: </a:t>
            </a:r>
            <a:r>
              <a:rPr lang="en-ZA" sz="1800" i="1" dirty="0"/>
              <a:t>Assisting victims with </a:t>
            </a:r>
            <a:r>
              <a:rPr lang="en-ZA" sz="1800" i="1" dirty="0" smtClean="0"/>
              <a:t>major burns</a:t>
            </a:r>
            <a:endParaRPr lang="en-ZA" sz="1800" i="1" dirty="0"/>
          </a:p>
        </p:txBody>
      </p:sp>
      <p:graphicFrame>
        <p:nvGraphicFramePr>
          <p:cNvPr id="4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569400"/>
              </p:ext>
            </p:extLst>
          </p:nvPr>
        </p:nvGraphicFramePr>
        <p:xfrm>
          <a:off x="281916" y="757464"/>
          <a:ext cx="7905750" cy="4664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666"/>
                <a:gridCol w="6612084"/>
              </a:tblGrid>
              <a:tr h="451277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Steps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</a:tr>
              <a:tr h="519714">
                <a:tc>
                  <a:txBody>
                    <a:bodyPr/>
                    <a:lstStyle/>
                    <a:p>
                      <a:pPr marL="0" indent="0" algn="l" defTabSz="182563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en-ZA" sz="18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Cover the victim with a jacket or blanket to keep him or her warm.</a:t>
                      </a:r>
                    </a:p>
                    <a:p>
                      <a:pPr marL="182563" indent="-182563" algn="l">
                        <a:spcAft>
                          <a:spcPts val="0"/>
                        </a:spcAft>
                      </a:pPr>
                      <a: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en-ZA" sz="18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If possible, lightly wrap a clean, moist cloth (or bandage, sheet or towel)</a:t>
                      </a:r>
                      <a:r>
                        <a:rPr lang="en-ZA" sz="18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around the burnt areas. A clean, unused plastic bag or plastic cling film</a:t>
                      </a:r>
                      <a:r>
                        <a:rPr lang="en-ZA" sz="18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will also work. Don’t use dirty clothes or handkerchiefs, as this will put</a:t>
                      </a:r>
                      <a:r>
                        <a:rPr lang="en-ZA" sz="18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the victim at risk of infection.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</a:tr>
              <a:tr h="647286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Keep the victim still and speak to him or her reassuringly. The victim may be in deep shock.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51418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If the burns involve the mouth, nose, neck or face, the swelling that</a:t>
                      </a:r>
                    </a:p>
                    <a:p>
                      <a:pPr marL="174625" indent="0"/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results may affect the victim’s ability to breathe. Make sure the victim is breathing steadily.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If the victim isn’t breathing, resuscitate him or her by starting CPR </a:t>
                      </a:r>
                      <a:b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(see Sections 10.3.2 and 10.3.3 in your </a:t>
                      </a:r>
                      <a:r>
                        <a:rPr lang="en-ZA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Student’s Book</a:t>
                      </a: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51418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The victim will have to receive a drip to replace the loss of body fluid,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and possibly also injections. These will be administered by a doctor or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paramedic.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855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6EEB50-E337-471D-8D08-D085A4D9A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latin typeface="+mn-lt"/>
              </a:rPr>
              <a:t>How to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administer CPR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EB0362-8CC3-4B14-B9CC-3E1CD080E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85" y="1255844"/>
            <a:ext cx="3696091" cy="4304820"/>
          </a:xfrm>
        </p:spPr>
        <p:txBody>
          <a:bodyPr>
            <a:noAutofit/>
          </a:bodyPr>
          <a:lstStyle/>
          <a:p>
            <a:r>
              <a:rPr lang="en-ZA" sz="3600" dirty="0"/>
              <a:t>Turn patient onto their </a:t>
            </a:r>
            <a:r>
              <a:rPr lang="en-ZA" sz="3600" b="1" dirty="0">
                <a:solidFill>
                  <a:srgbClr val="8CE614"/>
                </a:solidFill>
              </a:rPr>
              <a:t>back</a:t>
            </a:r>
          </a:p>
          <a:p>
            <a:r>
              <a:rPr lang="en-ZA" sz="3600" dirty="0"/>
              <a:t>Check that </a:t>
            </a:r>
            <a:r>
              <a:rPr lang="en-ZA" sz="3600" dirty="0" smtClean="0"/>
              <a:t>their </a:t>
            </a:r>
            <a:r>
              <a:rPr lang="en-ZA" sz="3600" b="1" dirty="0" smtClean="0">
                <a:solidFill>
                  <a:srgbClr val="767DC0"/>
                </a:solidFill>
              </a:rPr>
              <a:t>airway</a:t>
            </a:r>
            <a:r>
              <a:rPr lang="en-ZA" sz="3600" dirty="0" smtClean="0"/>
              <a:t> </a:t>
            </a:r>
            <a:r>
              <a:rPr lang="en-ZA" sz="3600" dirty="0"/>
              <a:t>is </a:t>
            </a:r>
            <a:r>
              <a:rPr lang="en-ZA" sz="3600" b="1" dirty="0">
                <a:solidFill>
                  <a:srgbClr val="8CE614"/>
                </a:solidFill>
              </a:rPr>
              <a:t>clear</a:t>
            </a:r>
          </a:p>
          <a:p>
            <a:r>
              <a:rPr lang="en-ZA" sz="3600" dirty="0"/>
              <a:t>Place </a:t>
            </a:r>
            <a:r>
              <a:rPr lang="en-ZA" sz="3600" dirty="0" smtClean="0"/>
              <a:t>the </a:t>
            </a:r>
            <a:r>
              <a:rPr lang="en-ZA" sz="3600" b="1" dirty="0" smtClean="0">
                <a:solidFill>
                  <a:srgbClr val="767DC0"/>
                </a:solidFill>
              </a:rPr>
              <a:t>heel </a:t>
            </a:r>
            <a:r>
              <a:rPr lang="en-ZA" sz="3600" b="1" dirty="0">
                <a:solidFill>
                  <a:srgbClr val="767DC0"/>
                </a:solidFill>
              </a:rPr>
              <a:t>of your hand </a:t>
            </a:r>
            <a:r>
              <a:rPr lang="en-ZA" sz="3600" dirty="0"/>
              <a:t>on top of </a:t>
            </a:r>
            <a:r>
              <a:rPr lang="en-ZA" sz="3600" dirty="0" smtClean="0"/>
              <a:t>your </a:t>
            </a:r>
            <a:r>
              <a:rPr lang="en-ZA" sz="3600" b="1" dirty="0" smtClean="0">
                <a:solidFill>
                  <a:srgbClr val="8CE614"/>
                </a:solidFill>
              </a:rPr>
              <a:t>other hand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ED01BB-DF05-4106-8864-6A8EFC27F21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1230086"/>
            <a:ext cx="2559836" cy="38397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41E4114-A57A-408F-9048-41D92D2FF1E1}"/>
              </a:ext>
            </a:extLst>
          </p:cNvPr>
          <p:cNvSpPr txBox="1"/>
          <p:nvPr/>
        </p:nvSpPr>
        <p:spPr>
          <a:xfrm>
            <a:off x="4432350" y="5127830"/>
            <a:ext cx="4433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10.20: Do compressions on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breastbone between the nipples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37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7E4264-F68E-49A5-AC72-FC7777FAB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536"/>
            <a:ext cx="4441723" cy="4327135"/>
          </a:xfrm>
        </p:spPr>
        <p:txBody>
          <a:bodyPr>
            <a:noAutofit/>
          </a:bodyPr>
          <a:lstStyle/>
          <a:p>
            <a:r>
              <a:rPr lang="en-ZA" sz="3200" b="1" dirty="0"/>
              <a:t>Adults </a:t>
            </a:r>
            <a:r>
              <a:rPr lang="en-ZA" sz="3200" b="1" dirty="0" smtClean="0"/>
              <a:t>&amp; older children</a:t>
            </a:r>
            <a:r>
              <a:rPr lang="en-ZA" sz="3200" b="1" dirty="0"/>
              <a:t>: </a:t>
            </a:r>
            <a:r>
              <a:rPr lang="en-ZA" sz="3200" b="1" dirty="0" smtClean="0"/>
              <a:t>   </a:t>
            </a:r>
            <a:r>
              <a:rPr lang="en-ZA" sz="3200" b="1" dirty="0" smtClean="0">
                <a:solidFill>
                  <a:srgbClr val="8CE614"/>
                </a:solidFill>
              </a:rPr>
              <a:t>30 </a:t>
            </a:r>
            <a:r>
              <a:rPr lang="en-ZA" sz="3200" b="1" dirty="0">
                <a:solidFill>
                  <a:srgbClr val="8CE614"/>
                </a:solidFill>
              </a:rPr>
              <a:t>compressions </a:t>
            </a:r>
            <a:r>
              <a:rPr lang="en-ZA" sz="3200" dirty="0"/>
              <a:t>(</a:t>
            </a:r>
            <a:r>
              <a:rPr lang="en-ZA" sz="3200" dirty="0" smtClean="0"/>
              <a:t>pressure) </a:t>
            </a:r>
            <a:r>
              <a:rPr lang="en-ZA" sz="3200" b="1" dirty="0">
                <a:solidFill>
                  <a:srgbClr val="8CE614"/>
                </a:solidFill>
              </a:rPr>
              <a:t>on chest </a:t>
            </a:r>
            <a:r>
              <a:rPr lang="en-ZA" sz="3200" dirty="0"/>
              <a:t>(between nipples</a:t>
            </a:r>
            <a:r>
              <a:rPr lang="en-ZA" sz="3200" dirty="0" smtClean="0"/>
              <a:t>)</a:t>
            </a:r>
          </a:p>
          <a:p>
            <a:r>
              <a:rPr lang="en-ZA" sz="3200" b="1" dirty="0" smtClean="0"/>
              <a:t>Young children: </a:t>
            </a:r>
            <a:r>
              <a:rPr lang="en-ZA" sz="3200" dirty="0" smtClean="0"/>
              <a:t>Press to a depth of 4 cm only</a:t>
            </a:r>
            <a:endParaRPr lang="en-ZA" sz="3200" dirty="0"/>
          </a:p>
          <a:p>
            <a:r>
              <a:rPr lang="en-ZA" sz="3200" b="1" dirty="0"/>
              <a:t>Babies: </a:t>
            </a:r>
            <a:r>
              <a:rPr lang="en-ZA" sz="3200" dirty="0"/>
              <a:t>press with </a:t>
            </a:r>
            <a:r>
              <a:rPr lang="en-ZA" sz="3200" b="1" dirty="0" smtClean="0">
                <a:solidFill>
                  <a:srgbClr val="767DC0"/>
                </a:solidFill>
              </a:rPr>
              <a:t>two </a:t>
            </a:r>
            <a:r>
              <a:rPr lang="en-ZA" sz="3200" b="1" dirty="0">
                <a:solidFill>
                  <a:srgbClr val="767DC0"/>
                </a:solidFill>
              </a:rPr>
              <a:t>fingers only</a:t>
            </a:r>
          </a:p>
          <a:p>
            <a:r>
              <a:rPr lang="en-ZA" sz="3200" dirty="0"/>
              <a:t>Gently </a:t>
            </a:r>
            <a:r>
              <a:rPr lang="en-ZA" sz="3200" b="1" dirty="0">
                <a:solidFill>
                  <a:srgbClr val="8CE614"/>
                </a:solidFill>
              </a:rPr>
              <a:t>tilt victim’s head back </a:t>
            </a:r>
            <a:r>
              <a:rPr lang="en-ZA" sz="3200" dirty="0" smtClean="0"/>
              <a:t>&amp; </a:t>
            </a:r>
            <a:r>
              <a:rPr lang="en-ZA" sz="3200" b="1" dirty="0">
                <a:solidFill>
                  <a:srgbClr val="767DC0"/>
                </a:solidFill>
              </a:rPr>
              <a:t>pinch nose </a:t>
            </a:r>
            <a:r>
              <a:rPr lang="en-ZA" sz="3200" b="1" dirty="0" smtClean="0">
                <a:solidFill>
                  <a:srgbClr val="767DC0"/>
                </a:solidFill>
              </a:rPr>
              <a:t>shut</a:t>
            </a:r>
            <a:r>
              <a:rPr lang="en-ZA" sz="3200" dirty="0" smtClean="0"/>
              <a:t>.</a:t>
            </a:r>
            <a:endParaRPr lang="en-ZA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E22350-B254-431D-8B6D-77A49DC4A53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16" y="2048498"/>
            <a:ext cx="3162106" cy="2867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6408259-223C-4D7B-82E3-CD1A80C470F4}"/>
              </a:ext>
            </a:extLst>
          </p:cNvPr>
          <p:cNvSpPr txBox="1"/>
          <p:nvPr/>
        </p:nvSpPr>
        <p:spPr>
          <a:xfrm>
            <a:off x="5042107" y="5081006"/>
            <a:ext cx="324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10.21: Make sure the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airway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clear,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pinch the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nose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shut and tilt back the head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B46EEB50-E337-471D-8D08-D085A4D9A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How to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administer CPR</a:t>
            </a:r>
          </a:p>
        </p:txBody>
      </p:sp>
    </p:spTree>
    <p:extLst>
      <p:ext uri="{BB962C8B-B14F-4D97-AF65-F5344CB8AC3E}">
        <p14:creationId xmlns:p14="http://schemas.microsoft.com/office/powerpoint/2010/main" val="3595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955673-A99C-4149-8BAE-CFF1232B6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sz="3600" dirty="0"/>
              <a:t>Completely cover the </a:t>
            </a:r>
            <a:r>
              <a:rPr lang="en-ZA" sz="3600" b="1" dirty="0">
                <a:solidFill>
                  <a:srgbClr val="8CE614"/>
                </a:solidFill>
              </a:rPr>
              <a:t>victim’s mouth </a:t>
            </a:r>
            <a:r>
              <a:rPr lang="en-ZA" sz="3600" dirty="0"/>
              <a:t>with</a:t>
            </a:r>
            <a:r>
              <a:rPr lang="en-ZA" sz="3600" b="1" dirty="0">
                <a:solidFill>
                  <a:srgbClr val="8CE614"/>
                </a:solidFill>
              </a:rPr>
              <a:t> yours</a:t>
            </a:r>
            <a:r>
              <a:rPr lang="en-ZA" sz="3600" dirty="0"/>
              <a:t>. </a:t>
            </a:r>
            <a:endParaRPr lang="en-ZA" sz="3600" dirty="0" smtClean="0"/>
          </a:p>
          <a:p>
            <a:r>
              <a:rPr lang="en-ZA" sz="3600" dirty="0" smtClean="0"/>
              <a:t>Blow </a:t>
            </a:r>
            <a:r>
              <a:rPr lang="en-ZA" sz="3600" b="1" dirty="0">
                <a:solidFill>
                  <a:srgbClr val="767DC0"/>
                </a:solidFill>
              </a:rPr>
              <a:t>hard enough </a:t>
            </a:r>
            <a:r>
              <a:rPr lang="en-ZA" sz="3600" dirty="0"/>
              <a:t>for their </a:t>
            </a:r>
            <a:r>
              <a:rPr lang="en-ZA" sz="3600" b="1" dirty="0">
                <a:solidFill>
                  <a:srgbClr val="767DC0"/>
                </a:solidFill>
              </a:rPr>
              <a:t>chest to rise</a:t>
            </a:r>
            <a:r>
              <a:rPr lang="en-ZA" sz="3600" dirty="0"/>
              <a:t> (only small </a:t>
            </a:r>
            <a:r>
              <a:rPr lang="en-ZA" sz="3600" dirty="0" smtClean="0"/>
              <a:t>breaths for a </a:t>
            </a:r>
            <a:r>
              <a:rPr lang="en-ZA" sz="3600" dirty="0"/>
              <a:t>baby</a:t>
            </a:r>
            <a:r>
              <a:rPr lang="en-ZA" sz="3600" dirty="0" smtClean="0"/>
              <a:t>).</a:t>
            </a:r>
            <a:endParaRPr lang="en-ZA" sz="3600" dirty="0"/>
          </a:p>
          <a:p>
            <a:r>
              <a:rPr lang="en-ZA" sz="3600" dirty="0"/>
              <a:t>Give another </a:t>
            </a:r>
            <a:r>
              <a:rPr lang="en-ZA" sz="3600" b="1" dirty="0" smtClean="0">
                <a:solidFill>
                  <a:srgbClr val="8CE614"/>
                </a:solidFill>
              </a:rPr>
              <a:t>two blows</a:t>
            </a:r>
            <a:r>
              <a:rPr lang="en-ZA" sz="3600" dirty="0" smtClean="0"/>
              <a:t>.</a:t>
            </a:r>
            <a:endParaRPr lang="en-ZA" sz="3600" dirty="0"/>
          </a:p>
          <a:p>
            <a:r>
              <a:rPr lang="en-ZA" sz="3600" dirty="0"/>
              <a:t>Continue to </a:t>
            </a:r>
            <a:r>
              <a:rPr lang="en-ZA" sz="3600" b="1" dirty="0">
                <a:solidFill>
                  <a:srgbClr val="767DC0"/>
                </a:solidFill>
              </a:rPr>
              <a:t>give 30 compressions </a:t>
            </a:r>
            <a:r>
              <a:rPr lang="en-ZA" sz="3600" dirty="0" smtClean="0"/>
              <a:t>&amp;</a:t>
            </a:r>
            <a:r>
              <a:rPr lang="en-ZA" sz="3600" b="1" dirty="0" smtClean="0">
                <a:solidFill>
                  <a:srgbClr val="767DC0"/>
                </a:solidFill>
              </a:rPr>
              <a:t> two </a:t>
            </a:r>
            <a:r>
              <a:rPr lang="en-ZA" sz="3600" b="1" dirty="0">
                <a:solidFill>
                  <a:srgbClr val="767DC0"/>
                </a:solidFill>
              </a:rPr>
              <a:t>deep breaths </a:t>
            </a:r>
            <a:r>
              <a:rPr lang="en-ZA" sz="3600" dirty="0"/>
              <a:t>until help </a:t>
            </a:r>
            <a:r>
              <a:rPr lang="en-ZA" sz="3600" dirty="0" smtClean="0"/>
              <a:t>arrives.</a:t>
            </a:r>
            <a:endParaRPr lang="en-ZA" sz="3600" dirty="0"/>
          </a:p>
          <a:p>
            <a:r>
              <a:rPr lang="en-ZA" sz="3600" b="1" i="1" dirty="0"/>
              <a:t>Don’t give up</a:t>
            </a:r>
            <a:r>
              <a:rPr lang="en-ZA" sz="3600" dirty="0"/>
              <a:t>! If necessary, swap with someone or ask them to </a:t>
            </a:r>
            <a:r>
              <a:rPr lang="en-ZA" sz="3600" dirty="0" smtClean="0"/>
              <a:t>help.</a:t>
            </a:r>
            <a:endParaRPr lang="en-ZA" sz="360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B46EEB50-E337-471D-8D08-D085A4D9A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How to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administer CPR</a:t>
            </a:r>
          </a:p>
        </p:txBody>
      </p:sp>
    </p:spTree>
    <p:extLst>
      <p:ext uri="{BB962C8B-B14F-4D97-AF65-F5344CB8AC3E}">
        <p14:creationId xmlns:p14="http://schemas.microsoft.com/office/powerpoint/2010/main" val="125738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2 22 First Aid For Burn Victim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91" y="467820"/>
            <a:ext cx="9151691" cy="5147368"/>
          </a:xfrm>
        </p:spPr>
      </p:pic>
      <p:sp>
        <p:nvSpPr>
          <p:cNvPr id="5" name="TextBox 4"/>
          <p:cNvSpPr txBox="1"/>
          <p:nvPr/>
        </p:nvSpPr>
        <p:spPr>
          <a:xfrm>
            <a:off x="465457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</a:t>
            </a:r>
            <a:r>
              <a:rPr lang="en-US" b="1" dirty="0" smtClean="0">
                <a:solidFill>
                  <a:prstClr val="black"/>
                </a:solidFill>
              </a:rPr>
              <a:t>above </a:t>
            </a:r>
            <a:r>
              <a:rPr lang="en-US" b="1" dirty="0">
                <a:solidFill>
                  <a:prstClr val="black"/>
                </a:solidFill>
              </a:rPr>
              <a:t>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4158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6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10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10.3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802555F-0194-4B81-AC21-32225AA35D6D}"/>
              </a:ext>
            </a:extLst>
          </p:cNvPr>
          <p:cNvSpPr txBox="1"/>
          <p:nvPr/>
        </p:nvSpPr>
        <p:spPr>
          <a:xfrm>
            <a:off x="392595" y="5473138"/>
            <a:ext cx="7625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unit – and practise CPR </a:t>
            </a:r>
            <a:r>
              <a:rPr kumimoji="0" lang="en-Z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by 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completing Learning activity 10.3 in your </a:t>
            </a:r>
            <a:r>
              <a:rPr kumimoji="0" lang="en-Z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</a:t>
            </a:r>
            <a:r>
              <a:rPr kumimoji="0" lang="en-ZA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Book</a:t>
            </a:r>
            <a:r>
              <a:rPr kumimoji="0" lang="en-ZA" sz="18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ZA" sz="1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13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10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Test your knowledge of this module by completing the Summative assessment of </a:t>
            </a:r>
            <a:r>
              <a:rPr lang="en-US" dirty="0" smtClean="0">
                <a:solidFill>
                  <a:prstClr val="black"/>
                </a:solidFill>
              </a:rPr>
              <a:t>Module 10 in </a:t>
            </a:r>
            <a:r>
              <a:rPr lang="en-US" dirty="0">
                <a:solidFill>
                  <a:prstClr val="black"/>
                </a:solidFill>
              </a:rPr>
              <a:t>your </a:t>
            </a:r>
            <a:r>
              <a:rPr lang="en-US" i="1" dirty="0">
                <a:solidFill>
                  <a:prstClr val="black"/>
                </a:solidFill>
              </a:rPr>
              <a:t>Student’s Book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83" y="2653232"/>
            <a:ext cx="7623002" cy="2012898"/>
          </a:xfrm>
        </p:spPr>
        <p:txBody>
          <a:bodyPr>
            <a:normAutofit/>
          </a:bodyPr>
          <a:lstStyle/>
          <a:p>
            <a:pPr algn="ctr"/>
            <a:r>
              <a:rPr lang="en-ZA" dirty="0" smtClean="0">
                <a:solidFill>
                  <a:srgbClr val="8CE614"/>
                </a:solidFill>
              </a:rPr>
              <a:t>Fire risks </a:t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&amp; prevention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2" y="2034667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10.1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4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83788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a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fire risk</a:t>
            </a:r>
            <a:r>
              <a:rPr lang="en-ZA" b="1" dirty="0">
                <a:latin typeface="+mn-lt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351" y="1226871"/>
            <a:ext cx="3640106" cy="4797686"/>
          </a:xfrm>
        </p:spPr>
        <p:txBody>
          <a:bodyPr>
            <a:noAutofit/>
          </a:bodyPr>
          <a:lstStyle/>
          <a:p>
            <a:r>
              <a:rPr lang="en-ZA" sz="3200" dirty="0"/>
              <a:t>Any situation, </a:t>
            </a:r>
            <a:r>
              <a:rPr lang="en-ZA" sz="3200" b="1" dirty="0">
                <a:solidFill>
                  <a:srgbClr val="FF0000"/>
                </a:solidFill>
              </a:rPr>
              <a:t>activity</a:t>
            </a:r>
            <a:r>
              <a:rPr lang="en-ZA" sz="3200" dirty="0"/>
              <a:t> or material that </a:t>
            </a:r>
            <a:r>
              <a:rPr lang="en-ZA" sz="3200" b="1" dirty="0" smtClean="0">
                <a:solidFill>
                  <a:srgbClr val="FF0000"/>
                </a:solidFill>
              </a:rPr>
              <a:t>increases</a:t>
            </a:r>
            <a:r>
              <a:rPr lang="en-ZA" sz="3200" dirty="0" smtClean="0"/>
              <a:t> the </a:t>
            </a:r>
            <a:r>
              <a:rPr lang="en-ZA" sz="3200" dirty="0"/>
              <a:t>chance of an </a:t>
            </a:r>
            <a:r>
              <a:rPr lang="en-ZA" sz="3200" b="1" dirty="0">
                <a:solidFill>
                  <a:srgbClr val="FF0000"/>
                </a:solidFill>
              </a:rPr>
              <a:t>unwanted fire</a:t>
            </a:r>
          </a:p>
          <a:p>
            <a:r>
              <a:rPr lang="en-ZA" sz="3200" dirty="0"/>
              <a:t>Anything that </a:t>
            </a:r>
            <a:r>
              <a:rPr lang="en-ZA" sz="3200" b="1" dirty="0">
                <a:solidFill>
                  <a:srgbClr val="FF0000"/>
                </a:solidFill>
              </a:rPr>
              <a:t>makes an existing fire worse </a:t>
            </a:r>
            <a:r>
              <a:rPr lang="en-ZA" sz="3200" dirty="0"/>
              <a:t>or </a:t>
            </a:r>
            <a:r>
              <a:rPr lang="en-ZA" sz="3200" dirty="0" smtClean="0"/>
              <a:t>uncontrollable.</a:t>
            </a:r>
            <a:endParaRPr lang="en-ZA" sz="32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CDF91A-FACF-4DD8-A288-74FBE5D2A902}"/>
              </a:ext>
            </a:extLst>
          </p:cNvPr>
          <p:cNvSpPr txBox="1"/>
          <p:nvPr/>
        </p:nvSpPr>
        <p:spPr>
          <a:xfrm>
            <a:off x="4333876" y="4456066"/>
            <a:ext cx="3788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10.1: Even just inhaling the smoke from a fire is dangerous and can be deadly, especially in an enclosed area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BCFF3C-D4C3-411E-BD05-DEE79143042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91" y="1413094"/>
            <a:ext cx="4101582" cy="273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7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499345-E421-4667-BA1D-85A21D6E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91631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A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fire</a:t>
            </a:r>
            <a:r>
              <a:rPr lang="en-ZA" b="1" dirty="0">
                <a:latin typeface="+mn-lt"/>
              </a:rPr>
              <a:t> needs: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B962F2-7735-46B6-92B8-C70EDB309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70" y="1196875"/>
            <a:ext cx="7633609" cy="1998501"/>
          </a:xfrm>
        </p:spPr>
        <p:txBody>
          <a:bodyPr>
            <a:normAutofit/>
          </a:bodyPr>
          <a:lstStyle/>
          <a:p>
            <a:r>
              <a:rPr lang="en-ZA" sz="3600" dirty="0"/>
              <a:t>Fuel (anything that can </a:t>
            </a:r>
            <a:r>
              <a:rPr lang="en-ZA" sz="3600" b="1" dirty="0">
                <a:solidFill>
                  <a:srgbClr val="FF0000"/>
                </a:solidFill>
              </a:rPr>
              <a:t>burn</a:t>
            </a:r>
            <a:r>
              <a:rPr lang="en-ZA" sz="3600" dirty="0"/>
              <a:t>)</a:t>
            </a:r>
          </a:p>
          <a:p>
            <a:r>
              <a:rPr lang="en-ZA" sz="3600" dirty="0" smtClean="0"/>
              <a:t>Oxygen</a:t>
            </a:r>
            <a:endParaRPr lang="en-ZA" sz="3600" dirty="0"/>
          </a:p>
          <a:p>
            <a:r>
              <a:rPr lang="en-ZA" sz="3600" dirty="0" smtClean="0"/>
              <a:t>Something </a:t>
            </a:r>
            <a:r>
              <a:rPr lang="en-ZA" sz="3600" dirty="0"/>
              <a:t>to start (</a:t>
            </a:r>
            <a:r>
              <a:rPr lang="en-ZA" sz="3600" b="1" dirty="0">
                <a:solidFill>
                  <a:srgbClr val="FF0000"/>
                </a:solidFill>
              </a:rPr>
              <a:t>ignite</a:t>
            </a:r>
            <a:r>
              <a:rPr lang="en-ZA" sz="3600" dirty="0"/>
              <a:t>) </a:t>
            </a:r>
            <a:r>
              <a:rPr lang="en-ZA" sz="3600" dirty="0" smtClean="0"/>
              <a:t>it.</a:t>
            </a:r>
            <a:endParaRPr lang="en-ZA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5004" y="3248241"/>
            <a:ext cx="2861851" cy="28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45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34498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Kinds of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fire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04512"/>
            <a:ext cx="3992591" cy="4797686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</a:pPr>
            <a:r>
              <a:rPr lang="en-ZA" sz="4300" dirty="0"/>
              <a:t>Heat sources, e.g.:</a:t>
            </a:r>
          </a:p>
          <a:p>
            <a:pPr marL="633413" lvl="1" indent="-4508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ZA" sz="3900" dirty="0"/>
              <a:t>Controlled fire that becomes </a:t>
            </a:r>
            <a:r>
              <a:rPr lang="en-ZA" sz="3900" b="1" dirty="0">
                <a:solidFill>
                  <a:srgbClr val="FF0000"/>
                </a:solidFill>
              </a:rPr>
              <a:t>out of control</a:t>
            </a:r>
          </a:p>
          <a:p>
            <a:pPr marL="633413" lvl="1" indent="-4508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ZA" sz="3900" dirty="0"/>
              <a:t>Dropped </a:t>
            </a:r>
            <a:r>
              <a:rPr lang="en-ZA" sz="3900" b="1" dirty="0">
                <a:solidFill>
                  <a:srgbClr val="FF0000"/>
                </a:solidFill>
              </a:rPr>
              <a:t>cigarettes</a:t>
            </a:r>
            <a:r>
              <a:rPr lang="en-ZA" sz="3900" dirty="0"/>
              <a:t> </a:t>
            </a:r>
            <a:r>
              <a:rPr lang="en-ZA" sz="3900" dirty="0" smtClean="0"/>
              <a:t>&amp; ash </a:t>
            </a:r>
            <a:r>
              <a:rPr lang="en-ZA" sz="3900" dirty="0"/>
              <a:t>that </a:t>
            </a:r>
            <a:r>
              <a:rPr lang="en-ZA" sz="3900" dirty="0" smtClean="0"/>
              <a:t>are still </a:t>
            </a:r>
            <a:r>
              <a:rPr lang="en-ZA" sz="3900" dirty="0"/>
              <a:t>burning</a:t>
            </a:r>
          </a:p>
          <a:p>
            <a:pPr marL="633413" lvl="1" indent="-4508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ZA" sz="3900" dirty="0"/>
              <a:t>Stove, lamp </a:t>
            </a:r>
            <a:r>
              <a:rPr lang="en-ZA" sz="3900" dirty="0" smtClean="0"/>
              <a:t>or </a:t>
            </a:r>
            <a:r>
              <a:rPr lang="en-ZA" sz="3900" dirty="0"/>
              <a:t>candle</a:t>
            </a:r>
          </a:p>
          <a:p>
            <a:pPr marL="633413" lvl="1" indent="-4508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ZA" sz="3900" dirty="0"/>
              <a:t>Incorrect use of </a:t>
            </a:r>
            <a:r>
              <a:rPr lang="en-ZA" sz="3900" dirty="0" smtClean="0"/>
              <a:t>an </a:t>
            </a:r>
            <a:r>
              <a:rPr lang="en-ZA" sz="3900" b="1" dirty="0" smtClean="0">
                <a:solidFill>
                  <a:srgbClr val="FF0000"/>
                </a:solidFill>
              </a:rPr>
              <a:t>electrical appliance</a:t>
            </a:r>
            <a:r>
              <a:rPr lang="en-ZA" sz="3900" dirty="0" smtClean="0"/>
              <a:t>.</a:t>
            </a:r>
            <a:endParaRPr lang="en-ZA" sz="39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CDF91A-FACF-4DD8-A288-74FBE5D2A902}"/>
              </a:ext>
            </a:extLst>
          </p:cNvPr>
          <p:cNvSpPr txBox="1"/>
          <p:nvPr/>
        </p:nvSpPr>
        <p:spPr>
          <a:xfrm>
            <a:off x="4779034" y="4881489"/>
            <a:ext cx="3621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10.2: Keep paraffin lamps on a flat surface and also far away from any combustible materials such as paper and fabric (especially curtains)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3E887F8-731F-45F5-8A97-A65EFDFC69E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08" y="1209348"/>
            <a:ext cx="2256174" cy="35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7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322" y="1056197"/>
            <a:ext cx="3640106" cy="4797686"/>
          </a:xfrm>
        </p:spPr>
        <p:txBody>
          <a:bodyPr>
            <a:normAutofit fontScale="92500"/>
          </a:bodyPr>
          <a:lstStyle/>
          <a:p>
            <a:r>
              <a:rPr lang="en-ZA" sz="3600" dirty="0"/>
              <a:t>Electrical sources, </a:t>
            </a:r>
            <a:r>
              <a:rPr lang="en-ZA" sz="3600" dirty="0" smtClean="0"/>
              <a:t>such as:</a:t>
            </a:r>
            <a:endParaRPr lang="en-ZA" sz="3600" dirty="0"/>
          </a:p>
          <a:p>
            <a:pPr lvl="1" indent="-503238">
              <a:buFont typeface="Wingdings" panose="05000000000000000000" pitchFamily="2" charset="2"/>
              <a:buChar char="v"/>
            </a:pPr>
            <a:r>
              <a:rPr lang="en-ZA" sz="3200" dirty="0"/>
              <a:t>Faulty </a:t>
            </a:r>
            <a:r>
              <a:rPr lang="en-ZA" sz="3200" b="1" dirty="0" smtClean="0">
                <a:solidFill>
                  <a:srgbClr val="FF0000"/>
                </a:solidFill>
              </a:rPr>
              <a:t>appliances</a:t>
            </a:r>
            <a:endParaRPr lang="en-ZA" sz="3200" b="1" dirty="0">
              <a:solidFill>
                <a:srgbClr val="FF0000"/>
              </a:solidFill>
            </a:endParaRPr>
          </a:p>
          <a:p>
            <a:pPr lvl="1" indent="-503238">
              <a:buFont typeface="Wingdings" panose="05000000000000000000" pitchFamily="2" charset="2"/>
              <a:buChar char="v"/>
            </a:pPr>
            <a:r>
              <a:rPr lang="en-ZA" sz="3200" dirty="0"/>
              <a:t>Worn-out electrical cords</a:t>
            </a:r>
          </a:p>
          <a:p>
            <a:pPr lvl="1" indent="-503238">
              <a:buFont typeface="Wingdings" panose="05000000000000000000" pitchFamily="2" charset="2"/>
              <a:buChar char="v"/>
            </a:pPr>
            <a:r>
              <a:rPr lang="en-ZA" sz="3200" dirty="0"/>
              <a:t>Old </a:t>
            </a:r>
            <a:r>
              <a:rPr lang="en-ZA" sz="3200" b="1" dirty="0">
                <a:solidFill>
                  <a:srgbClr val="FF0000"/>
                </a:solidFill>
              </a:rPr>
              <a:t>wiring</a:t>
            </a:r>
          </a:p>
          <a:p>
            <a:pPr lvl="1" indent="-503238">
              <a:buFont typeface="Wingdings" panose="05000000000000000000" pitchFamily="2" charset="2"/>
              <a:buChar char="v"/>
            </a:pPr>
            <a:r>
              <a:rPr lang="en-ZA" sz="3200" dirty="0"/>
              <a:t>Unearthed connections</a:t>
            </a:r>
          </a:p>
          <a:p>
            <a:pPr lvl="1" indent="-503238">
              <a:buFont typeface="Wingdings" panose="05000000000000000000" pitchFamily="2" charset="2"/>
              <a:buChar char="v"/>
            </a:pPr>
            <a:r>
              <a:rPr lang="en-ZA" sz="3200" b="1" i="1" dirty="0"/>
              <a:t>Illegal</a:t>
            </a:r>
            <a:r>
              <a:rPr lang="en-ZA" sz="3200" dirty="0"/>
              <a:t> </a:t>
            </a:r>
            <a:r>
              <a:rPr lang="en-ZA" sz="3200" b="1" dirty="0">
                <a:solidFill>
                  <a:srgbClr val="FF0000"/>
                </a:solidFill>
              </a:rPr>
              <a:t>electricity connections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CDF91A-FACF-4DD8-A288-74FBE5D2A902}"/>
              </a:ext>
            </a:extLst>
          </p:cNvPr>
          <p:cNvSpPr txBox="1"/>
          <p:nvPr/>
        </p:nvSpPr>
        <p:spPr>
          <a:xfrm>
            <a:off x="4160458" y="4308930"/>
            <a:ext cx="3952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10.4: This overloaded extension cord has drawn more power (wattage) than the cord can handle, causing it to overheat and a plug to catch fire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EF89EC-6EE6-44DA-A380-EC7A119A3FC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81" y="1531997"/>
            <a:ext cx="3952146" cy="26329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34498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Kinds of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fire risks</a:t>
            </a:r>
          </a:p>
        </p:txBody>
      </p:sp>
    </p:spTree>
    <p:extLst>
      <p:ext uri="{BB962C8B-B14F-4D97-AF65-F5344CB8AC3E}">
        <p14:creationId xmlns:p14="http://schemas.microsoft.com/office/powerpoint/2010/main" val="36876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7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925706"/>
            <a:ext cx="4750427" cy="5178292"/>
          </a:xfrm>
        </p:spPr>
        <p:txBody>
          <a:bodyPr>
            <a:normAutofit fontScale="32500" lnSpcReduction="20000"/>
          </a:bodyPr>
          <a:lstStyle/>
          <a:p>
            <a:r>
              <a:rPr lang="en-ZA" sz="9800" dirty="0"/>
              <a:t>Fuel sources, </a:t>
            </a:r>
            <a:r>
              <a:rPr lang="en-ZA" sz="9800" dirty="0" smtClean="0"/>
              <a:t>for example:</a:t>
            </a:r>
            <a:endParaRPr lang="en-ZA" sz="9800" dirty="0"/>
          </a:p>
          <a:p>
            <a:pPr marL="717550" indent="-4508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ZA" sz="9800" dirty="0"/>
              <a:t>Anything that </a:t>
            </a:r>
            <a:r>
              <a:rPr lang="en-ZA" sz="9800" b="1" dirty="0">
                <a:solidFill>
                  <a:srgbClr val="FF0000"/>
                </a:solidFill>
              </a:rPr>
              <a:t>burns easily</a:t>
            </a:r>
            <a:r>
              <a:rPr lang="en-ZA" sz="9800" dirty="0"/>
              <a:t>, such as newspaper, carpets </a:t>
            </a:r>
            <a:r>
              <a:rPr lang="en-ZA" sz="9800" dirty="0" smtClean="0"/>
              <a:t/>
            </a:r>
            <a:br>
              <a:rPr lang="en-ZA" sz="9800" dirty="0" smtClean="0"/>
            </a:br>
            <a:r>
              <a:rPr lang="en-ZA" sz="9800" dirty="0" smtClean="0"/>
              <a:t>&amp; </a:t>
            </a:r>
            <a:r>
              <a:rPr lang="en-ZA" sz="9800" dirty="0"/>
              <a:t>curtains</a:t>
            </a:r>
          </a:p>
          <a:p>
            <a:pPr marL="717550" indent="-4508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ZA" sz="9800" dirty="0"/>
              <a:t>Cooking </a:t>
            </a:r>
            <a:r>
              <a:rPr lang="en-ZA" sz="9800" b="1" dirty="0">
                <a:solidFill>
                  <a:srgbClr val="FF0000"/>
                </a:solidFill>
              </a:rPr>
              <a:t>oil</a:t>
            </a:r>
          </a:p>
          <a:p>
            <a:pPr marL="717550" indent="-4508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ZA" sz="9800" dirty="0"/>
              <a:t>Chemicals at work</a:t>
            </a:r>
          </a:p>
          <a:p>
            <a:pPr marL="717550" indent="-4508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ZA" sz="9800" dirty="0"/>
              <a:t>Flammable </a:t>
            </a:r>
            <a:r>
              <a:rPr lang="en-ZA" sz="9800" b="1" dirty="0">
                <a:solidFill>
                  <a:srgbClr val="FF0000"/>
                </a:solidFill>
              </a:rPr>
              <a:t>liquids</a:t>
            </a:r>
            <a:r>
              <a:rPr lang="en-ZA" sz="9800" dirty="0"/>
              <a:t>, such as paraffin, </a:t>
            </a:r>
            <a:r>
              <a:rPr lang="en-ZA" sz="9800" dirty="0" smtClean="0"/>
              <a:t/>
            </a:r>
            <a:br>
              <a:rPr lang="en-ZA" sz="9800" dirty="0" smtClean="0"/>
            </a:br>
            <a:r>
              <a:rPr lang="en-ZA" sz="9800" dirty="0" smtClean="0"/>
              <a:t>petrol </a:t>
            </a:r>
            <a:r>
              <a:rPr lang="en-ZA" sz="9800" dirty="0"/>
              <a:t>or paint</a:t>
            </a:r>
          </a:p>
          <a:p>
            <a:pPr marL="717550" indent="-4508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ZA" sz="9800" dirty="0" smtClean="0"/>
              <a:t>Explosives.</a:t>
            </a:r>
            <a:endParaRPr lang="en-ZA" sz="98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CDF91A-FACF-4DD8-A288-74FBE5D2A902}"/>
              </a:ext>
            </a:extLst>
          </p:cNvPr>
          <p:cNvSpPr txBox="1"/>
          <p:nvPr/>
        </p:nvSpPr>
        <p:spPr>
          <a:xfrm>
            <a:off x="4706572" y="4843421"/>
            <a:ext cx="3657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10.5: Fire in a pot (e.g. with cooking oil) can be controlled by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quickly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putting the lid on the pot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F7E1D69-741E-493A-8AFD-41B2F68F4B2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3" y="1174340"/>
            <a:ext cx="2525961" cy="36433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 txBox="1">
            <a:spLocks/>
          </p:cNvSpPr>
          <p:nvPr/>
        </p:nvSpPr>
        <p:spPr>
          <a:xfrm>
            <a:off x="381001" y="234498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b="1" dirty="0" smtClean="0">
                <a:latin typeface="+mn-lt"/>
              </a:rPr>
              <a:t>Kinds of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fire risks</a:t>
            </a:r>
            <a:endParaRPr lang="en-ZA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988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7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2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2232</TotalTime>
  <Words>1594</Words>
  <Application>Microsoft Office PowerPoint</Application>
  <PresentationFormat>On-screen Show (4:3)</PresentationFormat>
  <Paragraphs>194</Paragraphs>
  <Slides>38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Courier New</vt:lpstr>
      <vt:lpstr>Palatino Linotype</vt:lpstr>
      <vt:lpstr>Times New Roman</vt:lpstr>
      <vt:lpstr>Wingdings</vt:lpstr>
      <vt:lpstr>1_Presentation2</vt:lpstr>
      <vt:lpstr>Presentation2</vt:lpstr>
      <vt:lpstr>2_Presentation2</vt:lpstr>
      <vt:lpstr>Life Orientation: Life Skills</vt:lpstr>
      <vt:lpstr>Explain fire safety measures</vt:lpstr>
      <vt:lpstr>Think about it…</vt:lpstr>
      <vt:lpstr>Fire risks  &amp; prevention</vt:lpstr>
      <vt:lpstr>What is a fire risk?</vt:lpstr>
      <vt:lpstr>A fire needs:</vt:lpstr>
      <vt:lpstr>Kinds of fire risks</vt:lpstr>
      <vt:lpstr>Kinds of fire risks</vt:lpstr>
      <vt:lpstr>PowerPoint Presentation</vt:lpstr>
      <vt:lpstr>Preventing fire risks</vt:lpstr>
      <vt:lpstr>PowerPoint Presentation</vt:lpstr>
      <vt:lpstr>PowerPoint Presentation</vt:lpstr>
      <vt:lpstr>Fire emergencies</vt:lpstr>
      <vt:lpstr>What is a fire emergency?</vt:lpstr>
      <vt:lpstr>What to do in a fire emergency</vt:lpstr>
      <vt:lpstr>What to do in a fire emergency (continued)</vt:lpstr>
      <vt:lpstr>When evacuating:</vt:lpstr>
      <vt:lpstr>When evacuating:</vt:lpstr>
      <vt:lpstr>When evacuating:</vt:lpstr>
      <vt:lpstr>When evacuating:</vt:lpstr>
      <vt:lpstr>When evacuating:</vt:lpstr>
      <vt:lpstr>PowerPoint Presentation</vt:lpstr>
      <vt:lpstr>PowerPoint Presentation</vt:lpstr>
      <vt:lpstr> First aid for  burn victims</vt:lpstr>
      <vt:lpstr>What is first aid?</vt:lpstr>
      <vt:lpstr>Basic first aid for burn victims</vt:lpstr>
      <vt:lpstr>Degree of burns</vt:lpstr>
      <vt:lpstr>First aid for minor &amp;  medium burns</vt:lpstr>
      <vt:lpstr>First aid for major burns</vt:lpstr>
      <vt:lpstr>PowerPoint Presentation</vt:lpstr>
      <vt:lpstr>PowerPoint Presentation</vt:lpstr>
      <vt:lpstr>How to administer CPR</vt:lpstr>
      <vt:lpstr>How to administer CPR</vt:lpstr>
      <vt:lpstr>How to administer CPR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Janet Bartlet</cp:lastModifiedBy>
  <cp:revision>126</cp:revision>
  <dcterms:created xsi:type="dcterms:W3CDTF">2017-08-15T07:49:10Z</dcterms:created>
  <dcterms:modified xsi:type="dcterms:W3CDTF">2018-02-06T09:56:21Z</dcterms:modified>
</cp:coreProperties>
</file>