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</p:sldMasterIdLst>
  <p:notesMasterIdLst>
    <p:notesMasterId r:id="rId41"/>
  </p:notesMasterIdLst>
  <p:sldIdLst>
    <p:sldId id="291" r:id="rId3"/>
    <p:sldId id="290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25" r:id="rId14"/>
    <p:sldId id="326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27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289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cey Morgan" initials="SM" lastIdx="4" clrIdx="0"/>
  <p:cmAuthor id="2" name="Intern" initials="I" lastIdx="7" clrIdx="1"/>
  <p:cmAuthor id="3" name="Janet Bartlet" initials="JB" lastIdx="10" clrIdx="2">
    <p:extLst/>
  </p:cmAuthor>
  <p:cmAuthor id="4" name="Jyoti Singh" initials="JS" lastIdx="10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614"/>
    <a:srgbClr val="9A73FD"/>
    <a:srgbClr val="BCF076"/>
    <a:srgbClr val="9EA2F4"/>
    <a:srgbClr val="33CC33"/>
    <a:srgbClr val="A5FB6B"/>
    <a:srgbClr val="66FF99"/>
    <a:srgbClr val="006600"/>
    <a:srgbClr val="9FBFF3"/>
    <a:srgbClr val="B7E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51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47364"/>
            <a:ext cx="3754328" cy="53135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692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45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165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64226" y="1109472"/>
            <a:ext cx="3725863" cy="387350"/>
          </a:xfrm>
        </p:spPr>
        <p:txBody>
          <a:bodyPr>
            <a:noAutofit/>
          </a:bodyPr>
          <a:lstStyle>
            <a:lvl1pPr marL="0" indent="0">
              <a:buNone/>
              <a:defRPr sz="2000" b="0" i="1"/>
            </a:lvl1pPr>
            <a:lvl2pPr>
              <a:defRPr b="0" i="1"/>
            </a:lvl2pPr>
            <a:lvl3pPr>
              <a:defRPr b="0" i="1"/>
            </a:lvl3pPr>
            <a:lvl4pPr>
              <a:defRPr b="0" i="1"/>
            </a:lvl4pPr>
            <a:lvl5pPr>
              <a:defRPr b="0" i="1"/>
            </a:lvl5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707118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072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5762" y="3206664"/>
            <a:ext cx="7910513" cy="876822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en-ZA" dirty="0"/>
              <a:t>Activity 1.3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385762" y="4104711"/>
            <a:ext cx="7910513" cy="550427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ZA" dirty="0"/>
              <a:t>Module 1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6238" y="4683951"/>
            <a:ext cx="7920037" cy="110307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" y="466344"/>
            <a:ext cx="1768935" cy="25036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232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99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18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88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67447"/>
            <a:ext cx="2326565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1" y="5565371"/>
            <a:ext cx="720000" cy="761579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767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5832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1" y="409454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2</a:t>
            </a:r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728E5-928E-41A4-B286-CE6CD5CC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What is a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SWOT</a:t>
            </a:r>
            <a:r>
              <a:rPr lang="en-ZA" b="1" dirty="0">
                <a:latin typeface="+mn-lt"/>
              </a:rPr>
              <a:t> analysis?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0C5656-A676-470E-983C-09736517A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457" y="1287213"/>
            <a:ext cx="5092791" cy="474143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 </a:t>
            </a:r>
            <a:r>
              <a:rPr lang="en-ZA" sz="3600" b="1" dirty="0">
                <a:solidFill>
                  <a:srgbClr val="8CE614"/>
                </a:solidFill>
              </a:rPr>
              <a:t>SWOT</a:t>
            </a:r>
            <a:r>
              <a:rPr lang="en-ZA" sz="3600" dirty="0"/>
              <a:t> analysis evaluates </a:t>
            </a:r>
            <a:r>
              <a:rPr lang="en-ZA" sz="3600" b="1" dirty="0">
                <a:solidFill>
                  <a:srgbClr val="9A73FD"/>
                </a:solidFill>
              </a:rPr>
              <a:t>internal</a:t>
            </a:r>
            <a:r>
              <a:rPr lang="en-ZA" sz="3600" dirty="0"/>
              <a:t> and </a:t>
            </a:r>
            <a:r>
              <a:rPr lang="en-ZA" sz="3600" b="1" dirty="0">
                <a:solidFill>
                  <a:srgbClr val="9A73FD"/>
                </a:solidFill>
              </a:rPr>
              <a:t>external</a:t>
            </a:r>
            <a:r>
              <a:rPr lang="en-ZA" sz="3600" dirty="0"/>
              <a:t> environments.</a:t>
            </a:r>
          </a:p>
          <a:p>
            <a:pPr lvl="0" fontAlgn="base"/>
            <a:r>
              <a:rPr lang="en-ZA" sz="3600" dirty="0"/>
              <a:t>It </a:t>
            </a:r>
            <a:r>
              <a:rPr lang="en-ZA" sz="3600" b="1" dirty="0">
                <a:solidFill>
                  <a:srgbClr val="8CE614"/>
                </a:solidFill>
              </a:rPr>
              <a:t>determines</a:t>
            </a:r>
            <a:r>
              <a:rPr lang="en-ZA" sz="3600" dirty="0"/>
              <a:t>: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2800" dirty="0"/>
              <a:t>strengths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2800" dirty="0"/>
              <a:t>weaknesses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2800" dirty="0"/>
              <a:t>possible opportunities </a:t>
            </a: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ZA" sz="2800" dirty="0"/>
              <a:t>threats to your success.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280883-5D1C-4B45-9C5A-3A4829877D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87" y="1673917"/>
            <a:ext cx="2261062" cy="3395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742693-F404-40EB-A617-1E08C69E09F5}"/>
              </a:ext>
            </a:extLst>
          </p:cNvPr>
          <p:cNvSpPr txBox="1"/>
          <p:nvPr/>
        </p:nvSpPr>
        <p:spPr>
          <a:xfrm>
            <a:off x="5363248" y="5272615"/>
            <a:ext cx="302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1.4: SWOT analysis</a:t>
            </a:r>
          </a:p>
        </p:txBody>
      </p:sp>
    </p:spTree>
    <p:extLst>
      <p:ext uri="{BB962C8B-B14F-4D97-AF65-F5344CB8AC3E}">
        <p14:creationId xmlns:p14="http://schemas.microsoft.com/office/powerpoint/2010/main" val="226261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7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973DE7-36C9-458D-8896-0484694E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80962"/>
            <a:ext cx="7905750" cy="1101727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are the benefits of a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SWOT </a:t>
            </a:r>
            <a:r>
              <a:rPr lang="en-ZA" b="1" dirty="0">
                <a:latin typeface="+mn-lt"/>
              </a:rPr>
              <a:t>analysis?</a:t>
            </a:r>
            <a:endParaRPr lang="en-ZA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034E30-C2FF-4273-B6A3-51C60DF9B279}"/>
              </a:ext>
            </a:extLst>
          </p:cNvPr>
          <p:cNvSpPr txBox="1"/>
          <p:nvPr/>
        </p:nvSpPr>
        <p:spPr>
          <a:xfrm>
            <a:off x="1458663" y="1180907"/>
            <a:ext cx="575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1.2: Benefits of a SWOT analysis</a:t>
            </a: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xmlns="" id="{742769E3-C20E-4616-9AAB-BC0CBAD7AFC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6525" y="1543050"/>
            <a:ext cx="815022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xmlns="" id="{60927244-971E-4A71-A657-7A4FAB965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4400" y="1573213"/>
            <a:ext cx="0" cy="462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xmlns="" id="{8D5A84D7-F418-4FB3-889D-183B3CC0C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075" y="1573213"/>
            <a:ext cx="0" cy="462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xmlns="" id="{3AEB63E7-5428-4CAD-B3DA-2750A3059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1976438"/>
            <a:ext cx="8134350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xmlns="" id="{7E6C06C0-DCBB-4B70-8CDF-63C81ED9BC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3252788"/>
            <a:ext cx="8134350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7" name="Line 24">
            <a:extLst>
              <a:ext uri="{FF2B5EF4-FFF2-40B4-BE49-F238E27FC236}">
                <a16:creationId xmlns:a16="http://schemas.microsoft.com/office/drawing/2014/main" xmlns="" id="{89773BDA-901E-4133-BCF5-388B5EFBF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4233863"/>
            <a:ext cx="8134350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xmlns="" id="{DDA39745-1CC5-4AEA-B1FC-599AC4445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5214938"/>
            <a:ext cx="8134350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xmlns="" id="{92BFFF80-7D9E-4231-BED2-63B28717BD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113" y="1573213"/>
            <a:ext cx="0" cy="462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xmlns="" id="{6DDC3028-B377-4BF9-9F59-10FA81247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9763" y="1573213"/>
            <a:ext cx="0" cy="462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xmlns="" id="{5C91511B-4F2A-4276-BE45-0FDBBE7DC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1579563"/>
            <a:ext cx="8134350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Line 29">
            <a:extLst>
              <a:ext uri="{FF2B5EF4-FFF2-40B4-BE49-F238E27FC236}">
                <a16:creationId xmlns:a16="http://schemas.microsoft.com/office/drawing/2014/main" xmlns="" id="{A4B6A0B6-7253-4F11-937E-829BDCCBF5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6196013"/>
            <a:ext cx="8134350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287114"/>
              </p:ext>
            </p:extLst>
          </p:nvPr>
        </p:nvGraphicFramePr>
        <p:xfrm>
          <a:off x="381000" y="1592734"/>
          <a:ext cx="7673789" cy="4357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7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79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579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79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SWOT components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Description</a:t>
                      </a:r>
                      <a:r>
                        <a:rPr lang="en-US" sz="20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Benefits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31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trengths</a:t>
                      </a: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/>
                        <a:t>Abilities, talents, skills, advantages, character, values, lessons you have learnt in life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/>
                        <a:t>If you know your strengths, you can focus on them &amp;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/>
                        <a:t>make the most of</a:t>
                      </a:r>
                      <a:r>
                        <a:rPr lang="en-ZA" sz="2000" baseline="0" dirty="0"/>
                        <a:t> </a:t>
                      </a:r>
                      <a:r>
                        <a:rPr lang="en-ZA" sz="2000" dirty="0"/>
                        <a:t>them.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62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ZA" sz="2000" b="0" dirty="0">
                          <a:solidFill>
                            <a:schemeClr val="tx1"/>
                          </a:solidFill>
                        </a:rPr>
                        <a:t>eaknesses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/>
                        <a:t>Limitations, faults, vulnerabilities, failings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/>
                        <a:t>If you are aware of your weaknesses,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/>
                        <a:t>you can manage or reduce them.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127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973DE7-36C9-458D-8896-0484694E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80962"/>
            <a:ext cx="7905750" cy="1101727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are the benefits of a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SWOT</a:t>
            </a:r>
            <a:r>
              <a:rPr lang="en-ZA" b="1" dirty="0">
                <a:latin typeface="+mn-lt"/>
              </a:rPr>
              <a:t> analysis?</a:t>
            </a:r>
            <a:endParaRPr lang="en-ZA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034E30-C2FF-4273-B6A3-51C60DF9B279}"/>
              </a:ext>
            </a:extLst>
          </p:cNvPr>
          <p:cNvSpPr txBox="1"/>
          <p:nvPr/>
        </p:nvSpPr>
        <p:spPr>
          <a:xfrm>
            <a:off x="380999" y="1213407"/>
            <a:ext cx="748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1.2: Benefits of a SWOT analysis</a:t>
            </a:r>
            <a:endParaRPr kumimoji="0" lang="en-ZA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xmlns="" id="{742769E3-C20E-4616-9AAB-BC0CBAD7AFC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6525" y="1543050"/>
            <a:ext cx="815022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xmlns="" id="{60927244-971E-4A71-A657-7A4FAB965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4400" y="1573213"/>
            <a:ext cx="0" cy="462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xmlns="" id="{8D5A84D7-F418-4FB3-889D-183B3CC0C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075" y="1573213"/>
            <a:ext cx="0" cy="462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xmlns="" id="{3AEB63E7-5428-4CAD-B3DA-2750A3059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1976438"/>
            <a:ext cx="8134350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xmlns="" id="{7E6C06C0-DCBB-4B70-8CDF-63C81ED9BC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3252788"/>
            <a:ext cx="8134350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7" name="Line 24">
            <a:extLst>
              <a:ext uri="{FF2B5EF4-FFF2-40B4-BE49-F238E27FC236}">
                <a16:creationId xmlns:a16="http://schemas.microsoft.com/office/drawing/2014/main" xmlns="" id="{89773BDA-901E-4133-BCF5-388B5EFBF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4233863"/>
            <a:ext cx="8134350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xmlns="" id="{DDA39745-1CC5-4AEA-B1FC-599AC4445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5214938"/>
            <a:ext cx="8134350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xmlns="" id="{92BFFF80-7D9E-4231-BED2-63B28717BD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113" y="1573213"/>
            <a:ext cx="0" cy="462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xmlns="" id="{6DDC3028-B377-4BF9-9F59-10FA81247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9763" y="1573213"/>
            <a:ext cx="0" cy="462915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xmlns="" id="{5C91511B-4F2A-4276-BE45-0FDBBE7DC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1579563"/>
            <a:ext cx="8134350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2" name="Line 29">
            <a:extLst>
              <a:ext uri="{FF2B5EF4-FFF2-40B4-BE49-F238E27FC236}">
                <a16:creationId xmlns:a16="http://schemas.microsoft.com/office/drawing/2014/main" xmlns="" id="{A4B6A0B6-7253-4F11-937E-829BDCCBF5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763" y="6196013"/>
            <a:ext cx="8134350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957233"/>
              </p:ext>
            </p:extLst>
          </p:nvPr>
        </p:nvGraphicFramePr>
        <p:xfrm>
          <a:off x="381000" y="1592734"/>
          <a:ext cx="7487993" cy="4357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59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59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959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79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SWOT components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Description</a:t>
                      </a:r>
                      <a:r>
                        <a:rPr lang="en-US" sz="20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Benefits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31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pportunities</a:t>
                      </a: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/>
                        <a:t>Trends, developments, support, good chances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/>
                        <a:t>If you recognise and identify favourable opportunities, you can take advantage of these.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62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ZA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hreats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000" dirty="0"/>
                        <a:t>Obstacles, </a:t>
                      </a:r>
                      <a:r>
                        <a:rPr lang="fr-FR" sz="2000" dirty="0" err="1"/>
                        <a:t>competition</a:t>
                      </a:r>
                      <a:r>
                        <a:rPr lang="fr-FR" sz="2000" dirty="0"/>
                        <a:t>, </a:t>
                      </a:r>
                      <a:r>
                        <a:rPr lang="fr-FR" sz="2000" dirty="0" err="1"/>
                        <a:t>risks</a:t>
                      </a:r>
                      <a:r>
                        <a:rPr lang="fr-FR" sz="2000" dirty="0"/>
                        <a:t>, </a:t>
                      </a:r>
                      <a:r>
                        <a:rPr lang="fr-FR" sz="2000" dirty="0" err="1"/>
                        <a:t>difficulties</a:t>
                      </a:r>
                      <a:r>
                        <a:rPr lang="fr-FR" sz="2000" dirty="0"/>
                        <a:t>, dangers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dirty="0"/>
                        <a:t>If you are alert to possible threats, you can prepare for them or avoid them.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715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1 Swot Analysi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41832"/>
            <a:ext cx="9144001" cy="5143042"/>
          </a:xfrm>
        </p:spPr>
      </p:pic>
      <p:sp>
        <p:nvSpPr>
          <p:cNvPr id="5" name="TextBox 4"/>
          <p:cNvSpPr txBox="1"/>
          <p:nvPr/>
        </p:nvSpPr>
        <p:spPr>
          <a:xfrm>
            <a:off x="466246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4947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4800" dirty="0">
                <a:solidFill>
                  <a:srgbClr val="9A73FD"/>
                </a:solidFill>
                <a:latin typeface="Calibri"/>
              </a:rPr>
              <a:t>Learning activity 1.3</a:t>
            </a:r>
            <a:endParaRPr lang="en-GB"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5D7672C-5EB2-4BA8-849C-E03F51BE6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>
                <a:solidFill>
                  <a:srgbClr val="8CE614"/>
                </a:solidFill>
              </a:rPr>
              <a:t>Module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6238" y="4676363"/>
            <a:ext cx="7920037" cy="9588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Test your knowledge of this section and your own strengths, weaknesses, opportunities and threats by completing Learning activity 1.3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62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6A8409-7FF8-40DC-986C-70AB9674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42" y="1477853"/>
            <a:ext cx="7910513" cy="2900964"/>
          </a:xfrm>
        </p:spPr>
        <p:txBody>
          <a:bodyPr>
            <a:norm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Factors that detract from your self-esteem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3E3E10-C755-4CD7-BC3E-D0E6714A5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216" y="1477853"/>
            <a:ext cx="7910513" cy="969133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solidFill>
                  <a:srgbClr val="9A73FD"/>
                </a:solidFill>
              </a:rPr>
              <a:t>Unit 1.3</a:t>
            </a:r>
          </a:p>
        </p:txBody>
      </p:sp>
    </p:spTree>
    <p:extLst>
      <p:ext uri="{BB962C8B-B14F-4D97-AF65-F5344CB8AC3E}">
        <p14:creationId xmlns:p14="http://schemas.microsoft.com/office/powerpoint/2010/main" val="253178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4110C-5626-4647-85EA-DD9645DB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Remember,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self-esteem</a:t>
            </a:r>
            <a:r>
              <a:rPr lang="en-ZA" b="1" dirty="0">
                <a:latin typeface="+mn-lt"/>
              </a:rPr>
              <a:t> is about: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87C5EC-F8BC-4B51-BFF6-69D2809B8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en-ZA" sz="3600" dirty="0"/>
              <a:t>Your </a:t>
            </a:r>
            <a:r>
              <a:rPr lang="en-ZA" sz="3600" b="1" dirty="0">
                <a:solidFill>
                  <a:srgbClr val="9A73FD"/>
                </a:solidFill>
              </a:rPr>
              <a:t>self-respect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How you </a:t>
            </a:r>
            <a:r>
              <a:rPr lang="en-ZA" sz="3600" b="1" dirty="0">
                <a:solidFill>
                  <a:srgbClr val="8CE614"/>
                </a:solidFill>
              </a:rPr>
              <a:t>value</a:t>
            </a:r>
            <a:r>
              <a:rPr lang="en-ZA" sz="3600" dirty="0"/>
              <a:t> yourself.</a:t>
            </a:r>
          </a:p>
          <a:p>
            <a:pPr lvl="0" fontAlgn="base"/>
            <a:r>
              <a:rPr lang="en-ZA" sz="3600" dirty="0"/>
              <a:t>Your </a:t>
            </a:r>
            <a:r>
              <a:rPr lang="en-ZA" sz="3600" b="1" dirty="0">
                <a:solidFill>
                  <a:srgbClr val="9A73FD"/>
                </a:solidFill>
              </a:rPr>
              <a:t>self-confidence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Your </a:t>
            </a:r>
            <a:r>
              <a:rPr lang="en-ZA" sz="3600" b="1" dirty="0">
                <a:solidFill>
                  <a:srgbClr val="8CE614"/>
                </a:solidFill>
              </a:rPr>
              <a:t>self-image</a:t>
            </a:r>
            <a:r>
              <a:rPr lang="en-ZA" sz="36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7" y="2687706"/>
            <a:ext cx="2353237" cy="329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9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EE909-5778-4972-8E23-58A23D16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Factors that </a:t>
            </a:r>
            <a:r>
              <a:rPr lang="en-ZA" b="1" i="1" dirty="0">
                <a:solidFill>
                  <a:srgbClr val="9A73FD"/>
                </a:solidFill>
                <a:latin typeface="+mn-lt"/>
              </a:rPr>
              <a:t>undermine</a:t>
            </a:r>
            <a:r>
              <a:rPr lang="en-ZA" b="1" dirty="0">
                <a:latin typeface="+mn-lt"/>
              </a:rPr>
              <a:t> self-esteem</a:t>
            </a:r>
            <a:endParaRPr lang="en-ZA" dirty="0">
              <a:latin typeface="+mn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374021" y="3120621"/>
            <a:ext cx="1882669" cy="873359"/>
          </a:xfrm>
          <a:prstGeom prst="rect">
            <a:avLst/>
          </a:prstGeom>
          <a:solidFill>
            <a:srgbClr val="9EA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Factors that harm self-esteem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46" name="Text Box 23"/>
          <p:cNvSpPr txBox="1"/>
          <p:nvPr/>
        </p:nvSpPr>
        <p:spPr>
          <a:xfrm>
            <a:off x="5867400" y="1099954"/>
            <a:ext cx="2463800" cy="1535138"/>
          </a:xfrm>
          <a:prstGeom prst="rect">
            <a:avLst/>
          </a:prstGeom>
          <a:solidFill>
            <a:srgbClr val="9EA2F4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CIRCUMSTANCES: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injustice; discrimination; few skills; events beyond your control (e.g. birthplace; family)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47" name="Text Box 24"/>
          <p:cNvSpPr txBox="1"/>
          <p:nvPr/>
        </p:nvSpPr>
        <p:spPr>
          <a:xfrm>
            <a:off x="391056" y="4498715"/>
            <a:ext cx="2402945" cy="1470285"/>
          </a:xfrm>
          <a:prstGeom prst="rect">
            <a:avLst/>
          </a:prstGeom>
          <a:solidFill>
            <a:srgbClr val="9EA2F4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BELIEFS: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negative beliefs about yourself; believing everything in the media; have no real spiritual beliefs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48" name="Text Box 25"/>
          <p:cNvSpPr txBox="1"/>
          <p:nvPr/>
        </p:nvSpPr>
        <p:spPr>
          <a:xfrm>
            <a:off x="391056" y="1099954"/>
            <a:ext cx="2413000" cy="1535138"/>
          </a:xfrm>
          <a:prstGeom prst="rect">
            <a:avLst/>
          </a:prstGeom>
          <a:solidFill>
            <a:srgbClr val="9EA2F4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THOUGHTS: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negative or harsh thoughts about yourself or others; ideas of revenge; unreal fantasies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49" name="Text Box 26"/>
          <p:cNvSpPr txBox="1"/>
          <p:nvPr/>
        </p:nvSpPr>
        <p:spPr>
          <a:xfrm>
            <a:off x="3042631" y="1099954"/>
            <a:ext cx="2620606" cy="1535138"/>
          </a:xfrm>
          <a:prstGeom prst="rect">
            <a:avLst/>
          </a:prstGeom>
          <a:solidFill>
            <a:srgbClr val="BCF076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WORDS: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gossip; harsh criticism; stereotyping; lies; words that are hurtful, humiliating or disrespectful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50" name="Text Box 27"/>
          <p:cNvSpPr txBox="1"/>
          <p:nvPr/>
        </p:nvSpPr>
        <p:spPr>
          <a:xfrm>
            <a:off x="3042631" y="4508558"/>
            <a:ext cx="2416410" cy="1470285"/>
          </a:xfrm>
          <a:prstGeom prst="rect">
            <a:avLst/>
          </a:prstGeom>
          <a:solidFill>
            <a:srgbClr val="BCF076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PHYSICAL: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ill health; weak eyesight; poor hearing; bad skin; crooked teeth or toes; deformity; disability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51" name="Text Box 28"/>
          <p:cNvSpPr txBox="1"/>
          <p:nvPr/>
        </p:nvSpPr>
        <p:spPr>
          <a:xfrm>
            <a:off x="5867400" y="2761086"/>
            <a:ext cx="2463799" cy="1586861"/>
          </a:xfrm>
          <a:prstGeom prst="rect">
            <a:avLst/>
          </a:prstGeom>
          <a:solidFill>
            <a:srgbClr val="BCF076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VALUES: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having no or poor morals to guide your decisions and actions; doing what you know is wrong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52" name="Text Box 29"/>
          <p:cNvSpPr txBox="1"/>
          <p:nvPr/>
        </p:nvSpPr>
        <p:spPr>
          <a:xfrm>
            <a:off x="5663237" y="4514879"/>
            <a:ext cx="2667961" cy="1470285"/>
          </a:xfrm>
          <a:prstGeom prst="rect">
            <a:avLst/>
          </a:prstGeom>
          <a:solidFill>
            <a:srgbClr val="9EA2F4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RELATIONSHIPS: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jealousy; envy; manipulation; friends who behave badly; distrust; unhealthy dependency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53" name="Text Box 30"/>
          <p:cNvSpPr txBox="1"/>
          <p:nvPr/>
        </p:nvSpPr>
        <p:spPr>
          <a:xfrm>
            <a:off x="378356" y="2761086"/>
            <a:ext cx="2413000" cy="1586861"/>
          </a:xfrm>
          <a:prstGeom prst="rect">
            <a:avLst/>
          </a:prstGeom>
          <a:solidFill>
            <a:srgbClr val="BCF076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FEELINGS: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feeling lonely, misunderstood, confused, depressed, threatened, inferior, insecure, worthless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2791356" y="2635093"/>
            <a:ext cx="582665" cy="48552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5243989" y="2635093"/>
            <a:ext cx="623411" cy="48552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780959" y="3993980"/>
            <a:ext cx="593062" cy="50473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5243989" y="3993980"/>
            <a:ext cx="419248" cy="5696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49" idx="2"/>
          </p:cNvCxnSpPr>
          <p:nvPr/>
        </p:nvCxnSpPr>
        <p:spPr>
          <a:xfrm flipH="1" flipV="1">
            <a:off x="4352934" y="2635092"/>
            <a:ext cx="1843" cy="48552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50" idx="0"/>
          </p:cNvCxnSpPr>
          <p:nvPr/>
        </p:nvCxnSpPr>
        <p:spPr>
          <a:xfrm>
            <a:off x="4250836" y="3975508"/>
            <a:ext cx="0" cy="53305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4" idx="3"/>
            <a:endCxn id="51" idx="1"/>
          </p:cNvCxnSpPr>
          <p:nvPr/>
        </p:nvCxnSpPr>
        <p:spPr>
          <a:xfrm flipV="1">
            <a:off x="5256690" y="3554517"/>
            <a:ext cx="610710" cy="27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4" idx="1"/>
            <a:endCxn id="53" idx="3"/>
          </p:cNvCxnSpPr>
          <p:nvPr/>
        </p:nvCxnSpPr>
        <p:spPr>
          <a:xfrm flipH="1" flipV="1">
            <a:off x="2791356" y="3554517"/>
            <a:ext cx="582665" cy="27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64722" y="5935102"/>
            <a:ext cx="795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1.10: A diagram showing factors that negatively affect self-esteem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80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23" y="517585"/>
            <a:ext cx="3735237" cy="5788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A6B6A-C28F-47A0-8891-D4C22F55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425"/>
            <a:ext cx="8384146" cy="1118450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Ways to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improve</a:t>
            </a:r>
            <a:r>
              <a:rPr lang="en-ZA" b="1" dirty="0">
                <a:latin typeface="+mn-lt"/>
              </a:rPr>
              <a:t> your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self-esteem</a:t>
            </a:r>
            <a:r>
              <a:rPr lang="en-ZA" b="1" dirty="0">
                <a:latin typeface="+mn-lt"/>
              </a:rPr>
              <a:t>: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21C32F-0CBB-404D-B66A-29A947E68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fontAlgn="base"/>
            <a:r>
              <a:rPr lang="en-ZA" sz="3200" dirty="0"/>
              <a:t>Be </a:t>
            </a:r>
            <a:r>
              <a:rPr lang="en-ZA" sz="3200" b="1" dirty="0">
                <a:solidFill>
                  <a:srgbClr val="9A73FD"/>
                </a:solidFill>
              </a:rPr>
              <a:t>assertive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Be </a:t>
            </a:r>
            <a:r>
              <a:rPr lang="en-ZA" sz="3200" b="1" dirty="0">
                <a:solidFill>
                  <a:srgbClr val="8CE614"/>
                </a:solidFill>
              </a:rPr>
              <a:t>positive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Be </a:t>
            </a:r>
            <a:r>
              <a:rPr lang="en-ZA" sz="3200" b="1" dirty="0">
                <a:solidFill>
                  <a:srgbClr val="9A73FD"/>
                </a:solidFill>
              </a:rPr>
              <a:t>mature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Forgive and </a:t>
            </a:r>
            <a:r>
              <a:rPr lang="en-ZA" sz="3200" b="1" dirty="0">
                <a:solidFill>
                  <a:srgbClr val="8CE614"/>
                </a:solidFill>
              </a:rPr>
              <a:t>move on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Resist </a:t>
            </a:r>
            <a:r>
              <a:rPr lang="en-ZA" sz="3200" b="1" dirty="0">
                <a:solidFill>
                  <a:srgbClr val="9A73FD"/>
                </a:solidFill>
              </a:rPr>
              <a:t>fear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Get in </a:t>
            </a:r>
            <a:r>
              <a:rPr lang="en-ZA" sz="3200" b="1" dirty="0">
                <a:solidFill>
                  <a:srgbClr val="8CE614"/>
                </a:solidFill>
              </a:rPr>
              <a:t>motion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Don’t go completely </a:t>
            </a:r>
            <a:r>
              <a:rPr lang="en-ZA" sz="3200" b="1" dirty="0">
                <a:solidFill>
                  <a:srgbClr val="9A73FD"/>
                </a:solidFill>
              </a:rPr>
              <a:t>solo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200" dirty="0"/>
              <a:t>Be </a:t>
            </a:r>
            <a:r>
              <a:rPr lang="en-ZA" sz="3200" b="1" dirty="0">
                <a:solidFill>
                  <a:srgbClr val="8CE614"/>
                </a:solidFill>
              </a:rPr>
              <a:t>kind</a:t>
            </a:r>
            <a:r>
              <a:rPr lang="en-ZA" sz="3200" dirty="0"/>
              <a:t> to yourself.</a:t>
            </a:r>
          </a:p>
        </p:txBody>
      </p:sp>
    </p:spTree>
    <p:extLst>
      <p:ext uri="{BB962C8B-B14F-4D97-AF65-F5344CB8AC3E}">
        <p14:creationId xmlns:p14="http://schemas.microsoft.com/office/powerpoint/2010/main" val="7407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4800" dirty="0">
                <a:solidFill>
                  <a:srgbClr val="9A73FD"/>
                </a:solidFill>
                <a:latin typeface="+mn-lt"/>
              </a:rPr>
              <a:t>Learning activity 1.4</a:t>
            </a:r>
            <a:endParaRPr lang="en-GB" sz="4800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923D2A7-2A7F-4DD2-AE0D-0EB90FB13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>
                <a:solidFill>
                  <a:srgbClr val="8CE614"/>
                </a:solidFill>
              </a:rPr>
              <a:t>Module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your knowledge of this section by completing Learning activity 1.4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7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066" y="1403797"/>
            <a:ext cx="3827146" cy="2449089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8CE614"/>
                </a:solidFill>
              </a:rPr>
              <a:t>Profile your strengths and abilities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7098" y="3852886"/>
            <a:ext cx="3835114" cy="531878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33597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218740-8E3E-4AD1-9358-B662CE1E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59" y="1925955"/>
            <a:ext cx="7910513" cy="2192626"/>
          </a:xfrm>
        </p:spPr>
        <p:txBody>
          <a:bodyPr/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Self-motivation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5CF849-4184-4EE7-9DC6-B43DDBB87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0" y="1858059"/>
            <a:ext cx="7910513" cy="843003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9A73FD"/>
                </a:solidFill>
              </a:rPr>
              <a:t>Unit 1.4</a:t>
            </a:r>
          </a:p>
        </p:txBody>
      </p:sp>
    </p:spTree>
    <p:extLst>
      <p:ext uri="{BB962C8B-B14F-4D97-AF65-F5344CB8AC3E}">
        <p14:creationId xmlns:p14="http://schemas.microsoft.com/office/powerpoint/2010/main" val="2046956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868B80-BA52-40B6-911E-F8B517A1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self-motivation</a:t>
            </a:r>
            <a:r>
              <a:rPr lang="en-ZA" b="1" dirty="0">
                <a:latin typeface="+mn-lt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82A38C-7078-41D2-851F-A6C87CA7E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en-ZA" sz="3600" dirty="0"/>
              <a:t>Wanting to </a:t>
            </a:r>
            <a:r>
              <a:rPr lang="en-ZA" sz="3600" b="1" dirty="0">
                <a:solidFill>
                  <a:srgbClr val="8CE614"/>
                </a:solidFill>
              </a:rPr>
              <a:t>perform an activity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Working to </a:t>
            </a:r>
            <a:r>
              <a:rPr lang="en-ZA" sz="3600" b="1" dirty="0">
                <a:solidFill>
                  <a:srgbClr val="9A73FD"/>
                </a:solidFill>
              </a:rPr>
              <a:t>reach your goals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Carrying on with an activity </a:t>
            </a:r>
            <a:r>
              <a:rPr lang="en-ZA" sz="3600" b="1" dirty="0">
                <a:solidFill>
                  <a:srgbClr val="8CE614"/>
                </a:solidFill>
              </a:rPr>
              <a:t>even when </a:t>
            </a:r>
            <a:r>
              <a:rPr lang="en-ZA" sz="3600" dirty="0"/>
              <a:t>it is boring or difficult.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79" y="3958437"/>
            <a:ext cx="3412901" cy="22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8814F-20E6-46FA-A36F-7C4097DB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062"/>
            <a:ext cx="8409903" cy="107981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Why is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self-motivation</a:t>
            </a:r>
            <a:r>
              <a:rPr lang="en-ZA" b="1" dirty="0">
                <a:latin typeface="+mn-lt"/>
              </a:rPr>
              <a:t>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52DBAA-473C-47BA-BAEC-E34544CEE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en-ZA" sz="3600" dirty="0"/>
              <a:t>Challenges give you </a:t>
            </a:r>
            <a:r>
              <a:rPr lang="en-ZA" sz="3600" b="1" dirty="0">
                <a:solidFill>
                  <a:srgbClr val="8CE614"/>
                </a:solidFill>
              </a:rPr>
              <a:t>energy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You can stay </a:t>
            </a:r>
            <a:r>
              <a:rPr lang="en-ZA" sz="3600" b="1" dirty="0">
                <a:solidFill>
                  <a:srgbClr val="9A73FD"/>
                </a:solidFill>
              </a:rPr>
              <a:t>committed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to tasks. </a:t>
            </a:r>
          </a:p>
          <a:p>
            <a:pPr lvl="0" fontAlgn="base"/>
            <a:r>
              <a:rPr lang="en-ZA" sz="3600" dirty="0"/>
              <a:t>You can </a:t>
            </a:r>
            <a:r>
              <a:rPr lang="en-ZA" sz="3600" b="1" dirty="0">
                <a:solidFill>
                  <a:srgbClr val="8CE614"/>
                </a:solidFill>
              </a:rPr>
              <a:t>rely</a:t>
            </a:r>
            <a:r>
              <a:rPr lang="en-ZA" sz="3600" dirty="0">
                <a:solidFill>
                  <a:srgbClr val="5776CD"/>
                </a:solidFill>
              </a:rPr>
              <a:t> </a:t>
            </a:r>
            <a:r>
              <a:rPr lang="en-ZA" sz="3600" dirty="0"/>
              <a:t>on yourself (and others can rely on you). </a:t>
            </a:r>
          </a:p>
          <a:p>
            <a:pPr lvl="0" fontAlgn="base"/>
            <a:r>
              <a:rPr lang="en-ZA" sz="3600" dirty="0"/>
              <a:t>You are </a:t>
            </a:r>
            <a:r>
              <a:rPr lang="en-ZA" sz="3600" b="1" dirty="0">
                <a:solidFill>
                  <a:srgbClr val="9A73FD"/>
                </a:solidFill>
              </a:rPr>
              <a:t>principled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You can make a </a:t>
            </a:r>
            <a:r>
              <a:rPr lang="en-ZA" sz="3600" b="1" dirty="0">
                <a:solidFill>
                  <a:srgbClr val="8CE614"/>
                </a:solidFill>
              </a:rPr>
              <a:t>success</a:t>
            </a:r>
            <a:r>
              <a:rPr lang="en-ZA" sz="3600" b="1" dirty="0"/>
              <a:t> </a:t>
            </a:r>
            <a:r>
              <a:rPr lang="en-ZA" sz="3600" dirty="0"/>
              <a:t>of goals and challenges. </a:t>
            </a:r>
          </a:p>
        </p:txBody>
      </p:sp>
    </p:spTree>
    <p:extLst>
      <p:ext uri="{BB962C8B-B14F-4D97-AF65-F5344CB8AC3E}">
        <p14:creationId xmlns:p14="http://schemas.microsoft.com/office/powerpoint/2010/main" val="376076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99277D-BD80-456D-9E39-179434B46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46" y="365127"/>
            <a:ext cx="8132205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Examples of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self-motivation</a:t>
            </a:r>
            <a:r>
              <a:rPr lang="en-ZA" b="1" dirty="0">
                <a:latin typeface="+mn-lt"/>
              </a:rPr>
              <a:t> </a:t>
            </a:r>
            <a:endParaRPr lang="en-ZA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CEE7369-4E59-43AF-BAAA-6FCF4FC44DD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7" y="1372525"/>
            <a:ext cx="2898374" cy="2898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50D33E-9DE7-4009-9D9D-F29D61226C88}"/>
              </a:ext>
            </a:extLst>
          </p:cNvPr>
          <p:cNvPicPr/>
          <p:nvPr/>
        </p:nvPicPr>
        <p:blipFill rotWithShape="1">
          <a:blip r:embed="rId3"/>
          <a:srcRect b="15840"/>
          <a:stretch/>
        </p:blipFill>
        <p:spPr>
          <a:xfrm>
            <a:off x="3857486" y="2155725"/>
            <a:ext cx="4179672" cy="272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6311D9-6284-4F86-9F34-E4A3245A854B}"/>
              </a:ext>
            </a:extLst>
          </p:cNvPr>
          <p:cNvSpPr txBox="1"/>
          <p:nvPr/>
        </p:nvSpPr>
        <p:spPr>
          <a:xfrm>
            <a:off x="494950" y="4341238"/>
            <a:ext cx="258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1.17: Find goals worth getting up early for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0055DD-74B4-41EA-8DE7-601C15734FAC}"/>
              </a:ext>
            </a:extLst>
          </p:cNvPr>
          <p:cNvSpPr txBox="1"/>
          <p:nvPr/>
        </p:nvSpPr>
        <p:spPr>
          <a:xfrm>
            <a:off x="4095217" y="4884703"/>
            <a:ext cx="3652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 1.19: People with a good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self-confidence &amp; self-image are often self-motivated as well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6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2 Self-motivation Strategi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4233"/>
            <a:ext cx="9144000" cy="5143041"/>
          </a:xfrm>
        </p:spPr>
      </p:pic>
      <p:sp>
        <p:nvSpPr>
          <p:cNvPr id="5" name="TextBox 4"/>
          <p:cNvSpPr txBox="1"/>
          <p:nvPr/>
        </p:nvSpPr>
        <p:spPr>
          <a:xfrm>
            <a:off x="466246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4947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7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4800" dirty="0">
                <a:solidFill>
                  <a:srgbClr val="9A73FD"/>
                </a:solidFill>
                <a:latin typeface="+mn-lt"/>
              </a:rPr>
              <a:t>Learning activity 1.5</a:t>
            </a:r>
            <a:endParaRPr lang="en-GB" sz="4800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365AEBC-0672-4896-A1DE-7C4B450504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out more about your own self-motivation by completing Learning activity 1.5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6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76F75-65C1-43DA-98AA-2FE15E6D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04" y="283335"/>
            <a:ext cx="8106447" cy="1002540"/>
          </a:xfrm>
        </p:spPr>
        <p:txBody>
          <a:bodyPr>
            <a:noAutofit/>
          </a:bodyPr>
          <a:lstStyle/>
          <a:p>
            <a:r>
              <a:rPr lang="en-ZA" b="1" dirty="0">
                <a:latin typeface="+mn-lt"/>
              </a:rPr>
              <a:t>How can you </a:t>
            </a:r>
            <a:r>
              <a:rPr lang="en-ZA" b="1" i="1" dirty="0">
                <a:latin typeface="+mn-lt"/>
              </a:rPr>
              <a:t>stay</a:t>
            </a:r>
            <a:r>
              <a:rPr lang="en-ZA" b="1" dirty="0">
                <a:latin typeface="+mn-lt"/>
              </a:rPr>
              <a:t>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self-motivated</a:t>
            </a:r>
            <a:r>
              <a:rPr lang="en-ZA" b="1" dirty="0">
                <a:latin typeface="+mn-lt"/>
              </a:rPr>
              <a:t>?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31F1B5-6452-4A01-BDCF-1F1EA84EA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fontAlgn="base"/>
            <a:r>
              <a:rPr lang="en-ZA" sz="3600" dirty="0"/>
              <a:t>Think </a:t>
            </a:r>
            <a:r>
              <a:rPr lang="en-ZA" sz="3600" b="1" dirty="0">
                <a:solidFill>
                  <a:srgbClr val="8CE614"/>
                </a:solidFill>
              </a:rPr>
              <a:t>ahead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Set yourself </a:t>
            </a:r>
            <a:r>
              <a:rPr lang="en-ZA" sz="3600" b="1" dirty="0">
                <a:solidFill>
                  <a:srgbClr val="9A73FD"/>
                </a:solidFill>
              </a:rPr>
              <a:t>targets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Draw up a </a:t>
            </a:r>
            <a:r>
              <a:rPr lang="en-ZA" sz="3600" b="1" dirty="0">
                <a:solidFill>
                  <a:srgbClr val="8CE614"/>
                </a:solidFill>
              </a:rPr>
              <a:t>timetable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Work </a:t>
            </a:r>
            <a:r>
              <a:rPr lang="en-ZA" sz="3600" b="1" dirty="0">
                <a:solidFill>
                  <a:srgbClr val="9A73FD"/>
                </a:solidFill>
              </a:rPr>
              <a:t>hard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Measure your </a:t>
            </a:r>
            <a:r>
              <a:rPr lang="en-ZA" sz="3600" b="1" dirty="0">
                <a:solidFill>
                  <a:srgbClr val="8CE614"/>
                </a:solidFill>
              </a:rPr>
              <a:t>progress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Remain </a:t>
            </a:r>
            <a:r>
              <a:rPr lang="en-ZA" sz="3600" b="1" dirty="0">
                <a:solidFill>
                  <a:srgbClr val="9A73FD"/>
                </a:solidFill>
              </a:rPr>
              <a:t>accountable</a:t>
            </a:r>
            <a:r>
              <a:rPr lang="en-ZA" sz="3600" dirty="0"/>
              <a:t> to someone.</a:t>
            </a:r>
          </a:p>
          <a:p>
            <a:pPr lvl="0" fontAlgn="base"/>
            <a:r>
              <a:rPr lang="en-ZA" sz="3600" dirty="0"/>
              <a:t>Reward </a:t>
            </a:r>
            <a:r>
              <a:rPr lang="en-ZA" sz="3600" b="1" dirty="0">
                <a:solidFill>
                  <a:srgbClr val="8CE614"/>
                </a:solidFill>
              </a:rPr>
              <a:t>yourself</a:t>
            </a:r>
            <a:r>
              <a:rPr lang="en-ZA" sz="36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17" y="1682575"/>
            <a:ext cx="3071615" cy="20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ZA" sz="4800" dirty="0">
                <a:solidFill>
                  <a:srgbClr val="9A73FD"/>
                </a:solidFill>
                <a:latin typeface="+mn-lt"/>
              </a:rPr>
              <a:t>Learning activity 1.6</a:t>
            </a:r>
            <a:endParaRPr lang="en-GB" sz="4800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BC4AB85-C287-42E1-934D-41BE1A0CB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your knowledge of this section by completing Learning activity 1.6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2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4484FF-15A1-4698-BBF1-E423BC5D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89" y="2323691"/>
            <a:ext cx="7910513" cy="2028314"/>
          </a:xfrm>
        </p:spPr>
        <p:txBody>
          <a:bodyPr>
            <a:norm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Job opportunities </a:t>
            </a:r>
            <a:br>
              <a:rPr lang="en-ZA" dirty="0">
                <a:solidFill>
                  <a:srgbClr val="8CE614"/>
                </a:solidFill>
              </a:rPr>
            </a:br>
            <a:r>
              <a:rPr lang="en-ZA" dirty="0">
                <a:solidFill>
                  <a:srgbClr val="8CE614"/>
                </a:solidFill>
              </a:rPr>
              <a:t>&amp; careers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8A89E0-800C-4D0C-9DF1-587E3D4FA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095" y="1436558"/>
            <a:ext cx="7910513" cy="1061945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solidFill>
                  <a:srgbClr val="9A73FD"/>
                </a:solidFill>
              </a:rPr>
              <a:t>Unit 1.5</a:t>
            </a:r>
          </a:p>
        </p:txBody>
      </p:sp>
    </p:spTree>
    <p:extLst>
      <p:ext uri="{BB962C8B-B14F-4D97-AF65-F5344CB8AC3E}">
        <p14:creationId xmlns:p14="http://schemas.microsoft.com/office/powerpoint/2010/main" val="2460540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5148A-B12B-4FEE-9244-C8ACE198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What is a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career</a:t>
            </a:r>
            <a:r>
              <a:rPr lang="en-ZA" b="1" dirty="0">
                <a:latin typeface="+mn-lt"/>
              </a:rPr>
              <a:t>? 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B29E7-1325-4927-A691-7736A53E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53" y="1378039"/>
            <a:ext cx="7905751" cy="354169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The </a:t>
            </a:r>
            <a:r>
              <a:rPr lang="en-ZA" sz="3600" b="1" dirty="0">
                <a:solidFill>
                  <a:srgbClr val="9A73FD"/>
                </a:solidFill>
              </a:rPr>
              <a:t>occupation</a:t>
            </a:r>
            <a:r>
              <a:rPr lang="en-ZA" sz="3600" dirty="0"/>
              <a:t> a person has for most of their working life.</a:t>
            </a:r>
          </a:p>
          <a:p>
            <a:pPr lvl="0" fontAlgn="base"/>
            <a:r>
              <a:rPr lang="en-ZA" sz="3600" dirty="0"/>
              <a:t>People are usually </a:t>
            </a:r>
            <a:r>
              <a:rPr lang="en-ZA" sz="3600" b="1" dirty="0">
                <a:solidFill>
                  <a:srgbClr val="8CE614"/>
                </a:solidFill>
              </a:rPr>
              <a:t>trained</a:t>
            </a:r>
            <a:r>
              <a:rPr lang="en-ZA" sz="3600" dirty="0"/>
              <a:t> in that line </a:t>
            </a:r>
            <a:r>
              <a:rPr lang="en-ZA" sz="3600" dirty="0" smtClean="0"/>
              <a:t/>
            </a:r>
            <a:br>
              <a:rPr lang="en-ZA" sz="3600" dirty="0" smtClean="0"/>
            </a:br>
            <a:r>
              <a:rPr lang="en-ZA" sz="3600" dirty="0" smtClean="0"/>
              <a:t>of </a:t>
            </a:r>
            <a:r>
              <a:rPr lang="en-ZA" sz="3600" dirty="0"/>
              <a:t>work.</a:t>
            </a:r>
          </a:p>
          <a:p>
            <a:pPr lvl="0" fontAlgn="base"/>
            <a:r>
              <a:rPr lang="en-ZA" sz="3600" dirty="0"/>
              <a:t>Most people try to </a:t>
            </a:r>
            <a:r>
              <a:rPr lang="en-ZA" sz="3600" b="1" dirty="0">
                <a:solidFill>
                  <a:srgbClr val="9A73FD"/>
                </a:solidFill>
              </a:rPr>
              <a:t>progress</a:t>
            </a:r>
            <a:r>
              <a:rPr lang="en-ZA" sz="3600" dirty="0"/>
              <a:t> in their </a:t>
            </a:r>
            <a:r>
              <a:rPr lang="en-ZA" sz="3600" b="1" dirty="0">
                <a:solidFill>
                  <a:srgbClr val="9A73FD"/>
                </a:solidFill>
              </a:rPr>
              <a:t>profession</a:t>
            </a:r>
            <a:r>
              <a:rPr lang="en-ZA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783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Think about it…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26" y="1509779"/>
            <a:ext cx="8041782" cy="320683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What is the difference between your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self-confidence</a:t>
            </a:r>
            <a:r>
              <a:rPr lang="en-ZA" sz="3600" dirty="0"/>
              <a:t> &amp; your </a:t>
            </a:r>
            <a:r>
              <a:rPr lang="en-ZA" sz="3600" b="1" dirty="0">
                <a:solidFill>
                  <a:srgbClr val="9A73FD"/>
                </a:solidFill>
              </a:rPr>
              <a:t>self-image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What is </a:t>
            </a:r>
            <a:r>
              <a:rPr lang="en-ZA" sz="3600" b="1" dirty="0">
                <a:solidFill>
                  <a:srgbClr val="8CE614"/>
                </a:solidFill>
              </a:rPr>
              <a:t>self-esteem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How can </a:t>
            </a:r>
            <a:r>
              <a:rPr lang="en-ZA" sz="3600" b="1" dirty="0">
                <a:solidFill>
                  <a:srgbClr val="9A73FD"/>
                </a:solidFill>
              </a:rPr>
              <a:t>I</a:t>
            </a:r>
            <a:r>
              <a:rPr lang="en-ZA" sz="3600" dirty="0"/>
              <a:t> become more </a:t>
            </a:r>
            <a:r>
              <a:rPr lang="en-ZA" sz="3600" b="1" dirty="0">
                <a:solidFill>
                  <a:srgbClr val="9A73FD"/>
                </a:solidFill>
              </a:rPr>
              <a:t>self-motivated</a:t>
            </a:r>
            <a:r>
              <a:rPr lang="en-ZA" sz="3600" dirty="0"/>
              <a:t>? </a:t>
            </a:r>
          </a:p>
        </p:txBody>
      </p:sp>
      <p:pic>
        <p:nvPicPr>
          <p:cNvPr id="4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04" y="149222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65" y="187361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05" y="4127600"/>
            <a:ext cx="2838180" cy="188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8514A2-EF11-4E1E-B6DF-21D8F1D4A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b="1" dirty="0">
                <a:latin typeface="+mn-lt"/>
              </a:rPr>
              <a:t>Where can you find </a:t>
            </a:r>
            <a:r>
              <a:rPr lang="en-ZA" sz="3600" b="1" dirty="0">
                <a:solidFill>
                  <a:srgbClr val="9A73FD"/>
                </a:solidFill>
                <a:latin typeface="+mn-lt"/>
              </a:rPr>
              <a:t>job opportunities</a:t>
            </a:r>
            <a:r>
              <a:rPr lang="en-ZA" sz="3600" b="1" dirty="0">
                <a:latin typeface="+mn-lt"/>
              </a:rPr>
              <a:t>? </a:t>
            </a:r>
            <a:endParaRPr lang="en-ZA" sz="3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6AB326-B01A-4DFD-A2E5-1239CA9A1257}"/>
              </a:ext>
            </a:extLst>
          </p:cNvPr>
          <p:cNvSpPr txBox="1"/>
          <p:nvPr/>
        </p:nvSpPr>
        <p:spPr>
          <a:xfrm>
            <a:off x="381000" y="986824"/>
            <a:ext cx="363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1.5A: Sources of job notices 1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9317C640-D375-4349-8E99-2DDCB651A01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85738" y="1406525"/>
            <a:ext cx="8101012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xmlns="" id="{D4B4FFD6-2875-4B70-951C-7C8A93ACD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3" y="1441450"/>
            <a:ext cx="0" cy="458787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xmlns="" id="{9372A598-5AED-414D-B957-2A709D8047C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6575" y="1441450"/>
            <a:ext cx="0" cy="458787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xmlns="" id="{04231888-8F19-4402-B7BF-920EBF069A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6975" y="1441450"/>
            <a:ext cx="0" cy="458787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xmlns="" id="{0C8820A3-9741-4367-B877-21B4E89C5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1" y="1873250"/>
            <a:ext cx="8085137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xmlns="" id="{C925E81E-8A4F-4F28-8282-631753D24A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0225" y="3576638"/>
            <a:ext cx="5199062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xmlns="" id="{A471A373-B440-4DA9-A84B-F589F6C95F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1441450"/>
            <a:ext cx="0" cy="458787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xmlns="" id="{5417C21F-F805-4F04-845B-7C21FBC409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938" y="1441450"/>
            <a:ext cx="0" cy="458787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xmlns="" id="{A3CEA562-435C-4518-A9D1-36B523C89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1" y="1449388"/>
            <a:ext cx="808513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xmlns="" id="{D8B88551-4DC4-4F3D-8DB2-DCDD3A1BDD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151" y="6021388"/>
            <a:ext cx="808513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xmlns="" id="{49E3B99B-B76C-4B51-A0CD-9C54BBC6DABF}"/>
              </a:ext>
            </a:extLst>
          </p:cNvPr>
          <p:cNvCxnSpPr/>
          <p:nvPr/>
        </p:nvCxnSpPr>
        <p:spPr>
          <a:xfrm>
            <a:off x="1368983" y="1441450"/>
            <a:ext cx="0" cy="45958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535D2CBA-0B7E-4DA7-B859-BFEFB3BCD19E}"/>
              </a:ext>
            </a:extLst>
          </p:cNvPr>
          <p:cNvCxnSpPr/>
          <p:nvPr/>
        </p:nvCxnSpPr>
        <p:spPr>
          <a:xfrm>
            <a:off x="3078341" y="1433209"/>
            <a:ext cx="0" cy="45958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8735F2BB-3155-415F-BB09-394F7D1E64F4}"/>
              </a:ext>
            </a:extLst>
          </p:cNvPr>
          <p:cNvCxnSpPr/>
          <p:nvPr/>
        </p:nvCxnSpPr>
        <p:spPr>
          <a:xfrm>
            <a:off x="5006975" y="1409528"/>
            <a:ext cx="0" cy="45958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4" name="Table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566103"/>
              </p:ext>
            </p:extLst>
          </p:nvPr>
        </p:nvGraphicFramePr>
        <p:xfrm>
          <a:off x="381000" y="1372030"/>
          <a:ext cx="7694055" cy="4776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64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4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59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174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54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What?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Where?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Placed by?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Examples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0107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</a:rPr>
                        <a:t>Classified ads &amp; larger ads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Newspapers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Weekly or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monthly magazines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Employers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Large companies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Government departments</a:t>
                      </a: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“Employment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offered”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“Jobs offered”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“Vacancies”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3294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Jobseekers (advertising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their services)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ZA" dirty="0"/>
                        <a:t>“Employment wanted”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ZA" dirty="0"/>
                        <a:t>“Jobs wanted”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>
                        <a:buSzPct val="100000"/>
                        <a:buFont typeface="Arial" panose="020B0604020202020204" pitchFamily="34" charset="0"/>
                        <a:buNone/>
                      </a:pPr>
                      <a:endParaRPr lang="en-ZA" sz="1800" dirty="0"/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667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Radio or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television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adverts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Radio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Television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Media companies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Radio stations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TV stations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ZA" dirty="0"/>
                        <a:t>The SABC may advertise if it needs to fill a certain position.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135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FCD00E-F971-45EE-9204-9043A1587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b="1" dirty="0">
                <a:latin typeface="+mn-lt"/>
              </a:rPr>
              <a:t>Where can you find </a:t>
            </a:r>
            <a:r>
              <a:rPr lang="en-ZA" sz="3600" b="1" dirty="0">
                <a:solidFill>
                  <a:srgbClr val="9A73FD"/>
                </a:solidFill>
                <a:latin typeface="+mn-lt"/>
              </a:rPr>
              <a:t>job opportunities</a:t>
            </a:r>
            <a:r>
              <a:rPr lang="en-ZA" sz="3600" b="1" dirty="0">
                <a:latin typeface="+mn-lt"/>
              </a:rPr>
              <a:t>? </a:t>
            </a:r>
            <a:endParaRPr lang="en-ZA" sz="36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6AB326-B01A-4DFD-A2E5-1239CA9A1257}"/>
              </a:ext>
            </a:extLst>
          </p:cNvPr>
          <p:cNvSpPr txBox="1"/>
          <p:nvPr/>
        </p:nvSpPr>
        <p:spPr>
          <a:xfrm>
            <a:off x="381000" y="1036656"/>
            <a:ext cx="494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1.5A: Sources of job notices 1 (continued)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AutoShape 74">
            <a:extLst>
              <a:ext uri="{FF2B5EF4-FFF2-40B4-BE49-F238E27FC236}">
                <a16:creationId xmlns:a16="http://schemas.microsoft.com/office/drawing/2014/main" xmlns="" id="{077CEB01-066F-43B2-B4CD-0B94233444E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47637" y="1506538"/>
            <a:ext cx="8139112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89" name="Line 87">
            <a:extLst>
              <a:ext uri="{FF2B5EF4-FFF2-40B4-BE49-F238E27FC236}">
                <a16:creationId xmlns:a16="http://schemas.microsoft.com/office/drawing/2014/main" xmlns="" id="{221EC8A9-7ECB-4B73-A511-07E20BEB4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0162" y="1538288"/>
            <a:ext cx="0" cy="317976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90" name="Line 88">
            <a:extLst>
              <a:ext uri="{FF2B5EF4-FFF2-40B4-BE49-F238E27FC236}">
                <a16:creationId xmlns:a16="http://schemas.microsoft.com/office/drawing/2014/main" xmlns="" id="{252EEFFE-65A6-46D7-A9D0-5CE6962F3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1175" y="1538288"/>
            <a:ext cx="0" cy="317976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91" name="Line 89">
            <a:extLst>
              <a:ext uri="{FF2B5EF4-FFF2-40B4-BE49-F238E27FC236}">
                <a16:creationId xmlns:a16="http://schemas.microsoft.com/office/drawing/2014/main" xmlns="" id="{CA3FBCAE-0015-4E86-B6F2-9F6BBAC263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2687" y="1538288"/>
            <a:ext cx="0" cy="317976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92" name="Line 90">
            <a:extLst>
              <a:ext uri="{FF2B5EF4-FFF2-40B4-BE49-F238E27FC236}">
                <a16:creationId xmlns:a16="http://schemas.microsoft.com/office/drawing/2014/main" xmlns="" id="{BB611AE2-D6A1-4EC1-A5EB-C8E650739B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050" y="1927225"/>
            <a:ext cx="8123237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94" name="Line 92">
            <a:extLst>
              <a:ext uri="{FF2B5EF4-FFF2-40B4-BE49-F238E27FC236}">
                <a16:creationId xmlns:a16="http://schemas.microsoft.com/office/drawing/2014/main" xmlns="" id="{63990B9A-286C-4067-AD4F-E5A2B3D401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1175" y="3463925"/>
            <a:ext cx="5218112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95" name="Line 93">
            <a:extLst>
              <a:ext uri="{FF2B5EF4-FFF2-40B4-BE49-F238E27FC236}">
                <a16:creationId xmlns:a16="http://schemas.microsoft.com/office/drawing/2014/main" xmlns="" id="{7AB555EB-89F7-4129-A01E-E3F98C5CF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538288"/>
            <a:ext cx="0" cy="317976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96" name="Line 94">
            <a:extLst>
              <a:ext uri="{FF2B5EF4-FFF2-40B4-BE49-F238E27FC236}">
                <a16:creationId xmlns:a16="http://schemas.microsoft.com/office/drawing/2014/main" xmlns="" id="{DB383EFB-8F04-48EB-8EAA-97E77ABAE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937" y="1538288"/>
            <a:ext cx="0" cy="317976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98" name="Line 96">
            <a:extLst>
              <a:ext uri="{FF2B5EF4-FFF2-40B4-BE49-F238E27FC236}">
                <a16:creationId xmlns:a16="http://schemas.microsoft.com/office/drawing/2014/main" xmlns="" id="{06B57ADD-0285-4013-8B74-4422A11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050" y="4710113"/>
            <a:ext cx="290512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99" name="Line 97">
            <a:extLst>
              <a:ext uri="{FF2B5EF4-FFF2-40B4-BE49-F238E27FC236}">
                <a16:creationId xmlns:a16="http://schemas.microsoft.com/office/drawing/2014/main" xmlns="" id="{A9C50537-806E-4EB8-8A4F-337D7F81B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1175" y="4710113"/>
            <a:ext cx="5218112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03" name="Rectangle 101">
            <a:extLst>
              <a:ext uri="{FF2B5EF4-FFF2-40B4-BE49-F238E27FC236}">
                <a16:creationId xmlns:a16="http://schemas.microsoft.com/office/drawing/2014/main" xmlns="" id="{7A460F19-F600-4238-AD0E-588CCA893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349" y="1587500"/>
            <a:ext cx="102076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Examples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xmlns="" id="{495F515D-8175-4C7A-B3CC-89B9287990BE}"/>
              </a:ext>
            </a:extLst>
          </p:cNvPr>
          <p:cNvCxnSpPr/>
          <p:nvPr/>
        </p:nvCxnSpPr>
        <p:spPr>
          <a:xfrm>
            <a:off x="1293812" y="1544638"/>
            <a:ext cx="0" cy="317341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xmlns="" id="{41D3725D-DA01-4CDA-9546-BC5EE66789D2}"/>
              </a:ext>
            </a:extLst>
          </p:cNvPr>
          <p:cNvCxnSpPr/>
          <p:nvPr/>
        </p:nvCxnSpPr>
        <p:spPr>
          <a:xfrm>
            <a:off x="4960207" y="1494126"/>
            <a:ext cx="0" cy="317341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5" name="Table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469588"/>
              </p:ext>
            </p:extLst>
          </p:nvPr>
        </p:nvGraphicFramePr>
        <p:xfrm>
          <a:off x="381000" y="1538288"/>
          <a:ext cx="7694055" cy="4501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9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8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45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712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29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What?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Where?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Placed by?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Examples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64906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Online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adverts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ZA" dirty="0"/>
                        <a:t>Government department websites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Government departments</a:t>
                      </a: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Tender Bulletin: </a:t>
                      </a:r>
                      <a:r>
                        <a:rPr lang="en-US" sz="18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www.gov.za/tenders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Department of Labour: </a:t>
                      </a:r>
                      <a:r>
                        <a:rPr lang="en-ZA" sz="1800" i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www.labour.gov.za/vacancies</a:t>
                      </a:r>
                      <a:endParaRPr lang="en-US" sz="1800" i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4053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Online publications</a:t>
                      </a: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dirty="0"/>
                        <a:t>Government publications with details of vacancies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ZA" sz="1800" b="0" i="1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Vuk’uzenzele</a:t>
                      </a:r>
                      <a:r>
                        <a:rPr lang="en-Z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newspaper at: </a:t>
                      </a:r>
                      <a:r>
                        <a:rPr lang="en-Z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www.vukuzenzele.gov.za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Z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Public Service Vacancy Circular – </a:t>
                      </a:r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search online.</a:t>
                      </a:r>
                      <a:endParaRPr lang="en-ZA" sz="18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sz="180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SzPct val="100000"/>
                        <a:buFont typeface="Arial" panose="020B0604020202020204" pitchFamily="34" charset="0"/>
                        <a:buNone/>
                      </a:pPr>
                      <a:endParaRPr lang="en-ZA" sz="1800" dirty="0"/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967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8514A2-EF11-4E1E-B6DF-21D8F1D4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35" y="28542"/>
            <a:ext cx="7905750" cy="720724"/>
          </a:xfrm>
        </p:spPr>
        <p:txBody>
          <a:bodyPr>
            <a:noAutofit/>
          </a:bodyPr>
          <a:lstStyle/>
          <a:p>
            <a:r>
              <a:rPr lang="en-ZA" sz="3600" b="1" dirty="0">
                <a:latin typeface="+mn-lt"/>
              </a:rPr>
              <a:t>Where can you find </a:t>
            </a:r>
            <a:r>
              <a:rPr lang="en-ZA" sz="3600" b="1" dirty="0">
                <a:solidFill>
                  <a:srgbClr val="8CE614"/>
                </a:solidFill>
                <a:latin typeface="+mn-lt"/>
              </a:rPr>
              <a:t>job opportunities</a:t>
            </a:r>
            <a:r>
              <a:rPr lang="en-ZA" sz="3600" b="1" dirty="0">
                <a:latin typeface="+mn-lt"/>
              </a:rPr>
              <a:t>? </a:t>
            </a:r>
            <a:endParaRPr lang="en-ZA" sz="36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6AB326-B01A-4DFD-A2E5-1239CA9A1257}"/>
              </a:ext>
            </a:extLst>
          </p:cNvPr>
          <p:cNvSpPr txBox="1"/>
          <p:nvPr/>
        </p:nvSpPr>
        <p:spPr>
          <a:xfrm>
            <a:off x="492634" y="531596"/>
            <a:ext cx="363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1.5B: Sources of job notices (2)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xmlns="" id="{F209FB5F-B1FC-44A9-8B0A-B59538CA03F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6525" y="1406525"/>
            <a:ext cx="8150225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xmlns="" id="{41597AE1-CED7-4D50-AF9C-E04EF6655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5050" y="1433513"/>
            <a:ext cx="0" cy="458946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xmlns="" id="{37369D37-CA74-446B-A286-1C8B70AB8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9038" y="1433513"/>
            <a:ext cx="0" cy="458946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xmlns="" id="{0C8B5079-7919-46B8-80F7-0144C0D88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938" y="1836738"/>
            <a:ext cx="8131175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xmlns="" id="{50D71A45-6CB6-469B-9DD5-1735DE058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8700" y="2832100"/>
            <a:ext cx="7237413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7" name="Line 24">
            <a:extLst>
              <a:ext uri="{FF2B5EF4-FFF2-40B4-BE49-F238E27FC236}">
                <a16:creationId xmlns:a16="http://schemas.microsoft.com/office/drawing/2014/main" xmlns="" id="{28A3221E-3BE8-4B87-A62C-0DDEC18F9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8700" y="4125913"/>
            <a:ext cx="7237413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xmlns="" id="{2C220703-D5CD-4DE9-9402-21689D5707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288" y="1433513"/>
            <a:ext cx="0" cy="4589463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xmlns="" id="{5BBDF5D2-143E-4874-841A-7E51D4A18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938" y="6016625"/>
            <a:ext cx="8131175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CC060BAD-B370-49B0-B132-89C8D7E178B8}"/>
              </a:ext>
            </a:extLst>
          </p:cNvPr>
          <p:cNvCxnSpPr/>
          <p:nvPr/>
        </p:nvCxnSpPr>
        <p:spPr>
          <a:xfrm>
            <a:off x="1028700" y="1439863"/>
            <a:ext cx="0" cy="45831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3C08B076-005B-420F-9F3D-2BDF4E4D6F4A}"/>
              </a:ext>
            </a:extLst>
          </p:cNvPr>
          <p:cNvCxnSpPr>
            <a:cxnSpLocks/>
          </p:cNvCxnSpPr>
          <p:nvPr/>
        </p:nvCxnSpPr>
        <p:spPr>
          <a:xfrm>
            <a:off x="2459038" y="1439863"/>
            <a:ext cx="0" cy="461406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xmlns="" id="{9D49522A-8290-4601-9871-629C24E5B45A}"/>
              </a:ext>
            </a:extLst>
          </p:cNvPr>
          <p:cNvCxnSpPr/>
          <p:nvPr/>
        </p:nvCxnSpPr>
        <p:spPr>
          <a:xfrm>
            <a:off x="5636760" y="1406356"/>
            <a:ext cx="0" cy="45831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xmlns="" id="{C91B08EF-74E5-475A-8DA1-573B7BD33FC6}"/>
              </a:ext>
            </a:extLst>
          </p:cNvPr>
          <p:cNvCxnSpPr>
            <a:cxnSpLocks/>
          </p:cNvCxnSpPr>
          <p:nvPr/>
        </p:nvCxnSpPr>
        <p:spPr>
          <a:xfrm flipH="1" flipV="1">
            <a:off x="1028700" y="2814918"/>
            <a:ext cx="7438402" cy="1718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84E44887-BA96-47D5-805F-1A43634A0E80}"/>
              </a:ext>
            </a:extLst>
          </p:cNvPr>
          <p:cNvCxnSpPr>
            <a:cxnSpLocks/>
          </p:cNvCxnSpPr>
          <p:nvPr/>
        </p:nvCxnSpPr>
        <p:spPr>
          <a:xfrm flipH="1">
            <a:off x="999910" y="4112014"/>
            <a:ext cx="7467193" cy="1727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" name="Table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657213"/>
              </p:ext>
            </p:extLst>
          </p:nvPr>
        </p:nvGraphicFramePr>
        <p:xfrm>
          <a:off x="83088" y="900928"/>
          <a:ext cx="8257098" cy="5362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41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1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8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826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99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What?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Where?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Placed by?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Examples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2248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Online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adverts</a:t>
                      </a: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Employers’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websites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Large businesses, organisations &amp; companies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 business may advertise</a:t>
                      </a:r>
                      <a:r>
                        <a:rPr lang="en-ZA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open positions on its</a:t>
                      </a:r>
                      <a:r>
                        <a:rPr lang="en-ZA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website.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5509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Online job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search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websites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Several sites maintain listings of available jobs &amp; also allow CVs to be uploaded.</a:t>
                      </a:r>
                      <a:endParaRPr lang="en-ZA" sz="1800" dirty="0"/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ZA" sz="1800" i="1" dirty="0"/>
                        <a:t>www.careerjunction.co.za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Z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www.bestjobs.co.za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Z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www.indeed.co.za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Z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www.thejobsportal.co.za</a:t>
                      </a:r>
                      <a:endParaRPr lang="en-ZA" sz="1800" dirty="0"/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87132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Employment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 recruitment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agencies’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websites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Companies looking for a suitable person to fill a vacancy may contact an agency.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/>
                        <a:defRPr/>
                      </a:pPr>
                      <a:r>
                        <a:rPr kumimoji="0" lang="en-Z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Job seekers can leave their CV &amp; details with an agency.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agency places adverts,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screens applicants &amp;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shortlists top candidates.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company conducts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interviews with these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candidates.</a:t>
                      </a:r>
                      <a:endParaRPr lang="en-ZA" sz="1800" dirty="0"/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8482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Professional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networking</a:t>
                      </a:r>
                    </a:p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websites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kumimoji="0" lang="en-Z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Some networking sites allow users to upload their CV &amp; contact details.</a:t>
                      </a:r>
                      <a:endParaRPr lang="en-ZA" sz="1800" dirty="0"/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SzPct val="100000"/>
                        <a:buFont typeface="Arial" panose="020B0604020202020204" pitchFamily="34" charset="0"/>
                        <a:buNone/>
                      </a:pPr>
                      <a:r>
                        <a:rPr lang="en-ZA" sz="1800" b="0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http://za.linkedin.com</a:t>
                      </a:r>
                      <a:endParaRPr lang="en-ZA" sz="1800" dirty="0"/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289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8514A2-EF11-4E1E-B6DF-21D8F1D4A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600" b="1" dirty="0">
                <a:latin typeface="+mn-lt"/>
              </a:rPr>
              <a:t>Where can you find </a:t>
            </a:r>
            <a:r>
              <a:rPr lang="en-ZA" sz="3600" b="1" dirty="0">
                <a:solidFill>
                  <a:srgbClr val="8CE614"/>
                </a:solidFill>
                <a:latin typeface="+mn-lt"/>
              </a:rPr>
              <a:t>job opportunities</a:t>
            </a:r>
            <a:r>
              <a:rPr lang="en-ZA" sz="3600" b="1" dirty="0">
                <a:latin typeface="+mn-lt"/>
              </a:rPr>
              <a:t>? </a:t>
            </a:r>
            <a:endParaRPr lang="en-ZA" sz="36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6AB326-B01A-4DFD-A2E5-1239CA9A1257}"/>
              </a:ext>
            </a:extLst>
          </p:cNvPr>
          <p:cNvSpPr txBox="1"/>
          <p:nvPr/>
        </p:nvSpPr>
        <p:spPr>
          <a:xfrm>
            <a:off x="152402" y="987596"/>
            <a:ext cx="485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1.5B: Sources of job notices (2 continued)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xmlns="" id="{B9F28038-C15C-4C21-8321-EAA36652D0A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52400" y="1357313"/>
            <a:ext cx="8262938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xmlns="" id="{4B91ACFF-6D84-4E8E-A361-D223ABF82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25" y="1385888"/>
            <a:ext cx="0" cy="322897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xmlns="" id="{4B234F49-A4D3-46B2-9A53-4EEAFF44F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0" y="1385888"/>
            <a:ext cx="0" cy="322897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xmlns="" id="{591622F3-77D6-4E23-B9ED-4B480B6AF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3088" y="1385888"/>
            <a:ext cx="0" cy="322897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xmlns="" id="{963E4706-782B-44D1-8F6B-983ED4F771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812" y="1820863"/>
            <a:ext cx="8243888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xmlns="" id="{63105188-CC7D-423A-9C9D-B9AE4BBDB3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812" y="2894013"/>
            <a:ext cx="8243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xmlns="" id="{9DFC9650-0A57-44EE-9081-FB07045AC3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163" y="1385888"/>
            <a:ext cx="0" cy="322897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xmlns="" id="{8E6EB40D-722E-4650-A571-A58BFE4A5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1385888"/>
            <a:ext cx="0" cy="322897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xmlns="" id="{C426A6F3-92E7-4D9C-920B-367E8444E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812" y="4608513"/>
            <a:ext cx="824388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4B8489D3-FA27-44A2-B887-434A59017DC0}"/>
              </a:ext>
            </a:extLst>
          </p:cNvPr>
          <p:cNvCxnSpPr/>
          <p:nvPr/>
        </p:nvCxnSpPr>
        <p:spPr>
          <a:xfrm>
            <a:off x="1100696" y="1385888"/>
            <a:ext cx="0" cy="32226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5B7D7E65-6655-4AFE-B9CC-6F7B53175D98}"/>
              </a:ext>
            </a:extLst>
          </p:cNvPr>
          <p:cNvCxnSpPr/>
          <p:nvPr/>
        </p:nvCxnSpPr>
        <p:spPr>
          <a:xfrm>
            <a:off x="2483661" y="1385888"/>
            <a:ext cx="0" cy="32226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3897DB6E-E50B-496A-AFA1-830DDB36CCA4}"/>
              </a:ext>
            </a:extLst>
          </p:cNvPr>
          <p:cNvCxnSpPr>
            <a:cxnSpLocks/>
          </p:cNvCxnSpPr>
          <p:nvPr/>
        </p:nvCxnSpPr>
        <p:spPr>
          <a:xfrm>
            <a:off x="5653088" y="1393826"/>
            <a:ext cx="0" cy="327685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635079"/>
              </p:ext>
            </p:extLst>
          </p:nvPr>
        </p:nvGraphicFramePr>
        <p:xfrm>
          <a:off x="381000" y="1372029"/>
          <a:ext cx="7758449" cy="4346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84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8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11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40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35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What?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Where?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Placed by?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Examples</a:t>
                      </a:r>
                    </a:p>
                  </a:txBody>
                  <a:tcPr marL="68580" marR="68580" marT="0" marB="0">
                    <a:solidFill>
                      <a:srgbClr val="948A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25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</a:rPr>
                        <a:t>Notices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Noticeboards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Employers may put</a:t>
                      </a:r>
                      <a:r>
                        <a:rPr lang="en-ZA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up adverts in public</a:t>
                      </a:r>
                      <a:r>
                        <a:rPr lang="en-ZA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places.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Jobseekers can also put up a notice with their contact details.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SzPct val="100000"/>
                        <a:buFont typeface="Arial" panose="020B0604020202020204" pitchFamily="34" charset="0"/>
                        <a:buNone/>
                      </a:pPr>
                      <a:r>
                        <a:rPr lang="en-ZA" sz="1800" dirty="0"/>
                        <a:t>Noticeboards outside a</a:t>
                      </a:r>
                    </a:p>
                    <a:p>
                      <a:pPr marL="0" indent="0">
                        <a:buSzPct val="100000"/>
                        <a:buFont typeface="Arial" panose="020B0604020202020204" pitchFamily="34" charset="0"/>
                        <a:buNone/>
                      </a:pPr>
                      <a:r>
                        <a:rPr lang="en-ZA" sz="1800" dirty="0"/>
                        <a:t>shop or community centre</a:t>
                      </a: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9713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851D16-8690-454A-AEE5-974F0FB9D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Analysing </a:t>
            </a:r>
            <a:r>
              <a:rPr lang="en-ZA" b="1" dirty="0">
                <a:latin typeface="+mn-lt"/>
              </a:rPr>
              <a:t>a formal job advert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3" y="2484481"/>
            <a:ext cx="4407478" cy="18033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Refer to Case study 1.1 in your </a:t>
            </a:r>
            <a:r>
              <a:rPr lang="en-US" i="1" dirty="0"/>
              <a:t>Student’s Book</a:t>
            </a:r>
            <a:r>
              <a:rPr lang="en-US" dirty="0"/>
              <a:t> to see an example of a formal job advert. 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4" y="1685149"/>
            <a:ext cx="2326565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06F331-90EE-4F91-8DE1-CAD4D59A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948518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Where can you find more information about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careers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18D6D4-A404-438F-B6C9-F610A4F01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57724"/>
            <a:ext cx="7905751" cy="4521104"/>
          </a:xfrm>
        </p:spPr>
        <p:txBody>
          <a:bodyPr>
            <a:normAutofit/>
          </a:bodyPr>
          <a:lstStyle/>
          <a:p>
            <a:pPr lvl="0" fontAlgn="base">
              <a:spcBef>
                <a:spcPts val="1800"/>
              </a:spcBef>
            </a:pPr>
            <a:r>
              <a:rPr lang="en-ZA" sz="3600" b="1" dirty="0">
                <a:solidFill>
                  <a:srgbClr val="9A73FD"/>
                </a:solidFill>
              </a:rPr>
              <a:t>Advertisements</a:t>
            </a:r>
            <a:r>
              <a:rPr lang="en-ZA" sz="3600" dirty="0"/>
              <a:t> </a:t>
            </a:r>
            <a:br>
              <a:rPr lang="en-ZA" sz="3600" dirty="0"/>
            </a:br>
            <a:r>
              <a:rPr lang="en-ZA" sz="3600" dirty="0"/>
              <a:t>(e.g. newspapers and noticeboards).</a:t>
            </a:r>
          </a:p>
          <a:p>
            <a:pPr lvl="0" fontAlgn="base">
              <a:spcBef>
                <a:spcPts val="1800"/>
              </a:spcBef>
            </a:pPr>
            <a:r>
              <a:rPr lang="en-ZA" sz="3600" b="1" dirty="0">
                <a:solidFill>
                  <a:srgbClr val="8CE614"/>
                </a:solidFill>
              </a:rPr>
              <a:t>Websites </a:t>
            </a:r>
            <a:r>
              <a:rPr lang="en-ZA" sz="3600" dirty="0"/>
              <a:t>and</a:t>
            </a:r>
            <a:r>
              <a:rPr lang="en-ZA" sz="3600" b="1" dirty="0">
                <a:solidFill>
                  <a:srgbClr val="8CE614"/>
                </a:solidFill>
              </a:rPr>
              <a:t> other media.</a:t>
            </a:r>
          </a:p>
          <a:p>
            <a:pPr lvl="0" fontAlgn="base">
              <a:spcBef>
                <a:spcPts val="1800"/>
              </a:spcBef>
            </a:pPr>
            <a:r>
              <a:rPr lang="en-ZA" sz="3600" b="1" dirty="0">
                <a:solidFill>
                  <a:srgbClr val="9A73FD"/>
                </a:solidFill>
              </a:rPr>
              <a:t>Career practitioners </a:t>
            </a:r>
            <a:r>
              <a:rPr lang="en-ZA" sz="3600" dirty="0"/>
              <a:t/>
            </a:r>
            <a:br>
              <a:rPr lang="en-ZA" sz="3600" dirty="0"/>
            </a:br>
            <a:r>
              <a:rPr lang="en-ZA" sz="3600" dirty="0"/>
              <a:t>(including counsellors, tools and tests).</a:t>
            </a:r>
          </a:p>
          <a:p>
            <a:pPr lvl="0" fontAlgn="base">
              <a:spcBef>
                <a:spcPts val="1800"/>
              </a:spcBef>
            </a:pPr>
            <a:r>
              <a:rPr lang="en-ZA" sz="3600" b="1" dirty="0">
                <a:solidFill>
                  <a:srgbClr val="8CE614"/>
                </a:solidFill>
              </a:rPr>
              <a:t>Human resources </a:t>
            </a:r>
            <a:r>
              <a:rPr lang="en-ZA" sz="3600" dirty="0"/>
              <a:t>(HR) departments. </a:t>
            </a:r>
          </a:p>
        </p:txBody>
      </p:sp>
    </p:spTree>
    <p:extLst>
      <p:ext uri="{BB962C8B-B14F-4D97-AF65-F5344CB8AC3E}">
        <p14:creationId xmlns:p14="http://schemas.microsoft.com/office/powerpoint/2010/main" val="319464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4800" dirty="0">
                <a:solidFill>
                  <a:srgbClr val="9A73FD"/>
                </a:solidFill>
                <a:latin typeface="+mn-lt"/>
              </a:rPr>
              <a:t>Learning activity 1.7</a:t>
            </a:r>
            <a:endParaRPr lang="en-GB" sz="4800" dirty="0">
              <a:solidFill>
                <a:srgbClr val="9A73FD"/>
              </a:solidFill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1224573-8DFF-47A0-9B31-3BD0409A5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>
                <a:solidFill>
                  <a:srgbClr val="8CE614"/>
                </a:solidFill>
              </a:rPr>
              <a:t>Module 1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Test your knowledge of this section – and prepare for your career – by completing Learning activity 1.7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5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4460789"/>
            <a:ext cx="7744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module by completing the Summative assessment of Module 1 in your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759B04-8B88-415F-B038-8A28A6B6B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78" y="197709"/>
            <a:ext cx="2029721" cy="28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54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84" y="1851340"/>
            <a:ext cx="7910513" cy="2636839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Benefits of confidence &amp; a positive self-image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096" y="1851340"/>
            <a:ext cx="7910513" cy="888642"/>
          </a:xfrm>
        </p:spPr>
        <p:txBody>
          <a:bodyPr>
            <a:normAutofit lnSpcReduction="10000"/>
          </a:bodyPr>
          <a:lstStyle/>
          <a:p>
            <a:pPr algn="ctr"/>
            <a:r>
              <a:rPr lang="en-ZA" sz="6000" dirty="0">
                <a:solidFill>
                  <a:srgbClr val="9A73FD"/>
                </a:solidFill>
              </a:rPr>
              <a:t>Unit 1.1</a:t>
            </a:r>
          </a:p>
        </p:txBody>
      </p:sp>
    </p:spTree>
    <p:extLst>
      <p:ext uri="{BB962C8B-B14F-4D97-AF65-F5344CB8AC3E}">
        <p14:creationId xmlns:p14="http://schemas.microsoft.com/office/powerpoint/2010/main" val="166108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81722-D188-4D29-8A18-DD8625C9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confidence</a:t>
            </a:r>
            <a:r>
              <a:rPr lang="en-ZA" b="1" dirty="0">
                <a:latin typeface="+mn-lt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BC5DDD-A026-41C5-B1F5-0D2E5C931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47" y="1330551"/>
            <a:ext cx="7905751" cy="3749764"/>
          </a:xfrm>
        </p:spPr>
        <p:txBody>
          <a:bodyPr>
            <a:normAutofit/>
          </a:bodyPr>
          <a:lstStyle/>
          <a:p>
            <a:pPr lvl="0" fontAlgn="base"/>
            <a:r>
              <a:rPr lang="en-ZA" sz="3600" dirty="0"/>
              <a:t>Feeling </a:t>
            </a:r>
            <a:r>
              <a:rPr lang="en-ZA" sz="3600" b="1" dirty="0">
                <a:solidFill>
                  <a:srgbClr val="9A73FD"/>
                </a:solidFill>
              </a:rPr>
              <a:t>self-assured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9A73FD"/>
                </a:solidFill>
              </a:rPr>
              <a:t>optimistic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9A73FD"/>
                </a:solidFill>
              </a:rPr>
              <a:t>enthusiastic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Appreciating your </a:t>
            </a:r>
            <a:r>
              <a:rPr lang="en-ZA" sz="3600" b="1" dirty="0">
                <a:solidFill>
                  <a:srgbClr val="8CE614"/>
                </a:solidFill>
              </a:rPr>
              <a:t>abilities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skills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8CE614"/>
                </a:solidFill>
              </a:rPr>
              <a:t>judgement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Believing in </a:t>
            </a:r>
            <a:r>
              <a:rPr lang="en-ZA" sz="3600" b="1" dirty="0">
                <a:solidFill>
                  <a:srgbClr val="9A73FD"/>
                </a:solidFill>
              </a:rPr>
              <a:t>yourself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Being </a:t>
            </a:r>
            <a:r>
              <a:rPr lang="en-ZA" sz="3600" b="1" dirty="0">
                <a:solidFill>
                  <a:srgbClr val="8CE614"/>
                </a:solidFill>
              </a:rPr>
              <a:t>willing</a:t>
            </a:r>
            <a:r>
              <a:rPr lang="en-ZA" sz="3600" dirty="0"/>
              <a:t> to learn </a:t>
            </a:r>
            <a:r>
              <a:rPr lang="en-ZA" sz="3600" b="1" dirty="0">
                <a:solidFill>
                  <a:srgbClr val="8CE614"/>
                </a:solidFill>
              </a:rPr>
              <a:t>new things</a:t>
            </a:r>
            <a:r>
              <a:rPr lang="en-ZA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18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B8F087-9728-43F4-A808-FD91878ACDB9}"/>
              </a:ext>
            </a:extLst>
          </p:cNvPr>
          <p:cNvPicPr/>
          <p:nvPr/>
        </p:nvPicPr>
        <p:blipFill rotWithShape="1">
          <a:blip r:embed="rId2"/>
          <a:srcRect l="2398" r="28920" b="3"/>
          <a:stretch/>
        </p:blipFill>
        <p:spPr>
          <a:xfrm>
            <a:off x="5721723" y="1350959"/>
            <a:ext cx="1867868" cy="2936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7EB31-7478-43F2-899C-14A4FD2B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177671"/>
            <a:ext cx="7886700" cy="709836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What is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self-esteem</a:t>
            </a:r>
            <a:r>
              <a:rPr lang="en-ZA" b="1" dirty="0">
                <a:latin typeface="+mn-lt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35338A-553C-4505-8CAA-C1641049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237128"/>
            <a:ext cx="4592351" cy="498885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How you </a:t>
            </a:r>
            <a:r>
              <a:rPr lang="en-ZA" sz="3600" b="1" dirty="0">
                <a:solidFill>
                  <a:srgbClr val="8CE614"/>
                </a:solidFill>
              </a:rPr>
              <a:t>respect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8CE614"/>
                </a:solidFill>
              </a:rPr>
              <a:t>value</a:t>
            </a:r>
            <a:r>
              <a:rPr lang="en-ZA" sz="3600" dirty="0"/>
              <a:t> yourself.</a:t>
            </a:r>
          </a:p>
          <a:p>
            <a:pPr lvl="0" fontAlgn="base"/>
            <a:r>
              <a:rPr lang="en-ZA" sz="3600" b="1" dirty="0"/>
              <a:t>Note: </a:t>
            </a:r>
            <a:r>
              <a:rPr lang="en-ZA" sz="3600" dirty="0"/>
              <a:t>Your </a:t>
            </a:r>
            <a:r>
              <a:rPr lang="en-ZA" sz="3600" b="1" dirty="0">
                <a:solidFill>
                  <a:srgbClr val="9A73FD"/>
                </a:solidFill>
              </a:rPr>
              <a:t>self-image</a:t>
            </a:r>
            <a:r>
              <a:rPr lang="en-ZA" sz="3600" dirty="0"/>
              <a:t> is how you view </a:t>
            </a:r>
            <a:r>
              <a:rPr lang="en-ZA" sz="3600" b="1" dirty="0">
                <a:solidFill>
                  <a:srgbClr val="9A73FD"/>
                </a:solidFill>
              </a:rPr>
              <a:t>yourself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Your</a:t>
            </a:r>
            <a:r>
              <a:rPr lang="en-ZA" sz="3600" b="1" dirty="0">
                <a:solidFill>
                  <a:srgbClr val="9A73FD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self-esteem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8CE614"/>
                </a:solidFill>
              </a:rPr>
              <a:t>self-image</a:t>
            </a:r>
            <a:r>
              <a:rPr lang="en-ZA" sz="3600" dirty="0"/>
              <a:t> can be </a:t>
            </a:r>
            <a:r>
              <a:rPr lang="en-ZA" sz="3600" b="1" dirty="0">
                <a:solidFill>
                  <a:srgbClr val="9A73FD"/>
                </a:solidFill>
              </a:rPr>
              <a:t>strengthened</a:t>
            </a:r>
            <a:r>
              <a:rPr lang="en-ZA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6BB0E4-FAD9-4DBF-9738-5F07AB09F0C0}"/>
              </a:ext>
            </a:extLst>
          </p:cNvPr>
          <p:cNvSpPr txBox="1"/>
          <p:nvPr/>
        </p:nvSpPr>
        <p:spPr>
          <a:xfrm>
            <a:off x="5151081" y="4369991"/>
            <a:ext cx="3231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1.2: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Looking after your appearance may boost your confidence, but don’t base your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self-worth on your looks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1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238322D-2095-4BC1-AC3A-AC49D2EF3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>
                <a:solidFill>
                  <a:srgbClr val="8CE614"/>
                </a:solidFill>
              </a:rPr>
              <a:t>Module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out more about your self-image by completing Learning activity 1.1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6238" y="3110779"/>
            <a:ext cx="7910513" cy="1455314"/>
          </a:xfrm>
        </p:spPr>
        <p:txBody>
          <a:bodyPr>
            <a:normAutofit/>
          </a:bodyPr>
          <a:lstStyle/>
          <a:p>
            <a:pPr lvl="0" algn="ctr" defTabSz="457200">
              <a:spcBef>
                <a:spcPts val="1000"/>
              </a:spcBef>
            </a:pPr>
            <a:r>
              <a:rPr lang="en-ZA" sz="4800" dirty="0">
                <a:solidFill>
                  <a:srgbClr val="9A73FD"/>
                </a:solidFill>
                <a:latin typeface="Calibri"/>
                <a:ea typeface="+mn-ea"/>
                <a:cs typeface="+mn-cs"/>
              </a:rPr>
              <a:t>Learning activity 1.1</a:t>
            </a:r>
            <a:r>
              <a:rPr lang="en-ZA" sz="4800" dirty="0">
                <a:solidFill>
                  <a:srgbClr val="796995"/>
                </a:solidFill>
                <a:latin typeface="Calibri"/>
                <a:ea typeface="+mn-ea"/>
                <a:cs typeface="+mn-cs"/>
              </a:rPr>
              <a:t/>
            </a:r>
            <a:br>
              <a:rPr lang="en-ZA" sz="4800" dirty="0">
                <a:solidFill>
                  <a:srgbClr val="796995"/>
                </a:solidFill>
                <a:latin typeface="Calibri"/>
                <a:ea typeface="+mn-ea"/>
                <a:cs typeface="+mn-cs"/>
              </a:rPr>
            </a:br>
            <a:endParaRPr lang="en-ZA" dirty="0">
              <a:solidFill>
                <a:srgbClr val="9A73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defTabSz="457200">
              <a:spcBef>
                <a:spcPts val="1000"/>
              </a:spcBef>
            </a:pPr>
            <a:r>
              <a:rPr lang="en-ZA" sz="4800" dirty="0">
                <a:solidFill>
                  <a:srgbClr val="796995"/>
                </a:solidFill>
                <a:latin typeface="Calibri"/>
                <a:ea typeface="+mn-ea"/>
                <a:cs typeface="+mn-cs"/>
              </a:rPr>
              <a:t/>
            </a:r>
            <a:br>
              <a:rPr lang="en-ZA" sz="4800" dirty="0">
                <a:solidFill>
                  <a:srgbClr val="796995"/>
                </a:solidFill>
                <a:latin typeface="Calibri"/>
                <a:ea typeface="+mn-ea"/>
                <a:cs typeface="+mn-cs"/>
              </a:rPr>
            </a:br>
            <a:r>
              <a:rPr lang="en-ZA" sz="5300" dirty="0">
                <a:solidFill>
                  <a:srgbClr val="9A73FD"/>
                </a:solidFill>
                <a:latin typeface="Calibri"/>
              </a:rPr>
              <a:t>Learning activity 1.2</a:t>
            </a:r>
            <a:endParaRPr lang="en-GB" sz="5300" dirty="0">
              <a:solidFill>
                <a:srgbClr val="9A73FD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your knowledge of this section by completing Learning activity 1.2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761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0BEAD-E1E7-4CE3-8E84-A7FA756E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1" y="1236732"/>
            <a:ext cx="8012941" cy="3193961"/>
          </a:xfrm>
        </p:spPr>
        <p:txBody>
          <a:bodyPr>
            <a:norm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A personal SWOT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1D4B99-72D3-427F-BE77-EDD829168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971" y="1519707"/>
            <a:ext cx="7910513" cy="1030310"/>
          </a:xfrm>
        </p:spPr>
        <p:txBody>
          <a:bodyPr>
            <a:normAutofit/>
          </a:bodyPr>
          <a:lstStyle/>
          <a:p>
            <a:pPr algn="ctr"/>
            <a:r>
              <a:rPr lang="en-ZA" sz="6000" dirty="0">
                <a:solidFill>
                  <a:srgbClr val="9A73FD"/>
                </a:solidFill>
              </a:rPr>
              <a:t>Unit 1.2</a:t>
            </a:r>
          </a:p>
        </p:txBody>
      </p:sp>
    </p:spTree>
    <p:extLst>
      <p:ext uri="{BB962C8B-B14F-4D97-AF65-F5344CB8AC3E}">
        <p14:creationId xmlns:p14="http://schemas.microsoft.com/office/powerpoint/2010/main" val="345998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BF2CAEC-501D-4421-90F6-E18502050BD3}">
  <we:reference id="wa104178141" version="3.1.2.28" store="en-US" storeType="OMEX"/>
  <we:alternateReferences>
    <we:reference id="WA104178141" version="3.1.2.28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3115</TotalTime>
  <Words>1280</Words>
  <Application>Microsoft Office PowerPoint</Application>
  <PresentationFormat>On-screen Show (4:3)</PresentationFormat>
  <Paragraphs>236</Paragraphs>
  <Slides>38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1_Presentation2</vt:lpstr>
      <vt:lpstr>Presentation2</vt:lpstr>
      <vt:lpstr>Life Orientation: Life Skills</vt:lpstr>
      <vt:lpstr>Profile your strengths and abilities</vt:lpstr>
      <vt:lpstr>Think about it… </vt:lpstr>
      <vt:lpstr>Benefits of confidence &amp; a positive self-image </vt:lpstr>
      <vt:lpstr>What is confidence?</vt:lpstr>
      <vt:lpstr>What is self-esteem?</vt:lpstr>
      <vt:lpstr>Learning activity 1.1 </vt:lpstr>
      <vt:lpstr> Learning activity 1.2</vt:lpstr>
      <vt:lpstr>A personal SWOT analysis</vt:lpstr>
      <vt:lpstr>What is a SWOT analysis?</vt:lpstr>
      <vt:lpstr>What are the benefits of a SWOT analysis?</vt:lpstr>
      <vt:lpstr>What are the benefits of a SWOT analysis?</vt:lpstr>
      <vt:lpstr>PowerPoint Presentation</vt:lpstr>
      <vt:lpstr>Learning activity 1.3</vt:lpstr>
      <vt:lpstr>Factors that detract from your self-esteem</vt:lpstr>
      <vt:lpstr>Remember, self-esteem is about:</vt:lpstr>
      <vt:lpstr>Factors that undermine self-esteem</vt:lpstr>
      <vt:lpstr>Ways to improve your self-esteem:</vt:lpstr>
      <vt:lpstr>Learning activity 1.4</vt:lpstr>
      <vt:lpstr>Self-motivation</vt:lpstr>
      <vt:lpstr>What is self-motivation?</vt:lpstr>
      <vt:lpstr>Why is self-motivation important?</vt:lpstr>
      <vt:lpstr>Examples of self-motivation </vt:lpstr>
      <vt:lpstr>PowerPoint Presentation</vt:lpstr>
      <vt:lpstr>Learning activity 1.5</vt:lpstr>
      <vt:lpstr>How can you stay self-motivated? </vt:lpstr>
      <vt:lpstr>Learning activity 1.6</vt:lpstr>
      <vt:lpstr>Job opportunities  &amp; careers</vt:lpstr>
      <vt:lpstr>What is a career? </vt:lpstr>
      <vt:lpstr>Where can you find job opportunities? </vt:lpstr>
      <vt:lpstr>Where can you find job opportunities? </vt:lpstr>
      <vt:lpstr>Where can you find job opportunities? </vt:lpstr>
      <vt:lpstr>Where can you find job opportunities? </vt:lpstr>
      <vt:lpstr>Analysing a formal job advert</vt:lpstr>
      <vt:lpstr>Where can you find more information about careers?</vt:lpstr>
      <vt:lpstr>Learning activity 1.7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157</cp:revision>
  <dcterms:created xsi:type="dcterms:W3CDTF">2017-08-15T07:49:10Z</dcterms:created>
  <dcterms:modified xsi:type="dcterms:W3CDTF">2018-02-06T07:37:49Z</dcterms:modified>
</cp:coreProperties>
</file>