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8"/>
  </p:notesMasterIdLst>
  <p:sldIdLst>
    <p:sldId id="289" r:id="rId2"/>
    <p:sldId id="290" r:id="rId3"/>
    <p:sldId id="335" r:id="rId4"/>
    <p:sldId id="365" r:id="rId5"/>
    <p:sldId id="367" r:id="rId6"/>
    <p:sldId id="369" r:id="rId7"/>
    <p:sldId id="337" r:id="rId8"/>
    <p:sldId id="339" r:id="rId9"/>
    <p:sldId id="375" r:id="rId10"/>
    <p:sldId id="360" r:id="rId11"/>
    <p:sldId id="373" r:id="rId12"/>
    <p:sldId id="374" r:id="rId13"/>
    <p:sldId id="340" r:id="rId14"/>
    <p:sldId id="361" r:id="rId15"/>
    <p:sldId id="343" r:id="rId16"/>
    <p:sldId id="377" r:id="rId17"/>
    <p:sldId id="362" r:id="rId18"/>
    <p:sldId id="344" r:id="rId19"/>
    <p:sldId id="345" r:id="rId20"/>
    <p:sldId id="346" r:id="rId21"/>
    <p:sldId id="378" r:id="rId22"/>
    <p:sldId id="379" r:id="rId23"/>
    <p:sldId id="348" r:id="rId24"/>
    <p:sldId id="349" r:id="rId25"/>
    <p:sldId id="381" r:id="rId26"/>
    <p:sldId id="380" r:id="rId27"/>
    <p:sldId id="351" r:id="rId28"/>
    <p:sldId id="353" r:id="rId29"/>
    <p:sldId id="352" r:id="rId30"/>
    <p:sldId id="354" r:id="rId31"/>
    <p:sldId id="382" r:id="rId32"/>
    <p:sldId id="356" r:id="rId33"/>
    <p:sldId id="357" r:id="rId34"/>
    <p:sldId id="363" r:id="rId35"/>
    <p:sldId id="359" r:id="rId36"/>
    <p:sldId id="383"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840" userDrawn="1">
          <p15:clr>
            <a:srgbClr val="A4A3A4"/>
          </p15:clr>
        </p15:guide>
        <p15:guide id="2" pos="2640" userDrawn="1">
          <p15:clr>
            <a:srgbClr val="A4A3A4"/>
          </p15:clr>
        </p15:guide>
        <p15:guide id="3" orient="horz" pos="1008" userDrawn="1">
          <p15:clr>
            <a:srgbClr val="A4A3A4"/>
          </p15:clr>
        </p15:guide>
        <p15:guide id="4" pos="2736" userDrawn="1">
          <p15:clr>
            <a:srgbClr val="A4A3A4"/>
          </p15:clr>
        </p15:guide>
        <p15:guide id="5" orient="horz"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DD7CB"/>
    <a:srgbClr val="7DABD5"/>
    <a:srgbClr val="97BCDD"/>
    <a:srgbClr val="BFA9D3"/>
    <a:srgbClr val="B197C9"/>
    <a:srgbClr val="E6B2A8"/>
    <a:srgbClr val="E6BAA8"/>
    <a:srgbClr val="BDE4DC"/>
    <a:srgbClr val="B2CDE6"/>
    <a:srgbClr val="D5C7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715" autoAdjust="0"/>
  </p:normalViewPr>
  <p:slideViewPr>
    <p:cSldViewPr>
      <p:cViewPr varScale="1">
        <p:scale>
          <a:sx n="103" d="100"/>
          <a:sy n="103" d="100"/>
        </p:scale>
        <p:origin x="882" y="54"/>
      </p:cViewPr>
      <p:guideLst>
        <p:guide orient="horz" pos="3840"/>
        <p:guide pos="2640"/>
        <p:guide orient="horz" pos="1008"/>
        <p:guide pos="2736"/>
        <p:guide orient="horz"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F79B899-2475-4158-BCC4-B638F97B8CCC}" type="doc">
      <dgm:prSet loTypeId="urn:microsoft.com/office/officeart/2005/8/layout/radial1" loCatId="relationship" qsTypeId="urn:microsoft.com/office/officeart/2005/8/quickstyle/simple1" qsCatId="simple" csTypeId="urn:microsoft.com/office/officeart/2005/8/colors/colorful1" csCatId="colorful" phldr="1"/>
      <dgm:spPr/>
      <dgm:t>
        <a:bodyPr/>
        <a:lstStyle/>
        <a:p>
          <a:endParaRPr lang="en-ZA"/>
        </a:p>
      </dgm:t>
    </dgm:pt>
    <dgm:pt modelId="{86B27382-AF26-45EC-AFCC-F3F7C64D727E}">
      <dgm:prSet phldrT="[Text]" custT="1"/>
      <dgm:spPr>
        <a:solidFill>
          <a:srgbClr val="5B9BD5"/>
        </a:solidFill>
      </dgm:spPr>
      <dgm:t>
        <a:bodyPr/>
        <a:lstStyle/>
        <a:p>
          <a:r>
            <a:rPr lang="en-ZA" sz="1200" b="1" dirty="0" smtClean="0">
              <a:solidFill>
                <a:schemeClr val="tx1"/>
              </a:solidFill>
            </a:rPr>
            <a:t>Communication</a:t>
          </a:r>
          <a:endParaRPr lang="en-ZA" sz="1200" b="1" dirty="0">
            <a:solidFill>
              <a:schemeClr val="tx1"/>
            </a:solidFill>
          </a:endParaRPr>
        </a:p>
      </dgm:t>
    </dgm:pt>
    <dgm:pt modelId="{9EF90C52-36C6-4334-87DD-41078EC61B1D}" type="parTrans" cxnId="{762389FC-7EC2-4CA5-8364-E75BE7FB0455}">
      <dgm:prSet/>
      <dgm:spPr/>
      <dgm:t>
        <a:bodyPr/>
        <a:lstStyle/>
        <a:p>
          <a:endParaRPr lang="en-ZA"/>
        </a:p>
      </dgm:t>
    </dgm:pt>
    <dgm:pt modelId="{FDF40719-6D65-48C1-99EF-06BB5F827B8B}" type="sibTrans" cxnId="{762389FC-7EC2-4CA5-8364-E75BE7FB0455}">
      <dgm:prSet/>
      <dgm:spPr/>
      <dgm:t>
        <a:bodyPr/>
        <a:lstStyle/>
        <a:p>
          <a:endParaRPr lang="en-ZA"/>
        </a:p>
      </dgm:t>
    </dgm:pt>
    <dgm:pt modelId="{D1AFD07F-6A83-4056-926B-1C85B272F1A3}">
      <dgm:prSet phldrT="[Text]"/>
      <dgm:spPr>
        <a:solidFill>
          <a:srgbClr val="DAF04F"/>
        </a:solidFill>
      </dgm:spPr>
      <dgm:t>
        <a:bodyPr/>
        <a:lstStyle/>
        <a:p>
          <a:r>
            <a:rPr lang="en-ZA" dirty="0" smtClean="0">
              <a:solidFill>
                <a:schemeClr val="tx1"/>
              </a:solidFill>
            </a:rPr>
            <a:t>Theory</a:t>
          </a:r>
          <a:endParaRPr lang="en-ZA" dirty="0">
            <a:solidFill>
              <a:schemeClr val="tx1"/>
            </a:solidFill>
          </a:endParaRPr>
        </a:p>
      </dgm:t>
    </dgm:pt>
    <dgm:pt modelId="{E05E0678-6305-4A07-81AC-C6A59ADDD628}" type="parTrans" cxnId="{1483CC32-79CE-44A6-80F8-B5B9E2A5D227}">
      <dgm:prSet/>
      <dgm:spPr>
        <a:ln w="19050">
          <a:solidFill>
            <a:schemeClr val="bg1">
              <a:lumMod val="65000"/>
            </a:schemeClr>
          </a:solidFill>
        </a:ln>
      </dgm:spPr>
      <dgm:t>
        <a:bodyPr/>
        <a:lstStyle/>
        <a:p>
          <a:endParaRPr lang="en-ZA"/>
        </a:p>
      </dgm:t>
    </dgm:pt>
    <dgm:pt modelId="{FE0272C4-9DFD-40E0-B8B1-B509922EB0E7}" type="sibTrans" cxnId="{1483CC32-79CE-44A6-80F8-B5B9E2A5D227}">
      <dgm:prSet/>
      <dgm:spPr/>
      <dgm:t>
        <a:bodyPr/>
        <a:lstStyle/>
        <a:p>
          <a:endParaRPr lang="en-ZA"/>
        </a:p>
      </dgm:t>
    </dgm:pt>
    <dgm:pt modelId="{4B8934C3-83AD-45DA-8CE9-6E548197498E}">
      <dgm:prSet phldrT="[Text]"/>
      <dgm:spPr>
        <a:solidFill>
          <a:srgbClr val="DAF04F"/>
        </a:solidFill>
      </dgm:spPr>
      <dgm:t>
        <a:bodyPr/>
        <a:lstStyle/>
        <a:p>
          <a:r>
            <a:rPr lang="en-ZA" dirty="0" smtClean="0">
              <a:solidFill>
                <a:schemeClr val="tx1"/>
              </a:solidFill>
            </a:rPr>
            <a:t>Reading and viewing</a:t>
          </a:r>
          <a:endParaRPr lang="en-ZA" dirty="0">
            <a:solidFill>
              <a:schemeClr val="tx1"/>
            </a:solidFill>
          </a:endParaRPr>
        </a:p>
      </dgm:t>
    </dgm:pt>
    <dgm:pt modelId="{AC94A712-7DB6-4DB5-9CCF-07B3C6DFFA34}" type="parTrans" cxnId="{9DA6BA2F-6432-42CE-900B-AF3DBD19BF61}">
      <dgm:prSet/>
      <dgm:spPr>
        <a:ln w="19050">
          <a:solidFill>
            <a:schemeClr val="bg1">
              <a:lumMod val="65000"/>
            </a:schemeClr>
          </a:solidFill>
        </a:ln>
      </dgm:spPr>
      <dgm:t>
        <a:bodyPr/>
        <a:lstStyle/>
        <a:p>
          <a:endParaRPr lang="en-ZA"/>
        </a:p>
      </dgm:t>
    </dgm:pt>
    <dgm:pt modelId="{3FC5E1F6-29AB-4C86-93AE-87941CEF03D1}" type="sibTrans" cxnId="{9DA6BA2F-6432-42CE-900B-AF3DBD19BF61}">
      <dgm:prSet/>
      <dgm:spPr/>
      <dgm:t>
        <a:bodyPr/>
        <a:lstStyle/>
        <a:p>
          <a:endParaRPr lang="en-ZA"/>
        </a:p>
      </dgm:t>
    </dgm:pt>
    <dgm:pt modelId="{B358FDC0-EADE-4373-9447-40026D4B0BAC}">
      <dgm:prSet phldrT="[Text]"/>
      <dgm:spPr>
        <a:solidFill>
          <a:srgbClr val="DAF04F"/>
        </a:solidFill>
      </dgm:spPr>
      <dgm:t>
        <a:bodyPr/>
        <a:lstStyle/>
        <a:p>
          <a:r>
            <a:rPr lang="en-ZA" dirty="0" smtClean="0">
              <a:solidFill>
                <a:schemeClr val="tx1"/>
              </a:solidFill>
            </a:rPr>
            <a:t>Writing </a:t>
          </a:r>
          <a:endParaRPr lang="en-ZA" dirty="0">
            <a:solidFill>
              <a:schemeClr val="tx1"/>
            </a:solidFill>
          </a:endParaRPr>
        </a:p>
      </dgm:t>
    </dgm:pt>
    <dgm:pt modelId="{89D0B869-74D6-4DAD-A2B5-640A8FC1E287}" type="parTrans" cxnId="{1CFFD538-36E9-4BE7-ABAE-E0E7B7234EB7}">
      <dgm:prSet/>
      <dgm:spPr>
        <a:ln w="19050">
          <a:solidFill>
            <a:schemeClr val="bg1">
              <a:lumMod val="65000"/>
            </a:schemeClr>
          </a:solidFill>
        </a:ln>
      </dgm:spPr>
      <dgm:t>
        <a:bodyPr/>
        <a:lstStyle/>
        <a:p>
          <a:endParaRPr lang="en-ZA"/>
        </a:p>
      </dgm:t>
    </dgm:pt>
    <dgm:pt modelId="{96B00697-72D3-40FD-829B-703E02C23D32}" type="sibTrans" cxnId="{1CFFD538-36E9-4BE7-ABAE-E0E7B7234EB7}">
      <dgm:prSet/>
      <dgm:spPr/>
      <dgm:t>
        <a:bodyPr/>
        <a:lstStyle/>
        <a:p>
          <a:endParaRPr lang="en-ZA"/>
        </a:p>
      </dgm:t>
    </dgm:pt>
    <dgm:pt modelId="{50417527-A6B9-49A1-A3CC-09F2BA9A1CA5}">
      <dgm:prSet phldrT="[Text]"/>
      <dgm:spPr>
        <a:solidFill>
          <a:srgbClr val="DAF04F"/>
        </a:solidFill>
      </dgm:spPr>
      <dgm:t>
        <a:bodyPr/>
        <a:lstStyle/>
        <a:p>
          <a:r>
            <a:rPr lang="en-ZA" dirty="0" smtClean="0">
              <a:solidFill>
                <a:schemeClr val="tx1"/>
              </a:solidFill>
            </a:rPr>
            <a:t>Language in practice</a:t>
          </a:r>
          <a:endParaRPr lang="en-ZA" dirty="0">
            <a:solidFill>
              <a:schemeClr val="tx1"/>
            </a:solidFill>
          </a:endParaRPr>
        </a:p>
      </dgm:t>
    </dgm:pt>
    <dgm:pt modelId="{9E26BAC4-E958-4FCA-A6DC-4107B16AD9B8}" type="parTrans" cxnId="{E8FB0280-2856-4D3D-A47D-E05FC7EDAFBD}">
      <dgm:prSet/>
      <dgm:spPr>
        <a:ln w="19050">
          <a:solidFill>
            <a:schemeClr val="bg1">
              <a:lumMod val="65000"/>
            </a:schemeClr>
          </a:solidFill>
        </a:ln>
      </dgm:spPr>
      <dgm:t>
        <a:bodyPr/>
        <a:lstStyle/>
        <a:p>
          <a:endParaRPr lang="en-ZA"/>
        </a:p>
      </dgm:t>
    </dgm:pt>
    <dgm:pt modelId="{45008030-A2E5-4967-8B28-8700F85F2A94}" type="sibTrans" cxnId="{E8FB0280-2856-4D3D-A47D-E05FC7EDAFBD}">
      <dgm:prSet/>
      <dgm:spPr/>
      <dgm:t>
        <a:bodyPr/>
        <a:lstStyle/>
        <a:p>
          <a:endParaRPr lang="en-ZA"/>
        </a:p>
      </dgm:t>
    </dgm:pt>
    <dgm:pt modelId="{FEF06ADA-D154-44DA-BC15-2AC33F4D0574}">
      <dgm:prSet/>
      <dgm:spPr>
        <a:solidFill>
          <a:srgbClr val="DAF04F"/>
        </a:solidFill>
      </dgm:spPr>
      <dgm:t>
        <a:bodyPr/>
        <a:lstStyle/>
        <a:p>
          <a:r>
            <a:rPr lang="en-ZA" dirty="0" smtClean="0">
              <a:solidFill>
                <a:schemeClr val="tx1"/>
              </a:solidFill>
            </a:rPr>
            <a:t>Speaking</a:t>
          </a:r>
          <a:endParaRPr lang="en-ZA" dirty="0">
            <a:solidFill>
              <a:schemeClr val="tx1"/>
            </a:solidFill>
          </a:endParaRPr>
        </a:p>
      </dgm:t>
    </dgm:pt>
    <dgm:pt modelId="{0D288274-A0E0-4C8E-B0BE-7D83B2F7FAFC}" type="parTrans" cxnId="{94378827-9ABC-4B62-954E-3BF4A22EF0DE}">
      <dgm:prSet/>
      <dgm:spPr>
        <a:ln w="19050">
          <a:solidFill>
            <a:schemeClr val="bg1">
              <a:lumMod val="65000"/>
            </a:schemeClr>
          </a:solidFill>
        </a:ln>
      </dgm:spPr>
      <dgm:t>
        <a:bodyPr/>
        <a:lstStyle/>
        <a:p>
          <a:endParaRPr lang="en-ZA" dirty="0"/>
        </a:p>
      </dgm:t>
    </dgm:pt>
    <dgm:pt modelId="{D4156EC0-17BE-48A3-B911-D3781B43E65C}" type="sibTrans" cxnId="{94378827-9ABC-4B62-954E-3BF4A22EF0DE}">
      <dgm:prSet/>
      <dgm:spPr/>
      <dgm:t>
        <a:bodyPr/>
        <a:lstStyle/>
        <a:p>
          <a:endParaRPr lang="en-ZA"/>
        </a:p>
      </dgm:t>
    </dgm:pt>
    <dgm:pt modelId="{37592473-5F52-4716-98FE-EF6F1C0C06BA}">
      <dgm:prSet/>
      <dgm:spPr>
        <a:solidFill>
          <a:srgbClr val="DAF04F"/>
        </a:solidFill>
      </dgm:spPr>
      <dgm:t>
        <a:bodyPr/>
        <a:lstStyle/>
        <a:p>
          <a:r>
            <a:rPr lang="en-ZA" dirty="0" smtClean="0">
              <a:solidFill>
                <a:schemeClr val="tx1"/>
              </a:solidFill>
            </a:rPr>
            <a:t>Listening</a:t>
          </a:r>
          <a:endParaRPr lang="en-ZA" dirty="0">
            <a:solidFill>
              <a:schemeClr val="tx1"/>
            </a:solidFill>
          </a:endParaRPr>
        </a:p>
      </dgm:t>
    </dgm:pt>
    <dgm:pt modelId="{FDE8AA07-8DCD-4FFD-BAC8-80B704A2CD20}" type="parTrans" cxnId="{24915EF7-EBEE-40DD-B0DB-CC977B5D5897}">
      <dgm:prSet/>
      <dgm:spPr>
        <a:ln w="19050">
          <a:solidFill>
            <a:schemeClr val="bg1">
              <a:lumMod val="65000"/>
            </a:schemeClr>
          </a:solidFill>
        </a:ln>
      </dgm:spPr>
      <dgm:t>
        <a:bodyPr/>
        <a:lstStyle/>
        <a:p>
          <a:endParaRPr lang="en-ZA"/>
        </a:p>
      </dgm:t>
    </dgm:pt>
    <dgm:pt modelId="{5465B444-2B2C-4A9E-99CA-672ABEDC9A5F}" type="sibTrans" cxnId="{24915EF7-EBEE-40DD-B0DB-CC977B5D5897}">
      <dgm:prSet/>
      <dgm:spPr/>
      <dgm:t>
        <a:bodyPr/>
        <a:lstStyle/>
        <a:p>
          <a:endParaRPr lang="en-ZA"/>
        </a:p>
      </dgm:t>
    </dgm:pt>
    <dgm:pt modelId="{D80B2F80-0169-4C68-86D0-01DA9C7CE178}" type="pres">
      <dgm:prSet presAssocID="{FF79B899-2475-4158-BCC4-B638F97B8CCC}" presName="cycle" presStyleCnt="0">
        <dgm:presLayoutVars>
          <dgm:chMax val="1"/>
          <dgm:dir/>
          <dgm:animLvl val="ctr"/>
          <dgm:resizeHandles val="exact"/>
        </dgm:presLayoutVars>
      </dgm:prSet>
      <dgm:spPr/>
      <dgm:t>
        <a:bodyPr/>
        <a:lstStyle/>
        <a:p>
          <a:endParaRPr lang="en-ZA"/>
        </a:p>
      </dgm:t>
    </dgm:pt>
    <dgm:pt modelId="{0CBD65C8-EB5E-485B-BFD2-FE0CC132433B}" type="pres">
      <dgm:prSet presAssocID="{86B27382-AF26-45EC-AFCC-F3F7C64D727E}" presName="centerShape" presStyleLbl="node0" presStyleIdx="0" presStyleCnt="1" custScaleX="117644" custScaleY="117644"/>
      <dgm:spPr/>
      <dgm:t>
        <a:bodyPr/>
        <a:lstStyle/>
        <a:p>
          <a:endParaRPr lang="en-ZA"/>
        </a:p>
      </dgm:t>
    </dgm:pt>
    <dgm:pt modelId="{7A7C96DF-5134-4B94-ABEF-90EC2920B6F4}" type="pres">
      <dgm:prSet presAssocID="{E05E0678-6305-4A07-81AC-C6A59ADDD628}" presName="Name9" presStyleLbl="parChTrans1D2" presStyleIdx="0" presStyleCnt="6"/>
      <dgm:spPr/>
      <dgm:t>
        <a:bodyPr/>
        <a:lstStyle/>
        <a:p>
          <a:endParaRPr lang="en-ZA"/>
        </a:p>
      </dgm:t>
    </dgm:pt>
    <dgm:pt modelId="{7A3ACC85-C88A-4E62-9A9E-3B21A4BD1C6F}" type="pres">
      <dgm:prSet presAssocID="{E05E0678-6305-4A07-81AC-C6A59ADDD628}" presName="connTx" presStyleLbl="parChTrans1D2" presStyleIdx="0" presStyleCnt="6"/>
      <dgm:spPr/>
      <dgm:t>
        <a:bodyPr/>
        <a:lstStyle/>
        <a:p>
          <a:endParaRPr lang="en-ZA"/>
        </a:p>
      </dgm:t>
    </dgm:pt>
    <dgm:pt modelId="{FC937569-5EE8-43A6-84D0-DD822889D80C}" type="pres">
      <dgm:prSet presAssocID="{D1AFD07F-6A83-4056-926B-1C85B272F1A3}" presName="node" presStyleLbl="node1" presStyleIdx="0" presStyleCnt="6">
        <dgm:presLayoutVars>
          <dgm:bulletEnabled val="1"/>
        </dgm:presLayoutVars>
      </dgm:prSet>
      <dgm:spPr/>
      <dgm:t>
        <a:bodyPr/>
        <a:lstStyle/>
        <a:p>
          <a:endParaRPr lang="en-ZA"/>
        </a:p>
      </dgm:t>
    </dgm:pt>
    <dgm:pt modelId="{3602602A-770A-4FDE-926D-6E1570048EC3}" type="pres">
      <dgm:prSet presAssocID="{0D288274-A0E0-4C8E-B0BE-7D83B2F7FAFC}" presName="Name9" presStyleLbl="parChTrans1D2" presStyleIdx="1" presStyleCnt="6"/>
      <dgm:spPr/>
      <dgm:t>
        <a:bodyPr/>
        <a:lstStyle/>
        <a:p>
          <a:endParaRPr lang="en-ZA"/>
        </a:p>
      </dgm:t>
    </dgm:pt>
    <dgm:pt modelId="{AC461BEF-0BA4-45CE-834C-ECD7F49B5EBC}" type="pres">
      <dgm:prSet presAssocID="{0D288274-A0E0-4C8E-B0BE-7D83B2F7FAFC}" presName="connTx" presStyleLbl="parChTrans1D2" presStyleIdx="1" presStyleCnt="6"/>
      <dgm:spPr/>
      <dgm:t>
        <a:bodyPr/>
        <a:lstStyle/>
        <a:p>
          <a:endParaRPr lang="en-ZA"/>
        </a:p>
      </dgm:t>
    </dgm:pt>
    <dgm:pt modelId="{C5584537-6E17-489E-9FC2-73B71B3E7B64}" type="pres">
      <dgm:prSet presAssocID="{FEF06ADA-D154-44DA-BC15-2AC33F4D0574}" presName="node" presStyleLbl="node1" presStyleIdx="1" presStyleCnt="6">
        <dgm:presLayoutVars>
          <dgm:bulletEnabled val="1"/>
        </dgm:presLayoutVars>
      </dgm:prSet>
      <dgm:spPr/>
      <dgm:t>
        <a:bodyPr/>
        <a:lstStyle/>
        <a:p>
          <a:endParaRPr lang="en-ZA"/>
        </a:p>
      </dgm:t>
    </dgm:pt>
    <dgm:pt modelId="{6DA707DE-D493-4F71-98C4-E0587F88F312}" type="pres">
      <dgm:prSet presAssocID="{FDE8AA07-8DCD-4FFD-BAC8-80B704A2CD20}" presName="Name9" presStyleLbl="parChTrans1D2" presStyleIdx="2" presStyleCnt="6"/>
      <dgm:spPr/>
      <dgm:t>
        <a:bodyPr/>
        <a:lstStyle/>
        <a:p>
          <a:endParaRPr lang="en-ZA"/>
        </a:p>
      </dgm:t>
    </dgm:pt>
    <dgm:pt modelId="{B50AC5E0-7E91-4F85-AB82-5A67A341343F}" type="pres">
      <dgm:prSet presAssocID="{FDE8AA07-8DCD-4FFD-BAC8-80B704A2CD20}" presName="connTx" presStyleLbl="parChTrans1D2" presStyleIdx="2" presStyleCnt="6"/>
      <dgm:spPr/>
      <dgm:t>
        <a:bodyPr/>
        <a:lstStyle/>
        <a:p>
          <a:endParaRPr lang="en-ZA"/>
        </a:p>
      </dgm:t>
    </dgm:pt>
    <dgm:pt modelId="{08AC43C9-513B-47D0-BEFA-CF389D6294EB}" type="pres">
      <dgm:prSet presAssocID="{37592473-5F52-4716-98FE-EF6F1C0C06BA}" presName="node" presStyleLbl="node1" presStyleIdx="2" presStyleCnt="6">
        <dgm:presLayoutVars>
          <dgm:bulletEnabled val="1"/>
        </dgm:presLayoutVars>
      </dgm:prSet>
      <dgm:spPr/>
      <dgm:t>
        <a:bodyPr/>
        <a:lstStyle/>
        <a:p>
          <a:endParaRPr lang="en-ZA"/>
        </a:p>
      </dgm:t>
    </dgm:pt>
    <dgm:pt modelId="{28C84A00-4EC3-4638-8EEC-FD0F7783342A}" type="pres">
      <dgm:prSet presAssocID="{AC94A712-7DB6-4DB5-9CCF-07B3C6DFFA34}" presName="Name9" presStyleLbl="parChTrans1D2" presStyleIdx="3" presStyleCnt="6"/>
      <dgm:spPr/>
      <dgm:t>
        <a:bodyPr/>
        <a:lstStyle/>
        <a:p>
          <a:endParaRPr lang="en-ZA"/>
        </a:p>
      </dgm:t>
    </dgm:pt>
    <dgm:pt modelId="{B1CE45D6-9609-451E-A7AA-AF9C1E4BB608}" type="pres">
      <dgm:prSet presAssocID="{AC94A712-7DB6-4DB5-9CCF-07B3C6DFFA34}" presName="connTx" presStyleLbl="parChTrans1D2" presStyleIdx="3" presStyleCnt="6"/>
      <dgm:spPr/>
      <dgm:t>
        <a:bodyPr/>
        <a:lstStyle/>
        <a:p>
          <a:endParaRPr lang="en-ZA"/>
        </a:p>
      </dgm:t>
    </dgm:pt>
    <dgm:pt modelId="{BE441460-E03A-48D2-B37C-CAB8EFC6D58D}" type="pres">
      <dgm:prSet presAssocID="{4B8934C3-83AD-45DA-8CE9-6E548197498E}" presName="node" presStyleLbl="node1" presStyleIdx="3" presStyleCnt="6">
        <dgm:presLayoutVars>
          <dgm:bulletEnabled val="1"/>
        </dgm:presLayoutVars>
      </dgm:prSet>
      <dgm:spPr/>
      <dgm:t>
        <a:bodyPr/>
        <a:lstStyle/>
        <a:p>
          <a:endParaRPr lang="en-ZA"/>
        </a:p>
      </dgm:t>
    </dgm:pt>
    <dgm:pt modelId="{33A2549A-1EAD-4732-87FB-29D9A6AEA0D4}" type="pres">
      <dgm:prSet presAssocID="{89D0B869-74D6-4DAD-A2B5-640A8FC1E287}" presName="Name9" presStyleLbl="parChTrans1D2" presStyleIdx="4" presStyleCnt="6"/>
      <dgm:spPr/>
      <dgm:t>
        <a:bodyPr/>
        <a:lstStyle/>
        <a:p>
          <a:endParaRPr lang="en-ZA"/>
        </a:p>
      </dgm:t>
    </dgm:pt>
    <dgm:pt modelId="{290AD0D1-5BD1-4581-9106-A2878663F83A}" type="pres">
      <dgm:prSet presAssocID="{89D0B869-74D6-4DAD-A2B5-640A8FC1E287}" presName="connTx" presStyleLbl="parChTrans1D2" presStyleIdx="4" presStyleCnt="6"/>
      <dgm:spPr/>
      <dgm:t>
        <a:bodyPr/>
        <a:lstStyle/>
        <a:p>
          <a:endParaRPr lang="en-ZA"/>
        </a:p>
      </dgm:t>
    </dgm:pt>
    <dgm:pt modelId="{9555EA11-102F-4899-9634-DD766A804F53}" type="pres">
      <dgm:prSet presAssocID="{B358FDC0-EADE-4373-9447-40026D4B0BAC}" presName="node" presStyleLbl="node1" presStyleIdx="4" presStyleCnt="6">
        <dgm:presLayoutVars>
          <dgm:bulletEnabled val="1"/>
        </dgm:presLayoutVars>
      </dgm:prSet>
      <dgm:spPr/>
      <dgm:t>
        <a:bodyPr/>
        <a:lstStyle/>
        <a:p>
          <a:endParaRPr lang="en-ZA"/>
        </a:p>
      </dgm:t>
    </dgm:pt>
    <dgm:pt modelId="{BE8D2A33-EBAD-416E-8C9E-7E1A309957AE}" type="pres">
      <dgm:prSet presAssocID="{9E26BAC4-E958-4FCA-A6DC-4107B16AD9B8}" presName="Name9" presStyleLbl="parChTrans1D2" presStyleIdx="5" presStyleCnt="6"/>
      <dgm:spPr/>
      <dgm:t>
        <a:bodyPr/>
        <a:lstStyle/>
        <a:p>
          <a:endParaRPr lang="en-ZA"/>
        </a:p>
      </dgm:t>
    </dgm:pt>
    <dgm:pt modelId="{C9A0A964-FB6C-4868-959D-2F108367BF50}" type="pres">
      <dgm:prSet presAssocID="{9E26BAC4-E958-4FCA-A6DC-4107B16AD9B8}" presName="connTx" presStyleLbl="parChTrans1D2" presStyleIdx="5" presStyleCnt="6"/>
      <dgm:spPr/>
      <dgm:t>
        <a:bodyPr/>
        <a:lstStyle/>
        <a:p>
          <a:endParaRPr lang="en-ZA"/>
        </a:p>
      </dgm:t>
    </dgm:pt>
    <dgm:pt modelId="{A537ECD6-2BFE-431F-834E-CFC1101B1CDE}" type="pres">
      <dgm:prSet presAssocID="{50417527-A6B9-49A1-A3CC-09F2BA9A1CA5}" presName="node" presStyleLbl="node1" presStyleIdx="5" presStyleCnt="6">
        <dgm:presLayoutVars>
          <dgm:bulletEnabled val="1"/>
        </dgm:presLayoutVars>
      </dgm:prSet>
      <dgm:spPr/>
      <dgm:t>
        <a:bodyPr/>
        <a:lstStyle/>
        <a:p>
          <a:endParaRPr lang="en-ZA"/>
        </a:p>
      </dgm:t>
    </dgm:pt>
  </dgm:ptLst>
  <dgm:cxnLst>
    <dgm:cxn modelId="{F2BA6F14-D47A-4D0E-B798-0ECADAD9755E}" type="presOf" srcId="{37592473-5F52-4716-98FE-EF6F1C0C06BA}" destId="{08AC43C9-513B-47D0-BEFA-CF389D6294EB}" srcOrd="0" destOrd="0" presId="urn:microsoft.com/office/officeart/2005/8/layout/radial1"/>
    <dgm:cxn modelId="{9DA6BA2F-6432-42CE-900B-AF3DBD19BF61}" srcId="{86B27382-AF26-45EC-AFCC-F3F7C64D727E}" destId="{4B8934C3-83AD-45DA-8CE9-6E548197498E}" srcOrd="3" destOrd="0" parTransId="{AC94A712-7DB6-4DB5-9CCF-07B3C6DFFA34}" sibTransId="{3FC5E1F6-29AB-4C86-93AE-87941CEF03D1}"/>
    <dgm:cxn modelId="{4F886568-C3E9-48A4-B291-5AFC2D158AB1}" type="presOf" srcId="{FEF06ADA-D154-44DA-BC15-2AC33F4D0574}" destId="{C5584537-6E17-489E-9FC2-73B71B3E7B64}" srcOrd="0" destOrd="0" presId="urn:microsoft.com/office/officeart/2005/8/layout/radial1"/>
    <dgm:cxn modelId="{E7899421-9FDA-4FF8-9BAE-471A2AB89240}" type="presOf" srcId="{AC94A712-7DB6-4DB5-9CCF-07B3C6DFFA34}" destId="{28C84A00-4EC3-4638-8EEC-FD0F7783342A}" srcOrd="0" destOrd="0" presId="urn:microsoft.com/office/officeart/2005/8/layout/radial1"/>
    <dgm:cxn modelId="{5DA11A35-75BD-45F6-BE82-35DD2BB101B9}" type="presOf" srcId="{E05E0678-6305-4A07-81AC-C6A59ADDD628}" destId="{7A3ACC85-C88A-4E62-9A9E-3B21A4BD1C6F}" srcOrd="1" destOrd="0" presId="urn:microsoft.com/office/officeart/2005/8/layout/radial1"/>
    <dgm:cxn modelId="{762389FC-7EC2-4CA5-8364-E75BE7FB0455}" srcId="{FF79B899-2475-4158-BCC4-B638F97B8CCC}" destId="{86B27382-AF26-45EC-AFCC-F3F7C64D727E}" srcOrd="0" destOrd="0" parTransId="{9EF90C52-36C6-4334-87DD-41078EC61B1D}" sibTransId="{FDF40719-6D65-48C1-99EF-06BB5F827B8B}"/>
    <dgm:cxn modelId="{1CFFD538-36E9-4BE7-ABAE-E0E7B7234EB7}" srcId="{86B27382-AF26-45EC-AFCC-F3F7C64D727E}" destId="{B358FDC0-EADE-4373-9447-40026D4B0BAC}" srcOrd="4" destOrd="0" parTransId="{89D0B869-74D6-4DAD-A2B5-640A8FC1E287}" sibTransId="{96B00697-72D3-40FD-829B-703E02C23D32}"/>
    <dgm:cxn modelId="{74EF1043-2D0F-4BFA-8A6B-162BF444F092}" type="presOf" srcId="{FDE8AA07-8DCD-4FFD-BAC8-80B704A2CD20}" destId="{B50AC5E0-7E91-4F85-AB82-5A67A341343F}" srcOrd="1" destOrd="0" presId="urn:microsoft.com/office/officeart/2005/8/layout/radial1"/>
    <dgm:cxn modelId="{94378827-9ABC-4B62-954E-3BF4A22EF0DE}" srcId="{86B27382-AF26-45EC-AFCC-F3F7C64D727E}" destId="{FEF06ADA-D154-44DA-BC15-2AC33F4D0574}" srcOrd="1" destOrd="0" parTransId="{0D288274-A0E0-4C8E-B0BE-7D83B2F7FAFC}" sibTransId="{D4156EC0-17BE-48A3-B911-D3781B43E65C}"/>
    <dgm:cxn modelId="{5DCEBD9E-ECD2-4E0C-9104-339B9FEF6C35}" type="presOf" srcId="{0D288274-A0E0-4C8E-B0BE-7D83B2F7FAFC}" destId="{AC461BEF-0BA4-45CE-834C-ECD7F49B5EBC}" srcOrd="1" destOrd="0" presId="urn:microsoft.com/office/officeart/2005/8/layout/radial1"/>
    <dgm:cxn modelId="{8B5D70A5-7AEA-4CE7-8D1F-52A1A90906DC}" type="presOf" srcId="{4B8934C3-83AD-45DA-8CE9-6E548197498E}" destId="{BE441460-E03A-48D2-B37C-CAB8EFC6D58D}" srcOrd="0" destOrd="0" presId="urn:microsoft.com/office/officeart/2005/8/layout/radial1"/>
    <dgm:cxn modelId="{43E760CF-03A5-4ABD-9902-2FB8296581AE}" type="presOf" srcId="{89D0B869-74D6-4DAD-A2B5-640A8FC1E287}" destId="{33A2549A-1EAD-4732-87FB-29D9A6AEA0D4}" srcOrd="0" destOrd="0" presId="urn:microsoft.com/office/officeart/2005/8/layout/radial1"/>
    <dgm:cxn modelId="{A6ECD50F-D54A-4407-A749-C4171B12AC3B}" type="presOf" srcId="{FDE8AA07-8DCD-4FFD-BAC8-80B704A2CD20}" destId="{6DA707DE-D493-4F71-98C4-E0587F88F312}" srcOrd="0" destOrd="0" presId="urn:microsoft.com/office/officeart/2005/8/layout/radial1"/>
    <dgm:cxn modelId="{1259442D-EFEF-4A27-98A8-D474344ECE4D}" type="presOf" srcId="{50417527-A6B9-49A1-A3CC-09F2BA9A1CA5}" destId="{A537ECD6-2BFE-431F-834E-CFC1101B1CDE}" srcOrd="0" destOrd="0" presId="urn:microsoft.com/office/officeart/2005/8/layout/radial1"/>
    <dgm:cxn modelId="{D866E12B-EBC4-4FD5-A7CC-7910972F198B}" type="presOf" srcId="{B358FDC0-EADE-4373-9447-40026D4B0BAC}" destId="{9555EA11-102F-4899-9634-DD766A804F53}" srcOrd="0" destOrd="0" presId="urn:microsoft.com/office/officeart/2005/8/layout/radial1"/>
    <dgm:cxn modelId="{4C93C9E4-37EC-440E-A059-ABC30CE350AC}" type="presOf" srcId="{FF79B899-2475-4158-BCC4-B638F97B8CCC}" destId="{D80B2F80-0169-4C68-86D0-01DA9C7CE178}" srcOrd="0" destOrd="0" presId="urn:microsoft.com/office/officeart/2005/8/layout/radial1"/>
    <dgm:cxn modelId="{D66FB3A9-8042-4F14-9D84-7A32EC94F534}" type="presOf" srcId="{D1AFD07F-6A83-4056-926B-1C85B272F1A3}" destId="{FC937569-5EE8-43A6-84D0-DD822889D80C}" srcOrd="0" destOrd="0" presId="urn:microsoft.com/office/officeart/2005/8/layout/radial1"/>
    <dgm:cxn modelId="{821180F5-00A5-41B4-AE9E-F97A59662F9F}" type="presOf" srcId="{9E26BAC4-E958-4FCA-A6DC-4107B16AD9B8}" destId="{BE8D2A33-EBAD-416E-8C9E-7E1A309957AE}" srcOrd="0" destOrd="0" presId="urn:microsoft.com/office/officeart/2005/8/layout/radial1"/>
    <dgm:cxn modelId="{F4654BB3-1AAC-492F-819B-7E2027431C5C}" type="presOf" srcId="{E05E0678-6305-4A07-81AC-C6A59ADDD628}" destId="{7A7C96DF-5134-4B94-ABEF-90EC2920B6F4}" srcOrd="0" destOrd="0" presId="urn:microsoft.com/office/officeart/2005/8/layout/radial1"/>
    <dgm:cxn modelId="{5756A79B-9882-4101-AFAB-86A815E5584D}" type="presOf" srcId="{9E26BAC4-E958-4FCA-A6DC-4107B16AD9B8}" destId="{C9A0A964-FB6C-4868-959D-2F108367BF50}" srcOrd="1" destOrd="0" presId="urn:microsoft.com/office/officeart/2005/8/layout/radial1"/>
    <dgm:cxn modelId="{5F60035F-4D18-4B54-98C5-55B13BA9B925}" type="presOf" srcId="{0D288274-A0E0-4C8E-B0BE-7D83B2F7FAFC}" destId="{3602602A-770A-4FDE-926D-6E1570048EC3}" srcOrd="0" destOrd="0" presId="urn:microsoft.com/office/officeart/2005/8/layout/radial1"/>
    <dgm:cxn modelId="{1483CC32-79CE-44A6-80F8-B5B9E2A5D227}" srcId="{86B27382-AF26-45EC-AFCC-F3F7C64D727E}" destId="{D1AFD07F-6A83-4056-926B-1C85B272F1A3}" srcOrd="0" destOrd="0" parTransId="{E05E0678-6305-4A07-81AC-C6A59ADDD628}" sibTransId="{FE0272C4-9DFD-40E0-B8B1-B509922EB0E7}"/>
    <dgm:cxn modelId="{9F45F1D6-7297-426D-9831-B221C82BF449}" type="presOf" srcId="{89D0B869-74D6-4DAD-A2B5-640A8FC1E287}" destId="{290AD0D1-5BD1-4581-9106-A2878663F83A}" srcOrd="1" destOrd="0" presId="urn:microsoft.com/office/officeart/2005/8/layout/radial1"/>
    <dgm:cxn modelId="{1193D811-2504-4AAF-9B8A-DFDD309077E7}" type="presOf" srcId="{AC94A712-7DB6-4DB5-9CCF-07B3C6DFFA34}" destId="{B1CE45D6-9609-451E-A7AA-AF9C1E4BB608}" srcOrd="1" destOrd="0" presId="urn:microsoft.com/office/officeart/2005/8/layout/radial1"/>
    <dgm:cxn modelId="{DD44F20B-0782-425A-A406-220C99D42CDF}" type="presOf" srcId="{86B27382-AF26-45EC-AFCC-F3F7C64D727E}" destId="{0CBD65C8-EB5E-485B-BFD2-FE0CC132433B}" srcOrd="0" destOrd="0" presId="urn:microsoft.com/office/officeart/2005/8/layout/radial1"/>
    <dgm:cxn modelId="{24915EF7-EBEE-40DD-B0DB-CC977B5D5897}" srcId="{86B27382-AF26-45EC-AFCC-F3F7C64D727E}" destId="{37592473-5F52-4716-98FE-EF6F1C0C06BA}" srcOrd="2" destOrd="0" parTransId="{FDE8AA07-8DCD-4FFD-BAC8-80B704A2CD20}" sibTransId="{5465B444-2B2C-4A9E-99CA-672ABEDC9A5F}"/>
    <dgm:cxn modelId="{E8FB0280-2856-4D3D-A47D-E05FC7EDAFBD}" srcId="{86B27382-AF26-45EC-AFCC-F3F7C64D727E}" destId="{50417527-A6B9-49A1-A3CC-09F2BA9A1CA5}" srcOrd="5" destOrd="0" parTransId="{9E26BAC4-E958-4FCA-A6DC-4107B16AD9B8}" sibTransId="{45008030-A2E5-4967-8B28-8700F85F2A94}"/>
    <dgm:cxn modelId="{86B353D7-6450-48A4-9357-A06449C4A1FB}" type="presParOf" srcId="{D80B2F80-0169-4C68-86D0-01DA9C7CE178}" destId="{0CBD65C8-EB5E-485B-BFD2-FE0CC132433B}" srcOrd="0" destOrd="0" presId="urn:microsoft.com/office/officeart/2005/8/layout/radial1"/>
    <dgm:cxn modelId="{8E9349C2-B253-4075-83AE-83898AE5F084}" type="presParOf" srcId="{D80B2F80-0169-4C68-86D0-01DA9C7CE178}" destId="{7A7C96DF-5134-4B94-ABEF-90EC2920B6F4}" srcOrd="1" destOrd="0" presId="urn:microsoft.com/office/officeart/2005/8/layout/radial1"/>
    <dgm:cxn modelId="{A008AC4E-DC20-44D8-8AD7-3680F715793D}" type="presParOf" srcId="{7A7C96DF-5134-4B94-ABEF-90EC2920B6F4}" destId="{7A3ACC85-C88A-4E62-9A9E-3B21A4BD1C6F}" srcOrd="0" destOrd="0" presId="urn:microsoft.com/office/officeart/2005/8/layout/radial1"/>
    <dgm:cxn modelId="{39427196-3E3E-4B84-B724-444A074F8C6E}" type="presParOf" srcId="{D80B2F80-0169-4C68-86D0-01DA9C7CE178}" destId="{FC937569-5EE8-43A6-84D0-DD822889D80C}" srcOrd="2" destOrd="0" presId="urn:microsoft.com/office/officeart/2005/8/layout/radial1"/>
    <dgm:cxn modelId="{A2A03511-75C1-40EA-BA9B-3BBCC8700AB5}" type="presParOf" srcId="{D80B2F80-0169-4C68-86D0-01DA9C7CE178}" destId="{3602602A-770A-4FDE-926D-6E1570048EC3}" srcOrd="3" destOrd="0" presId="urn:microsoft.com/office/officeart/2005/8/layout/radial1"/>
    <dgm:cxn modelId="{6E163E13-802A-4DF1-9371-23EA1B8C77BF}" type="presParOf" srcId="{3602602A-770A-4FDE-926D-6E1570048EC3}" destId="{AC461BEF-0BA4-45CE-834C-ECD7F49B5EBC}" srcOrd="0" destOrd="0" presId="urn:microsoft.com/office/officeart/2005/8/layout/radial1"/>
    <dgm:cxn modelId="{EF81D0CD-9E87-465D-BB61-D80AF20FF8D0}" type="presParOf" srcId="{D80B2F80-0169-4C68-86D0-01DA9C7CE178}" destId="{C5584537-6E17-489E-9FC2-73B71B3E7B64}" srcOrd="4" destOrd="0" presId="urn:microsoft.com/office/officeart/2005/8/layout/radial1"/>
    <dgm:cxn modelId="{67E2A818-D901-457D-A4CE-F5635291FEE1}" type="presParOf" srcId="{D80B2F80-0169-4C68-86D0-01DA9C7CE178}" destId="{6DA707DE-D493-4F71-98C4-E0587F88F312}" srcOrd="5" destOrd="0" presId="urn:microsoft.com/office/officeart/2005/8/layout/radial1"/>
    <dgm:cxn modelId="{A3B78001-9B6A-4696-9FE2-3F45C1E7D66E}" type="presParOf" srcId="{6DA707DE-D493-4F71-98C4-E0587F88F312}" destId="{B50AC5E0-7E91-4F85-AB82-5A67A341343F}" srcOrd="0" destOrd="0" presId="urn:microsoft.com/office/officeart/2005/8/layout/radial1"/>
    <dgm:cxn modelId="{49F1F543-F658-4BB8-A503-F50062E14470}" type="presParOf" srcId="{D80B2F80-0169-4C68-86D0-01DA9C7CE178}" destId="{08AC43C9-513B-47D0-BEFA-CF389D6294EB}" srcOrd="6" destOrd="0" presId="urn:microsoft.com/office/officeart/2005/8/layout/radial1"/>
    <dgm:cxn modelId="{0F282F8B-1F71-4EC4-9751-81A01E94C50A}" type="presParOf" srcId="{D80B2F80-0169-4C68-86D0-01DA9C7CE178}" destId="{28C84A00-4EC3-4638-8EEC-FD0F7783342A}" srcOrd="7" destOrd="0" presId="urn:microsoft.com/office/officeart/2005/8/layout/radial1"/>
    <dgm:cxn modelId="{069EED20-61CC-4CAE-B9C2-1ABCD50AF3B2}" type="presParOf" srcId="{28C84A00-4EC3-4638-8EEC-FD0F7783342A}" destId="{B1CE45D6-9609-451E-A7AA-AF9C1E4BB608}" srcOrd="0" destOrd="0" presId="urn:microsoft.com/office/officeart/2005/8/layout/radial1"/>
    <dgm:cxn modelId="{E4982922-A76C-46ED-BAFD-F743CE49F606}" type="presParOf" srcId="{D80B2F80-0169-4C68-86D0-01DA9C7CE178}" destId="{BE441460-E03A-48D2-B37C-CAB8EFC6D58D}" srcOrd="8" destOrd="0" presId="urn:microsoft.com/office/officeart/2005/8/layout/radial1"/>
    <dgm:cxn modelId="{AFD7D9B7-FA22-4B34-ACBD-B7A45219DC4F}" type="presParOf" srcId="{D80B2F80-0169-4C68-86D0-01DA9C7CE178}" destId="{33A2549A-1EAD-4732-87FB-29D9A6AEA0D4}" srcOrd="9" destOrd="0" presId="urn:microsoft.com/office/officeart/2005/8/layout/radial1"/>
    <dgm:cxn modelId="{3E68FD6D-FC6A-4121-B7D6-627C0DA5A97D}" type="presParOf" srcId="{33A2549A-1EAD-4732-87FB-29D9A6AEA0D4}" destId="{290AD0D1-5BD1-4581-9106-A2878663F83A}" srcOrd="0" destOrd="0" presId="urn:microsoft.com/office/officeart/2005/8/layout/radial1"/>
    <dgm:cxn modelId="{ECDA9DAB-F4E8-41B6-9A7A-B9F9C8B2D574}" type="presParOf" srcId="{D80B2F80-0169-4C68-86D0-01DA9C7CE178}" destId="{9555EA11-102F-4899-9634-DD766A804F53}" srcOrd="10" destOrd="0" presId="urn:microsoft.com/office/officeart/2005/8/layout/radial1"/>
    <dgm:cxn modelId="{0C1A51EA-CABF-4154-B9D1-3FEFDA948CDE}" type="presParOf" srcId="{D80B2F80-0169-4C68-86D0-01DA9C7CE178}" destId="{BE8D2A33-EBAD-416E-8C9E-7E1A309957AE}" srcOrd="11" destOrd="0" presId="urn:microsoft.com/office/officeart/2005/8/layout/radial1"/>
    <dgm:cxn modelId="{85CE7C45-C11E-428B-B280-517F5F52C95D}" type="presParOf" srcId="{BE8D2A33-EBAD-416E-8C9E-7E1A309957AE}" destId="{C9A0A964-FB6C-4868-959D-2F108367BF50}" srcOrd="0" destOrd="0" presId="urn:microsoft.com/office/officeart/2005/8/layout/radial1"/>
    <dgm:cxn modelId="{545EB4E4-FC9B-4DD8-9F4A-0F2E4A36DF37}" type="presParOf" srcId="{D80B2F80-0169-4C68-86D0-01DA9C7CE178}" destId="{A537ECD6-2BFE-431F-834E-CFC1101B1CDE}" srcOrd="12"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77252D-079C-4E9E-9DA8-7BE615E3DD46}" type="datetimeFigureOut">
              <a:rPr lang="en-GB" smtClean="0"/>
              <a:t>11/12/2017</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5FC25A-1D42-4859-828C-26D884ED84C8}" type="slidenum">
              <a:rPr lang="en-GB" smtClean="0"/>
              <a:t>‹#›</a:t>
            </a:fld>
            <a:endParaRPr lang="en-GB"/>
          </a:p>
        </p:txBody>
      </p:sp>
    </p:spTree>
    <p:extLst>
      <p:ext uri="{BB962C8B-B14F-4D97-AF65-F5344CB8AC3E}">
        <p14:creationId xmlns:p14="http://schemas.microsoft.com/office/powerpoint/2010/main" val="4409195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105FC25A-1D42-4859-828C-26D884ED84C8}" type="slidenum">
              <a:rPr lang="en-GB" smtClean="0"/>
              <a:t>2</a:t>
            </a:fld>
            <a:endParaRPr lang="en-GB"/>
          </a:p>
        </p:txBody>
      </p:sp>
    </p:spTree>
    <p:extLst>
      <p:ext uri="{BB962C8B-B14F-4D97-AF65-F5344CB8AC3E}">
        <p14:creationId xmlns:p14="http://schemas.microsoft.com/office/powerpoint/2010/main" val="9345928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05FC25A-1D42-4859-828C-26D884ED84C8}" type="slidenum">
              <a:rPr lang="en-GB" smtClean="0"/>
              <a:t>17</a:t>
            </a:fld>
            <a:endParaRPr lang="en-GB"/>
          </a:p>
        </p:txBody>
      </p:sp>
    </p:spTree>
    <p:extLst>
      <p:ext uri="{BB962C8B-B14F-4D97-AF65-F5344CB8AC3E}">
        <p14:creationId xmlns:p14="http://schemas.microsoft.com/office/powerpoint/2010/main" val="1269054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105FC25A-1D42-4859-828C-26D884ED84C8}" type="slidenum">
              <a:rPr lang="en-GB" smtClean="0"/>
              <a:t>19</a:t>
            </a:fld>
            <a:endParaRPr lang="en-GB"/>
          </a:p>
        </p:txBody>
      </p:sp>
    </p:spTree>
    <p:extLst>
      <p:ext uri="{BB962C8B-B14F-4D97-AF65-F5344CB8AC3E}">
        <p14:creationId xmlns:p14="http://schemas.microsoft.com/office/powerpoint/2010/main" val="30953612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05FC25A-1D42-4859-828C-26D884ED84C8}" type="slidenum">
              <a:rPr lang="en-GB" smtClean="0"/>
              <a:t>20</a:t>
            </a:fld>
            <a:endParaRPr lang="en-GB"/>
          </a:p>
        </p:txBody>
      </p:sp>
    </p:spTree>
    <p:extLst>
      <p:ext uri="{BB962C8B-B14F-4D97-AF65-F5344CB8AC3E}">
        <p14:creationId xmlns:p14="http://schemas.microsoft.com/office/powerpoint/2010/main" val="2201732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05FC25A-1D42-4859-828C-26D884ED84C8}" type="slidenum">
              <a:rPr lang="en-GB" smtClean="0"/>
              <a:t>21</a:t>
            </a:fld>
            <a:endParaRPr lang="en-GB"/>
          </a:p>
        </p:txBody>
      </p:sp>
    </p:spTree>
    <p:extLst>
      <p:ext uri="{BB962C8B-B14F-4D97-AF65-F5344CB8AC3E}">
        <p14:creationId xmlns:p14="http://schemas.microsoft.com/office/powerpoint/2010/main" val="27016972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105FC25A-1D42-4859-828C-26D884ED84C8}" type="slidenum">
              <a:rPr lang="en-GB" smtClean="0"/>
              <a:t>22</a:t>
            </a:fld>
            <a:endParaRPr lang="en-GB"/>
          </a:p>
        </p:txBody>
      </p:sp>
    </p:spTree>
    <p:extLst>
      <p:ext uri="{BB962C8B-B14F-4D97-AF65-F5344CB8AC3E}">
        <p14:creationId xmlns:p14="http://schemas.microsoft.com/office/powerpoint/2010/main" val="13309113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05FC25A-1D42-4859-828C-26D884ED84C8}" type="slidenum">
              <a:rPr lang="en-GB" smtClean="0"/>
              <a:t>25</a:t>
            </a:fld>
            <a:endParaRPr lang="en-GB"/>
          </a:p>
        </p:txBody>
      </p:sp>
    </p:spTree>
    <p:extLst>
      <p:ext uri="{BB962C8B-B14F-4D97-AF65-F5344CB8AC3E}">
        <p14:creationId xmlns:p14="http://schemas.microsoft.com/office/powerpoint/2010/main" val="32628650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05FC25A-1D42-4859-828C-26D884ED84C8}" type="slidenum">
              <a:rPr lang="en-GB" smtClean="0"/>
              <a:t>26</a:t>
            </a:fld>
            <a:endParaRPr lang="en-GB"/>
          </a:p>
        </p:txBody>
      </p:sp>
    </p:spTree>
    <p:extLst>
      <p:ext uri="{BB962C8B-B14F-4D97-AF65-F5344CB8AC3E}">
        <p14:creationId xmlns:p14="http://schemas.microsoft.com/office/powerpoint/2010/main" val="5069077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05FC25A-1D42-4859-828C-26D884ED84C8}" type="slidenum">
              <a:rPr lang="en-GB" smtClean="0"/>
              <a:t>29</a:t>
            </a:fld>
            <a:endParaRPr lang="en-GB"/>
          </a:p>
        </p:txBody>
      </p:sp>
    </p:spTree>
    <p:extLst>
      <p:ext uri="{BB962C8B-B14F-4D97-AF65-F5344CB8AC3E}">
        <p14:creationId xmlns:p14="http://schemas.microsoft.com/office/powerpoint/2010/main" val="24105954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05FC25A-1D42-4859-828C-26D884ED84C8}" type="slidenum">
              <a:rPr lang="en-GB" smtClean="0"/>
              <a:t>30</a:t>
            </a:fld>
            <a:endParaRPr lang="en-GB"/>
          </a:p>
        </p:txBody>
      </p:sp>
    </p:spTree>
    <p:extLst>
      <p:ext uri="{BB962C8B-B14F-4D97-AF65-F5344CB8AC3E}">
        <p14:creationId xmlns:p14="http://schemas.microsoft.com/office/powerpoint/2010/main" val="9764311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05FC25A-1D42-4859-828C-26D884ED84C8}" type="slidenum">
              <a:rPr lang="en-GB" smtClean="0"/>
              <a:t>31</a:t>
            </a:fld>
            <a:endParaRPr lang="en-GB"/>
          </a:p>
        </p:txBody>
      </p:sp>
    </p:spTree>
    <p:extLst>
      <p:ext uri="{BB962C8B-B14F-4D97-AF65-F5344CB8AC3E}">
        <p14:creationId xmlns:p14="http://schemas.microsoft.com/office/powerpoint/2010/main" val="6483688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05FC25A-1D42-4859-828C-26D884ED84C8}" type="slidenum">
              <a:rPr lang="en-GB" smtClean="0"/>
              <a:t>6</a:t>
            </a:fld>
            <a:endParaRPr lang="en-GB"/>
          </a:p>
        </p:txBody>
      </p:sp>
    </p:spTree>
    <p:extLst>
      <p:ext uri="{BB962C8B-B14F-4D97-AF65-F5344CB8AC3E}">
        <p14:creationId xmlns:p14="http://schemas.microsoft.com/office/powerpoint/2010/main" val="157054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05FC25A-1D42-4859-828C-26D884ED84C8}" type="slidenum">
              <a:rPr lang="en-GB" smtClean="0"/>
              <a:t>7</a:t>
            </a:fld>
            <a:endParaRPr lang="en-GB"/>
          </a:p>
        </p:txBody>
      </p:sp>
    </p:spTree>
    <p:extLst>
      <p:ext uri="{BB962C8B-B14F-4D97-AF65-F5344CB8AC3E}">
        <p14:creationId xmlns:p14="http://schemas.microsoft.com/office/powerpoint/2010/main" val="7195095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105FC25A-1D42-4859-828C-26D884ED84C8}" type="slidenum">
              <a:rPr lang="en-GB" smtClean="0"/>
              <a:t>8</a:t>
            </a:fld>
            <a:endParaRPr lang="en-GB"/>
          </a:p>
        </p:txBody>
      </p:sp>
    </p:spTree>
    <p:extLst>
      <p:ext uri="{BB962C8B-B14F-4D97-AF65-F5344CB8AC3E}">
        <p14:creationId xmlns:p14="http://schemas.microsoft.com/office/powerpoint/2010/main" val="27004575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05FC25A-1D42-4859-828C-26D884ED84C8}" type="slidenum">
              <a:rPr lang="en-GB" smtClean="0"/>
              <a:t>9</a:t>
            </a:fld>
            <a:endParaRPr lang="en-GB"/>
          </a:p>
        </p:txBody>
      </p:sp>
    </p:spTree>
    <p:extLst>
      <p:ext uri="{BB962C8B-B14F-4D97-AF65-F5344CB8AC3E}">
        <p14:creationId xmlns:p14="http://schemas.microsoft.com/office/powerpoint/2010/main" val="10883840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05FC25A-1D42-4859-828C-26D884ED84C8}" type="slidenum">
              <a:rPr lang="en-GB" smtClean="0"/>
              <a:t>10</a:t>
            </a:fld>
            <a:endParaRPr lang="en-GB"/>
          </a:p>
        </p:txBody>
      </p:sp>
    </p:spTree>
    <p:extLst>
      <p:ext uri="{BB962C8B-B14F-4D97-AF65-F5344CB8AC3E}">
        <p14:creationId xmlns:p14="http://schemas.microsoft.com/office/powerpoint/2010/main" val="5301196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05FC25A-1D42-4859-828C-26D884ED84C8}" type="slidenum">
              <a:rPr lang="en-GB" smtClean="0"/>
              <a:t>11</a:t>
            </a:fld>
            <a:endParaRPr lang="en-GB"/>
          </a:p>
        </p:txBody>
      </p:sp>
    </p:spTree>
    <p:extLst>
      <p:ext uri="{BB962C8B-B14F-4D97-AF65-F5344CB8AC3E}">
        <p14:creationId xmlns:p14="http://schemas.microsoft.com/office/powerpoint/2010/main" val="28507986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05FC25A-1D42-4859-828C-26D884ED84C8}" type="slidenum">
              <a:rPr lang="en-GB" smtClean="0"/>
              <a:t>12</a:t>
            </a:fld>
            <a:endParaRPr lang="en-GB"/>
          </a:p>
        </p:txBody>
      </p:sp>
    </p:spTree>
    <p:extLst>
      <p:ext uri="{BB962C8B-B14F-4D97-AF65-F5344CB8AC3E}">
        <p14:creationId xmlns:p14="http://schemas.microsoft.com/office/powerpoint/2010/main" val="39812361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05FC25A-1D42-4859-828C-26D884ED84C8}" type="slidenum">
              <a:rPr lang="en-GB" smtClean="0"/>
              <a:t>14</a:t>
            </a:fld>
            <a:endParaRPr lang="en-GB"/>
          </a:p>
        </p:txBody>
      </p:sp>
    </p:spTree>
    <p:extLst>
      <p:ext uri="{BB962C8B-B14F-4D97-AF65-F5344CB8AC3E}">
        <p14:creationId xmlns:p14="http://schemas.microsoft.com/office/powerpoint/2010/main" val="241015426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Master" Target="../slideMasters/slideMaster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12.png"/><Relationship Id="rId4" Type="http://schemas.openxmlformats.org/officeDocument/2006/relationships/image" Target="../media/image11.png"/></Relationships>
</file>

<file path=ppt/slideLayouts/_rels/slideLayout1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17.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ook titl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1001" y="1676398"/>
            <a:ext cx="7915274" cy="2114552"/>
          </a:xfrm>
          <a:prstGeom prst="rect">
            <a:avLst/>
          </a:prstGeom>
        </p:spPr>
        <p:txBody>
          <a:bodyPr anchor="b">
            <a:normAutofit/>
          </a:bodyPr>
          <a:lstStyle>
            <a:lvl1pPr algn="ctr">
              <a:defRPr sz="7200" b="1">
                <a:latin typeface="+mn-lt"/>
              </a:defRPr>
            </a:lvl1pPr>
          </a:lstStyle>
          <a:p>
            <a:r>
              <a:rPr lang="en-US" dirty="0"/>
              <a:t>Book title</a:t>
            </a:r>
          </a:p>
        </p:txBody>
      </p:sp>
      <p:sp>
        <p:nvSpPr>
          <p:cNvPr id="3" name="Subtitle 2"/>
          <p:cNvSpPr>
            <a:spLocks noGrp="1"/>
          </p:cNvSpPr>
          <p:nvPr>
            <p:ph type="subTitle" idx="1" hasCustomPrompt="1"/>
          </p:nvPr>
        </p:nvSpPr>
        <p:spPr>
          <a:xfrm>
            <a:off x="381001" y="3952877"/>
            <a:ext cx="7915274" cy="1495425"/>
          </a:xfrm>
          <a:prstGeom prst="rect">
            <a:avLst/>
          </a:prstGeom>
        </p:spPr>
        <p:txBody>
          <a:bodyPr>
            <a:normAutofit/>
          </a:bodyPr>
          <a:lstStyle>
            <a:lvl1pPr marL="0" indent="0" algn="ctr">
              <a:buNone/>
              <a:defRPr sz="40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Level</a:t>
            </a: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20692" y="480765"/>
            <a:ext cx="3635892" cy="1033709"/>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20692" y="480765"/>
            <a:ext cx="3635892" cy="1033709"/>
          </a:xfrm>
          <a:prstGeom prst="rect">
            <a:avLst/>
          </a:prstGeom>
        </p:spPr>
      </p:pic>
    </p:spTree>
    <p:custDataLst>
      <p:tags r:id="rId1"/>
    </p:custDataLst>
    <p:extLst>
      <p:ext uri="{BB962C8B-B14F-4D97-AF65-F5344CB8AC3E}">
        <p14:creationId xmlns:p14="http://schemas.microsoft.com/office/powerpoint/2010/main" val="48676063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5" name="Title 1"/>
          <p:cNvSpPr txBox="1">
            <a:spLocks/>
          </p:cNvSpPr>
          <p:nvPr userDrawn="1"/>
        </p:nvSpPr>
        <p:spPr>
          <a:xfrm>
            <a:off x="381001" y="365127"/>
            <a:ext cx="7905750" cy="720724"/>
          </a:xfrm>
          <a:prstGeom prst="rect">
            <a:avLst/>
          </a:prstGeom>
        </p:spPr>
        <p:txBody>
          <a:bodyPr/>
          <a:lstStyle>
            <a:lvl1pPr algn="l" defTabSz="685800" rtl="0" eaLnBrk="1" latinLnBrk="0" hangingPunct="1">
              <a:lnSpc>
                <a:spcPct val="90000"/>
              </a:lnSpc>
              <a:spcBef>
                <a:spcPct val="0"/>
              </a:spcBef>
              <a:buNone/>
              <a:defRPr sz="4400" b="1" kern="1200">
                <a:solidFill>
                  <a:schemeClr val="tx1"/>
                </a:solidFill>
                <a:latin typeface="+mn-lt"/>
                <a:ea typeface="+mj-ea"/>
                <a:cs typeface="+mj-cs"/>
              </a:defRPr>
            </a:lvl1pPr>
          </a:lstStyle>
          <a:p>
            <a:r>
              <a:rPr lang="en-US" dirty="0" smtClean="0"/>
              <a:t>Lists</a:t>
            </a:r>
            <a:endParaRPr lang="en-GB" dirty="0"/>
          </a:p>
        </p:txBody>
      </p:sp>
      <p:sp>
        <p:nvSpPr>
          <p:cNvPr id="17" name="Rectangle 16"/>
          <p:cNvSpPr/>
          <p:nvPr userDrawn="1"/>
        </p:nvSpPr>
        <p:spPr>
          <a:xfrm>
            <a:off x="540945" y="4427803"/>
            <a:ext cx="7467599" cy="1235416"/>
          </a:xfrm>
          <a:prstGeom prst="rect">
            <a:avLst/>
          </a:prstGeom>
          <a:solidFill>
            <a:srgbClr val="D9F0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Content Placeholder 2"/>
          <p:cNvSpPr txBox="1">
            <a:spLocks/>
          </p:cNvSpPr>
          <p:nvPr userDrawn="1"/>
        </p:nvSpPr>
        <p:spPr>
          <a:xfrm>
            <a:off x="845745" y="4586062"/>
            <a:ext cx="609600" cy="990600"/>
          </a:xfrm>
          <a:prstGeom prst="rect">
            <a:avLst/>
          </a:prstGeom>
        </p:spPr>
        <p:txBody>
          <a:bodyP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ZA" sz="6600" b="1" dirty="0">
                <a:solidFill>
                  <a:schemeClr val="bg1"/>
                </a:solidFill>
              </a:rPr>
              <a:t>3</a:t>
            </a:r>
            <a:endParaRPr lang="en-ZA" sz="6600" b="1" dirty="0" smtClean="0">
              <a:solidFill>
                <a:schemeClr val="bg1"/>
              </a:solidFill>
            </a:endParaRPr>
          </a:p>
        </p:txBody>
      </p:sp>
      <p:cxnSp>
        <p:nvCxnSpPr>
          <p:cNvPr id="19" name="Straight Connector 18"/>
          <p:cNvCxnSpPr/>
          <p:nvPr userDrawn="1"/>
        </p:nvCxnSpPr>
        <p:spPr>
          <a:xfrm>
            <a:off x="1683945" y="4577954"/>
            <a:ext cx="0" cy="1006816"/>
          </a:xfrm>
          <a:prstGeom prst="line">
            <a:avLst/>
          </a:prstGeom>
          <a:ln w="57150">
            <a:solidFill>
              <a:schemeClr val="bg1"/>
            </a:solidFill>
          </a:ln>
        </p:spPr>
        <p:style>
          <a:lnRef idx="3">
            <a:schemeClr val="accent1"/>
          </a:lnRef>
          <a:fillRef idx="0">
            <a:schemeClr val="accent1"/>
          </a:fillRef>
          <a:effectRef idx="2">
            <a:schemeClr val="accent1"/>
          </a:effectRef>
          <a:fontRef idx="minor">
            <a:schemeClr val="tx1"/>
          </a:fontRef>
        </p:style>
      </p:cxnSp>
      <p:sp>
        <p:nvSpPr>
          <p:cNvPr id="20" name="Content Placeholder 2"/>
          <p:cNvSpPr txBox="1">
            <a:spLocks/>
          </p:cNvSpPr>
          <p:nvPr userDrawn="1"/>
        </p:nvSpPr>
        <p:spPr>
          <a:xfrm>
            <a:off x="1981200" y="4774899"/>
            <a:ext cx="5715000" cy="541223"/>
          </a:xfrm>
          <a:prstGeom prst="rect">
            <a:avLst/>
          </a:prstGeom>
        </p:spPr>
        <p:txBody>
          <a:bodyP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Bef>
                <a:spcPts val="0"/>
              </a:spcBef>
              <a:buNone/>
            </a:pPr>
            <a:r>
              <a:rPr lang="en-ZA" sz="3200" b="1" dirty="0" smtClean="0"/>
              <a:t>Step 3</a:t>
            </a:r>
            <a:endParaRPr lang="en-ZA" sz="3200" b="1" dirty="0"/>
          </a:p>
        </p:txBody>
      </p:sp>
      <p:sp>
        <p:nvSpPr>
          <p:cNvPr id="21" name="Rectangle 20"/>
          <p:cNvSpPr/>
          <p:nvPr userDrawn="1"/>
        </p:nvSpPr>
        <p:spPr>
          <a:xfrm>
            <a:off x="533400" y="3056203"/>
            <a:ext cx="7467599" cy="1235416"/>
          </a:xfrm>
          <a:prstGeom prst="rect">
            <a:avLst/>
          </a:prstGeom>
          <a:solidFill>
            <a:srgbClr val="5B9BD5"/>
          </a:solidFill>
          <a:ln>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Content Placeholder 2"/>
          <p:cNvSpPr txBox="1">
            <a:spLocks/>
          </p:cNvSpPr>
          <p:nvPr userDrawn="1"/>
        </p:nvSpPr>
        <p:spPr>
          <a:xfrm>
            <a:off x="838200" y="3214462"/>
            <a:ext cx="609600" cy="990600"/>
          </a:xfrm>
          <a:prstGeom prst="rect">
            <a:avLst/>
          </a:prstGeom>
          <a:noFill/>
          <a:ln>
            <a:noFill/>
          </a:ln>
        </p:spPr>
        <p:txBody>
          <a:bodyP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ZA" sz="6600" b="1" dirty="0" smtClean="0">
                <a:solidFill>
                  <a:schemeClr val="bg1"/>
                </a:solidFill>
              </a:rPr>
              <a:t>2</a:t>
            </a:r>
          </a:p>
        </p:txBody>
      </p:sp>
      <p:cxnSp>
        <p:nvCxnSpPr>
          <p:cNvPr id="23" name="Straight Connector 22"/>
          <p:cNvCxnSpPr/>
          <p:nvPr userDrawn="1"/>
        </p:nvCxnSpPr>
        <p:spPr>
          <a:xfrm>
            <a:off x="1676400" y="3206354"/>
            <a:ext cx="0" cy="1006816"/>
          </a:xfrm>
          <a:prstGeom prst="line">
            <a:avLst/>
          </a:prstGeom>
          <a:solidFill>
            <a:srgbClr val="5B9BD5"/>
          </a:solidFill>
          <a:ln w="57150">
            <a:solidFill>
              <a:schemeClr val="bg1"/>
            </a:solidFill>
          </a:ln>
        </p:spPr>
        <p:style>
          <a:lnRef idx="3">
            <a:schemeClr val="accent1"/>
          </a:lnRef>
          <a:fillRef idx="0">
            <a:schemeClr val="accent1"/>
          </a:fillRef>
          <a:effectRef idx="2">
            <a:schemeClr val="accent1"/>
          </a:effectRef>
          <a:fontRef idx="minor">
            <a:schemeClr val="tx1"/>
          </a:fontRef>
        </p:style>
      </p:cxnSp>
      <p:sp>
        <p:nvSpPr>
          <p:cNvPr id="24" name="Content Placeholder 2"/>
          <p:cNvSpPr txBox="1">
            <a:spLocks/>
          </p:cNvSpPr>
          <p:nvPr userDrawn="1"/>
        </p:nvSpPr>
        <p:spPr>
          <a:xfrm>
            <a:off x="1973655" y="3432440"/>
            <a:ext cx="5715000" cy="529960"/>
          </a:xfrm>
          <a:prstGeom prst="rect">
            <a:avLst/>
          </a:prstGeom>
          <a:noFill/>
        </p:spPr>
        <p:txBody>
          <a:bodyP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Bef>
                <a:spcPts val="0"/>
              </a:spcBef>
              <a:buNone/>
            </a:pPr>
            <a:r>
              <a:rPr lang="en-ZA" sz="3200" b="1" dirty="0" smtClean="0"/>
              <a:t>Step 2</a:t>
            </a:r>
            <a:endParaRPr lang="en-ZA" sz="3200" b="1" dirty="0"/>
          </a:p>
        </p:txBody>
      </p:sp>
      <p:sp>
        <p:nvSpPr>
          <p:cNvPr id="25" name="Rectangle 24"/>
          <p:cNvSpPr/>
          <p:nvPr userDrawn="1"/>
        </p:nvSpPr>
        <p:spPr>
          <a:xfrm>
            <a:off x="533400" y="1676400"/>
            <a:ext cx="7467599" cy="1235416"/>
          </a:xfrm>
          <a:prstGeom prst="rect">
            <a:avLst/>
          </a:prstGeom>
          <a:solidFill>
            <a:srgbClr val="D9F0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Content Placeholder 2"/>
          <p:cNvSpPr txBox="1">
            <a:spLocks/>
          </p:cNvSpPr>
          <p:nvPr userDrawn="1"/>
        </p:nvSpPr>
        <p:spPr>
          <a:xfrm>
            <a:off x="845745" y="1834659"/>
            <a:ext cx="609600" cy="990600"/>
          </a:xfrm>
          <a:prstGeom prst="rect">
            <a:avLst/>
          </a:prstGeom>
          <a:noFill/>
        </p:spPr>
        <p:txBody>
          <a:bodyP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ZA" sz="6600" b="1" dirty="0">
                <a:solidFill>
                  <a:schemeClr val="bg1"/>
                </a:solidFill>
              </a:rPr>
              <a:t>1</a:t>
            </a:r>
            <a:endParaRPr lang="en-ZA" sz="6600" b="1" dirty="0" smtClean="0">
              <a:solidFill>
                <a:schemeClr val="bg1"/>
              </a:solidFill>
            </a:endParaRPr>
          </a:p>
        </p:txBody>
      </p:sp>
      <p:cxnSp>
        <p:nvCxnSpPr>
          <p:cNvPr id="27" name="Straight Connector 26"/>
          <p:cNvCxnSpPr/>
          <p:nvPr userDrawn="1"/>
        </p:nvCxnSpPr>
        <p:spPr>
          <a:xfrm>
            <a:off x="1683945" y="1826551"/>
            <a:ext cx="0" cy="1006816"/>
          </a:xfrm>
          <a:prstGeom prst="line">
            <a:avLst/>
          </a:prstGeom>
          <a:solidFill>
            <a:srgbClr val="5B9BD5"/>
          </a:solidFill>
          <a:ln w="57150">
            <a:solidFill>
              <a:schemeClr val="bg1"/>
            </a:solidFill>
          </a:ln>
        </p:spPr>
        <p:style>
          <a:lnRef idx="3">
            <a:schemeClr val="accent1"/>
          </a:lnRef>
          <a:fillRef idx="0">
            <a:schemeClr val="accent1"/>
          </a:fillRef>
          <a:effectRef idx="2">
            <a:schemeClr val="accent1"/>
          </a:effectRef>
          <a:fontRef idx="minor">
            <a:schemeClr val="tx1"/>
          </a:fontRef>
        </p:style>
      </p:cxnSp>
      <p:sp>
        <p:nvSpPr>
          <p:cNvPr id="28" name="Content Placeholder 2"/>
          <p:cNvSpPr txBox="1">
            <a:spLocks/>
          </p:cNvSpPr>
          <p:nvPr userDrawn="1"/>
        </p:nvSpPr>
        <p:spPr>
          <a:xfrm>
            <a:off x="1981200" y="2041374"/>
            <a:ext cx="5715000" cy="397026"/>
          </a:xfrm>
          <a:prstGeom prst="rect">
            <a:avLst/>
          </a:prstGeom>
          <a:noFill/>
        </p:spPr>
        <p:txBody>
          <a:bodyP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Bef>
                <a:spcPts val="0"/>
              </a:spcBef>
              <a:buNone/>
            </a:pPr>
            <a:r>
              <a:rPr lang="en-ZA" sz="3200" b="1" dirty="0" smtClean="0"/>
              <a:t>Step 1</a:t>
            </a:r>
            <a:endParaRPr lang="en-ZA" sz="3200" b="1" dirty="0"/>
          </a:p>
        </p:txBody>
      </p:sp>
    </p:spTree>
    <p:extLst>
      <p:ext uri="{BB962C8B-B14F-4D97-AF65-F5344CB8AC3E}">
        <p14:creationId xmlns:p14="http://schemas.microsoft.com/office/powerpoint/2010/main" val="2023038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0-#ppt_w/2"/>
                                          </p:val>
                                        </p:tav>
                                        <p:tav tm="100000">
                                          <p:val>
                                            <p:strVal val="#ppt_x"/>
                                          </p:val>
                                        </p:tav>
                                      </p:tavLst>
                                    </p:anim>
                                    <p:anim calcmode="lin" valueType="num">
                                      <p:cBhvr additive="base">
                                        <p:cTn id="8" dur="500" fill="hold"/>
                                        <p:tgtEl>
                                          <p:spTgt spid="25"/>
                                        </p:tgtEl>
                                        <p:attrNameLst>
                                          <p:attrName>ppt_y</p:attrName>
                                        </p:attrNameLst>
                                      </p:cBhvr>
                                      <p:tavLst>
                                        <p:tav tm="0">
                                          <p:val>
                                            <p:strVal val="#ppt_y"/>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ppt_x"/>
                                          </p:val>
                                        </p:tav>
                                        <p:tav tm="100000">
                                          <p:val>
                                            <p:strVal val="#ppt_x"/>
                                          </p:val>
                                        </p:tav>
                                      </p:tavLst>
                                    </p:anim>
                                    <p:anim calcmode="lin" valueType="num">
                                      <p:cBhvr additive="base">
                                        <p:cTn id="12" dur="500" fill="hold"/>
                                        <p:tgtEl>
                                          <p:spTgt spid="26"/>
                                        </p:tgtEl>
                                        <p:attrNameLst>
                                          <p:attrName>ppt_y</p:attrName>
                                        </p:attrNameLst>
                                      </p:cBhvr>
                                      <p:tavLst>
                                        <p:tav tm="0">
                                          <p:val>
                                            <p:strVal val="0-#ppt_h/2"/>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500" fill="hold"/>
                                        <p:tgtEl>
                                          <p:spTgt spid="27"/>
                                        </p:tgtEl>
                                        <p:attrNameLst>
                                          <p:attrName>ppt_x</p:attrName>
                                        </p:attrNameLst>
                                      </p:cBhvr>
                                      <p:tavLst>
                                        <p:tav tm="0">
                                          <p:val>
                                            <p:strVal val="1+#ppt_w/2"/>
                                          </p:val>
                                        </p:tav>
                                        <p:tav tm="100000">
                                          <p:val>
                                            <p:strVal val="#ppt_x"/>
                                          </p:val>
                                        </p:tav>
                                      </p:tavLst>
                                    </p:anim>
                                    <p:anim calcmode="lin" valueType="num">
                                      <p:cBhvr additive="base">
                                        <p:cTn id="16" dur="500" fill="hold"/>
                                        <p:tgtEl>
                                          <p:spTgt spid="27"/>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fade">
                                      <p:cBhvr>
                                        <p:cTn id="20" dur="500"/>
                                        <p:tgtEl>
                                          <p:spTgt spid="28"/>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additive="base">
                                        <p:cTn id="25" dur="500" fill="hold"/>
                                        <p:tgtEl>
                                          <p:spTgt spid="21"/>
                                        </p:tgtEl>
                                        <p:attrNameLst>
                                          <p:attrName>ppt_x</p:attrName>
                                        </p:attrNameLst>
                                      </p:cBhvr>
                                      <p:tavLst>
                                        <p:tav tm="0">
                                          <p:val>
                                            <p:strVal val="0-#ppt_w/2"/>
                                          </p:val>
                                        </p:tav>
                                        <p:tav tm="100000">
                                          <p:val>
                                            <p:strVal val="#ppt_x"/>
                                          </p:val>
                                        </p:tav>
                                      </p:tavLst>
                                    </p:anim>
                                    <p:anim calcmode="lin" valueType="num">
                                      <p:cBhvr additive="base">
                                        <p:cTn id="26" dur="500" fill="hold"/>
                                        <p:tgtEl>
                                          <p:spTgt spid="21"/>
                                        </p:tgtEl>
                                        <p:attrNameLst>
                                          <p:attrName>ppt_y</p:attrName>
                                        </p:attrNameLst>
                                      </p:cBhvr>
                                      <p:tavLst>
                                        <p:tav tm="0">
                                          <p:val>
                                            <p:strVal val="#ppt_y"/>
                                          </p:val>
                                        </p:tav>
                                        <p:tav tm="100000">
                                          <p:val>
                                            <p:strVal val="#ppt_y"/>
                                          </p:val>
                                        </p:tav>
                                      </p:tavLst>
                                    </p:anim>
                                  </p:childTnLst>
                                </p:cTn>
                              </p:par>
                              <p:par>
                                <p:cTn id="27" presetID="2" presetClass="entr" presetSubtype="1"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additive="base">
                                        <p:cTn id="29" dur="500" fill="hold"/>
                                        <p:tgtEl>
                                          <p:spTgt spid="22"/>
                                        </p:tgtEl>
                                        <p:attrNameLst>
                                          <p:attrName>ppt_x</p:attrName>
                                        </p:attrNameLst>
                                      </p:cBhvr>
                                      <p:tavLst>
                                        <p:tav tm="0">
                                          <p:val>
                                            <p:strVal val="#ppt_x"/>
                                          </p:val>
                                        </p:tav>
                                        <p:tav tm="100000">
                                          <p:val>
                                            <p:strVal val="#ppt_x"/>
                                          </p:val>
                                        </p:tav>
                                      </p:tavLst>
                                    </p:anim>
                                    <p:anim calcmode="lin" valueType="num">
                                      <p:cBhvr additive="base">
                                        <p:cTn id="30" dur="500" fill="hold"/>
                                        <p:tgtEl>
                                          <p:spTgt spid="22"/>
                                        </p:tgtEl>
                                        <p:attrNameLst>
                                          <p:attrName>ppt_y</p:attrName>
                                        </p:attrNameLst>
                                      </p:cBhvr>
                                      <p:tavLst>
                                        <p:tav tm="0">
                                          <p:val>
                                            <p:strVal val="0-#ppt_h/2"/>
                                          </p:val>
                                        </p:tav>
                                        <p:tav tm="100000">
                                          <p:val>
                                            <p:strVal val="#ppt_y"/>
                                          </p:val>
                                        </p:tav>
                                      </p:tavLst>
                                    </p:anim>
                                  </p:childTnLst>
                                </p:cTn>
                              </p:par>
                              <p:par>
                                <p:cTn id="31" presetID="2" presetClass="entr" presetSubtype="2" fill="hold" nodeType="with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additive="base">
                                        <p:cTn id="33" dur="500" fill="hold"/>
                                        <p:tgtEl>
                                          <p:spTgt spid="23"/>
                                        </p:tgtEl>
                                        <p:attrNameLst>
                                          <p:attrName>ppt_x</p:attrName>
                                        </p:attrNameLst>
                                      </p:cBhvr>
                                      <p:tavLst>
                                        <p:tav tm="0">
                                          <p:val>
                                            <p:strVal val="1+#ppt_w/2"/>
                                          </p:val>
                                        </p:tav>
                                        <p:tav tm="100000">
                                          <p:val>
                                            <p:strVal val="#ppt_x"/>
                                          </p:val>
                                        </p:tav>
                                      </p:tavLst>
                                    </p:anim>
                                    <p:anim calcmode="lin" valueType="num">
                                      <p:cBhvr additive="base">
                                        <p:cTn id="34" dur="500" fill="hold"/>
                                        <p:tgtEl>
                                          <p:spTgt spid="23"/>
                                        </p:tgtEl>
                                        <p:attrNameLst>
                                          <p:attrName>ppt_y</p:attrName>
                                        </p:attrNameLst>
                                      </p:cBhvr>
                                      <p:tavLst>
                                        <p:tav tm="0">
                                          <p:val>
                                            <p:strVal val="#ppt_y"/>
                                          </p:val>
                                        </p:tav>
                                        <p:tav tm="100000">
                                          <p:val>
                                            <p:strVal val="#ppt_y"/>
                                          </p:val>
                                        </p:tav>
                                      </p:tavLst>
                                    </p:anim>
                                  </p:childTnLst>
                                </p:cTn>
                              </p:par>
                            </p:childTnLst>
                          </p:cTn>
                        </p:par>
                        <p:par>
                          <p:cTn id="35" fill="hold">
                            <p:stCondLst>
                              <p:cond delay="500"/>
                            </p:stCondLst>
                            <p:childTnLst>
                              <p:par>
                                <p:cTn id="36" presetID="10" presetClass="entr" presetSubtype="0" fill="hold" grpId="0"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500"/>
                                        <p:tgtEl>
                                          <p:spTgt spid="24"/>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additive="base">
                                        <p:cTn id="43" dur="500" fill="hold"/>
                                        <p:tgtEl>
                                          <p:spTgt spid="17"/>
                                        </p:tgtEl>
                                        <p:attrNameLst>
                                          <p:attrName>ppt_x</p:attrName>
                                        </p:attrNameLst>
                                      </p:cBhvr>
                                      <p:tavLst>
                                        <p:tav tm="0">
                                          <p:val>
                                            <p:strVal val="0-#ppt_w/2"/>
                                          </p:val>
                                        </p:tav>
                                        <p:tav tm="100000">
                                          <p:val>
                                            <p:strVal val="#ppt_x"/>
                                          </p:val>
                                        </p:tav>
                                      </p:tavLst>
                                    </p:anim>
                                    <p:anim calcmode="lin" valueType="num">
                                      <p:cBhvr additive="base">
                                        <p:cTn id="44" dur="500" fill="hold"/>
                                        <p:tgtEl>
                                          <p:spTgt spid="17"/>
                                        </p:tgtEl>
                                        <p:attrNameLst>
                                          <p:attrName>ppt_y</p:attrName>
                                        </p:attrNameLst>
                                      </p:cBhvr>
                                      <p:tavLst>
                                        <p:tav tm="0">
                                          <p:val>
                                            <p:strVal val="#ppt_y"/>
                                          </p:val>
                                        </p:tav>
                                        <p:tav tm="100000">
                                          <p:val>
                                            <p:strVal val="#ppt_y"/>
                                          </p:val>
                                        </p:tav>
                                      </p:tavLst>
                                    </p:anim>
                                  </p:childTnLst>
                                </p:cTn>
                              </p:par>
                              <p:par>
                                <p:cTn id="45" presetID="2" presetClass="entr" presetSubtype="2" fill="hold" nodeType="withEffect">
                                  <p:stCondLst>
                                    <p:cond delay="0"/>
                                  </p:stCondLst>
                                  <p:childTnLst>
                                    <p:set>
                                      <p:cBhvr>
                                        <p:cTn id="46" dur="1" fill="hold">
                                          <p:stCondLst>
                                            <p:cond delay="0"/>
                                          </p:stCondLst>
                                        </p:cTn>
                                        <p:tgtEl>
                                          <p:spTgt spid="19"/>
                                        </p:tgtEl>
                                        <p:attrNameLst>
                                          <p:attrName>style.visibility</p:attrName>
                                        </p:attrNameLst>
                                      </p:cBhvr>
                                      <p:to>
                                        <p:strVal val="visible"/>
                                      </p:to>
                                    </p:set>
                                    <p:anim calcmode="lin" valueType="num">
                                      <p:cBhvr additive="base">
                                        <p:cTn id="47" dur="500" fill="hold"/>
                                        <p:tgtEl>
                                          <p:spTgt spid="19"/>
                                        </p:tgtEl>
                                        <p:attrNameLst>
                                          <p:attrName>ppt_x</p:attrName>
                                        </p:attrNameLst>
                                      </p:cBhvr>
                                      <p:tavLst>
                                        <p:tav tm="0">
                                          <p:val>
                                            <p:strVal val="1+#ppt_w/2"/>
                                          </p:val>
                                        </p:tav>
                                        <p:tav tm="100000">
                                          <p:val>
                                            <p:strVal val="#ppt_x"/>
                                          </p:val>
                                        </p:tav>
                                      </p:tavLst>
                                    </p:anim>
                                    <p:anim calcmode="lin" valueType="num">
                                      <p:cBhvr additive="base">
                                        <p:cTn id="48" dur="500" fill="hold"/>
                                        <p:tgtEl>
                                          <p:spTgt spid="19"/>
                                        </p:tgtEl>
                                        <p:attrNameLst>
                                          <p:attrName>ppt_y</p:attrName>
                                        </p:attrNameLst>
                                      </p:cBhvr>
                                      <p:tavLst>
                                        <p:tav tm="0">
                                          <p:val>
                                            <p:strVal val="#ppt_y"/>
                                          </p:val>
                                        </p:tav>
                                        <p:tav tm="100000">
                                          <p:val>
                                            <p:strVal val="#ppt_y"/>
                                          </p:val>
                                        </p:tav>
                                      </p:tavLst>
                                    </p:anim>
                                  </p:childTnLst>
                                </p:cTn>
                              </p:par>
                              <p:par>
                                <p:cTn id="49" presetID="2" presetClass="entr" presetSubtype="1" fill="hold" grpId="0" nodeType="withEffect">
                                  <p:stCondLst>
                                    <p:cond delay="0"/>
                                  </p:stCondLst>
                                  <p:childTnLst>
                                    <p:set>
                                      <p:cBhvr>
                                        <p:cTn id="50" dur="1" fill="hold">
                                          <p:stCondLst>
                                            <p:cond delay="0"/>
                                          </p:stCondLst>
                                        </p:cTn>
                                        <p:tgtEl>
                                          <p:spTgt spid="18"/>
                                        </p:tgtEl>
                                        <p:attrNameLst>
                                          <p:attrName>style.visibility</p:attrName>
                                        </p:attrNameLst>
                                      </p:cBhvr>
                                      <p:to>
                                        <p:strVal val="visible"/>
                                      </p:to>
                                    </p:set>
                                    <p:anim calcmode="lin" valueType="num">
                                      <p:cBhvr additive="base">
                                        <p:cTn id="51" dur="500" fill="hold"/>
                                        <p:tgtEl>
                                          <p:spTgt spid="18"/>
                                        </p:tgtEl>
                                        <p:attrNameLst>
                                          <p:attrName>ppt_x</p:attrName>
                                        </p:attrNameLst>
                                      </p:cBhvr>
                                      <p:tavLst>
                                        <p:tav tm="0">
                                          <p:val>
                                            <p:strVal val="#ppt_x"/>
                                          </p:val>
                                        </p:tav>
                                        <p:tav tm="100000">
                                          <p:val>
                                            <p:strVal val="#ppt_x"/>
                                          </p:val>
                                        </p:tav>
                                      </p:tavLst>
                                    </p:anim>
                                    <p:anim calcmode="lin" valueType="num">
                                      <p:cBhvr additive="base">
                                        <p:cTn id="52" dur="500" fill="hold"/>
                                        <p:tgtEl>
                                          <p:spTgt spid="18"/>
                                        </p:tgtEl>
                                        <p:attrNameLst>
                                          <p:attrName>ppt_y</p:attrName>
                                        </p:attrNameLst>
                                      </p:cBhvr>
                                      <p:tavLst>
                                        <p:tav tm="0">
                                          <p:val>
                                            <p:strVal val="0-#ppt_h/2"/>
                                          </p:val>
                                        </p:tav>
                                        <p:tav tm="100000">
                                          <p:val>
                                            <p:strVal val="#ppt_y"/>
                                          </p:val>
                                        </p:tav>
                                      </p:tavLst>
                                    </p:anim>
                                  </p:childTnLst>
                                </p:cTn>
                              </p:par>
                            </p:childTnLst>
                          </p:cTn>
                        </p:par>
                        <p:par>
                          <p:cTn id="53" fill="hold">
                            <p:stCondLst>
                              <p:cond delay="500"/>
                            </p:stCondLst>
                            <p:childTnLst>
                              <p:par>
                                <p:cTn id="54" presetID="10" presetClass="entr" presetSubtype="0" fill="hold" grpId="0" nodeType="after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fade">
                                      <p:cBhvr>
                                        <p:cTn id="5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p:bldP spid="20" grpId="0"/>
      <p:bldP spid="21" grpId="0" animBg="1"/>
      <p:bldP spid="22" grpId="0"/>
      <p:bldP spid="24" grpId="0"/>
      <p:bldP spid="25" grpId="0" animBg="1"/>
      <p:bldP spid="26" grpId="0"/>
      <p:bldP spid="28" grpId="0"/>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en-GB"/>
          </a:p>
        </p:txBody>
      </p:sp>
      <p:graphicFrame>
        <p:nvGraphicFramePr>
          <p:cNvPr id="18" name="Content Placeholder 5"/>
          <p:cNvGraphicFramePr>
            <a:graphicFrameLocks/>
          </p:cNvGraphicFramePr>
          <p:nvPr userDrawn="1">
            <p:extLst>
              <p:ext uri="{D42A27DB-BD31-4B8C-83A1-F6EECF244321}">
                <p14:modId xmlns:p14="http://schemas.microsoft.com/office/powerpoint/2010/main" val="3388799635"/>
              </p:ext>
            </p:extLst>
          </p:nvPr>
        </p:nvGraphicFramePr>
        <p:xfrm>
          <a:off x="219076" y="12893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7440758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5" name="Title 1"/>
          <p:cNvSpPr txBox="1">
            <a:spLocks/>
          </p:cNvSpPr>
          <p:nvPr userDrawn="1"/>
        </p:nvSpPr>
        <p:spPr>
          <a:xfrm>
            <a:off x="381001" y="365127"/>
            <a:ext cx="7905750" cy="720724"/>
          </a:xfrm>
          <a:prstGeom prst="rect">
            <a:avLst/>
          </a:prstGeom>
        </p:spPr>
        <p:txBody>
          <a:bodyPr/>
          <a:lstStyle>
            <a:lvl1pPr algn="l" defTabSz="685800" rtl="0" eaLnBrk="1" latinLnBrk="0" hangingPunct="1">
              <a:lnSpc>
                <a:spcPct val="90000"/>
              </a:lnSpc>
              <a:spcBef>
                <a:spcPct val="0"/>
              </a:spcBef>
              <a:buNone/>
              <a:defRPr sz="4400" b="1" kern="1200">
                <a:solidFill>
                  <a:schemeClr val="tx1"/>
                </a:solidFill>
                <a:latin typeface="+mn-lt"/>
                <a:ea typeface="+mj-ea"/>
                <a:cs typeface="+mj-cs"/>
              </a:defRPr>
            </a:lvl1pPr>
          </a:lstStyle>
          <a:p>
            <a:r>
              <a:rPr lang="en-US" dirty="0" smtClean="0"/>
              <a:t>Tables</a:t>
            </a:r>
            <a:endParaRPr lang="en-GB" dirty="0"/>
          </a:p>
        </p:txBody>
      </p:sp>
      <p:graphicFrame>
        <p:nvGraphicFramePr>
          <p:cNvPr id="16" name="Content Placeholder 3"/>
          <p:cNvGraphicFramePr>
            <a:graphicFrameLocks/>
          </p:cNvGraphicFramePr>
          <p:nvPr userDrawn="1">
            <p:extLst>
              <p:ext uri="{D42A27DB-BD31-4B8C-83A1-F6EECF244321}">
                <p14:modId xmlns:p14="http://schemas.microsoft.com/office/powerpoint/2010/main" val="3326434197"/>
              </p:ext>
            </p:extLst>
          </p:nvPr>
        </p:nvGraphicFramePr>
        <p:xfrm>
          <a:off x="415492" y="1524000"/>
          <a:ext cx="7620000" cy="2438400"/>
        </p:xfrm>
        <a:graphic>
          <a:graphicData uri="http://schemas.openxmlformats.org/drawingml/2006/table">
            <a:tbl>
              <a:tblPr firstRow="1" bandRow="1">
                <a:tableStyleId>{5C22544A-7EE6-4342-B048-85BDC9FD1C3A}</a:tableStyleId>
              </a:tblPr>
              <a:tblGrid>
                <a:gridCol w="3810000">
                  <a:extLst>
                    <a:ext uri="{9D8B030D-6E8A-4147-A177-3AD203B41FA5}">
                      <a16:colId xmlns:a16="http://schemas.microsoft.com/office/drawing/2014/main" xmlns="" val="20000"/>
                    </a:ext>
                  </a:extLst>
                </a:gridCol>
                <a:gridCol w="3810000">
                  <a:extLst>
                    <a:ext uri="{9D8B030D-6E8A-4147-A177-3AD203B41FA5}">
                      <a16:colId xmlns:a16="http://schemas.microsoft.com/office/drawing/2014/main" xmlns="" val="20001"/>
                    </a:ext>
                  </a:extLst>
                </a:gridCol>
              </a:tblGrid>
              <a:tr h="343370">
                <a:tc>
                  <a:txBody>
                    <a:bodyPr/>
                    <a:lstStyle/>
                    <a:p>
                      <a:r>
                        <a:rPr lang="en-ZA" sz="2100" dirty="0" smtClean="0"/>
                        <a:t>Heading</a:t>
                      </a:r>
                      <a:endParaRPr lang="en-ZA" sz="2100" dirty="0"/>
                    </a:p>
                  </a:txBody>
                  <a:tcPr marL="84667" marR="84667" marT="42333" marB="42333">
                    <a:solidFill>
                      <a:srgbClr val="5B9BD5"/>
                    </a:solidFill>
                  </a:tcPr>
                </a:tc>
                <a:tc>
                  <a:txBody>
                    <a:bodyPr/>
                    <a:lstStyle/>
                    <a:p>
                      <a:r>
                        <a:rPr lang="en-ZA" sz="2100" dirty="0" smtClean="0"/>
                        <a:t>Heading 2</a:t>
                      </a:r>
                      <a:endParaRPr lang="en-ZA" sz="2100" dirty="0"/>
                    </a:p>
                  </a:txBody>
                  <a:tcPr marL="84667" marR="84667" marT="42333" marB="42333">
                    <a:solidFill>
                      <a:srgbClr val="5B9BD5"/>
                    </a:solidFill>
                  </a:tcPr>
                </a:tc>
                <a:extLst>
                  <a:ext uri="{0D108BD9-81ED-4DB2-BD59-A6C34878D82A}">
                    <a16:rowId xmlns:a16="http://schemas.microsoft.com/office/drawing/2014/main" xmlns="" val="10000"/>
                  </a:ext>
                </a:extLst>
              </a:tr>
              <a:tr h="343370">
                <a:tc>
                  <a:txBody>
                    <a:bodyPr/>
                    <a:lstStyle/>
                    <a:p>
                      <a:pPr>
                        <a:lnSpc>
                          <a:spcPct val="107000"/>
                        </a:lnSpc>
                        <a:spcAft>
                          <a:spcPts val="500"/>
                        </a:spcAft>
                      </a:pPr>
                      <a:endParaRPr lang="en-ZA" sz="2000" dirty="0">
                        <a:effectLst/>
                        <a:latin typeface="+mn-lt"/>
                        <a:ea typeface="Calibri" panose="020F0502020204030204" pitchFamily="34" charset="0"/>
                        <a:cs typeface="Times New Roman" panose="02020603050405020304" pitchFamily="18" charset="0"/>
                      </a:endParaRPr>
                    </a:p>
                  </a:txBody>
                  <a:tcPr marL="63500" marR="63500" marT="0" marB="0">
                    <a:solidFill>
                      <a:srgbClr val="D9F04E"/>
                    </a:solidFill>
                  </a:tcPr>
                </a:tc>
                <a:tc>
                  <a:txBody>
                    <a:bodyPr/>
                    <a:lstStyle/>
                    <a:p>
                      <a:endParaRPr lang="en-ZA" sz="2000" dirty="0"/>
                    </a:p>
                  </a:txBody>
                  <a:tcPr marL="84667" marR="84667" marT="42333" marB="42333">
                    <a:solidFill>
                      <a:srgbClr val="D9F04E"/>
                    </a:solidFill>
                  </a:tcPr>
                </a:tc>
                <a:extLst>
                  <a:ext uri="{0D108BD9-81ED-4DB2-BD59-A6C34878D82A}">
                    <a16:rowId xmlns:a16="http://schemas.microsoft.com/office/drawing/2014/main" xmlns="" val="10001"/>
                  </a:ext>
                </a:extLst>
              </a:tr>
              <a:tr h="425028">
                <a:tc>
                  <a:txBody>
                    <a:bodyPr/>
                    <a:lstStyle/>
                    <a:p>
                      <a:endParaRPr lang="en-ZA" sz="2000" dirty="0">
                        <a:latin typeface="+mn-lt"/>
                      </a:endParaRPr>
                    </a:p>
                  </a:txBody>
                  <a:tcPr marL="84667" marR="84667" marT="42333" marB="42333">
                    <a:solidFill>
                      <a:srgbClr val="F2FAC2"/>
                    </a:solidFill>
                  </a:tcPr>
                </a:tc>
                <a:tc>
                  <a:txBody>
                    <a:bodyPr/>
                    <a:lstStyle/>
                    <a:p>
                      <a:endParaRPr lang="en-ZA" sz="2000" dirty="0"/>
                    </a:p>
                  </a:txBody>
                  <a:tcPr marL="84667" marR="84667" marT="42333" marB="42333">
                    <a:solidFill>
                      <a:srgbClr val="F2FAC2"/>
                    </a:solidFill>
                  </a:tcPr>
                </a:tc>
                <a:extLst>
                  <a:ext uri="{0D108BD9-81ED-4DB2-BD59-A6C34878D82A}">
                    <a16:rowId xmlns:a16="http://schemas.microsoft.com/office/drawing/2014/main" xmlns="" val="10002"/>
                  </a:ext>
                </a:extLst>
              </a:tr>
              <a:tr h="343370">
                <a:tc>
                  <a:txBody>
                    <a:bodyPr/>
                    <a:lstStyle/>
                    <a:p>
                      <a:pPr>
                        <a:lnSpc>
                          <a:spcPct val="107000"/>
                        </a:lnSpc>
                        <a:spcAft>
                          <a:spcPts val="500"/>
                        </a:spcAft>
                      </a:pPr>
                      <a:endParaRPr lang="en-ZA" sz="2000" dirty="0">
                        <a:effectLst/>
                        <a:latin typeface="+mn-lt"/>
                        <a:ea typeface="Calibri" panose="020F0502020204030204" pitchFamily="34" charset="0"/>
                        <a:cs typeface="Times New Roman" panose="02020603050405020304" pitchFamily="18" charset="0"/>
                      </a:endParaRPr>
                    </a:p>
                  </a:txBody>
                  <a:tcPr marL="63500" marR="63500" marT="0" marB="0">
                    <a:solidFill>
                      <a:srgbClr val="D9F04E"/>
                    </a:solidFill>
                  </a:tcPr>
                </a:tc>
                <a:tc>
                  <a:txBody>
                    <a:bodyPr/>
                    <a:lstStyle/>
                    <a:p>
                      <a:endParaRPr lang="en-ZA" sz="2000" dirty="0"/>
                    </a:p>
                  </a:txBody>
                  <a:tcPr marL="84667" marR="84667" marT="42333" marB="42333">
                    <a:solidFill>
                      <a:srgbClr val="D9F04E"/>
                    </a:solidFill>
                  </a:tcPr>
                </a:tc>
                <a:extLst>
                  <a:ext uri="{0D108BD9-81ED-4DB2-BD59-A6C34878D82A}">
                    <a16:rowId xmlns:a16="http://schemas.microsoft.com/office/drawing/2014/main" xmlns="" val="10003"/>
                  </a:ext>
                </a:extLst>
              </a:tr>
              <a:tr h="372534">
                <a:tc>
                  <a:txBody>
                    <a:bodyPr/>
                    <a:lstStyle/>
                    <a:p>
                      <a:endParaRPr lang="en-ZA" sz="2000" dirty="0">
                        <a:latin typeface="+mn-lt"/>
                      </a:endParaRPr>
                    </a:p>
                  </a:txBody>
                  <a:tcPr marL="84667" marR="84667" marT="42333" marB="42333">
                    <a:solidFill>
                      <a:srgbClr val="F2FAC2"/>
                    </a:solidFill>
                  </a:tcPr>
                </a:tc>
                <a:tc>
                  <a:txBody>
                    <a:bodyPr/>
                    <a:lstStyle/>
                    <a:p>
                      <a:endParaRPr lang="en-ZA" sz="2000" dirty="0"/>
                    </a:p>
                  </a:txBody>
                  <a:tcPr marL="84667" marR="84667" marT="42333" marB="42333">
                    <a:solidFill>
                      <a:srgbClr val="F2FAC2"/>
                    </a:solidFill>
                  </a:tcPr>
                </a:tc>
                <a:extLst>
                  <a:ext uri="{0D108BD9-81ED-4DB2-BD59-A6C34878D82A}">
                    <a16:rowId xmlns:a16="http://schemas.microsoft.com/office/drawing/2014/main" xmlns="" val="10004"/>
                  </a:ext>
                </a:extLst>
              </a:tr>
              <a:tr h="440268">
                <a:tc>
                  <a:txBody>
                    <a:bodyPr/>
                    <a:lstStyle/>
                    <a:p>
                      <a:endParaRPr lang="en-ZA" sz="2000" dirty="0">
                        <a:latin typeface="+mn-lt"/>
                      </a:endParaRPr>
                    </a:p>
                  </a:txBody>
                  <a:tcPr marL="84667" marR="84667" marT="42333" marB="42333">
                    <a:solidFill>
                      <a:srgbClr val="D9F04E"/>
                    </a:solidFill>
                  </a:tcPr>
                </a:tc>
                <a:tc>
                  <a:txBody>
                    <a:bodyPr/>
                    <a:lstStyle/>
                    <a:p>
                      <a:endParaRPr lang="en-ZA" sz="2000" dirty="0"/>
                    </a:p>
                  </a:txBody>
                  <a:tcPr marL="84667" marR="84667" marT="42333" marB="42333">
                    <a:solidFill>
                      <a:srgbClr val="D9F04E"/>
                    </a:solidFill>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24013000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15" name="Title 1"/>
          <p:cNvSpPr txBox="1">
            <a:spLocks/>
          </p:cNvSpPr>
          <p:nvPr userDrawn="1"/>
        </p:nvSpPr>
        <p:spPr>
          <a:xfrm>
            <a:off x="381001" y="365127"/>
            <a:ext cx="7905750" cy="720724"/>
          </a:xfrm>
          <a:prstGeom prst="rect">
            <a:avLst/>
          </a:prstGeom>
        </p:spPr>
        <p:txBody>
          <a:bodyPr/>
          <a:lstStyle>
            <a:lvl1pPr algn="l" defTabSz="685800" rtl="0" eaLnBrk="1" latinLnBrk="0" hangingPunct="1">
              <a:lnSpc>
                <a:spcPct val="90000"/>
              </a:lnSpc>
              <a:spcBef>
                <a:spcPct val="0"/>
              </a:spcBef>
              <a:buNone/>
              <a:defRPr sz="4400" b="1" kern="1200">
                <a:solidFill>
                  <a:schemeClr val="tx1"/>
                </a:solidFill>
                <a:latin typeface="+mn-lt"/>
                <a:ea typeface="+mj-ea"/>
                <a:cs typeface="+mj-cs"/>
              </a:defRPr>
            </a:lvl1pPr>
          </a:lstStyle>
          <a:p>
            <a:r>
              <a:rPr lang="en-US" dirty="0" smtClean="0"/>
              <a:t>Highlight Phrase</a:t>
            </a:r>
            <a:endParaRPr lang="en-GB" dirty="0"/>
          </a:p>
        </p:txBody>
      </p:sp>
      <p:sp>
        <p:nvSpPr>
          <p:cNvPr id="4" name="Rectangle 3"/>
          <p:cNvSpPr/>
          <p:nvPr userDrawn="1"/>
        </p:nvSpPr>
        <p:spPr>
          <a:xfrm>
            <a:off x="533400" y="2054224"/>
            <a:ext cx="7391400" cy="3736976"/>
          </a:xfrm>
          <a:prstGeom prst="rect">
            <a:avLst/>
          </a:prstGeom>
          <a:noFill/>
          <a:ln w="38100">
            <a:solidFill>
              <a:srgbClr val="D9F0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noFill/>
            </a:endParaRPr>
          </a:p>
        </p:txBody>
      </p:sp>
      <p:sp>
        <p:nvSpPr>
          <p:cNvPr id="5" name="TextBox 4"/>
          <p:cNvSpPr txBox="1"/>
          <p:nvPr userDrawn="1"/>
        </p:nvSpPr>
        <p:spPr>
          <a:xfrm>
            <a:off x="1720804" y="4437967"/>
            <a:ext cx="1130438" cy="461665"/>
          </a:xfrm>
          <a:prstGeom prst="rect">
            <a:avLst/>
          </a:prstGeom>
          <a:noFill/>
        </p:spPr>
        <p:txBody>
          <a:bodyPr wrap="none" rtlCol="0">
            <a:spAutoFit/>
          </a:bodyPr>
          <a:lstStyle/>
          <a:p>
            <a:r>
              <a:rPr lang="en-ZA" sz="2400" b="1" dirty="0" smtClean="0">
                <a:solidFill>
                  <a:srgbClr val="1073B0"/>
                </a:solidFill>
              </a:rPr>
              <a:t>Subject</a:t>
            </a:r>
            <a:endParaRPr lang="en-GB" sz="2400" b="1" dirty="0">
              <a:solidFill>
                <a:srgbClr val="1073B0"/>
              </a:solidFill>
            </a:endParaRPr>
          </a:p>
        </p:txBody>
      </p:sp>
      <p:grpSp>
        <p:nvGrpSpPr>
          <p:cNvPr id="6" name="Group 5"/>
          <p:cNvGrpSpPr/>
          <p:nvPr userDrawn="1"/>
        </p:nvGrpSpPr>
        <p:grpSpPr>
          <a:xfrm>
            <a:off x="825500" y="4045631"/>
            <a:ext cx="3060700" cy="256200"/>
            <a:chOff x="5638800" y="3722464"/>
            <a:chExt cx="1143000" cy="256200"/>
          </a:xfrm>
        </p:grpSpPr>
        <p:cxnSp>
          <p:nvCxnSpPr>
            <p:cNvPr id="7" name="Straight Connector 6"/>
            <p:cNvCxnSpPr/>
            <p:nvPr/>
          </p:nvCxnSpPr>
          <p:spPr>
            <a:xfrm flipH="1">
              <a:off x="5638800" y="3962400"/>
              <a:ext cx="1143000" cy="0"/>
            </a:xfrm>
            <a:prstGeom prst="line">
              <a:avLst/>
            </a:prstGeom>
            <a:ln w="38100">
              <a:solidFill>
                <a:srgbClr val="1073B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6781800" y="3722464"/>
              <a:ext cx="0" cy="256200"/>
            </a:xfrm>
            <a:prstGeom prst="line">
              <a:avLst/>
            </a:prstGeom>
            <a:ln w="38100">
              <a:solidFill>
                <a:srgbClr val="1073B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638800" y="3722464"/>
              <a:ext cx="0" cy="256200"/>
            </a:xfrm>
            <a:prstGeom prst="line">
              <a:avLst/>
            </a:prstGeom>
            <a:ln w="38100">
              <a:solidFill>
                <a:srgbClr val="1073B0"/>
              </a:solidFill>
            </a:ln>
          </p:spPr>
          <p:style>
            <a:lnRef idx="1">
              <a:schemeClr val="accent1"/>
            </a:lnRef>
            <a:fillRef idx="0">
              <a:schemeClr val="accent1"/>
            </a:fillRef>
            <a:effectRef idx="0">
              <a:schemeClr val="accent1"/>
            </a:effectRef>
            <a:fontRef idx="minor">
              <a:schemeClr val="tx1"/>
            </a:fontRef>
          </p:style>
        </p:cxnSp>
      </p:grpSp>
      <p:cxnSp>
        <p:nvCxnSpPr>
          <p:cNvPr id="10" name="Straight Connector 9"/>
          <p:cNvCxnSpPr/>
          <p:nvPr userDrawn="1"/>
        </p:nvCxnSpPr>
        <p:spPr>
          <a:xfrm flipV="1">
            <a:off x="2355850" y="4285567"/>
            <a:ext cx="0" cy="152400"/>
          </a:xfrm>
          <a:prstGeom prst="line">
            <a:avLst/>
          </a:prstGeom>
          <a:ln w="38100">
            <a:solidFill>
              <a:srgbClr val="1073B0"/>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userDrawn="1"/>
        </p:nvSpPr>
        <p:spPr>
          <a:xfrm>
            <a:off x="6096000" y="4413287"/>
            <a:ext cx="1027845" cy="461665"/>
          </a:xfrm>
          <a:prstGeom prst="rect">
            <a:avLst/>
          </a:prstGeom>
          <a:noFill/>
        </p:spPr>
        <p:txBody>
          <a:bodyPr wrap="none" rtlCol="0">
            <a:spAutoFit/>
          </a:bodyPr>
          <a:lstStyle/>
          <a:p>
            <a:r>
              <a:rPr lang="en-ZA" sz="2400" b="1" dirty="0" smtClean="0">
                <a:solidFill>
                  <a:srgbClr val="1073B0"/>
                </a:solidFill>
              </a:rPr>
              <a:t>Object</a:t>
            </a:r>
            <a:endParaRPr lang="en-GB" sz="2400" b="1" dirty="0">
              <a:solidFill>
                <a:srgbClr val="1073B0"/>
              </a:solidFill>
            </a:endParaRPr>
          </a:p>
        </p:txBody>
      </p:sp>
      <p:grpSp>
        <p:nvGrpSpPr>
          <p:cNvPr id="12" name="Group 11"/>
          <p:cNvGrpSpPr/>
          <p:nvPr userDrawn="1"/>
        </p:nvGrpSpPr>
        <p:grpSpPr>
          <a:xfrm>
            <a:off x="5638800" y="4020951"/>
            <a:ext cx="1917700" cy="256200"/>
            <a:chOff x="5638800" y="3722464"/>
            <a:chExt cx="1143000" cy="256200"/>
          </a:xfrm>
        </p:grpSpPr>
        <p:cxnSp>
          <p:nvCxnSpPr>
            <p:cNvPr id="13" name="Straight Connector 12"/>
            <p:cNvCxnSpPr/>
            <p:nvPr/>
          </p:nvCxnSpPr>
          <p:spPr>
            <a:xfrm flipH="1">
              <a:off x="5638800" y="3962400"/>
              <a:ext cx="1143000" cy="0"/>
            </a:xfrm>
            <a:prstGeom prst="line">
              <a:avLst/>
            </a:prstGeom>
            <a:ln w="38100">
              <a:solidFill>
                <a:srgbClr val="1073B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6781800" y="3722464"/>
              <a:ext cx="0" cy="256200"/>
            </a:xfrm>
            <a:prstGeom prst="line">
              <a:avLst/>
            </a:prstGeom>
            <a:ln w="38100">
              <a:solidFill>
                <a:srgbClr val="1073B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5638800" y="3722464"/>
              <a:ext cx="0" cy="256200"/>
            </a:xfrm>
            <a:prstGeom prst="line">
              <a:avLst/>
            </a:prstGeom>
            <a:ln w="38100">
              <a:solidFill>
                <a:srgbClr val="1073B0"/>
              </a:solidFill>
            </a:ln>
          </p:spPr>
          <p:style>
            <a:lnRef idx="1">
              <a:schemeClr val="accent1"/>
            </a:lnRef>
            <a:fillRef idx="0">
              <a:schemeClr val="accent1"/>
            </a:fillRef>
            <a:effectRef idx="0">
              <a:schemeClr val="accent1"/>
            </a:effectRef>
            <a:fontRef idx="minor">
              <a:schemeClr val="tx1"/>
            </a:fontRef>
          </p:style>
        </p:cxnSp>
      </p:grpSp>
      <p:cxnSp>
        <p:nvCxnSpPr>
          <p:cNvPr id="18" name="Straight Connector 17"/>
          <p:cNvCxnSpPr/>
          <p:nvPr userDrawn="1"/>
        </p:nvCxnSpPr>
        <p:spPr>
          <a:xfrm flipV="1">
            <a:off x="6597650" y="4260887"/>
            <a:ext cx="0" cy="152400"/>
          </a:xfrm>
          <a:prstGeom prst="line">
            <a:avLst/>
          </a:prstGeom>
          <a:ln w="38100">
            <a:solidFill>
              <a:srgbClr val="1073B0"/>
            </a:solidFill>
          </a:ln>
        </p:spPr>
        <p:style>
          <a:lnRef idx="1">
            <a:schemeClr val="accent1"/>
          </a:lnRef>
          <a:fillRef idx="0">
            <a:schemeClr val="accent1"/>
          </a:fillRef>
          <a:effectRef idx="0">
            <a:schemeClr val="accent1"/>
          </a:effectRef>
          <a:fontRef idx="minor">
            <a:schemeClr val="tx1"/>
          </a:fontRef>
        </p:style>
      </p:cxnSp>
      <p:grpSp>
        <p:nvGrpSpPr>
          <p:cNvPr id="19" name="Group 18"/>
          <p:cNvGrpSpPr/>
          <p:nvPr userDrawn="1"/>
        </p:nvGrpSpPr>
        <p:grpSpPr>
          <a:xfrm flipV="1">
            <a:off x="3896497" y="3412736"/>
            <a:ext cx="1742303" cy="256200"/>
            <a:chOff x="5638800" y="3722464"/>
            <a:chExt cx="1143000" cy="256200"/>
          </a:xfrm>
        </p:grpSpPr>
        <p:cxnSp>
          <p:nvCxnSpPr>
            <p:cNvPr id="20" name="Straight Connector 19"/>
            <p:cNvCxnSpPr/>
            <p:nvPr/>
          </p:nvCxnSpPr>
          <p:spPr>
            <a:xfrm flipH="1">
              <a:off x="5638800" y="3962400"/>
              <a:ext cx="1143000" cy="0"/>
            </a:xfrm>
            <a:prstGeom prst="line">
              <a:avLst/>
            </a:prstGeom>
            <a:ln w="38100">
              <a:solidFill>
                <a:srgbClr val="D9F04E"/>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6781800" y="3722464"/>
              <a:ext cx="0" cy="256200"/>
            </a:xfrm>
            <a:prstGeom prst="line">
              <a:avLst/>
            </a:prstGeom>
            <a:ln w="38100">
              <a:solidFill>
                <a:srgbClr val="D9F04E"/>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5638800" y="3722464"/>
              <a:ext cx="0" cy="256200"/>
            </a:xfrm>
            <a:prstGeom prst="line">
              <a:avLst/>
            </a:prstGeom>
            <a:ln w="38100">
              <a:solidFill>
                <a:srgbClr val="D9F04E"/>
              </a:solidFil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userDrawn="1"/>
        </p:nvCxnSpPr>
        <p:spPr>
          <a:xfrm>
            <a:off x="4767649" y="3276600"/>
            <a:ext cx="0" cy="152400"/>
          </a:xfrm>
          <a:prstGeom prst="line">
            <a:avLst/>
          </a:prstGeom>
          <a:ln w="38100">
            <a:solidFill>
              <a:srgbClr val="D9F04E"/>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userDrawn="1"/>
        </p:nvSpPr>
        <p:spPr>
          <a:xfrm>
            <a:off x="3996571" y="2835760"/>
            <a:ext cx="1542153" cy="461665"/>
          </a:xfrm>
          <a:prstGeom prst="rect">
            <a:avLst/>
          </a:prstGeom>
          <a:noFill/>
        </p:spPr>
        <p:txBody>
          <a:bodyPr wrap="none" rtlCol="0">
            <a:spAutoFit/>
          </a:bodyPr>
          <a:lstStyle/>
          <a:p>
            <a:r>
              <a:rPr lang="en-ZA" sz="2400" b="1" dirty="0" smtClean="0">
                <a:solidFill>
                  <a:srgbClr val="D9F04E"/>
                </a:solidFill>
              </a:rPr>
              <a:t>Finite verb</a:t>
            </a:r>
            <a:endParaRPr lang="en-GB" sz="2400" b="1" dirty="0">
              <a:solidFill>
                <a:srgbClr val="D9F04E"/>
              </a:solidFill>
            </a:endParaRPr>
          </a:p>
        </p:txBody>
      </p:sp>
      <p:sp>
        <p:nvSpPr>
          <p:cNvPr id="25" name="Content Placeholder 2"/>
          <p:cNvSpPr txBox="1">
            <a:spLocks/>
          </p:cNvSpPr>
          <p:nvPr userDrawn="1"/>
        </p:nvSpPr>
        <p:spPr>
          <a:xfrm>
            <a:off x="762000" y="3481012"/>
            <a:ext cx="1066800" cy="384176"/>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en-GB" sz="4200" b="1" dirty="0"/>
          </a:p>
        </p:txBody>
      </p:sp>
      <p:sp>
        <p:nvSpPr>
          <p:cNvPr id="26" name="Content Placeholder 2"/>
          <p:cNvSpPr txBox="1">
            <a:spLocks/>
          </p:cNvSpPr>
          <p:nvPr userDrawn="1"/>
        </p:nvSpPr>
        <p:spPr>
          <a:xfrm>
            <a:off x="825500" y="3475392"/>
            <a:ext cx="3367559" cy="384176"/>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00000"/>
              </a:lnSpc>
              <a:spcBef>
                <a:spcPts val="0"/>
              </a:spcBef>
              <a:buNone/>
            </a:pPr>
            <a:r>
              <a:rPr lang="en-ZA" sz="4200" b="1" dirty="0" smtClean="0"/>
              <a:t>The engineer</a:t>
            </a:r>
            <a:endParaRPr lang="en-GB" sz="4200" b="1" dirty="0"/>
          </a:p>
        </p:txBody>
      </p:sp>
      <p:sp>
        <p:nvSpPr>
          <p:cNvPr id="27" name="Content Placeholder 2"/>
          <p:cNvSpPr txBox="1">
            <a:spLocks/>
          </p:cNvSpPr>
          <p:nvPr userDrawn="1"/>
        </p:nvSpPr>
        <p:spPr>
          <a:xfrm>
            <a:off x="3810000" y="3469772"/>
            <a:ext cx="2514600" cy="384176"/>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00000"/>
              </a:lnSpc>
              <a:spcBef>
                <a:spcPts val="0"/>
              </a:spcBef>
              <a:buFont typeface="Arial" panose="020B0604020202020204" pitchFamily="34" charset="0"/>
              <a:buNone/>
            </a:pPr>
            <a:r>
              <a:rPr lang="en-ZA" sz="4200" b="1" dirty="0" smtClean="0"/>
              <a:t>designs</a:t>
            </a:r>
            <a:endParaRPr lang="en-GB" sz="4200" b="1" dirty="0"/>
          </a:p>
        </p:txBody>
      </p:sp>
      <p:sp>
        <p:nvSpPr>
          <p:cNvPr id="28" name="Content Placeholder 2"/>
          <p:cNvSpPr txBox="1">
            <a:spLocks/>
          </p:cNvSpPr>
          <p:nvPr userDrawn="1"/>
        </p:nvSpPr>
        <p:spPr>
          <a:xfrm>
            <a:off x="5638800" y="3466007"/>
            <a:ext cx="2514600" cy="384176"/>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00000"/>
              </a:lnSpc>
              <a:spcBef>
                <a:spcPts val="0"/>
              </a:spcBef>
              <a:buFont typeface="Arial" panose="020B0604020202020204" pitchFamily="34" charset="0"/>
              <a:buNone/>
            </a:pPr>
            <a:r>
              <a:rPr lang="en-ZA" sz="4200" b="1" dirty="0"/>
              <a:t>b</a:t>
            </a:r>
            <a:r>
              <a:rPr lang="en-ZA" sz="4200" b="1" dirty="0" smtClean="0"/>
              <a:t>ridges.</a:t>
            </a:r>
            <a:endParaRPr lang="en-GB" sz="4200" b="1" dirty="0"/>
          </a:p>
        </p:txBody>
      </p:sp>
    </p:spTree>
    <p:extLst>
      <p:ext uri="{BB962C8B-B14F-4D97-AF65-F5344CB8AC3E}">
        <p14:creationId xmlns:p14="http://schemas.microsoft.com/office/powerpoint/2010/main" val="1820098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nodePh="1">
                                  <p:stCondLst>
                                    <p:cond delay="0"/>
                                  </p:stCondLst>
                                  <p:endCondLst>
                                    <p:cond evt="begin" delay="0">
                                      <p:tn val="5"/>
                                    </p:cond>
                                  </p:end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6"/>
                                        </p:tgtEl>
                                        <p:attrNameLst>
                                          <p:attrName>style.visibility</p:attrName>
                                        </p:attrNameLst>
                                      </p:cBhvr>
                                      <p:to>
                                        <p:strVal val="visible"/>
                                      </p:to>
                                    </p:set>
                                    <p:anim calcmode="lin" valueType="num">
                                      <p:cBhvr>
                                        <p:cTn id="12" dur="500" fill="hold"/>
                                        <p:tgtEl>
                                          <p:spTgt spid="26"/>
                                        </p:tgtEl>
                                        <p:attrNameLst>
                                          <p:attrName>ppt_w</p:attrName>
                                        </p:attrNameLst>
                                      </p:cBhvr>
                                      <p:tavLst>
                                        <p:tav tm="0">
                                          <p:val>
                                            <p:fltVal val="0"/>
                                          </p:val>
                                        </p:tav>
                                        <p:tav tm="100000">
                                          <p:val>
                                            <p:strVal val="#ppt_w"/>
                                          </p:val>
                                        </p:tav>
                                      </p:tavLst>
                                    </p:anim>
                                    <p:anim calcmode="lin" valueType="num">
                                      <p:cBhvr>
                                        <p:cTn id="13" dur="500" fill="hold"/>
                                        <p:tgtEl>
                                          <p:spTgt spid="26"/>
                                        </p:tgtEl>
                                        <p:attrNameLst>
                                          <p:attrName>ppt_h</p:attrName>
                                        </p:attrNameLst>
                                      </p:cBhvr>
                                      <p:tavLst>
                                        <p:tav tm="0">
                                          <p:val>
                                            <p:fltVal val="0"/>
                                          </p:val>
                                        </p:tav>
                                        <p:tav tm="100000">
                                          <p:val>
                                            <p:strVal val="#ppt_h"/>
                                          </p:val>
                                        </p:tav>
                                      </p:tavLst>
                                    </p:anim>
                                    <p:animEffect transition="in" filter="fade">
                                      <p:cBhvr>
                                        <p:cTn id="14" dur="500"/>
                                        <p:tgtEl>
                                          <p:spTgt spid="2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anim calcmode="lin" valueType="num">
                                      <p:cBhvr>
                                        <p:cTn id="17" dur="500" fill="hold"/>
                                        <p:tgtEl>
                                          <p:spTgt spid="27"/>
                                        </p:tgtEl>
                                        <p:attrNameLst>
                                          <p:attrName>ppt_w</p:attrName>
                                        </p:attrNameLst>
                                      </p:cBhvr>
                                      <p:tavLst>
                                        <p:tav tm="0">
                                          <p:val>
                                            <p:fltVal val="0"/>
                                          </p:val>
                                        </p:tav>
                                        <p:tav tm="100000">
                                          <p:val>
                                            <p:strVal val="#ppt_w"/>
                                          </p:val>
                                        </p:tav>
                                      </p:tavLst>
                                    </p:anim>
                                    <p:anim calcmode="lin" valueType="num">
                                      <p:cBhvr>
                                        <p:cTn id="18" dur="500" fill="hold"/>
                                        <p:tgtEl>
                                          <p:spTgt spid="27"/>
                                        </p:tgtEl>
                                        <p:attrNameLst>
                                          <p:attrName>ppt_h</p:attrName>
                                        </p:attrNameLst>
                                      </p:cBhvr>
                                      <p:tavLst>
                                        <p:tav tm="0">
                                          <p:val>
                                            <p:fltVal val="0"/>
                                          </p:val>
                                        </p:tav>
                                        <p:tav tm="100000">
                                          <p:val>
                                            <p:strVal val="#ppt_h"/>
                                          </p:val>
                                        </p:tav>
                                      </p:tavLst>
                                    </p:anim>
                                    <p:animEffect transition="in" filter="fade">
                                      <p:cBhvr>
                                        <p:cTn id="19" dur="500"/>
                                        <p:tgtEl>
                                          <p:spTgt spid="27"/>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500" fill="hold"/>
                                        <p:tgtEl>
                                          <p:spTgt spid="28"/>
                                        </p:tgtEl>
                                        <p:attrNameLst>
                                          <p:attrName>ppt_w</p:attrName>
                                        </p:attrNameLst>
                                      </p:cBhvr>
                                      <p:tavLst>
                                        <p:tav tm="0">
                                          <p:val>
                                            <p:fltVal val="0"/>
                                          </p:val>
                                        </p:tav>
                                        <p:tav tm="100000">
                                          <p:val>
                                            <p:strVal val="#ppt_w"/>
                                          </p:val>
                                        </p:tav>
                                      </p:tavLst>
                                    </p:anim>
                                    <p:anim calcmode="lin" valueType="num">
                                      <p:cBhvr>
                                        <p:cTn id="23" dur="500" fill="hold"/>
                                        <p:tgtEl>
                                          <p:spTgt spid="28"/>
                                        </p:tgtEl>
                                        <p:attrNameLst>
                                          <p:attrName>ppt_h</p:attrName>
                                        </p:attrNameLst>
                                      </p:cBhvr>
                                      <p:tavLst>
                                        <p:tav tm="0">
                                          <p:val>
                                            <p:fltVal val="0"/>
                                          </p:val>
                                        </p:tav>
                                        <p:tav tm="100000">
                                          <p:val>
                                            <p:strVal val="#ppt_h"/>
                                          </p:val>
                                        </p:tav>
                                      </p:tavLst>
                                    </p:anim>
                                    <p:animEffect transition="in" filter="fade">
                                      <p:cBhvr>
                                        <p:cTn id="24" dur="500"/>
                                        <p:tgtEl>
                                          <p:spTgt spid="28"/>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left)">
                                      <p:cBhvr>
                                        <p:cTn id="29" dur="1000"/>
                                        <p:tgtEl>
                                          <p:spTgt spid="6"/>
                                        </p:tgtEl>
                                      </p:cBhvr>
                                    </p:animEffect>
                                  </p:childTnLst>
                                </p:cTn>
                              </p:par>
                              <p:par>
                                <p:cTn id="30" presetID="3" presetClass="emph" presetSubtype="2" fill="hold" grpId="1" nodeType="withEffect">
                                  <p:stCondLst>
                                    <p:cond delay="0"/>
                                  </p:stCondLst>
                                  <p:childTnLst>
                                    <p:animClr clrSpc="rgb" dir="cw">
                                      <p:cBhvr override="childStyle">
                                        <p:cTn id="31" dur="500" fill="hold"/>
                                        <p:tgtEl>
                                          <p:spTgt spid="26"/>
                                        </p:tgtEl>
                                        <p:attrNameLst>
                                          <p:attrName>style.color</p:attrName>
                                        </p:attrNameLst>
                                      </p:cBhvr>
                                      <p:to>
                                        <a:srgbClr val="0B74B2"/>
                                      </p:to>
                                    </p:animClr>
                                  </p:childTnLst>
                                </p:cTn>
                              </p:par>
                            </p:childTnLst>
                          </p:cTn>
                        </p:par>
                        <p:par>
                          <p:cTn id="32" fill="hold">
                            <p:stCondLst>
                              <p:cond delay="1000"/>
                            </p:stCondLst>
                            <p:childTnLst>
                              <p:par>
                                <p:cTn id="33" presetID="22" presetClass="entr" presetSubtype="1" fill="hold"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up)">
                                      <p:cBhvr>
                                        <p:cTn id="35" dur="500"/>
                                        <p:tgtEl>
                                          <p:spTgt spid="10"/>
                                        </p:tgtEl>
                                      </p:cBhvr>
                                    </p:animEffect>
                                  </p:childTnLst>
                                </p:cTn>
                              </p:par>
                            </p:childTnLst>
                          </p:cTn>
                        </p:par>
                        <p:par>
                          <p:cTn id="36" fill="hold">
                            <p:stCondLst>
                              <p:cond delay="1500"/>
                            </p:stCondLst>
                            <p:childTnLst>
                              <p:par>
                                <p:cTn id="37" presetID="18" presetClass="entr" presetSubtype="6" fill="hold" grpId="0" nodeType="after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strips(downRight)">
                                      <p:cBhvr>
                                        <p:cTn id="39" dur="1000"/>
                                        <p:tgtEl>
                                          <p:spTgt spid="5"/>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wipe(left)">
                                      <p:cBhvr>
                                        <p:cTn id="44" dur="500"/>
                                        <p:tgtEl>
                                          <p:spTgt spid="19"/>
                                        </p:tgtEl>
                                      </p:cBhvr>
                                    </p:animEffect>
                                  </p:childTnLst>
                                </p:cTn>
                              </p:par>
                              <p:par>
                                <p:cTn id="45" presetID="3" presetClass="emph" presetSubtype="2" fill="hold" grpId="2" nodeType="withEffect">
                                  <p:stCondLst>
                                    <p:cond delay="0"/>
                                  </p:stCondLst>
                                  <p:childTnLst>
                                    <p:animClr clrSpc="rgb" dir="cw">
                                      <p:cBhvr override="childStyle">
                                        <p:cTn id="46" dur="500" fill="hold"/>
                                        <p:tgtEl>
                                          <p:spTgt spid="26"/>
                                        </p:tgtEl>
                                        <p:attrNameLst>
                                          <p:attrName>style.color</p:attrName>
                                        </p:attrNameLst>
                                      </p:cBhvr>
                                      <p:to>
                                        <a:srgbClr val="000000"/>
                                      </p:to>
                                    </p:animClr>
                                  </p:childTnLst>
                                </p:cTn>
                              </p:par>
                              <p:par>
                                <p:cTn id="47" presetID="3" presetClass="emph" presetSubtype="2" fill="hold" grpId="1" nodeType="withEffect">
                                  <p:stCondLst>
                                    <p:cond delay="0"/>
                                  </p:stCondLst>
                                  <p:childTnLst>
                                    <p:animClr clrSpc="rgb" dir="cw">
                                      <p:cBhvr override="childStyle">
                                        <p:cTn id="48" dur="500" fill="hold"/>
                                        <p:tgtEl>
                                          <p:spTgt spid="27"/>
                                        </p:tgtEl>
                                        <p:attrNameLst>
                                          <p:attrName>style.color</p:attrName>
                                        </p:attrNameLst>
                                      </p:cBhvr>
                                      <p:to>
                                        <a:srgbClr val="D9F04E"/>
                                      </p:to>
                                    </p:animClr>
                                  </p:childTnLst>
                                </p:cTn>
                              </p:par>
                            </p:childTnLst>
                          </p:cTn>
                        </p:par>
                        <p:par>
                          <p:cTn id="49" fill="hold">
                            <p:stCondLst>
                              <p:cond delay="500"/>
                            </p:stCondLst>
                            <p:childTnLst>
                              <p:par>
                                <p:cTn id="50" presetID="22" presetClass="entr" presetSubtype="4"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wipe(down)">
                                      <p:cBhvr>
                                        <p:cTn id="52" dur="500"/>
                                        <p:tgtEl>
                                          <p:spTgt spid="23"/>
                                        </p:tgtEl>
                                      </p:cBhvr>
                                    </p:animEffect>
                                  </p:childTnLst>
                                </p:cTn>
                              </p:par>
                            </p:childTnLst>
                          </p:cTn>
                        </p:par>
                        <p:par>
                          <p:cTn id="53" fill="hold">
                            <p:stCondLst>
                              <p:cond delay="1000"/>
                            </p:stCondLst>
                            <p:childTnLst>
                              <p:par>
                                <p:cTn id="54" presetID="18" presetClass="entr" presetSubtype="6" fill="hold" grpId="0" nodeType="afterEffect">
                                  <p:stCondLst>
                                    <p:cond delay="0"/>
                                  </p:stCondLst>
                                  <p:childTnLst>
                                    <p:set>
                                      <p:cBhvr>
                                        <p:cTn id="55" dur="1" fill="hold">
                                          <p:stCondLst>
                                            <p:cond delay="0"/>
                                          </p:stCondLst>
                                        </p:cTn>
                                        <p:tgtEl>
                                          <p:spTgt spid="24"/>
                                        </p:tgtEl>
                                        <p:attrNameLst>
                                          <p:attrName>style.visibility</p:attrName>
                                        </p:attrNameLst>
                                      </p:cBhvr>
                                      <p:to>
                                        <p:strVal val="visible"/>
                                      </p:to>
                                    </p:set>
                                    <p:animEffect transition="in" filter="strips(downRight)">
                                      <p:cBhvr>
                                        <p:cTn id="56" dur="1000"/>
                                        <p:tgtEl>
                                          <p:spTgt spid="24"/>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nodeType="click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left)">
                                      <p:cBhvr>
                                        <p:cTn id="61" dur="750"/>
                                        <p:tgtEl>
                                          <p:spTgt spid="12"/>
                                        </p:tgtEl>
                                      </p:cBhvr>
                                    </p:animEffect>
                                  </p:childTnLst>
                                </p:cTn>
                              </p:par>
                              <p:par>
                                <p:cTn id="62" presetID="3" presetClass="emph" presetSubtype="2" fill="hold" grpId="2" nodeType="withEffect">
                                  <p:stCondLst>
                                    <p:cond delay="0"/>
                                  </p:stCondLst>
                                  <p:childTnLst>
                                    <p:animClr clrSpc="rgb" dir="cw">
                                      <p:cBhvr override="childStyle">
                                        <p:cTn id="63" dur="500" fill="hold"/>
                                        <p:tgtEl>
                                          <p:spTgt spid="27"/>
                                        </p:tgtEl>
                                        <p:attrNameLst>
                                          <p:attrName>style.color</p:attrName>
                                        </p:attrNameLst>
                                      </p:cBhvr>
                                      <p:to>
                                        <a:srgbClr val="000000"/>
                                      </p:to>
                                    </p:animClr>
                                  </p:childTnLst>
                                </p:cTn>
                              </p:par>
                              <p:par>
                                <p:cTn id="64" presetID="3" presetClass="emph" presetSubtype="2" fill="hold" grpId="1" nodeType="withEffect">
                                  <p:stCondLst>
                                    <p:cond delay="0"/>
                                  </p:stCondLst>
                                  <p:childTnLst>
                                    <p:animClr clrSpc="rgb" dir="cw">
                                      <p:cBhvr override="childStyle">
                                        <p:cTn id="65" dur="500" fill="hold"/>
                                        <p:tgtEl>
                                          <p:spTgt spid="28"/>
                                        </p:tgtEl>
                                        <p:attrNameLst>
                                          <p:attrName>style.color</p:attrName>
                                        </p:attrNameLst>
                                      </p:cBhvr>
                                      <p:to>
                                        <a:srgbClr val="0B74B2"/>
                                      </p:to>
                                    </p:animClr>
                                  </p:childTnLst>
                                </p:cTn>
                              </p:par>
                            </p:childTnLst>
                          </p:cTn>
                        </p:par>
                        <p:par>
                          <p:cTn id="66" fill="hold">
                            <p:stCondLst>
                              <p:cond delay="750"/>
                            </p:stCondLst>
                            <p:childTnLst>
                              <p:par>
                                <p:cTn id="67" presetID="22" presetClass="entr" presetSubtype="1" fill="hold" nodeType="afterEffect">
                                  <p:stCondLst>
                                    <p:cond delay="0"/>
                                  </p:stCondLst>
                                  <p:childTnLst>
                                    <p:set>
                                      <p:cBhvr>
                                        <p:cTn id="68" dur="1" fill="hold">
                                          <p:stCondLst>
                                            <p:cond delay="0"/>
                                          </p:stCondLst>
                                        </p:cTn>
                                        <p:tgtEl>
                                          <p:spTgt spid="18"/>
                                        </p:tgtEl>
                                        <p:attrNameLst>
                                          <p:attrName>style.visibility</p:attrName>
                                        </p:attrNameLst>
                                      </p:cBhvr>
                                      <p:to>
                                        <p:strVal val="visible"/>
                                      </p:to>
                                    </p:set>
                                    <p:animEffect transition="in" filter="wipe(up)">
                                      <p:cBhvr>
                                        <p:cTn id="69" dur="500"/>
                                        <p:tgtEl>
                                          <p:spTgt spid="18"/>
                                        </p:tgtEl>
                                      </p:cBhvr>
                                    </p:animEffect>
                                  </p:childTnLst>
                                </p:cTn>
                              </p:par>
                            </p:childTnLst>
                          </p:cTn>
                        </p:par>
                        <p:par>
                          <p:cTn id="70" fill="hold">
                            <p:stCondLst>
                              <p:cond delay="1250"/>
                            </p:stCondLst>
                            <p:childTnLst>
                              <p:par>
                                <p:cTn id="71" presetID="18" presetClass="entr" presetSubtype="6" fill="hold" grpId="0" nodeType="afterEffect">
                                  <p:stCondLst>
                                    <p:cond delay="0"/>
                                  </p:stCondLst>
                                  <p:childTnLst>
                                    <p:set>
                                      <p:cBhvr>
                                        <p:cTn id="72" dur="1" fill="hold">
                                          <p:stCondLst>
                                            <p:cond delay="0"/>
                                          </p:stCondLst>
                                        </p:cTn>
                                        <p:tgtEl>
                                          <p:spTgt spid="11"/>
                                        </p:tgtEl>
                                        <p:attrNameLst>
                                          <p:attrName>style.visibility</p:attrName>
                                        </p:attrNameLst>
                                      </p:cBhvr>
                                      <p:to>
                                        <p:strVal val="visible"/>
                                      </p:to>
                                    </p:set>
                                    <p:animEffect transition="in" filter="strips(downRight)">
                                      <p:cBhvr>
                                        <p:cTn id="73" dur="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p:bldP spid="24" grpId="0"/>
      <p:bldP spid="25" grpId="0"/>
      <p:bldP spid="26" grpId="0"/>
      <p:bldP spid="26" grpId="1"/>
      <p:bldP spid="26" grpId="2"/>
      <p:bldP spid="27" grpId="0"/>
      <p:bldP spid="27" grpId="1"/>
      <p:bldP spid="27" grpId="2"/>
      <p:bldP spid="28" grpId="0"/>
      <p:bldP spid="28" grpId="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15" name="Title 1"/>
          <p:cNvSpPr txBox="1">
            <a:spLocks/>
          </p:cNvSpPr>
          <p:nvPr userDrawn="1"/>
        </p:nvSpPr>
        <p:spPr>
          <a:xfrm>
            <a:off x="381001" y="365127"/>
            <a:ext cx="7905750" cy="720724"/>
          </a:xfrm>
          <a:prstGeom prst="rect">
            <a:avLst/>
          </a:prstGeom>
        </p:spPr>
        <p:txBody>
          <a:bodyPr/>
          <a:lstStyle>
            <a:lvl1pPr algn="l" defTabSz="685800" rtl="0" eaLnBrk="1" latinLnBrk="0" hangingPunct="1">
              <a:lnSpc>
                <a:spcPct val="90000"/>
              </a:lnSpc>
              <a:spcBef>
                <a:spcPct val="0"/>
              </a:spcBef>
              <a:buNone/>
              <a:defRPr sz="4400" b="1" kern="1200">
                <a:solidFill>
                  <a:schemeClr val="tx1"/>
                </a:solidFill>
                <a:latin typeface="+mn-lt"/>
                <a:ea typeface="+mj-ea"/>
                <a:cs typeface="+mj-cs"/>
              </a:defRPr>
            </a:lvl1pPr>
          </a:lstStyle>
          <a:p>
            <a:r>
              <a:rPr lang="en-US" dirty="0" smtClean="0"/>
              <a:t>Remember/Hints</a:t>
            </a:r>
            <a:endParaRPr lang="en-GB" dirty="0"/>
          </a:p>
        </p:txBody>
      </p:sp>
      <p:sp>
        <p:nvSpPr>
          <p:cNvPr id="31" name="Rectangle 30"/>
          <p:cNvSpPr/>
          <p:nvPr userDrawn="1"/>
        </p:nvSpPr>
        <p:spPr>
          <a:xfrm>
            <a:off x="425669" y="1751120"/>
            <a:ext cx="7391400" cy="925405"/>
          </a:xfrm>
          <a:prstGeom prst="rect">
            <a:avLst/>
          </a:prstGeom>
          <a:solidFill>
            <a:srgbClr val="BDD7EE"/>
          </a:solidFill>
          <a:ln w="38100">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noFill/>
            </a:endParaRPr>
          </a:p>
        </p:txBody>
      </p:sp>
      <p:sp>
        <p:nvSpPr>
          <p:cNvPr id="32" name="Content Placeholder 2"/>
          <p:cNvSpPr txBox="1">
            <a:spLocks/>
          </p:cNvSpPr>
          <p:nvPr userDrawn="1"/>
        </p:nvSpPr>
        <p:spPr>
          <a:xfrm>
            <a:off x="228600" y="1676400"/>
            <a:ext cx="7905751" cy="1304925"/>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70000"/>
              </a:lnSpc>
              <a:buFont typeface="Arial" panose="020B0604020202020204" pitchFamily="34" charset="0"/>
              <a:buNone/>
            </a:pPr>
            <a:endParaRPr lang="en-ZA" dirty="0" smtClean="0"/>
          </a:p>
          <a:p>
            <a:pPr marL="400050" lvl="1" indent="0">
              <a:lnSpc>
                <a:spcPct val="70000"/>
              </a:lnSpc>
              <a:buFont typeface="Arial" panose="020B0604020202020204" pitchFamily="34" charset="0"/>
              <a:buNone/>
            </a:pPr>
            <a:r>
              <a:rPr lang="en-ZA" sz="2100" dirty="0" smtClean="0"/>
              <a:t>Keep the tense the same and make sure the verb agrees with </a:t>
            </a:r>
          </a:p>
          <a:p>
            <a:pPr marL="400050" lvl="1" indent="0">
              <a:lnSpc>
                <a:spcPct val="70000"/>
              </a:lnSpc>
              <a:buFont typeface="Arial" panose="020B0604020202020204" pitchFamily="34" charset="0"/>
              <a:buNone/>
            </a:pPr>
            <a:r>
              <a:rPr lang="en-ZA" sz="2100" dirty="0" smtClean="0"/>
              <a:t>the subject in terms of number (singular or plural).</a:t>
            </a:r>
          </a:p>
          <a:p>
            <a:pPr marL="400050" lvl="1" indent="0">
              <a:lnSpc>
                <a:spcPct val="70000"/>
              </a:lnSpc>
              <a:buFont typeface="Arial" panose="020B0604020202020204" pitchFamily="34" charset="0"/>
              <a:buNone/>
            </a:pPr>
            <a:endParaRPr lang="en-ZA" sz="2100" dirty="0"/>
          </a:p>
        </p:txBody>
      </p:sp>
      <p:sp>
        <p:nvSpPr>
          <p:cNvPr id="33" name="Content Placeholder 2"/>
          <p:cNvSpPr txBox="1">
            <a:spLocks/>
          </p:cNvSpPr>
          <p:nvPr userDrawn="1"/>
        </p:nvSpPr>
        <p:spPr>
          <a:xfrm>
            <a:off x="959069" y="1500351"/>
            <a:ext cx="1707931" cy="461962"/>
          </a:xfrm>
          <a:prstGeom prst="rect">
            <a:avLst/>
          </a:prstGeom>
          <a:solidFill>
            <a:schemeClr val="bg1"/>
          </a:solidFill>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ZA" sz="2400" b="1" i="1" dirty="0" smtClean="0">
                <a:solidFill>
                  <a:srgbClr val="1073B0"/>
                </a:solidFill>
              </a:rPr>
              <a:t>Remember!</a:t>
            </a:r>
            <a:endParaRPr lang="en-GB" sz="2800" b="1" i="1" dirty="0">
              <a:solidFill>
                <a:srgbClr val="1073B0"/>
              </a:solidFill>
            </a:endParaRPr>
          </a:p>
        </p:txBody>
      </p:sp>
    </p:spTree>
    <p:extLst>
      <p:ext uri="{BB962C8B-B14F-4D97-AF65-F5344CB8AC3E}">
        <p14:creationId xmlns:p14="http://schemas.microsoft.com/office/powerpoint/2010/main" val="2914267306"/>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15" name="Title 1"/>
          <p:cNvSpPr txBox="1">
            <a:spLocks/>
          </p:cNvSpPr>
          <p:nvPr userDrawn="1"/>
        </p:nvSpPr>
        <p:spPr>
          <a:xfrm>
            <a:off x="381001" y="365127"/>
            <a:ext cx="7905750" cy="720724"/>
          </a:xfrm>
          <a:prstGeom prst="rect">
            <a:avLst/>
          </a:prstGeom>
        </p:spPr>
        <p:txBody>
          <a:bodyPr/>
          <a:lstStyle>
            <a:lvl1pPr algn="l" defTabSz="685800" rtl="0" eaLnBrk="1" latinLnBrk="0" hangingPunct="1">
              <a:lnSpc>
                <a:spcPct val="90000"/>
              </a:lnSpc>
              <a:spcBef>
                <a:spcPct val="0"/>
              </a:spcBef>
              <a:buNone/>
              <a:defRPr sz="4400" b="1" kern="1200">
                <a:solidFill>
                  <a:schemeClr val="tx1"/>
                </a:solidFill>
                <a:latin typeface="+mn-lt"/>
                <a:ea typeface="+mj-ea"/>
                <a:cs typeface="+mj-cs"/>
              </a:defRPr>
            </a:lvl1pPr>
          </a:lstStyle>
          <a:p>
            <a:r>
              <a:rPr lang="en-US" dirty="0" smtClean="0"/>
              <a:t>Roadmap</a:t>
            </a:r>
            <a:endParaRPr lang="en-GB" dirty="0"/>
          </a:p>
        </p:txBody>
      </p:sp>
      <p:grpSp>
        <p:nvGrpSpPr>
          <p:cNvPr id="6" name="Group 5"/>
          <p:cNvGrpSpPr/>
          <p:nvPr userDrawn="1"/>
        </p:nvGrpSpPr>
        <p:grpSpPr>
          <a:xfrm>
            <a:off x="1062890" y="2362200"/>
            <a:ext cx="1295557" cy="1295558"/>
            <a:chOff x="774745" y="3085042"/>
            <a:chExt cx="2772548" cy="2772548"/>
          </a:xfrm>
        </p:grpSpPr>
        <p:sp>
          <p:nvSpPr>
            <p:cNvPr id="7" name="Oval 6"/>
            <p:cNvSpPr/>
            <p:nvPr/>
          </p:nvSpPr>
          <p:spPr>
            <a:xfrm>
              <a:off x="774745" y="3085042"/>
              <a:ext cx="2772548" cy="2772548"/>
            </a:xfrm>
            <a:prstGeom prst="ellipse">
              <a:avLst/>
            </a:prstGeom>
            <a:solidFill>
              <a:srgbClr val="D9F0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A4C83B"/>
                </a:solidFill>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89289" y="3512894"/>
              <a:ext cx="1143459" cy="1905765"/>
            </a:xfrm>
            <a:prstGeom prst="rect">
              <a:avLst/>
            </a:prstGeom>
          </p:spPr>
        </p:pic>
      </p:grpSp>
      <p:sp>
        <p:nvSpPr>
          <p:cNvPr id="9" name="Arc 8"/>
          <p:cNvSpPr/>
          <p:nvPr userDrawn="1"/>
        </p:nvSpPr>
        <p:spPr>
          <a:xfrm>
            <a:off x="852266" y="2077346"/>
            <a:ext cx="1724512" cy="1565902"/>
          </a:xfrm>
          <a:prstGeom prst="arc">
            <a:avLst>
              <a:gd name="adj1" fmla="val 16200000"/>
              <a:gd name="adj2" fmla="val 21569958"/>
            </a:avLst>
          </a:prstGeom>
          <a:ln w="76200">
            <a:solidFill>
              <a:srgbClr val="D9F04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10" name="Straight Connector 9"/>
          <p:cNvCxnSpPr/>
          <p:nvPr userDrawn="1"/>
        </p:nvCxnSpPr>
        <p:spPr>
          <a:xfrm>
            <a:off x="2536248" y="2860297"/>
            <a:ext cx="1033809" cy="1105"/>
          </a:xfrm>
          <a:prstGeom prst="line">
            <a:avLst/>
          </a:prstGeom>
          <a:ln w="76200">
            <a:solidFill>
              <a:srgbClr val="D9F04E"/>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1728620" y="2043017"/>
            <a:ext cx="5045" cy="332112"/>
          </a:xfrm>
          <a:prstGeom prst="line">
            <a:avLst/>
          </a:prstGeom>
          <a:ln w="76200">
            <a:solidFill>
              <a:srgbClr val="D9F04E"/>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3543648" y="2861402"/>
            <a:ext cx="706452" cy="0"/>
          </a:xfrm>
          <a:prstGeom prst="line">
            <a:avLst/>
          </a:prstGeom>
          <a:ln w="76200">
            <a:solidFill>
              <a:srgbClr val="5B9BD5"/>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flipV="1">
            <a:off x="4235448" y="2381553"/>
            <a:ext cx="1003906" cy="483362"/>
          </a:xfrm>
          <a:prstGeom prst="line">
            <a:avLst/>
          </a:prstGeom>
          <a:ln w="76200">
            <a:solidFill>
              <a:srgbClr val="5B9BD5"/>
            </a:solidFill>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userDrawn="1"/>
        </p:nvCxnSpPr>
        <p:spPr>
          <a:xfrm>
            <a:off x="5999448" y="3162017"/>
            <a:ext cx="0" cy="446181"/>
          </a:xfrm>
          <a:prstGeom prst="straightConnector1">
            <a:avLst/>
          </a:prstGeom>
          <a:ln w="76200">
            <a:solidFill>
              <a:srgbClr val="5B9BD5"/>
            </a:solidFill>
            <a:tailEnd type="triangle"/>
          </a:ln>
        </p:spPr>
        <p:style>
          <a:lnRef idx="1">
            <a:schemeClr val="accent1"/>
          </a:lnRef>
          <a:fillRef idx="0">
            <a:schemeClr val="accent1"/>
          </a:fillRef>
          <a:effectRef idx="0">
            <a:schemeClr val="accent1"/>
          </a:effectRef>
          <a:fontRef idx="minor">
            <a:schemeClr val="tx1"/>
          </a:fontRef>
        </p:style>
      </p:cxnSp>
      <p:sp>
        <p:nvSpPr>
          <p:cNvPr id="16" name="Arc 15"/>
          <p:cNvSpPr/>
          <p:nvPr userDrawn="1"/>
        </p:nvSpPr>
        <p:spPr>
          <a:xfrm flipH="1" flipV="1">
            <a:off x="5214648" y="1635617"/>
            <a:ext cx="1561632" cy="1561632"/>
          </a:xfrm>
          <a:prstGeom prst="arc">
            <a:avLst/>
          </a:prstGeom>
          <a:ln w="76200">
            <a:solidFill>
              <a:srgbClr val="5B9BD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nvGrpSpPr>
          <p:cNvPr id="17" name="Group 16"/>
          <p:cNvGrpSpPr/>
          <p:nvPr userDrawn="1"/>
        </p:nvGrpSpPr>
        <p:grpSpPr>
          <a:xfrm>
            <a:off x="5372448" y="1671418"/>
            <a:ext cx="1352862" cy="1352862"/>
            <a:chOff x="3668733" y="1752254"/>
            <a:chExt cx="2772548" cy="2772548"/>
          </a:xfrm>
        </p:grpSpPr>
        <p:sp>
          <p:nvSpPr>
            <p:cNvPr id="18" name="Oval 17"/>
            <p:cNvSpPr/>
            <p:nvPr/>
          </p:nvSpPr>
          <p:spPr>
            <a:xfrm>
              <a:off x="3668733" y="1752254"/>
              <a:ext cx="2772548" cy="2772548"/>
            </a:xfrm>
            <a:prstGeom prst="ellipse">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A4C83B"/>
                </a:solidFill>
              </a:endParaRPr>
            </a:p>
          </p:txBody>
        </p:sp>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19600" y="2349501"/>
              <a:ext cx="1447800" cy="1689100"/>
            </a:xfrm>
            <a:prstGeom prst="rect">
              <a:avLst/>
            </a:prstGeom>
          </p:spPr>
        </p:pic>
      </p:grpSp>
      <p:cxnSp>
        <p:nvCxnSpPr>
          <p:cNvPr id="20" name="Straight Connector 19"/>
          <p:cNvCxnSpPr/>
          <p:nvPr userDrawn="1"/>
        </p:nvCxnSpPr>
        <p:spPr>
          <a:xfrm>
            <a:off x="6820248" y="2340858"/>
            <a:ext cx="1226996"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flipH="1">
            <a:off x="3948790" y="4549696"/>
            <a:ext cx="681604" cy="0"/>
          </a:xfrm>
          <a:prstGeom prst="line">
            <a:avLst/>
          </a:prstGeom>
          <a:ln w="76200">
            <a:solidFill>
              <a:srgbClr val="5B9BD5"/>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flipH="1">
            <a:off x="3396648" y="4537217"/>
            <a:ext cx="579224" cy="553929"/>
          </a:xfrm>
          <a:prstGeom prst="line">
            <a:avLst/>
          </a:prstGeom>
          <a:ln w="76200">
            <a:solidFill>
              <a:srgbClr val="5B9BD5"/>
            </a:solidFill>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userDrawn="1"/>
        </p:nvCxnSpPr>
        <p:spPr>
          <a:xfrm rot="5400000">
            <a:off x="2010648" y="5458817"/>
            <a:ext cx="0" cy="430487"/>
          </a:xfrm>
          <a:prstGeom prst="straightConnector1">
            <a:avLst/>
          </a:prstGeom>
          <a:ln w="76200">
            <a:solidFill>
              <a:srgbClr val="5B9BD5"/>
            </a:solidFill>
            <a:tailEnd type="triangle"/>
          </a:ln>
        </p:spPr>
        <p:style>
          <a:lnRef idx="1">
            <a:schemeClr val="accent1"/>
          </a:lnRef>
          <a:fillRef idx="0">
            <a:schemeClr val="accent1"/>
          </a:fillRef>
          <a:effectRef idx="0">
            <a:schemeClr val="accent1"/>
          </a:effectRef>
          <a:fontRef idx="minor">
            <a:schemeClr val="tx1"/>
          </a:fontRef>
        </p:style>
      </p:cxnSp>
      <p:sp>
        <p:nvSpPr>
          <p:cNvPr id="24" name="Arc 23"/>
          <p:cNvSpPr/>
          <p:nvPr userDrawn="1"/>
        </p:nvSpPr>
        <p:spPr>
          <a:xfrm flipV="1">
            <a:off x="1902648" y="4314017"/>
            <a:ext cx="1506703" cy="1506703"/>
          </a:xfrm>
          <a:prstGeom prst="arc">
            <a:avLst/>
          </a:prstGeom>
          <a:ln w="76200">
            <a:solidFill>
              <a:srgbClr val="5B9BD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nvGrpSpPr>
          <p:cNvPr id="25" name="Group 24"/>
          <p:cNvGrpSpPr/>
          <p:nvPr userDrawn="1"/>
        </p:nvGrpSpPr>
        <p:grpSpPr>
          <a:xfrm flipH="1">
            <a:off x="1937429" y="4380880"/>
            <a:ext cx="1305276" cy="1305276"/>
            <a:chOff x="2947602" y="1981418"/>
            <a:chExt cx="2772548" cy="2772548"/>
          </a:xfrm>
        </p:grpSpPr>
        <p:sp>
          <p:nvSpPr>
            <p:cNvPr id="26" name="Oval 25"/>
            <p:cNvSpPr/>
            <p:nvPr/>
          </p:nvSpPr>
          <p:spPr>
            <a:xfrm>
              <a:off x="2947602" y="1981418"/>
              <a:ext cx="2772548" cy="2772548"/>
            </a:xfrm>
            <a:prstGeom prst="ellipse">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A4C83B"/>
                </a:solidFill>
              </a:endParaRPr>
            </a:p>
          </p:txBody>
        </p:sp>
        <p:pic>
          <p:nvPicPr>
            <p:cNvPr id="27" name="Picture 2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3458450" y="2581462"/>
              <a:ext cx="1534343" cy="1597485"/>
            </a:xfrm>
            <a:prstGeom prst="rect">
              <a:avLst/>
            </a:prstGeom>
          </p:spPr>
        </p:pic>
      </p:grpSp>
      <p:cxnSp>
        <p:nvCxnSpPr>
          <p:cNvPr id="28" name="Straight Connector 27"/>
          <p:cNvCxnSpPr/>
          <p:nvPr userDrawn="1"/>
        </p:nvCxnSpPr>
        <p:spPr>
          <a:xfrm flipH="1">
            <a:off x="8036003" y="2304379"/>
            <a:ext cx="1" cy="2010982"/>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9" name="Arc 28"/>
          <p:cNvSpPr/>
          <p:nvPr userDrawn="1"/>
        </p:nvSpPr>
        <p:spPr>
          <a:xfrm rot="5400000" flipV="1">
            <a:off x="5243448" y="3748817"/>
            <a:ext cx="1586738" cy="1586738"/>
          </a:xfrm>
          <a:prstGeom prst="arc">
            <a:avLst/>
          </a:prstGeom>
          <a:ln w="76200">
            <a:solidFill>
              <a:srgbClr val="D9F04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30" name="Straight Connector 29"/>
          <p:cNvCxnSpPr/>
          <p:nvPr userDrawn="1"/>
        </p:nvCxnSpPr>
        <p:spPr>
          <a:xfrm flipH="1">
            <a:off x="6797957" y="4331850"/>
            <a:ext cx="801135" cy="284732"/>
          </a:xfrm>
          <a:prstGeom prst="line">
            <a:avLst/>
          </a:prstGeom>
          <a:ln w="76200">
            <a:solidFill>
              <a:srgbClr val="D9F04E"/>
            </a:solidFill>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userDrawn="1"/>
        </p:nvCxnSpPr>
        <p:spPr>
          <a:xfrm rot="5400000" flipH="1">
            <a:off x="5027448" y="4353617"/>
            <a:ext cx="0" cy="453354"/>
          </a:xfrm>
          <a:prstGeom prst="straightConnector1">
            <a:avLst/>
          </a:prstGeom>
          <a:ln w="76200">
            <a:solidFill>
              <a:srgbClr val="D9F04E"/>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a:xfrm flipH="1">
            <a:off x="7582403" y="4331850"/>
            <a:ext cx="491133" cy="0"/>
          </a:xfrm>
          <a:prstGeom prst="line">
            <a:avLst/>
          </a:prstGeom>
          <a:ln w="76200">
            <a:solidFill>
              <a:srgbClr val="D9F04E"/>
            </a:solidFill>
          </a:ln>
        </p:spPr>
        <p:style>
          <a:lnRef idx="1">
            <a:schemeClr val="accent1"/>
          </a:lnRef>
          <a:fillRef idx="0">
            <a:schemeClr val="accent1"/>
          </a:fillRef>
          <a:effectRef idx="0">
            <a:schemeClr val="accent1"/>
          </a:effectRef>
          <a:fontRef idx="minor">
            <a:schemeClr val="tx1"/>
          </a:fontRef>
        </p:style>
      </p:cxnSp>
      <p:sp>
        <p:nvSpPr>
          <p:cNvPr id="36" name="Arc 35"/>
          <p:cNvSpPr/>
          <p:nvPr userDrawn="1"/>
        </p:nvSpPr>
        <p:spPr>
          <a:xfrm rot="197459" flipV="1">
            <a:off x="5236248" y="3748817"/>
            <a:ext cx="1586738" cy="1586738"/>
          </a:xfrm>
          <a:prstGeom prst="arc">
            <a:avLst/>
          </a:prstGeom>
          <a:ln w="76200">
            <a:solidFill>
              <a:srgbClr val="D9F04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nvGrpSpPr>
          <p:cNvPr id="37" name="Group 36"/>
          <p:cNvGrpSpPr/>
          <p:nvPr userDrawn="1"/>
        </p:nvGrpSpPr>
        <p:grpSpPr>
          <a:xfrm>
            <a:off x="5357558" y="3844882"/>
            <a:ext cx="1374612" cy="1374612"/>
            <a:chOff x="2780646" y="2160043"/>
            <a:chExt cx="2772548" cy="2772548"/>
          </a:xfrm>
        </p:grpSpPr>
        <p:sp>
          <p:nvSpPr>
            <p:cNvPr id="38" name="Oval 37"/>
            <p:cNvSpPr/>
            <p:nvPr/>
          </p:nvSpPr>
          <p:spPr>
            <a:xfrm>
              <a:off x="2780646" y="2160043"/>
              <a:ext cx="2772548" cy="2772548"/>
            </a:xfrm>
            <a:prstGeom prst="ellipse">
              <a:avLst/>
            </a:prstGeom>
            <a:solidFill>
              <a:srgbClr val="D9F0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A4C83B"/>
                </a:solidFill>
              </a:endParaRPr>
            </a:p>
          </p:txBody>
        </p:sp>
        <p:pic>
          <p:nvPicPr>
            <p:cNvPr id="39" name="Picture 3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01880" y="2717559"/>
              <a:ext cx="1914264" cy="1798094"/>
            </a:xfrm>
            <a:prstGeom prst="rect">
              <a:avLst/>
            </a:prstGeom>
          </p:spPr>
        </p:pic>
      </p:grpSp>
      <p:sp>
        <p:nvSpPr>
          <p:cNvPr id="40" name="Rectangle 39"/>
          <p:cNvSpPr>
            <a:spLocks noChangeAspect="1"/>
          </p:cNvSpPr>
          <p:nvPr userDrawn="1"/>
        </p:nvSpPr>
        <p:spPr>
          <a:xfrm>
            <a:off x="608192" y="1812902"/>
            <a:ext cx="960119" cy="252000"/>
          </a:xfrm>
          <a:prstGeom prst="rect">
            <a:avLst/>
          </a:prstGeom>
          <a:solidFill>
            <a:srgbClr val="D9F0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Content Placeholder 2"/>
          <p:cNvSpPr txBox="1">
            <a:spLocks/>
          </p:cNvSpPr>
          <p:nvPr userDrawn="1"/>
        </p:nvSpPr>
        <p:spPr>
          <a:xfrm>
            <a:off x="-2309" y="1764292"/>
            <a:ext cx="2250557" cy="964525"/>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00000"/>
              </a:lnSpc>
              <a:spcBef>
                <a:spcPts val="0"/>
              </a:spcBef>
              <a:buFont typeface="Arial" panose="020B0604020202020204" pitchFamily="34" charset="0"/>
              <a:buNone/>
            </a:pPr>
            <a:r>
              <a:rPr lang="en-ZA" sz="1600" b="1" dirty="0" smtClean="0">
                <a:cs typeface="Aharoni" panose="02010803020104030203" pitchFamily="2" charset="-79"/>
              </a:rPr>
              <a:t>Step </a:t>
            </a:r>
            <a:r>
              <a:rPr lang="en-ZA" sz="1600" b="1" dirty="0">
                <a:cs typeface="Aharoni" panose="02010803020104030203" pitchFamily="2" charset="-79"/>
              </a:rPr>
              <a:t>1</a:t>
            </a:r>
            <a:endParaRPr lang="en-ZA" sz="1600" b="1" dirty="0" smtClean="0">
              <a:cs typeface="Aharoni" panose="02010803020104030203" pitchFamily="2" charset="-79"/>
            </a:endParaRPr>
          </a:p>
          <a:p>
            <a:pPr marL="0" indent="0" algn="ctr">
              <a:lnSpc>
                <a:spcPct val="100000"/>
              </a:lnSpc>
              <a:spcBef>
                <a:spcPts val="0"/>
              </a:spcBef>
              <a:buNone/>
            </a:pPr>
            <a:r>
              <a:rPr lang="en-ZA" sz="2000" b="1" dirty="0" smtClean="0">
                <a:cs typeface="Aharoni" panose="02010803020104030203" pitchFamily="2" charset="-79"/>
              </a:rPr>
              <a:t>PRE-READ</a:t>
            </a:r>
            <a:endParaRPr lang="en-GB" sz="2000" b="1" dirty="0">
              <a:cs typeface="Aharoni" panose="02010803020104030203" pitchFamily="2" charset="-79"/>
            </a:endParaRPr>
          </a:p>
          <a:p>
            <a:pPr marL="0" indent="0" algn="ctr">
              <a:lnSpc>
                <a:spcPct val="100000"/>
              </a:lnSpc>
              <a:spcBef>
                <a:spcPts val="0"/>
              </a:spcBef>
              <a:buFont typeface="Arial" panose="020B0604020202020204" pitchFamily="34" charset="0"/>
              <a:buNone/>
            </a:pPr>
            <a:endParaRPr lang="en-GB" sz="1800" b="1" dirty="0">
              <a:cs typeface="Aharoni" panose="02010803020104030203" pitchFamily="2" charset="-79"/>
            </a:endParaRPr>
          </a:p>
        </p:txBody>
      </p:sp>
      <p:sp>
        <p:nvSpPr>
          <p:cNvPr id="42" name="Rectangle 41"/>
          <p:cNvSpPr>
            <a:spLocks noChangeAspect="1"/>
          </p:cNvSpPr>
          <p:nvPr userDrawn="1"/>
        </p:nvSpPr>
        <p:spPr>
          <a:xfrm>
            <a:off x="4259929" y="3030959"/>
            <a:ext cx="960119" cy="25200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Content Placeholder 2"/>
          <p:cNvSpPr txBox="1">
            <a:spLocks/>
          </p:cNvSpPr>
          <p:nvPr userDrawn="1"/>
        </p:nvSpPr>
        <p:spPr>
          <a:xfrm>
            <a:off x="4380160" y="2983123"/>
            <a:ext cx="772193" cy="285838"/>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n-ZA" sz="1600" b="1" dirty="0" smtClean="0">
                <a:cs typeface="Aharoni" panose="02010803020104030203" pitchFamily="2" charset="-79"/>
              </a:rPr>
              <a:t>Step 2</a:t>
            </a:r>
            <a:endParaRPr lang="en-GB" sz="1800" b="1" dirty="0">
              <a:cs typeface="Aharoni" panose="02010803020104030203" pitchFamily="2" charset="-79"/>
            </a:endParaRPr>
          </a:p>
        </p:txBody>
      </p:sp>
      <p:sp>
        <p:nvSpPr>
          <p:cNvPr id="44" name="Content Placeholder 2"/>
          <p:cNvSpPr txBox="1">
            <a:spLocks/>
          </p:cNvSpPr>
          <p:nvPr userDrawn="1"/>
        </p:nvSpPr>
        <p:spPr>
          <a:xfrm>
            <a:off x="3010248" y="3262217"/>
            <a:ext cx="3521631" cy="364265"/>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0" indent="0" algn="ctr">
              <a:lnSpc>
                <a:spcPct val="100000"/>
              </a:lnSpc>
              <a:spcBef>
                <a:spcPts val="0"/>
              </a:spcBef>
              <a:buNone/>
            </a:pPr>
            <a:r>
              <a:rPr lang="en-ZA" sz="2000" b="1" dirty="0" smtClean="0">
                <a:cs typeface="Times New Roman"/>
              </a:rPr>
              <a:t>READ and</a:t>
            </a:r>
            <a:r>
              <a:rPr lang="en-ZA" sz="2000" b="1" dirty="0">
                <a:cs typeface="Times New Roman"/>
              </a:rPr>
              <a:t> </a:t>
            </a:r>
            <a:r>
              <a:rPr lang="en-ZA" sz="2000" b="1" dirty="0" smtClean="0">
                <a:cs typeface="Times New Roman"/>
              </a:rPr>
              <a:t>ANALYSE </a:t>
            </a:r>
            <a:endParaRPr lang="en-GB" sz="2000" b="1" dirty="0"/>
          </a:p>
          <a:p>
            <a:pPr marL="0" indent="0" algn="ctr">
              <a:lnSpc>
                <a:spcPct val="100000"/>
              </a:lnSpc>
              <a:spcBef>
                <a:spcPts val="0"/>
              </a:spcBef>
              <a:buFont typeface="Arial" panose="020B0604020202020204" pitchFamily="34" charset="0"/>
              <a:buNone/>
            </a:pPr>
            <a:endParaRPr lang="en-GB" sz="1800" b="1" dirty="0">
              <a:cs typeface="Aharoni" panose="02010803020104030203" pitchFamily="2" charset="-79"/>
            </a:endParaRPr>
          </a:p>
        </p:txBody>
      </p:sp>
      <p:grpSp>
        <p:nvGrpSpPr>
          <p:cNvPr id="45" name="Group 44"/>
          <p:cNvGrpSpPr/>
          <p:nvPr userDrawn="1"/>
        </p:nvGrpSpPr>
        <p:grpSpPr>
          <a:xfrm>
            <a:off x="3570057" y="4856495"/>
            <a:ext cx="2250557" cy="964525"/>
            <a:chOff x="5790299" y="5379471"/>
            <a:chExt cx="2250557" cy="964525"/>
          </a:xfrm>
        </p:grpSpPr>
        <p:sp>
          <p:nvSpPr>
            <p:cNvPr id="46" name="Rectangle 45"/>
            <p:cNvSpPr>
              <a:spLocks noChangeAspect="1"/>
            </p:cNvSpPr>
            <p:nvPr/>
          </p:nvSpPr>
          <p:spPr>
            <a:xfrm>
              <a:off x="6400800" y="5428081"/>
              <a:ext cx="960119" cy="252000"/>
            </a:xfrm>
            <a:prstGeom prst="rect">
              <a:avLst/>
            </a:prstGeom>
            <a:solidFill>
              <a:srgbClr val="D9F0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Content Placeholder 2"/>
            <p:cNvSpPr txBox="1">
              <a:spLocks/>
            </p:cNvSpPr>
            <p:nvPr/>
          </p:nvSpPr>
          <p:spPr>
            <a:xfrm>
              <a:off x="5790299" y="5379471"/>
              <a:ext cx="2250557" cy="964525"/>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00000"/>
                </a:lnSpc>
                <a:spcBef>
                  <a:spcPts val="0"/>
                </a:spcBef>
                <a:buFont typeface="Arial" panose="020B0604020202020204" pitchFamily="34" charset="0"/>
                <a:buNone/>
              </a:pPr>
              <a:r>
                <a:rPr lang="en-ZA" sz="1600" b="1" dirty="0" smtClean="0">
                  <a:cs typeface="Aharoni" panose="02010803020104030203" pitchFamily="2" charset="-79"/>
                </a:rPr>
                <a:t>Step </a:t>
              </a:r>
              <a:r>
                <a:rPr lang="en-ZA" sz="1600" b="1" dirty="0">
                  <a:cs typeface="Aharoni" panose="02010803020104030203" pitchFamily="2" charset="-79"/>
                </a:rPr>
                <a:t>3</a:t>
              </a:r>
              <a:endParaRPr lang="en-ZA" sz="1600" b="1" dirty="0" smtClean="0">
                <a:cs typeface="Aharoni" panose="02010803020104030203" pitchFamily="2" charset="-79"/>
              </a:endParaRPr>
            </a:p>
            <a:p>
              <a:pPr marL="0" indent="0" algn="ctr">
                <a:lnSpc>
                  <a:spcPct val="100000"/>
                </a:lnSpc>
                <a:spcBef>
                  <a:spcPts val="0"/>
                </a:spcBef>
                <a:buNone/>
              </a:pPr>
              <a:r>
                <a:rPr lang="en-ZA" sz="2000" b="1" dirty="0" smtClean="0">
                  <a:cs typeface="Aharoni" panose="02010803020104030203" pitchFamily="2" charset="-79"/>
                </a:rPr>
                <a:t>SYNTHESISE</a:t>
              </a:r>
              <a:endParaRPr lang="en-GB" sz="2000" b="1" dirty="0">
                <a:cs typeface="Aharoni" panose="02010803020104030203" pitchFamily="2" charset="-79"/>
              </a:endParaRPr>
            </a:p>
            <a:p>
              <a:pPr marL="0" indent="0" algn="ctr">
                <a:lnSpc>
                  <a:spcPct val="100000"/>
                </a:lnSpc>
                <a:spcBef>
                  <a:spcPts val="0"/>
                </a:spcBef>
                <a:buFont typeface="Arial" panose="020B0604020202020204" pitchFamily="34" charset="0"/>
                <a:buNone/>
              </a:pPr>
              <a:endParaRPr lang="en-GB" sz="1800" b="1" dirty="0">
                <a:cs typeface="Aharoni" panose="02010803020104030203" pitchFamily="2" charset="-79"/>
              </a:endParaRPr>
            </a:p>
          </p:txBody>
        </p:sp>
      </p:grpSp>
      <p:grpSp>
        <p:nvGrpSpPr>
          <p:cNvPr id="48" name="Group 47"/>
          <p:cNvGrpSpPr/>
          <p:nvPr userDrawn="1"/>
        </p:nvGrpSpPr>
        <p:grpSpPr>
          <a:xfrm>
            <a:off x="485823" y="5243417"/>
            <a:ext cx="1369912" cy="643359"/>
            <a:chOff x="382688" y="4139572"/>
            <a:chExt cx="1369912" cy="643359"/>
          </a:xfrm>
        </p:grpSpPr>
        <p:sp>
          <p:nvSpPr>
            <p:cNvPr id="49" name="Rectangle 48"/>
            <p:cNvSpPr>
              <a:spLocks noChangeAspect="1"/>
            </p:cNvSpPr>
            <p:nvPr/>
          </p:nvSpPr>
          <p:spPr>
            <a:xfrm>
              <a:off x="577556" y="4187408"/>
              <a:ext cx="960119" cy="25200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Content Placeholder 2"/>
            <p:cNvSpPr txBox="1">
              <a:spLocks/>
            </p:cNvSpPr>
            <p:nvPr/>
          </p:nvSpPr>
          <p:spPr>
            <a:xfrm>
              <a:off x="697787" y="4139572"/>
              <a:ext cx="772193" cy="285838"/>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n-ZA" sz="1600" b="1" dirty="0" smtClean="0">
                  <a:cs typeface="Aharoni" panose="02010803020104030203" pitchFamily="2" charset="-79"/>
                </a:rPr>
                <a:t>Step 4</a:t>
              </a:r>
              <a:endParaRPr lang="en-GB" sz="1800" b="1" dirty="0">
                <a:cs typeface="Aharoni" panose="02010803020104030203" pitchFamily="2" charset="-79"/>
              </a:endParaRPr>
            </a:p>
          </p:txBody>
        </p:sp>
        <p:sp>
          <p:nvSpPr>
            <p:cNvPr id="51" name="Content Placeholder 2"/>
            <p:cNvSpPr txBox="1">
              <a:spLocks/>
            </p:cNvSpPr>
            <p:nvPr/>
          </p:nvSpPr>
          <p:spPr>
            <a:xfrm>
              <a:off x="382688" y="4418666"/>
              <a:ext cx="1369912" cy="364265"/>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0" indent="0" algn="ctr">
                <a:lnSpc>
                  <a:spcPct val="100000"/>
                </a:lnSpc>
                <a:spcBef>
                  <a:spcPts val="0"/>
                </a:spcBef>
                <a:buNone/>
              </a:pPr>
              <a:r>
                <a:rPr lang="en-ZA" sz="2000" b="1" dirty="0" smtClean="0">
                  <a:cs typeface="Times New Roman"/>
                </a:rPr>
                <a:t>EVALUATE</a:t>
              </a:r>
              <a:endParaRPr lang="en-GB" sz="1800" b="1" dirty="0">
                <a:cs typeface="Aharoni" panose="02010803020104030203" pitchFamily="2" charset="-79"/>
              </a:endParaRPr>
            </a:p>
          </p:txBody>
        </p:sp>
      </p:grpSp>
    </p:spTree>
    <p:extLst>
      <p:ext uri="{BB962C8B-B14F-4D97-AF65-F5344CB8AC3E}">
        <p14:creationId xmlns:p14="http://schemas.microsoft.com/office/powerpoint/2010/main" val="289433409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en-ZA"/>
          </a:p>
        </p:txBody>
      </p:sp>
    </p:spTree>
    <p:extLst>
      <p:ext uri="{BB962C8B-B14F-4D97-AF65-F5344CB8AC3E}">
        <p14:creationId xmlns:p14="http://schemas.microsoft.com/office/powerpoint/2010/main" val="40311343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15" name="Title 1"/>
          <p:cNvSpPr txBox="1">
            <a:spLocks/>
          </p:cNvSpPr>
          <p:nvPr userDrawn="1"/>
        </p:nvSpPr>
        <p:spPr>
          <a:xfrm>
            <a:off x="381001" y="365127"/>
            <a:ext cx="7905750" cy="720724"/>
          </a:xfrm>
          <a:prstGeom prst="rect">
            <a:avLst/>
          </a:prstGeom>
        </p:spPr>
        <p:txBody>
          <a:bodyPr/>
          <a:lstStyle>
            <a:lvl1pPr algn="l" defTabSz="685800" rtl="0" eaLnBrk="1" latinLnBrk="0" hangingPunct="1">
              <a:lnSpc>
                <a:spcPct val="90000"/>
              </a:lnSpc>
              <a:spcBef>
                <a:spcPct val="0"/>
              </a:spcBef>
              <a:buNone/>
              <a:defRPr sz="4400" b="1" kern="1200">
                <a:solidFill>
                  <a:schemeClr val="tx1"/>
                </a:solidFill>
                <a:latin typeface="+mn-lt"/>
                <a:ea typeface="+mj-ea"/>
                <a:cs typeface="+mj-cs"/>
              </a:defRPr>
            </a:lvl1pPr>
          </a:lstStyle>
          <a:p>
            <a:r>
              <a:rPr lang="en-US" dirty="0" smtClean="0"/>
              <a:t>Categories</a:t>
            </a:r>
            <a:endParaRPr lang="en-GB" dirty="0"/>
          </a:p>
        </p:txBody>
      </p:sp>
      <p:grpSp>
        <p:nvGrpSpPr>
          <p:cNvPr id="72" name="Group 71"/>
          <p:cNvGrpSpPr/>
          <p:nvPr userDrawn="1"/>
        </p:nvGrpSpPr>
        <p:grpSpPr>
          <a:xfrm>
            <a:off x="452337" y="1345252"/>
            <a:ext cx="7467599" cy="1087768"/>
            <a:chOff x="452337" y="1345252"/>
            <a:chExt cx="7467599" cy="1087768"/>
          </a:xfrm>
        </p:grpSpPr>
        <p:sp>
          <p:nvSpPr>
            <p:cNvPr id="73" name="Rectangle 72"/>
            <p:cNvSpPr/>
            <p:nvPr/>
          </p:nvSpPr>
          <p:spPr>
            <a:xfrm>
              <a:off x="452337" y="1345252"/>
              <a:ext cx="7467599" cy="1087768"/>
            </a:xfrm>
            <a:prstGeom prst="rect">
              <a:avLst/>
            </a:prstGeom>
            <a:solidFill>
              <a:srgbClr val="D9F0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4" name="Straight Connector 73"/>
            <p:cNvCxnSpPr/>
            <p:nvPr/>
          </p:nvCxnSpPr>
          <p:spPr>
            <a:xfrm>
              <a:off x="680937" y="1485050"/>
              <a:ext cx="0" cy="831199"/>
            </a:xfrm>
            <a:prstGeom prst="line">
              <a:avLst/>
            </a:prstGeom>
            <a:solidFill>
              <a:srgbClr val="5B9BD5"/>
            </a:solidFill>
            <a:ln w="57150">
              <a:solidFill>
                <a:schemeClr val="bg1"/>
              </a:solidFill>
            </a:ln>
          </p:spPr>
          <p:style>
            <a:lnRef idx="3">
              <a:schemeClr val="accent1"/>
            </a:lnRef>
            <a:fillRef idx="0">
              <a:schemeClr val="accent1"/>
            </a:fillRef>
            <a:effectRef idx="2">
              <a:schemeClr val="accent1"/>
            </a:effectRef>
            <a:fontRef idx="minor">
              <a:schemeClr val="tx1"/>
            </a:fontRef>
          </p:style>
        </p:cxnSp>
        <p:sp>
          <p:nvSpPr>
            <p:cNvPr id="75" name="Content Placeholder 2"/>
            <p:cNvSpPr txBox="1">
              <a:spLocks/>
            </p:cNvSpPr>
            <p:nvPr/>
          </p:nvSpPr>
          <p:spPr>
            <a:xfrm>
              <a:off x="786320" y="1520679"/>
              <a:ext cx="5715000" cy="854226"/>
            </a:xfrm>
            <a:prstGeom prst="rect">
              <a:avLst/>
            </a:prstGeom>
            <a:noFill/>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Bef>
                  <a:spcPts val="0"/>
                </a:spcBef>
                <a:buNone/>
              </a:pPr>
              <a:r>
                <a:rPr lang="en-ZA" b="1" dirty="0" smtClean="0"/>
                <a:t>Proper Nouns</a:t>
              </a:r>
              <a:endParaRPr lang="en-ZA" b="1" dirty="0"/>
            </a:p>
            <a:p>
              <a:pPr marL="0" indent="0">
                <a:lnSpc>
                  <a:spcPct val="100000"/>
                </a:lnSpc>
                <a:spcBef>
                  <a:spcPts val="0"/>
                </a:spcBef>
                <a:buNone/>
              </a:pPr>
              <a:r>
                <a:rPr lang="en-ZA" sz="1800" dirty="0" smtClean="0"/>
                <a:t>Wednesday, March</a:t>
              </a:r>
              <a:endParaRPr lang="en-ZA" sz="1800" dirty="0"/>
            </a:p>
            <a:p>
              <a:pPr marL="0" indent="0">
                <a:lnSpc>
                  <a:spcPct val="110000"/>
                </a:lnSpc>
                <a:buFont typeface="Arial" panose="020B0604020202020204" pitchFamily="34" charset="0"/>
                <a:buNone/>
              </a:pPr>
              <a:endParaRPr lang="en-ZA" dirty="0" smtClean="0"/>
            </a:p>
          </p:txBody>
        </p:sp>
      </p:grpSp>
      <p:pic>
        <p:nvPicPr>
          <p:cNvPr id="76" name="Picture 7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29337" y="1434927"/>
            <a:ext cx="686612" cy="881322"/>
          </a:xfrm>
          <a:prstGeom prst="rect">
            <a:avLst/>
          </a:prstGeom>
        </p:spPr>
      </p:pic>
      <p:grpSp>
        <p:nvGrpSpPr>
          <p:cNvPr id="77" name="Group 76"/>
          <p:cNvGrpSpPr/>
          <p:nvPr userDrawn="1"/>
        </p:nvGrpSpPr>
        <p:grpSpPr>
          <a:xfrm>
            <a:off x="452337" y="2516994"/>
            <a:ext cx="7467599" cy="1087768"/>
            <a:chOff x="452337" y="2516994"/>
            <a:chExt cx="7467599" cy="1087768"/>
          </a:xfrm>
        </p:grpSpPr>
        <p:sp>
          <p:nvSpPr>
            <p:cNvPr id="78" name="Rectangle 77"/>
            <p:cNvSpPr/>
            <p:nvPr/>
          </p:nvSpPr>
          <p:spPr>
            <a:xfrm>
              <a:off x="452337" y="2516994"/>
              <a:ext cx="7467599" cy="1087768"/>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9" name="Straight Connector 78"/>
            <p:cNvCxnSpPr/>
            <p:nvPr/>
          </p:nvCxnSpPr>
          <p:spPr>
            <a:xfrm>
              <a:off x="680937" y="2656792"/>
              <a:ext cx="0" cy="831199"/>
            </a:xfrm>
            <a:prstGeom prst="line">
              <a:avLst/>
            </a:prstGeom>
            <a:solidFill>
              <a:srgbClr val="5B9BD5"/>
            </a:solidFill>
            <a:ln w="57150">
              <a:solidFill>
                <a:schemeClr val="bg1"/>
              </a:solidFill>
            </a:ln>
          </p:spPr>
          <p:style>
            <a:lnRef idx="3">
              <a:schemeClr val="accent1"/>
            </a:lnRef>
            <a:fillRef idx="0">
              <a:schemeClr val="accent1"/>
            </a:fillRef>
            <a:effectRef idx="2">
              <a:schemeClr val="accent1"/>
            </a:effectRef>
            <a:fontRef idx="minor">
              <a:schemeClr val="tx1"/>
            </a:fontRef>
          </p:style>
        </p:cxnSp>
        <p:sp>
          <p:nvSpPr>
            <p:cNvPr id="80" name="Content Placeholder 2"/>
            <p:cNvSpPr txBox="1">
              <a:spLocks/>
            </p:cNvSpPr>
            <p:nvPr/>
          </p:nvSpPr>
          <p:spPr>
            <a:xfrm>
              <a:off x="786320" y="2692421"/>
              <a:ext cx="5715000" cy="854226"/>
            </a:xfrm>
            <a:prstGeom prst="rect">
              <a:avLst/>
            </a:prstGeom>
            <a:noFill/>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Bef>
                  <a:spcPts val="0"/>
                </a:spcBef>
                <a:buNone/>
              </a:pPr>
              <a:r>
                <a:rPr lang="en-ZA" b="1" dirty="0" smtClean="0"/>
                <a:t>Common Nouns</a:t>
              </a:r>
              <a:endParaRPr lang="en-ZA" b="1" dirty="0"/>
            </a:p>
            <a:p>
              <a:pPr marL="0" indent="0">
                <a:lnSpc>
                  <a:spcPct val="100000"/>
                </a:lnSpc>
                <a:spcBef>
                  <a:spcPts val="0"/>
                </a:spcBef>
                <a:buNone/>
              </a:pPr>
              <a:r>
                <a:rPr lang="en-ZA" sz="1800" dirty="0" smtClean="0"/>
                <a:t>Pen</a:t>
              </a:r>
              <a:endParaRPr lang="en-ZA" sz="1800" dirty="0"/>
            </a:p>
            <a:p>
              <a:pPr marL="0" indent="0">
                <a:lnSpc>
                  <a:spcPct val="110000"/>
                </a:lnSpc>
                <a:buFont typeface="Arial" panose="020B0604020202020204" pitchFamily="34" charset="0"/>
                <a:buNone/>
              </a:pPr>
              <a:endParaRPr lang="en-ZA" dirty="0" smtClean="0"/>
            </a:p>
          </p:txBody>
        </p:sp>
      </p:grpSp>
      <p:pic>
        <p:nvPicPr>
          <p:cNvPr id="81" name="Picture 8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29337" y="2670506"/>
            <a:ext cx="686612" cy="753648"/>
          </a:xfrm>
          <a:prstGeom prst="rect">
            <a:avLst/>
          </a:prstGeom>
        </p:spPr>
      </p:pic>
      <p:grpSp>
        <p:nvGrpSpPr>
          <p:cNvPr id="82" name="Group 81"/>
          <p:cNvGrpSpPr/>
          <p:nvPr userDrawn="1"/>
        </p:nvGrpSpPr>
        <p:grpSpPr>
          <a:xfrm>
            <a:off x="457201" y="3712832"/>
            <a:ext cx="7467599" cy="1087768"/>
            <a:chOff x="457201" y="3712832"/>
            <a:chExt cx="7467599" cy="1087768"/>
          </a:xfrm>
        </p:grpSpPr>
        <p:sp>
          <p:nvSpPr>
            <p:cNvPr id="83" name="Rectangle 82"/>
            <p:cNvSpPr/>
            <p:nvPr/>
          </p:nvSpPr>
          <p:spPr>
            <a:xfrm>
              <a:off x="457201" y="3712832"/>
              <a:ext cx="7467599" cy="1087768"/>
            </a:xfrm>
            <a:prstGeom prst="rect">
              <a:avLst/>
            </a:prstGeom>
            <a:solidFill>
              <a:srgbClr val="D9F0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4" name="Straight Connector 83"/>
            <p:cNvCxnSpPr/>
            <p:nvPr/>
          </p:nvCxnSpPr>
          <p:spPr>
            <a:xfrm>
              <a:off x="685801" y="3852630"/>
              <a:ext cx="0" cy="831199"/>
            </a:xfrm>
            <a:prstGeom prst="line">
              <a:avLst/>
            </a:prstGeom>
            <a:solidFill>
              <a:srgbClr val="5B9BD5"/>
            </a:solidFill>
            <a:ln w="57150">
              <a:solidFill>
                <a:schemeClr val="bg1"/>
              </a:solidFill>
            </a:ln>
          </p:spPr>
          <p:style>
            <a:lnRef idx="3">
              <a:schemeClr val="accent1"/>
            </a:lnRef>
            <a:fillRef idx="0">
              <a:schemeClr val="accent1"/>
            </a:fillRef>
            <a:effectRef idx="2">
              <a:schemeClr val="accent1"/>
            </a:effectRef>
            <a:fontRef idx="minor">
              <a:schemeClr val="tx1"/>
            </a:fontRef>
          </p:style>
        </p:cxnSp>
        <p:sp>
          <p:nvSpPr>
            <p:cNvPr id="85" name="Content Placeholder 2"/>
            <p:cNvSpPr txBox="1">
              <a:spLocks/>
            </p:cNvSpPr>
            <p:nvPr/>
          </p:nvSpPr>
          <p:spPr>
            <a:xfrm>
              <a:off x="791184" y="3888259"/>
              <a:ext cx="5715000" cy="854226"/>
            </a:xfrm>
            <a:prstGeom prst="rect">
              <a:avLst/>
            </a:prstGeom>
            <a:noFill/>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Bef>
                  <a:spcPts val="0"/>
                </a:spcBef>
                <a:buNone/>
              </a:pPr>
              <a:r>
                <a:rPr lang="en-ZA" b="1" dirty="0" smtClean="0"/>
                <a:t>Abstract Nouns</a:t>
              </a:r>
              <a:endParaRPr lang="en-ZA" b="1" dirty="0"/>
            </a:p>
            <a:p>
              <a:pPr marL="0" indent="0">
                <a:lnSpc>
                  <a:spcPct val="100000"/>
                </a:lnSpc>
                <a:spcBef>
                  <a:spcPts val="0"/>
                </a:spcBef>
                <a:buNone/>
              </a:pPr>
              <a:r>
                <a:rPr lang="en-ZA" sz="1800" dirty="0" smtClean="0"/>
                <a:t>Determination</a:t>
              </a:r>
              <a:endParaRPr lang="en-ZA" sz="1800" dirty="0"/>
            </a:p>
            <a:p>
              <a:pPr marL="0" indent="0">
                <a:lnSpc>
                  <a:spcPct val="110000"/>
                </a:lnSpc>
                <a:buFont typeface="Arial" panose="020B0604020202020204" pitchFamily="34" charset="0"/>
                <a:buNone/>
              </a:pPr>
              <a:endParaRPr lang="en-ZA" dirty="0" smtClean="0"/>
            </a:p>
          </p:txBody>
        </p:sp>
      </p:grpSp>
      <p:pic>
        <p:nvPicPr>
          <p:cNvPr id="86" name="Picture 8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012608" y="3852630"/>
            <a:ext cx="603341" cy="753648"/>
          </a:xfrm>
          <a:prstGeom prst="rect">
            <a:avLst/>
          </a:prstGeom>
        </p:spPr>
      </p:pic>
      <p:grpSp>
        <p:nvGrpSpPr>
          <p:cNvPr id="87" name="Group 86"/>
          <p:cNvGrpSpPr/>
          <p:nvPr userDrawn="1"/>
        </p:nvGrpSpPr>
        <p:grpSpPr>
          <a:xfrm>
            <a:off x="452337" y="4914856"/>
            <a:ext cx="7467599" cy="1087768"/>
            <a:chOff x="452337" y="4914856"/>
            <a:chExt cx="7467599" cy="1087768"/>
          </a:xfrm>
        </p:grpSpPr>
        <p:sp>
          <p:nvSpPr>
            <p:cNvPr id="88" name="Rectangle 87"/>
            <p:cNvSpPr/>
            <p:nvPr/>
          </p:nvSpPr>
          <p:spPr>
            <a:xfrm>
              <a:off x="452337" y="4914856"/>
              <a:ext cx="7467599" cy="1087768"/>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9" name="Straight Connector 88"/>
            <p:cNvCxnSpPr/>
            <p:nvPr/>
          </p:nvCxnSpPr>
          <p:spPr>
            <a:xfrm>
              <a:off x="680937" y="5054654"/>
              <a:ext cx="0" cy="831199"/>
            </a:xfrm>
            <a:prstGeom prst="line">
              <a:avLst/>
            </a:prstGeom>
            <a:solidFill>
              <a:srgbClr val="5B9BD5"/>
            </a:solidFill>
            <a:ln w="57150">
              <a:solidFill>
                <a:schemeClr val="bg1"/>
              </a:solidFill>
            </a:ln>
          </p:spPr>
          <p:style>
            <a:lnRef idx="3">
              <a:schemeClr val="accent1"/>
            </a:lnRef>
            <a:fillRef idx="0">
              <a:schemeClr val="accent1"/>
            </a:fillRef>
            <a:effectRef idx="2">
              <a:schemeClr val="accent1"/>
            </a:effectRef>
            <a:fontRef idx="minor">
              <a:schemeClr val="tx1"/>
            </a:fontRef>
          </p:style>
        </p:cxnSp>
        <p:sp>
          <p:nvSpPr>
            <p:cNvPr id="90" name="Content Placeholder 2"/>
            <p:cNvSpPr txBox="1">
              <a:spLocks/>
            </p:cNvSpPr>
            <p:nvPr/>
          </p:nvSpPr>
          <p:spPr>
            <a:xfrm>
              <a:off x="786320" y="5090283"/>
              <a:ext cx="5715000" cy="854226"/>
            </a:xfrm>
            <a:prstGeom prst="rect">
              <a:avLst/>
            </a:prstGeom>
            <a:noFill/>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Bef>
                  <a:spcPts val="0"/>
                </a:spcBef>
                <a:buNone/>
              </a:pPr>
              <a:r>
                <a:rPr lang="en-ZA" b="1" dirty="0" smtClean="0"/>
                <a:t>Collective Nouns</a:t>
              </a:r>
            </a:p>
            <a:p>
              <a:pPr marL="0" indent="0">
                <a:lnSpc>
                  <a:spcPct val="100000"/>
                </a:lnSpc>
                <a:spcBef>
                  <a:spcPts val="0"/>
                </a:spcBef>
                <a:buNone/>
              </a:pPr>
              <a:r>
                <a:rPr lang="en-ZA" sz="1800" dirty="0" smtClean="0"/>
                <a:t>A pack of cards</a:t>
              </a:r>
            </a:p>
            <a:p>
              <a:pPr marL="0" indent="0">
                <a:lnSpc>
                  <a:spcPct val="110000"/>
                </a:lnSpc>
                <a:buFont typeface="Arial" panose="020B0604020202020204" pitchFamily="34" charset="0"/>
                <a:buNone/>
              </a:pPr>
              <a:endParaRPr lang="en-ZA" dirty="0" smtClean="0"/>
            </a:p>
          </p:txBody>
        </p:sp>
      </p:grpSp>
      <p:pic>
        <p:nvPicPr>
          <p:cNvPr id="91" name="Picture 9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389928" y="5037032"/>
            <a:ext cx="1245360" cy="827812"/>
          </a:xfrm>
          <a:prstGeom prst="rect">
            <a:avLst/>
          </a:prstGeom>
        </p:spPr>
      </p:pic>
    </p:spTree>
    <p:extLst>
      <p:ext uri="{BB962C8B-B14F-4D97-AF65-F5344CB8AC3E}">
        <p14:creationId xmlns:p14="http://schemas.microsoft.com/office/powerpoint/2010/main" val="1583981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500" fill="hold"/>
                                        <p:tgtEl>
                                          <p:spTgt spid="72"/>
                                        </p:tgtEl>
                                        <p:attrNameLst>
                                          <p:attrName>ppt_x</p:attrName>
                                        </p:attrNameLst>
                                      </p:cBhvr>
                                      <p:tavLst>
                                        <p:tav tm="0">
                                          <p:val>
                                            <p:strVal val="0-#ppt_w/2"/>
                                          </p:val>
                                        </p:tav>
                                        <p:tav tm="100000">
                                          <p:val>
                                            <p:strVal val="#ppt_x"/>
                                          </p:val>
                                        </p:tav>
                                      </p:tavLst>
                                    </p:anim>
                                    <p:anim calcmode="lin" valueType="num">
                                      <p:cBhvr additive="base">
                                        <p:cTn id="8" dur="5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76"/>
                                        </p:tgtEl>
                                        <p:attrNameLst>
                                          <p:attrName>style.visibility</p:attrName>
                                        </p:attrNameLst>
                                      </p:cBhvr>
                                      <p:to>
                                        <p:strVal val="visible"/>
                                      </p:to>
                                    </p:set>
                                    <p:animEffect transition="in" filter="fade">
                                      <p:cBhvr>
                                        <p:cTn id="12" dur="500"/>
                                        <p:tgtEl>
                                          <p:spTgt spid="7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77"/>
                                        </p:tgtEl>
                                        <p:attrNameLst>
                                          <p:attrName>style.visibility</p:attrName>
                                        </p:attrNameLst>
                                      </p:cBhvr>
                                      <p:to>
                                        <p:strVal val="visible"/>
                                      </p:to>
                                    </p:set>
                                    <p:anim calcmode="lin" valueType="num">
                                      <p:cBhvr additive="base">
                                        <p:cTn id="17" dur="500" fill="hold"/>
                                        <p:tgtEl>
                                          <p:spTgt spid="77"/>
                                        </p:tgtEl>
                                        <p:attrNameLst>
                                          <p:attrName>ppt_x</p:attrName>
                                        </p:attrNameLst>
                                      </p:cBhvr>
                                      <p:tavLst>
                                        <p:tav tm="0">
                                          <p:val>
                                            <p:strVal val="0-#ppt_w/2"/>
                                          </p:val>
                                        </p:tav>
                                        <p:tav tm="100000">
                                          <p:val>
                                            <p:strVal val="#ppt_x"/>
                                          </p:val>
                                        </p:tav>
                                      </p:tavLst>
                                    </p:anim>
                                    <p:anim calcmode="lin" valueType="num">
                                      <p:cBhvr additive="base">
                                        <p:cTn id="18" dur="500" fill="hold"/>
                                        <p:tgtEl>
                                          <p:spTgt spid="77"/>
                                        </p:tgtEl>
                                        <p:attrNameLst>
                                          <p:attrName>ppt_y</p:attrName>
                                        </p:attrNameLst>
                                      </p:cBhvr>
                                      <p:tavLst>
                                        <p:tav tm="0">
                                          <p:val>
                                            <p:strVal val="#ppt_y"/>
                                          </p:val>
                                        </p:tav>
                                        <p:tav tm="100000">
                                          <p:val>
                                            <p:strVal val="#ppt_y"/>
                                          </p:val>
                                        </p:tav>
                                      </p:tavLst>
                                    </p:anim>
                                  </p:childTnLst>
                                </p:cTn>
                              </p:par>
                            </p:childTnLst>
                          </p:cTn>
                        </p:par>
                        <p:par>
                          <p:cTn id="19" fill="hold">
                            <p:stCondLst>
                              <p:cond delay="500"/>
                            </p:stCondLst>
                            <p:childTnLst>
                              <p:par>
                                <p:cTn id="20" presetID="10" presetClass="entr" presetSubtype="0"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fade">
                                      <p:cBhvr>
                                        <p:cTn id="22" dur="500"/>
                                        <p:tgtEl>
                                          <p:spTgt spid="81"/>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82"/>
                                        </p:tgtEl>
                                        <p:attrNameLst>
                                          <p:attrName>style.visibility</p:attrName>
                                        </p:attrNameLst>
                                      </p:cBhvr>
                                      <p:to>
                                        <p:strVal val="visible"/>
                                      </p:to>
                                    </p:set>
                                    <p:anim calcmode="lin" valueType="num">
                                      <p:cBhvr additive="base">
                                        <p:cTn id="27" dur="500" fill="hold"/>
                                        <p:tgtEl>
                                          <p:spTgt spid="82"/>
                                        </p:tgtEl>
                                        <p:attrNameLst>
                                          <p:attrName>ppt_x</p:attrName>
                                        </p:attrNameLst>
                                      </p:cBhvr>
                                      <p:tavLst>
                                        <p:tav tm="0">
                                          <p:val>
                                            <p:strVal val="0-#ppt_w/2"/>
                                          </p:val>
                                        </p:tav>
                                        <p:tav tm="100000">
                                          <p:val>
                                            <p:strVal val="#ppt_x"/>
                                          </p:val>
                                        </p:tav>
                                      </p:tavLst>
                                    </p:anim>
                                    <p:anim calcmode="lin" valueType="num">
                                      <p:cBhvr additive="base">
                                        <p:cTn id="28" dur="500" fill="hold"/>
                                        <p:tgtEl>
                                          <p:spTgt spid="82"/>
                                        </p:tgtEl>
                                        <p:attrNameLst>
                                          <p:attrName>ppt_y</p:attrName>
                                        </p:attrNameLst>
                                      </p:cBhvr>
                                      <p:tavLst>
                                        <p:tav tm="0">
                                          <p:val>
                                            <p:strVal val="#ppt_y"/>
                                          </p:val>
                                        </p:tav>
                                        <p:tav tm="100000">
                                          <p:val>
                                            <p:strVal val="#ppt_y"/>
                                          </p:val>
                                        </p:tav>
                                      </p:tavLst>
                                    </p:anim>
                                  </p:childTnLst>
                                </p:cTn>
                              </p:par>
                            </p:childTnLst>
                          </p:cTn>
                        </p:par>
                        <p:par>
                          <p:cTn id="29" fill="hold">
                            <p:stCondLst>
                              <p:cond delay="500"/>
                            </p:stCondLst>
                            <p:childTnLst>
                              <p:par>
                                <p:cTn id="30" presetID="10" presetClass="entr" presetSubtype="0" fill="hold" nodeType="afterEffect">
                                  <p:stCondLst>
                                    <p:cond delay="0"/>
                                  </p:stCondLst>
                                  <p:childTnLst>
                                    <p:set>
                                      <p:cBhvr>
                                        <p:cTn id="31" dur="1" fill="hold">
                                          <p:stCondLst>
                                            <p:cond delay="0"/>
                                          </p:stCondLst>
                                        </p:cTn>
                                        <p:tgtEl>
                                          <p:spTgt spid="86"/>
                                        </p:tgtEl>
                                        <p:attrNameLst>
                                          <p:attrName>style.visibility</p:attrName>
                                        </p:attrNameLst>
                                      </p:cBhvr>
                                      <p:to>
                                        <p:strVal val="visible"/>
                                      </p:to>
                                    </p:set>
                                    <p:animEffect transition="in" filter="fade">
                                      <p:cBhvr>
                                        <p:cTn id="32" dur="500"/>
                                        <p:tgtEl>
                                          <p:spTgt spid="86"/>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87"/>
                                        </p:tgtEl>
                                        <p:attrNameLst>
                                          <p:attrName>style.visibility</p:attrName>
                                        </p:attrNameLst>
                                      </p:cBhvr>
                                      <p:to>
                                        <p:strVal val="visible"/>
                                      </p:to>
                                    </p:set>
                                    <p:anim calcmode="lin" valueType="num">
                                      <p:cBhvr additive="base">
                                        <p:cTn id="37" dur="500" fill="hold"/>
                                        <p:tgtEl>
                                          <p:spTgt spid="87"/>
                                        </p:tgtEl>
                                        <p:attrNameLst>
                                          <p:attrName>ppt_x</p:attrName>
                                        </p:attrNameLst>
                                      </p:cBhvr>
                                      <p:tavLst>
                                        <p:tav tm="0">
                                          <p:val>
                                            <p:strVal val="0-#ppt_w/2"/>
                                          </p:val>
                                        </p:tav>
                                        <p:tav tm="100000">
                                          <p:val>
                                            <p:strVal val="#ppt_x"/>
                                          </p:val>
                                        </p:tav>
                                      </p:tavLst>
                                    </p:anim>
                                    <p:anim calcmode="lin" valueType="num">
                                      <p:cBhvr additive="base">
                                        <p:cTn id="38" dur="500" fill="hold"/>
                                        <p:tgtEl>
                                          <p:spTgt spid="87"/>
                                        </p:tgtEl>
                                        <p:attrNameLst>
                                          <p:attrName>ppt_y</p:attrName>
                                        </p:attrNameLst>
                                      </p:cBhvr>
                                      <p:tavLst>
                                        <p:tav tm="0">
                                          <p:val>
                                            <p:strVal val="#ppt_y"/>
                                          </p:val>
                                        </p:tav>
                                        <p:tav tm="100000">
                                          <p:val>
                                            <p:strVal val="#ppt_y"/>
                                          </p:val>
                                        </p:tav>
                                      </p:tavLst>
                                    </p:anim>
                                  </p:childTnLst>
                                </p:cTn>
                              </p:par>
                            </p:childTnLst>
                          </p:cTn>
                        </p:par>
                        <p:par>
                          <p:cTn id="39" fill="hold">
                            <p:stCondLst>
                              <p:cond delay="500"/>
                            </p:stCondLst>
                            <p:childTnLst>
                              <p:par>
                                <p:cTn id="40" presetID="10" presetClass="entr" presetSubtype="0" fill="hold" nodeType="afterEffect">
                                  <p:stCondLst>
                                    <p:cond delay="0"/>
                                  </p:stCondLst>
                                  <p:childTnLst>
                                    <p:set>
                                      <p:cBhvr>
                                        <p:cTn id="41" dur="1" fill="hold">
                                          <p:stCondLst>
                                            <p:cond delay="0"/>
                                          </p:stCondLst>
                                        </p:cTn>
                                        <p:tgtEl>
                                          <p:spTgt spid="91"/>
                                        </p:tgtEl>
                                        <p:attrNameLst>
                                          <p:attrName>style.visibility</p:attrName>
                                        </p:attrNameLst>
                                      </p:cBhvr>
                                      <p:to>
                                        <p:strVal val="visible"/>
                                      </p:to>
                                    </p:set>
                                    <p:animEffect transition="in" filter="fade">
                                      <p:cBhvr>
                                        <p:cTn id="4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15" name="Title 1"/>
          <p:cNvSpPr txBox="1">
            <a:spLocks/>
          </p:cNvSpPr>
          <p:nvPr userDrawn="1"/>
        </p:nvSpPr>
        <p:spPr>
          <a:xfrm>
            <a:off x="381001" y="365127"/>
            <a:ext cx="7905750" cy="720724"/>
          </a:xfrm>
          <a:prstGeom prst="rect">
            <a:avLst/>
          </a:prstGeom>
        </p:spPr>
        <p:txBody>
          <a:bodyPr/>
          <a:lstStyle>
            <a:lvl1pPr algn="l" defTabSz="685800" rtl="0" eaLnBrk="1" latinLnBrk="0" hangingPunct="1">
              <a:lnSpc>
                <a:spcPct val="90000"/>
              </a:lnSpc>
              <a:spcBef>
                <a:spcPct val="0"/>
              </a:spcBef>
              <a:buNone/>
              <a:defRPr sz="4400" b="1" kern="1200">
                <a:solidFill>
                  <a:schemeClr val="tx1"/>
                </a:solidFill>
                <a:latin typeface="+mn-lt"/>
                <a:ea typeface="+mj-ea"/>
                <a:cs typeface="+mj-cs"/>
              </a:defRPr>
            </a:lvl1pPr>
          </a:lstStyle>
          <a:p>
            <a:r>
              <a:rPr lang="en-US" dirty="0" smtClean="0"/>
              <a:t>Categories 2</a:t>
            </a:r>
            <a:endParaRPr lang="en-GB" dirty="0"/>
          </a:p>
        </p:txBody>
      </p:sp>
      <p:sp>
        <p:nvSpPr>
          <p:cNvPr id="23" name="Title 1"/>
          <p:cNvSpPr txBox="1">
            <a:spLocks/>
          </p:cNvSpPr>
          <p:nvPr userDrawn="1"/>
        </p:nvSpPr>
        <p:spPr>
          <a:xfrm>
            <a:off x="2195365" y="3679728"/>
            <a:ext cx="2085326" cy="457836"/>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ZA" sz="2800" b="1" dirty="0" smtClean="0">
                <a:latin typeface="+mn-lt"/>
              </a:rPr>
              <a:t>Perceptual</a:t>
            </a:r>
            <a:endParaRPr lang="en-GB" sz="2800" b="1" dirty="0">
              <a:latin typeface="+mn-lt"/>
            </a:endParaRPr>
          </a:p>
        </p:txBody>
      </p:sp>
      <p:pic>
        <p:nvPicPr>
          <p:cNvPr id="24" name="Picture 2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60806" y="1958069"/>
            <a:ext cx="765443" cy="1497294"/>
          </a:xfrm>
          <a:prstGeom prst="rect">
            <a:avLst/>
          </a:prstGeom>
        </p:spPr>
      </p:pic>
      <p:sp>
        <p:nvSpPr>
          <p:cNvPr id="25" name="Title 1"/>
          <p:cNvSpPr txBox="1">
            <a:spLocks/>
          </p:cNvSpPr>
          <p:nvPr userDrawn="1"/>
        </p:nvSpPr>
        <p:spPr>
          <a:xfrm>
            <a:off x="3112926" y="1206326"/>
            <a:ext cx="2461204" cy="457836"/>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ZA" sz="2800" b="1" dirty="0">
                <a:latin typeface="+mn-lt"/>
              </a:rPr>
              <a:t>Physiological</a:t>
            </a:r>
            <a:endParaRPr lang="en-GB" sz="2800" b="1" dirty="0">
              <a:latin typeface="+mn-lt"/>
            </a:endParaRPr>
          </a:p>
        </p:txBody>
      </p:sp>
      <p:sp>
        <p:nvSpPr>
          <p:cNvPr id="26" name="Title 1"/>
          <p:cNvSpPr txBox="1">
            <a:spLocks/>
          </p:cNvSpPr>
          <p:nvPr userDrawn="1"/>
        </p:nvSpPr>
        <p:spPr>
          <a:xfrm>
            <a:off x="5384203" y="1209585"/>
            <a:ext cx="2540597" cy="457836"/>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ZA" sz="2800" b="1" dirty="0">
                <a:latin typeface="+mn-lt"/>
              </a:rPr>
              <a:t>Psychological</a:t>
            </a:r>
            <a:endParaRPr lang="en-GB" sz="2800" b="1" dirty="0">
              <a:latin typeface="+mn-lt"/>
            </a:endParaRPr>
          </a:p>
        </p:txBody>
      </p:sp>
      <p:sp>
        <p:nvSpPr>
          <p:cNvPr id="27" name="Title 1"/>
          <p:cNvSpPr txBox="1">
            <a:spLocks/>
          </p:cNvSpPr>
          <p:nvPr userDrawn="1"/>
        </p:nvSpPr>
        <p:spPr>
          <a:xfrm>
            <a:off x="1189897" y="1200594"/>
            <a:ext cx="1762539" cy="457836"/>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ZA" sz="2800" b="1" dirty="0" smtClean="0">
                <a:latin typeface="+mn-lt"/>
              </a:rPr>
              <a:t>Physical</a:t>
            </a:r>
            <a:endParaRPr lang="en-GB" sz="2800" b="1" dirty="0">
              <a:latin typeface="+mn-lt"/>
            </a:endParaRPr>
          </a:p>
        </p:txBody>
      </p:sp>
      <p:sp>
        <p:nvSpPr>
          <p:cNvPr id="28" name="Title 1"/>
          <p:cNvSpPr txBox="1">
            <a:spLocks/>
          </p:cNvSpPr>
          <p:nvPr userDrawn="1"/>
        </p:nvSpPr>
        <p:spPr>
          <a:xfrm>
            <a:off x="4637935" y="3695683"/>
            <a:ext cx="1651388" cy="457836"/>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ZA" sz="2800" b="1" dirty="0" smtClean="0">
                <a:latin typeface="+mn-lt"/>
              </a:rPr>
              <a:t>Semantic</a:t>
            </a:r>
            <a:endParaRPr lang="en-GB" sz="2800" b="1" dirty="0">
              <a:latin typeface="+mn-lt"/>
            </a:endParaRPr>
          </a:p>
        </p:txBody>
      </p:sp>
      <p:pic>
        <p:nvPicPr>
          <p:cNvPr id="29" name="Picture 2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02273" y="4363458"/>
            <a:ext cx="1019985" cy="1033877"/>
          </a:xfrm>
          <a:prstGeom prst="rect">
            <a:avLst/>
          </a:prstGeom>
        </p:spPr>
      </p:pic>
      <p:pic>
        <p:nvPicPr>
          <p:cNvPr id="30" name="Picture 2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115405" y="1947097"/>
            <a:ext cx="550075" cy="1450472"/>
          </a:xfrm>
          <a:prstGeom prst="rect">
            <a:avLst/>
          </a:prstGeom>
        </p:spPr>
      </p:pic>
      <p:pic>
        <p:nvPicPr>
          <p:cNvPr id="31" name="Picture 3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89897" y="2167014"/>
            <a:ext cx="1417862" cy="881174"/>
          </a:xfrm>
          <a:prstGeom prst="rect">
            <a:avLst/>
          </a:prstGeom>
        </p:spPr>
      </p:pic>
      <p:pic>
        <p:nvPicPr>
          <p:cNvPr id="32" name="Picture 3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146044" y="5072914"/>
            <a:ext cx="476318" cy="952635"/>
          </a:xfrm>
          <a:prstGeom prst="rect">
            <a:avLst/>
          </a:prstGeom>
        </p:spPr>
      </p:pic>
      <p:pic>
        <p:nvPicPr>
          <p:cNvPr id="33" name="Picture 3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flipH="1">
            <a:off x="5451954" y="4473107"/>
            <a:ext cx="721927" cy="625434"/>
          </a:xfrm>
          <a:prstGeom prst="rect">
            <a:avLst/>
          </a:prstGeom>
        </p:spPr>
      </p:pic>
      <p:sp>
        <p:nvSpPr>
          <p:cNvPr id="34" name="Oval 33"/>
          <p:cNvSpPr/>
          <p:nvPr userDrawn="1"/>
        </p:nvSpPr>
        <p:spPr>
          <a:xfrm>
            <a:off x="914400" y="1658430"/>
            <a:ext cx="1932967" cy="1932967"/>
          </a:xfrm>
          <a:prstGeom prst="ellipse">
            <a:avLst/>
          </a:prstGeom>
          <a:noFill/>
          <a:ln w="76200">
            <a:solidFill>
              <a:srgbClr val="1073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Oval 34"/>
          <p:cNvSpPr/>
          <p:nvPr userDrawn="1"/>
        </p:nvSpPr>
        <p:spPr>
          <a:xfrm>
            <a:off x="3200937" y="1685950"/>
            <a:ext cx="1932967" cy="1932967"/>
          </a:xfrm>
          <a:prstGeom prst="ellipse">
            <a:avLst/>
          </a:prstGeom>
          <a:noFill/>
          <a:ln w="76200">
            <a:solidFill>
              <a:srgbClr val="1073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Oval 35"/>
          <p:cNvSpPr/>
          <p:nvPr userDrawn="1"/>
        </p:nvSpPr>
        <p:spPr>
          <a:xfrm>
            <a:off x="5423959" y="1685950"/>
            <a:ext cx="1932967" cy="1932967"/>
          </a:xfrm>
          <a:prstGeom prst="ellipse">
            <a:avLst/>
          </a:prstGeom>
          <a:noFill/>
          <a:ln w="76200">
            <a:solidFill>
              <a:srgbClr val="1073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Oval 36"/>
          <p:cNvSpPr/>
          <p:nvPr userDrawn="1"/>
        </p:nvSpPr>
        <p:spPr>
          <a:xfrm>
            <a:off x="2071167" y="4163032"/>
            <a:ext cx="1932967" cy="1932967"/>
          </a:xfrm>
          <a:prstGeom prst="ellipse">
            <a:avLst/>
          </a:prstGeom>
          <a:noFill/>
          <a:ln w="76200">
            <a:solidFill>
              <a:srgbClr val="A4C8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TextBox 37"/>
          <p:cNvSpPr txBox="1"/>
          <p:nvPr userDrawn="1"/>
        </p:nvSpPr>
        <p:spPr>
          <a:xfrm>
            <a:off x="2519928" y="5323853"/>
            <a:ext cx="1079398" cy="646331"/>
          </a:xfrm>
          <a:prstGeom prst="rect">
            <a:avLst/>
          </a:prstGeom>
          <a:noFill/>
        </p:spPr>
        <p:txBody>
          <a:bodyPr wrap="none" rtlCol="0">
            <a:spAutoFit/>
          </a:bodyPr>
          <a:lstStyle/>
          <a:p>
            <a:pPr algn="ctr"/>
            <a:r>
              <a:rPr lang="en-ZA" sz="1200" b="1" dirty="0" smtClean="0"/>
              <a:t>Praying hands</a:t>
            </a:r>
          </a:p>
          <a:p>
            <a:pPr algn="ctr"/>
            <a:r>
              <a:rPr lang="en-ZA" sz="1200" b="1" dirty="0" smtClean="0"/>
              <a:t>or a </a:t>
            </a:r>
          </a:p>
          <a:p>
            <a:pPr algn="ctr"/>
            <a:r>
              <a:rPr lang="en-ZA" sz="1200" b="1" dirty="0" smtClean="0"/>
              <a:t>High five?</a:t>
            </a:r>
            <a:endParaRPr lang="en-GB" sz="1200" b="1" dirty="0"/>
          </a:p>
        </p:txBody>
      </p:sp>
      <p:sp>
        <p:nvSpPr>
          <p:cNvPr id="39" name="Oval 38"/>
          <p:cNvSpPr/>
          <p:nvPr userDrawn="1"/>
        </p:nvSpPr>
        <p:spPr>
          <a:xfrm>
            <a:off x="4407721" y="4155357"/>
            <a:ext cx="1932967" cy="1932967"/>
          </a:xfrm>
          <a:prstGeom prst="ellipse">
            <a:avLst/>
          </a:prstGeom>
          <a:noFill/>
          <a:ln w="76200">
            <a:solidFill>
              <a:srgbClr val="A4C8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0" name="Picture 39"/>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5550989" y="4529287"/>
            <a:ext cx="454058" cy="330078"/>
          </a:xfrm>
          <a:prstGeom prst="rect">
            <a:avLst/>
          </a:prstGeom>
        </p:spPr>
      </p:pic>
      <p:pic>
        <p:nvPicPr>
          <p:cNvPr id="41" name="Picture 40"/>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4566492" y="4520759"/>
            <a:ext cx="666923" cy="577782"/>
          </a:xfrm>
          <a:prstGeom prst="rect">
            <a:avLst/>
          </a:prstGeom>
        </p:spPr>
      </p:pic>
      <p:pic>
        <p:nvPicPr>
          <p:cNvPr id="42" name="Picture 41"/>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4794111" y="4581141"/>
            <a:ext cx="193113" cy="355395"/>
          </a:xfrm>
          <a:prstGeom prst="rect">
            <a:avLst/>
          </a:prstGeom>
        </p:spPr>
      </p:pic>
      <p:sp>
        <p:nvSpPr>
          <p:cNvPr id="43" name="TextBox 42"/>
          <p:cNvSpPr txBox="1"/>
          <p:nvPr userDrawn="1"/>
        </p:nvSpPr>
        <p:spPr>
          <a:xfrm>
            <a:off x="4973492" y="4259843"/>
            <a:ext cx="793935" cy="307777"/>
          </a:xfrm>
          <a:prstGeom prst="rect">
            <a:avLst/>
          </a:prstGeom>
          <a:noFill/>
        </p:spPr>
        <p:txBody>
          <a:bodyPr wrap="square" rtlCol="0">
            <a:spAutoFit/>
          </a:bodyPr>
          <a:lstStyle/>
          <a:p>
            <a:r>
              <a:rPr lang="en-ZA" sz="1400" dirty="0" smtClean="0">
                <a:latin typeface="Aharoni" panose="02010803020104030203" pitchFamily="2" charset="-79"/>
                <a:cs typeface="Aharoni" panose="02010803020104030203" pitchFamily="2" charset="-79"/>
              </a:rPr>
              <a:t>PLANT</a:t>
            </a:r>
            <a:endParaRPr lang="en-GB" sz="1400"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2735199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1" presetClass="entr" presetSubtype="1"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wheel(1)">
                                      <p:cBhvr>
                                        <p:cTn id="12" dur="1000"/>
                                        <p:tgtEl>
                                          <p:spTgt spid="34"/>
                                        </p:tgtEl>
                                      </p:cBhvr>
                                    </p:animEffect>
                                  </p:childTnLst>
                                </p:cTn>
                              </p:par>
                            </p:childTnLst>
                          </p:cTn>
                        </p:par>
                        <p:par>
                          <p:cTn id="13" fill="hold">
                            <p:stCondLst>
                              <p:cond delay="1500"/>
                            </p:stCondLst>
                            <p:childTnLst>
                              <p:par>
                                <p:cTn id="14" presetID="10" presetClass="entr" presetSubtype="0" fill="hold" nodeType="after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500"/>
                                        <p:tgtEl>
                                          <p:spTgt spid="31"/>
                                        </p:tgtEl>
                                      </p:cBhvr>
                                    </p:animEffect>
                                  </p:childTnLst>
                                </p:cTn>
                              </p:par>
                            </p:childTnLst>
                          </p:cTn>
                        </p:par>
                      </p:childTnLst>
                    </p:cTn>
                  </p:par>
                  <p:par>
                    <p:cTn id="17" fill="hold">
                      <p:stCondLst>
                        <p:cond delay="indefinite"/>
                      </p:stCondLst>
                      <p:childTnLst>
                        <p:par>
                          <p:cTn id="18" fill="hold">
                            <p:stCondLst>
                              <p:cond delay="0"/>
                            </p:stCondLst>
                            <p:childTnLst>
                              <p:par>
                                <p:cTn id="19" presetID="23" presetClass="entr" presetSubtype="16" fill="hold" grpId="0" nodeType="click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childTnLst>
                                </p:cTn>
                              </p:par>
                            </p:childTnLst>
                          </p:cTn>
                        </p:par>
                        <p:par>
                          <p:cTn id="23" fill="hold">
                            <p:stCondLst>
                              <p:cond delay="500"/>
                            </p:stCondLst>
                            <p:childTnLst>
                              <p:par>
                                <p:cTn id="24" presetID="21" presetClass="entr" presetSubtype="1"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wheel(1)">
                                      <p:cBhvr>
                                        <p:cTn id="26" dur="1000"/>
                                        <p:tgtEl>
                                          <p:spTgt spid="35"/>
                                        </p:tgtEl>
                                      </p:cBhvr>
                                    </p:animEffect>
                                  </p:childTnLst>
                                </p:cTn>
                              </p:par>
                            </p:childTnLst>
                          </p:cTn>
                        </p:par>
                        <p:par>
                          <p:cTn id="27" fill="hold">
                            <p:stCondLst>
                              <p:cond delay="1500"/>
                            </p:stCondLst>
                            <p:childTnLst>
                              <p:par>
                                <p:cTn id="28" presetID="10" presetClass="entr" presetSubtype="0" fill="hold"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childTnLst>
                                </p:cTn>
                              </p:par>
                            </p:childTnLst>
                          </p:cTn>
                        </p:par>
                      </p:childTnLst>
                    </p:cTn>
                  </p:par>
                  <p:par>
                    <p:cTn id="31" fill="hold">
                      <p:stCondLst>
                        <p:cond delay="indefinite"/>
                      </p:stCondLst>
                      <p:childTnLst>
                        <p:par>
                          <p:cTn id="32" fill="hold">
                            <p:stCondLst>
                              <p:cond delay="0"/>
                            </p:stCondLst>
                            <p:childTnLst>
                              <p:par>
                                <p:cTn id="33" presetID="23" presetClass="entr" presetSubtype="16" fill="hold" grpId="0" nodeType="click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childTnLst>
                                </p:cTn>
                              </p:par>
                            </p:childTnLst>
                          </p:cTn>
                        </p:par>
                        <p:par>
                          <p:cTn id="37" fill="hold">
                            <p:stCondLst>
                              <p:cond delay="500"/>
                            </p:stCondLst>
                            <p:childTnLst>
                              <p:par>
                                <p:cTn id="38" presetID="21" presetClass="entr" presetSubtype="1" fill="hold" grpId="0"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heel(1)">
                                      <p:cBhvr>
                                        <p:cTn id="40" dur="1000"/>
                                        <p:tgtEl>
                                          <p:spTgt spid="36"/>
                                        </p:tgtEl>
                                      </p:cBhvr>
                                    </p:animEffect>
                                  </p:childTnLst>
                                </p:cTn>
                              </p:par>
                            </p:childTnLst>
                          </p:cTn>
                        </p:par>
                        <p:par>
                          <p:cTn id="41" fill="hold">
                            <p:stCondLst>
                              <p:cond delay="1500"/>
                            </p:stCondLst>
                            <p:childTnLst>
                              <p:par>
                                <p:cTn id="42" presetID="10"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500"/>
                                        <p:tgtEl>
                                          <p:spTgt spid="30"/>
                                        </p:tgtEl>
                                      </p:cBhvr>
                                    </p:animEffect>
                                  </p:childTnLst>
                                </p:cTn>
                              </p:par>
                            </p:childTnLst>
                          </p:cTn>
                        </p:par>
                      </p:childTnLst>
                    </p:cTn>
                  </p:par>
                  <p:par>
                    <p:cTn id="45" fill="hold">
                      <p:stCondLst>
                        <p:cond delay="indefinite"/>
                      </p:stCondLst>
                      <p:childTnLst>
                        <p:par>
                          <p:cTn id="46" fill="hold">
                            <p:stCondLst>
                              <p:cond delay="0"/>
                            </p:stCondLst>
                            <p:childTnLst>
                              <p:par>
                                <p:cTn id="47" presetID="23" presetClass="entr" presetSubtype="16" fill="hold" grpId="0" nodeType="click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childTnLst>
                                </p:cTn>
                              </p:par>
                            </p:childTnLst>
                          </p:cTn>
                        </p:par>
                        <p:par>
                          <p:cTn id="51" fill="hold">
                            <p:stCondLst>
                              <p:cond delay="500"/>
                            </p:stCondLst>
                            <p:childTnLst>
                              <p:par>
                                <p:cTn id="52" presetID="21" presetClass="entr" presetSubtype="1" fill="hold" grpId="0"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wheel(1)">
                                      <p:cBhvr>
                                        <p:cTn id="54" dur="1000"/>
                                        <p:tgtEl>
                                          <p:spTgt spid="37"/>
                                        </p:tgtEl>
                                      </p:cBhvr>
                                    </p:animEffect>
                                  </p:childTnLst>
                                </p:cTn>
                              </p:par>
                            </p:childTnLst>
                          </p:cTn>
                        </p:par>
                        <p:par>
                          <p:cTn id="55" fill="hold">
                            <p:stCondLst>
                              <p:cond delay="1500"/>
                            </p:stCondLst>
                            <p:childTnLst>
                              <p:par>
                                <p:cTn id="56" presetID="10" presetClass="entr" presetSubtype="0" fill="hold" nodeType="afterEffect">
                                  <p:stCondLst>
                                    <p:cond delay="0"/>
                                  </p:stCondLst>
                                  <p:childTnLst>
                                    <p:set>
                                      <p:cBhvr>
                                        <p:cTn id="57" dur="1" fill="hold">
                                          <p:stCondLst>
                                            <p:cond delay="0"/>
                                          </p:stCondLst>
                                        </p:cTn>
                                        <p:tgtEl>
                                          <p:spTgt spid="29"/>
                                        </p:tgtEl>
                                        <p:attrNameLst>
                                          <p:attrName>style.visibility</p:attrName>
                                        </p:attrNameLst>
                                      </p:cBhvr>
                                      <p:to>
                                        <p:strVal val="visible"/>
                                      </p:to>
                                    </p:set>
                                    <p:animEffect transition="in" filter="fade">
                                      <p:cBhvr>
                                        <p:cTn id="58" dur="500"/>
                                        <p:tgtEl>
                                          <p:spTgt spid="29"/>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fade">
                                      <p:cBhvr>
                                        <p:cTn id="61" dur="500"/>
                                        <p:tgtEl>
                                          <p:spTgt spid="38"/>
                                        </p:tgtEl>
                                      </p:cBhvr>
                                    </p:animEffect>
                                  </p:childTnLst>
                                </p:cTn>
                              </p:par>
                            </p:childTnLst>
                          </p:cTn>
                        </p:par>
                      </p:childTnLst>
                    </p:cTn>
                  </p:par>
                  <p:par>
                    <p:cTn id="62" fill="hold">
                      <p:stCondLst>
                        <p:cond delay="indefinite"/>
                      </p:stCondLst>
                      <p:childTnLst>
                        <p:par>
                          <p:cTn id="63" fill="hold">
                            <p:stCondLst>
                              <p:cond delay="0"/>
                            </p:stCondLst>
                            <p:childTnLst>
                              <p:par>
                                <p:cTn id="64" presetID="23" presetClass="entr" presetSubtype="16" fill="hold" grpId="0" nodeType="clickEffect">
                                  <p:stCondLst>
                                    <p:cond delay="0"/>
                                  </p:stCondLst>
                                  <p:childTnLst>
                                    <p:set>
                                      <p:cBhvr>
                                        <p:cTn id="65" dur="1" fill="hold">
                                          <p:stCondLst>
                                            <p:cond delay="0"/>
                                          </p:stCondLst>
                                        </p:cTn>
                                        <p:tgtEl>
                                          <p:spTgt spid="28"/>
                                        </p:tgtEl>
                                        <p:attrNameLst>
                                          <p:attrName>style.visibility</p:attrName>
                                        </p:attrNameLst>
                                      </p:cBhvr>
                                      <p:to>
                                        <p:strVal val="visible"/>
                                      </p:to>
                                    </p:set>
                                    <p:anim calcmode="lin" valueType="num">
                                      <p:cBhvr>
                                        <p:cTn id="66" dur="500" fill="hold"/>
                                        <p:tgtEl>
                                          <p:spTgt spid="28"/>
                                        </p:tgtEl>
                                        <p:attrNameLst>
                                          <p:attrName>ppt_w</p:attrName>
                                        </p:attrNameLst>
                                      </p:cBhvr>
                                      <p:tavLst>
                                        <p:tav tm="0">
                                          <p:val>
                                            <p:fltVal val="0"/>
                                          </p:val>
                                        </p:tav>
                                        <p:tav tm="100000">
                                          <p:val>
                                            <p:strVal val="#ppt_w"/>
                                          </p:val>
                                        </p:tav>
                                      </p:tavLst>
                                    </p:anim>
                                    <p:anim calcmode="lin" valueType="num">
                                      <p:cBhvr>
                                        <p:cTn id="67" dur="500" fill="hold"/>
                                        <p:tgtEl>
                                          <p:spTgt spid="28"/>
                                        </p:tgtEl>
                                        <p:attrNameLst>
                                          <p:attrName>ppt_h</p:attrName>
                                        </p:attrNameLst>
                                      </p:cBhvr>
                                      <p:tavLst>
                                        <p:tav tm="0">
                                          <p:val>
                                            <p:fltVal val="0"/>
                                          </p:val>
                                        </p:tav>
                                        <p:tav tm="100000">
                                          <p:val>
                                            <p:strVal val="#ppt_h"/>
                                          </p:val>
                                        </p:tav>
                                      </p:tavLst>
                                    </p:anim>
                                  </p:childTnLst>
                                </p:cTn>
                              </p:par>
                            </p:childTnLst>
                          </p:cTn>
                        </p:par>
                        <p:par>
                          <p:cTn id="68" fill="hold">
                            <p:stCondLst>
                              <p:cond delay="500"/>
                            </p:stCondLst>
                            <p:childTnLst>
                              <p:par>
                                <p:cTn id="69" presetID="21" presetClass="entr" presetSubtype="1"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heel(1)">
                                      <p:cBhvr>
                                        <p:cTn id="71" dur="1000"/>
                                        <p:tgtEl>
                                          <p:spTgt spid="39"/>
                                        </p:tgtEl>
                                      </p:cBhvr>
                                    </p:animEffect>
                                  </p:childTnLst>
                                </p:cTn>
                              </p:par>
                            </p:childTnLst>
                          </p:cTn>
                        </p:par>
                        <p:par>
                          <p:cTn id="72" fill="hold">
                            <p:stCondLst>
                              <p:cond delay="1500"/>
                            </p:stCondLst>
                            <p:childTnLst>
                              <p:par>
                                <p:cTn id="73" presetID="10" presetClass="entr" presetSubtype="0"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fade">
                                      <p:cBhvr>
                                        <p:cTn id="75" dur="500"/>
                                        <p:tgtEl>
                                          <p:spTgt spid="43"/>
                                        </p:tgtEl>
                                      </p:cBhvr>
                                    </p:animEffect>
                                  </p:childTnLst>
                                </p:cTn>
                              </p:par>
                              <p:par>
                                <p:cTn id="76" presetID="10" presetClass="entr" presetSubtype="0" fill="hold" nodeType="withEffect">
                                  <p:stCondLst>
                                    <p:cond delay="0"/>
                                  </p:stCondLst>
                                  <p:childTnLst>
                                    <p:set>
                                      <p:cBhvr>
                                        <p:cTn id="77" dur="1" fill="hold">
                                          <p:stCondLst>
                                            <p:cond delay="0"/>
                                          </p:stCondLst>
                                        </p:cTn>
                                        <p:tgtEl>
                                          <p:spTgt spid="33"/>
                                        </p:tgtEl>
                                        <p:attrNameLst>
                                          <p:attrName>style.visibility</p:attrName>
                                        </p:attrNameLst>
                                      </p:cBhvr>
                                      <p:to>
                                        <p:strVal val="visible"/>
                                      </p:to>
                                    </p:set>
                                    <p:animEffect transition="in" filter="fade">
                                      <p:cBhvr>
                                        <p:cTn id="78" dur="500"/>
                                        <p:tgtEl>
                                          <p:spTgt spid="33"/>
                                        </p:tgtEl>
                                      </p:cBhvr>
                                    </p:animEffect>
                                  </p:childTnLst>
                                </p:cTn>
                              </p:par>
                              <p:par>
                                <p:cTn id="79" presetID="10" presetClass="entr" presetSubtype="0" fill="hold" nodeType="withEffect">
                                  <p:stCondLst>
                                    <p:cond delay="0"/>
                                  </p:stCondLst>
                                  <p:childTnLst>
                                    <p:set>
                                      <p:cBhvr>
                                        <p:cTn id="80" dur="1" fill="hold">
                                          <p:stCondLst>
                                            <p:cond delay="0"/>
                                          </p:stCondLst>
                                        </p:cTn>
                                        <p:tgtEl>
                                          <p:spTgt spid="42"/>
                                        </p:tgtEl>
                                        <p:attrNameLst>
                                          <p:attrName>style.visibility</p:attrName>
                                        </p:attrNameLst>
                                      </p:cBhvr>
                                      <p:to>
                                        <p:strVal val="visible"/>
                                      </p:to>
                                    </p:set>
                                    <p:animEffect transition="in" filter="fade">
                                      <p:cBhvr>
                                        <p:cTn id="81" dur="500"/>
                                        <p:tgtEl>
                                          <p:spTgt spid="42"/>
                                        </p:tgtEl>
                                      </p:cBhvr>
                                    </p:animEffect>
                                  </p:childTnLst>
                                </p:cTn>
                              </p:par>
                              <p:par>
                                <p:cTn id="82" presetID="10" presetClass="entr" presetSubtype="0" fill="hold" nodeType="withEffect">
                                  <p:stCondLst>
                                    <p:cond delay="0"/>
                                  </p:stCondLst>
                                  <p:childTnLst>
                                    <p:set>
                                      <p:cBhvr>
                                        <p:cTn id="83" dur="1" fill="hold">
                                          <p:stCondLst>
                                            <p:cond delay="0"/>
                                          </p:stCondLst>
                                        </p:cTn>
                                        <p:tgtEl>
                                          <p:spTgt spid="41"/>
                                        </p:tgtEl>
                                        <p:attrNameLst>
                                          <p:attrName>style.visibility</p:attrName>
                                        </p:attrNameLst>
                                      </p:cBhvr>
                                      <p:to>
                                        <p:strVal val="visible"/>
                                      </p:to>
                                    </p:set>
                                    <p:animEffect transition="in" filter="fade">
                                      <p:cBhvr>
                                        <p:cTn id="84" dur="500"/>
                                        <p:tgtEl>
                                          <p:spTgt spid="41"/>
                                        </p:tgtEl>
                                      </p:cBhvr>
                                    </p:animEffect>
                                  </p:childTnLst>
                                </p:cTn>
                              </p:par>
                              <p:par>
                                <p:cTn id="85" presetID="10" presetClass="entr" presetSubtype="0" fill="hold" nodeType="with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fade">
                                      <p:cBhvr>
                                        <p:cTn id="87" dur="500"/>
                                        <p:tgtEl>
                                          <p:spTgt spid="40"/>
                                        </p:tgtEl>
                                      </p:cBhvr>
                                    </p:animEffect>
                                  </p:childTnLst>
                                </p:cTn>
                              </p:par>
                              <p:par>
                                <p:cTn id="88" presetID="10" presetClass="entr" presetSubtype="0" fill="hold" nodeType="withEffect">
                                  <p:stCondLst>
                                    <p:cond delay="0"/>
                                  </p:stCondLst>
                                  <p:childTnLst>
                                    <p:set>
                                      <p:cBhvr>
                                        <p:cTn id="89" dur="1" fill="hold">
                                          <p:stCondLst>
                                            <p:cond delay="0"/>
                                          </p:stCondLst>
                                        </p:cTn>
                                        <p:tgtEl>
                                          <p:spTgt spid="32"/>
                                        </p:tgtEl>
                                        <p:attrNameLst>
                                          <p:attrName>style.visibility</p:attrName>
                                        </p:attrNameLst>
                                      </p:cBhvr>
                                      <p:to>
                                        <p:strVal val="visible"/>
                                      </p:to>
                                    </p:set>
                                    <p:animEffect transition="in" filter="fade">
                                      <p:cBhvr>
                                        <p:cTn id="90"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6" grpId="0"/>
      <p:bldP spid="27" grpId="0"/>
      <p:bldP spid="28" grpId="0"/>
      <p:bldP spid="34" grpId="0" animBg="1"/>
      <p:bldP spid="35" grpId="0" animBg="1"/>
      <p:bldP spid="36" grpId="0" animBg="1"/>
      <p:bldP spid="37" grpId="0" animBg="1"/>
      <p:bldP spid="38" grpId="0"/>
      <p:bldP spid="39" grpId="0" animBg="1"/>
      <p:bldP spid="43"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en-GB"/>
          </a:p>
        </p:txBody>
      </p:sp>
      <p:grpSp>
        <p:nvGrpSpPr>
          <p:cNvPr id="3" name="Group 2"/>
          <p:cNvGrpSpPr/>
          <p:nvPr userDrawn="1"/>
        </p:nvGrpSpPr>
        <p:grpSpPr>
          <a:xfrm>
            <a:off x="453811" y="2042102"/>
            <a:ext cx="3269672" cy="914400"/>
            <a:chOff x="768927" y="2042102"/>
            <a:chExt cx="3269672" cy="914400"/>
          </a:xfrm>
        </p:grpSpPr>
        <p:sp>
          <p:nvSpPr>
            <p:cNvPr id="4" name="Rectangle 3"/>
            <p:cNvSpPr/>
            <p:nvPr/>
          </p:nvSpPr>
          <p:spPr>
            <a:xfrm>
              <a:off x="768927" y="2042102"/>
              <a:ext cx="2819400" cy="91440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100" b="1" dirty="0" smtClean="0">
                  <a:solidFill>
                    <a:schemeClr val="bg1"/>
                  </a:solidFill>
                </a:rPr>
                <a:t>Phrases for asking</a:t>
              </a:r>
            </a:p>
            <a:p>
              <a:pPr algn="ctr"/>
              <a:r>
                <a:rPr lang="en-ZA" sz="2100" b="1" dirty="0" smtClean="0">
                  <a:solidFill>
                    <a:schemeClr val="bg1"/>
                  </a:solidFill>
                </a:rPr>
                <a:t>directions</a:t>
              </a:r>
              <a:endParaRPr lang="en-GB" sz="2100" b="1" dirty="0">
                <a:solidFill>
                  <a:schemeClr val="bg1"/>
                </a:solidFill>
              </a:endParaRPr>
            </a:p>
          </p:txBody>
        </p:sp>
        <p:sp>
          <p:nvSpPr>
            <p:cNvPr id="5" name="Isosceles Triangle 4"/>
            <p:cNvSpPr/>
            <p:nvPr/>
          </p:nvSpPr>
          <p:spPr>
            <a:xfrm rot="5400000">
              <a:off x="3356264" y="2274166"/>
              <a:ext cx="914398" cy="450273"/>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6" name="Group 5"/>
          <p:cNvGrpSpPr/>
          <p:nvPr userDrawn="1"/>
        </p:nvGrpSpPr>
        <p:grpSpPr>
          <a:xfrm>
            <a:off x="3200400" y="1638227"/>
            <a:ext cx="4910946" cy="1722149"/>
            <a:chOff x="3200400" y="1638227"/>
            <a:chExt cx="4910946" cy="1722149"/>
          </a:xfrm>
        </p:grpSpPr>
        <p:sp>
          <p:nvSpPr>
            <p:cNvPr id="7" name="Chevron 6"/>
            <p:cNvSpPr/>
            <p:nvPr/>
          </p:nvSpPr>
          <p:spPr>
            <a:xfrm>
              <a:off x="3200400" y="1638227"/>
              <a:ext cx="4910946" cy="1722149"/>
            </a:xfrm>
            <a:prstGeom prst="chevron">
              <a:avLst/>
            </a:prstGeom>
            <a:solidFill>
              <a:srgbClr val="D9F0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8" name="TextBox 7"/>
            <p:cNvSpPr txBox="1"/>
            <p:nvPr/>
          </p:nvSpPr>
          <p:spPr>
            <a:xfrm>
              <a:off x="4114800" y="1847081"/>
              <a:ext cx="3507820" cy="1353319"/>
            </a:xfrm>
            <a:prstGeom prst="rect">
              <a:avLst/>
            </a:prstGeom>
            <a:noFill/>
          </p:spPr>
          <p:txBody>
            <a:bodyPr wrap="none" rtlCol="0">
              <a:spAutoFit/>
            </a:bodyPr>
            <a:lstStyle/>
            <a:p>
              <a:pPr marL="182563" indent="-182563">
                <a:lnSpc>
                  <a:spcPct val="80000"/>
                </a:lnSpc>
                <a:buFont typeface="Arial" panose="020B0604020202020204" pitchFamily="34" charset="0"/>
                <a:buChar char="•"/>
              </a:pPr>
              <a:r>
                <a:rPr lang="en-ZA" sz="1700" dirty="0" smtClean="0"/>
                <a:t>How do I get there …?</a:t>
              </a:r>
            </a:p>
            <a:p>
              <a:pPr marL="182563" indent="-182563">
                <a:lnSpc>
                  <a:spcPct val="80000"/>
                </a:lnSpc>
                <a:buFont typeface="Arial" panose="020B0604020202020204" pitchFamily="34" charset="0"/>
                <a:buChar char="•"/>
              </a:pPr>
              <a:r>
                <a:rPr lang="en-ZA" sz="1700" dirty="0" smtClean="0"/>
                <a:t>What’s the best way to …?</a:t>
              </a:r>
            </a:p>
            <a:p>
              <a:pPr marL="182563" indent="-182563">
                <a:lnSpc>
                  <a:spcPct val="80000"/>
                </a:lnSpc>
                <a:buFont typeface="Arial" panose="020B0604020202020204" pitchFamily="34" charset="0"/>
                <a:buChar char="•"/>
              </a:pPr>
              <a:r>
                <a:rPr lang="en-ZA" sz="1700" dirty="0" smtClean="0"/>
                <a:t>Where is …?</a:t>
              </a:r>
            </a:p>
            <a:p>
              <a:pPr marL="182563" indent="-182563">
                <a:lnSpc>
                  <a:spcPct val="80000"/>
                </a:lnSpc>
                <a:buFont typeface="Arial" panose="020B0604020202020204" pitchFamily="34" charset="0"/>
                <a:buChar char="•"/>
              </a:pPr>
              <a:r>
                <a:rPr lang="en-ZA" sz="1700" dirty="0" smtClean="0"/>
                <a:t>How long will it take to …?</a:t>
              </a:r>
            </a:p>
            <a:p>
              <a:pPr marL="182563" indent="-182563">
                <a:lnSpc>
                  <a:spcPct val="80000"/>
                </a:lnSpc>
                <a:buFont typeface="Arial" panose="020B0604020202020204" pitchFamily="34" charset="0"/>
                <a:buChar char="•"/>
              </a:pPr>
              <a:r>
                <a:rPr lang="en-ZA" sz="1700" dirty="0" smtClean="0"/>
                <a:t>Could you tell me how to find this </a:t>
              </a:r>
            </a:p>
            <a:p>
              <a:pPr>
                <a:lnSpc>
                  <a:spcPct val="80000"/>
                </a:lnSpc>
              </a:pPr>
              <a:r>
                <a:rPr lang="en-ZA" sz="1700" dirty="0"/>
                <a:t> </a:t>
              </a:r>
              <a:r>
                <a:rPr lang="en-ZA" sz="1700" dirty="0" smtClean="0"/>
                <a:t>   address/place?</a:t>
              </a:r>
              <a:endParaRPr lang="en-GB" sz="1700" dirty="0"/>
            </a:p>
          </p:txBody>
        </p:sp>
      </p:grpSp>
      <p:grpSp>
        <p:nvGrpSpPr>
          <p:cNvPr id="9" name="Group 8"/>
          <p:cNvGrpSpPr/>
          <p:nvPr userDrawn="1"/>
        </p:nvGrpSpPr>
        <p:grpSpPr>
          <a:xfrm>
            <a:off x="453812" y="4002421"/>
            <a:ext cx="3269672" cy="914400"/>
            <a:chOff x="768927" y="2042102"/>
            <a:chExt cx="3269672" cy="914400"/>
          </a:xfrm>
        </p:grpSpPr>
        <p:sp>
          <p:nvSpPr>
            <p:cNvPr id="10" name="Rectangle 9"/>
            <p:cNvSpPr/>
            <p:nvPr/>
          </p:nvSpPr>
          <p:spPr>
            <a:xfrm>
              <a:off x="768927" y="2042102"/>
              <a:ext cx="2819400" cy="91440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100" b="1" dirty="0" smtClean="0">
                  <a:solidFill>
                    <a:schemeClr val="bg1"/>
                  </a:solidFill>
                </a:rPr>
                <a:t>Word order of</a:t>
              </a:r>
            </a:p>
            <a:p>
              <a:pPr algn="ctr"/>
              <a:r>
                <a:rPr lang="en-ZA" sz="2100" b="1" dirty="0">
                  <a:solidFill>
                    <a:schemeClr val="bg1"/>
                  </a:solidFill>
                </a:rPr>
                <a:t>q</a:t>
              </a:r>
              <a:r>
                <a:rPr lang="en-ZA" sz="2100" b="1" dirty="0" smtClean="0">
                  <a:solidFill>
                    <a:schemeClr val="bg1"/>
                  </a:solidFill>
                </a:rPr>
                <a:t>uestion sentences</a:t>
              </a:r>
              <a:endParaRPr lang="en-GB" sz="2100" b="1" dirty="0">
                <a:solidFill>
                  <a:schemeClr val="bg1"/>
                </a:solidFill>
              </a:endParaRPr>
            </a:p>
          </p:txBody>
        </p:sp>
        <p:sp>
          <p:nvSpPr>
            <p:cNvPr id="11" name="Isosceles Triangle 10"/>
            <p:cNvSpPr/>
            <p:nvPr/>
          </p:nvSpPr>
          <p:spPr>
            <a:xfrm rot="5400000">
              <a:off x="3356264" y="2274166"/>
              <a:ext cx="914398" cy="450273"/>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2" name="Group 11"/>
          <p:cNvGrpSpPr/>
          <p:nvPr userDrawn="1"/>
        </p:nvGrpSpPr>
        <p:grpSpPr>
          <a:xfrm>
            <a:off x="3273209" y="3581400"/>
            <a:ext cx="4910946" cy="1722149"/>
            <a:chOff x="3273209" y="3598547"/>
            <a:chExt cx="4910946" cy="1722149"/>
          </a:xfrm>
        </p:grpSpPr>
        <p:sp>
          <p:nvSpPr>
            <p:cNvPr id="13" name="Chevron 12"/>
            <p:cNvSpPr/>
            <p:nvPr/>
          </p:nvSpPr>
          <p:spPr>
            <a:xfrm>
              <a:off x="3273209" y="3598547"/>
              <a:ext cx="4910946" cy="1722149"/>
            </a:xfrm>
            <a:prstGeom prst="chevron">
              <a:avLst/>
            </a:prstGeom>
            <a:solidFill>
              <a:srgbClr val="D9F0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4" name="TextBox 13"/>
            <p:cNvSpPr txBox="1"/>
            <p:nvPr/>
          </p:nvSpPr>
          <p:spPr>
            <a:xfrm>
              <a:off x="4144384" y="3850686"/>
              <a:ext cx="3552832" cy="1348061"/>
            </a:xfrm>
            <a:prstGeom prst="rect">
              <a:avLst/>
            </a:prstGeom>
            <a:noFill/>
          </p:spPr>
          <p:txBody>
            <a:bodyPr wrap="none" rtlCol="0">
              <a:spAutoFit/>
            </a:bodyPr>
            <a:lstStyle/>
            <a:p>
              <a:pPr marL="182563" indent="-182563">
                <a:lnSpc>
                  <a:spcPct val="80000"/>
                </a:lnSpc>
                <a:buFont typeface="Arial" panose="020B0604020202020204" pitchFamily="34" charset="0"/>
                <a:buChar char="•"/>
              </a:pPr>
              <a:r>
                <a:rPr lang="en-ZA" sz="1700" dirty="0" smtClean="0"/>
                <a:t>The subject comes after the verb.</a:t>
              </a:r>
            </a:p>
            <a:p>
              <a:pPr marL="182563" indent="-182563">
                <a:lnSpc>
                  <a:spcPct val="80000"/>
                </a:lnSpc>
                <a:buFont typeface="Arial" panose="020B0604020202020204" pitchFamily="34" charset="0"/>
                <a:buChar char="•"/>
              </a:pPr>
              <a:r>
                <a:rPr lang="en-ZA" sz="1700" dirty="0" smtClean="0"/>
                <a:t>Question sentences start with a </a:t>
              </a:r>
            </a:p>
            <a:p>
              <a:pPr marL="182563" indent="-182563">
                <a:lnSpc>
                  <a:spcPct val="80000"/>
                </a:lnSpc>
              </a:pPr>
              <a:r>
                <a:rPr lang="en-ZA" sz="1700" dirty="0"/>
                <a:t> </a:t>
              </a:r>
              <a:r>
                <a:rPr lang="en-ZA" sz="1700" dirty="0" smtClean="0"/>
                <a:t>   question word: </a:t>
              </a:r>
              <a:r>
                <a:rPr lang="en-ZA" sz="1700" b="1" dirty="0" smtClean="0"/>
                <a:t>How, Where, Why, </a:t>
              </a:r>
            </a:p>
            <a:p>
              <a:pPr marL="182563" indent="-182563">
                <a:lnSpc>
                  <a:spcPct val="80000"/>
                </a:lnSpc>
              </a:pPr>
              <a:r>
                <a:rPr lang="en-ZA" sz="1700" b="1" dirty="0"/>
                <a:t> </a:t>
              </a:r>
              <a:r>
                <a:rPr lang="en-ZA" sz="1700" b="1" dirty="0" smtClean="0"/>
                <a:t>   When, What, Which.</a:t>
              </a:r>
            </a:p>
            <a:p>
              <a:pPr marL="182563" indent="-182563">
                <a:lnSpc>
                  <a:spcPct val="80000"/>
                </a:lnSpc>
                <a:buFont typeface="Arial" panose="020B0604020202020204" pitchFamily="34" charset="0"/>
                <a:buChar char="•"/>
              </a:pPr>
              <a:r>
                <a:rPr lang="en-ZA" sz="1700" dirty="0" smtClean="0"/>
                <a:t>Question sentences end with a </a:t>
              </a:r>
            </a:p>
            <a:p>
              <a:pPr marL="182563" indent="-182563">
                <a:lnSpc>
                  <a:spcPct val="80000"/>
                </a:lnSpc>
                <a:buFont typeface="Arial" panose="020B0604020202020204" pitchFamily="34" charset="0"/>
                <a:buChar char="•"/>
              </a:pPr>
              <a:r>
                <a:rPr lang="en-ZA" sz="1700" dirty="0" smtClean="0"/>
                <a:t>question mark.</a:t>
              </a:r>
              <a:endParaRPr lang="en-GB" sz="1700" dirty="0"/>
            </a:p>
          </p:txBody>
        </p:sp>
      </p:grpSp>
    </p:spTree>
    <p:extLst>
      <p:ext uri="{BB962C8B-B14F-4D97-AF65-F5344CB8AC3E}">
        <p14:creationId xmlns:p14="http://schemas.microsoft.com/office/powerpoint/2010/main" val="3298660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0-#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0-#ppt_w/2"/>
                                          </p:val>
                                        </p:tav>
                                        <p:tav tm="100000">
                                          <p:val>
                                            <p:strVal val="#ppt_x"/>
                                          </p:val>
                                        </p:tav>
                                      </p:tavLst>
                                    </p:anim>
                                    <p:anim calcmode="lin" valueType="num">
                                      <p:cBhvr additive="base">
                                        <p:cTn id="19" dur="500" fill="hold"/>
                                        <p:tgtEl>
                                          <p:spTgt spid="9"/>
                                        </p:tgtEl>
                                        <p:attrNameLst>
                                          <p:attrName>ppt_y</p:attrName>
                                        </p:attrNameLst>
                                      </p:cBhvr>
                                      <p:tavLst>
                                        <p:tav tm="0">
                                          <p:val>
                                            <p:strVal val="#ppt_y"/>
                                          </p:val>
                                        </p:tav>
                                        <p:tav tm="100000">
                                          <p:val>
                                            <p:strVal val="#ppt_y"/>
                                          </p:val>
                                        </p:tav>
                                      </p:tavLst>
                                    </p:anim>
                                  </p:childTnLst>
                                </p:cTn>
                              </p:par>
                            </p:childTnLst>
                          </p:cTn>
                        </p:par>
                        <p:par>
                          <p:cTn id="20" fill="hold">
                            <p:stCondLst>
                              <p:cond delay="500"/>
                            </p:stCondLst>
                            <p:childTnLst>
                              <p:par>
                                <p:cTn id="21" presetID="2" presetClass="entr" presetSubtype="8"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0-#ppt_w/2"/>
                                          </p:val>
                                        </p:tav>
                                        <p:tav tm="100000">
                                          <p:val>
                                            <p:strVal val="#ppt_x"/>
                                          </p:val>
                                        </p:tav>
                                      </p:tavLst>
                                    </p:anim>
                                    <p:anim calcmode="lin" valueType="num">
                                      <p:cBhvr additive="base">
                                        <p:cTn id="24"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opic title">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385763" y="1143002"/>
            <a:ext cx="7910513" cy="2636839"/>
          </a:xfrm>
          <a:prstGeom prst="rect">
            <a:avLst/>
          </a:prstGeom>
        </p:spPr>
        <p:txBody>
          <a:bodyPr anchor="b">
            <a:normAutofit/>
          </a:bodyPr>
          <a:lstStyle>
            <a:lvl1pPr algn="l">
              <a:defRPr sz="6600" b="1">
                <a:latin typeface="+mn-lt"/>
              </a:defRPr>
            </a:lvl1pPr>
          </a:lstStyle>
          <a:p>
            <a:r>
              <a:rPr lang="en-US" dirty="0" smtClean="0"/>
              <a:t>Topic title</a:t>
            </a:r>
            <a:endParaRPr lang="en-US" dirty="0"/>
          </a:p>
        </p:txBody>
      </p:sp>
      <p:sp>
        <p:nvSpPr>
          <p:cNvPr id="4" name="Text Placeholder 2"/>
          <p:cNvSpPr>
            <a:spLocks noGrp="1"/>
          </p:cNvSpPr>
          <p:nvPr>
            <p:ph type="body" idx="1" hasCustomPrompt="1"/>
          </p:nvPr>
        </p:nvSpPr>
        <p:spPr>
          <a:xfrm>
            <a:off x="385763" y="3960816"/>
            <a:ext cx="7910513" cy="1500187"/>
          </a:xfrm>
          <a:prstGeom prst="rect">
            <a:avLst/>
          </a:prstGeom>
        </p:spPr>
        <p:txBody>
          <a:bodyPr>
            <a:normAutofit/>
          </a:bodyPr>
          <a:lstStyle>
            <a:lvl1pPr marL="0" indent="0" algn="l">
              <a:buNone/>
              <a:defRPr sz="4000" b="1">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Topic number</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63991" y="256559"/>
            <a:ext cx="2232284" cy="634653"/>
          </a:xfrm>
          <a:prstGeom prst="rect">
            <a:avLst/>
          </a:prstGeom>
        </p:spPr>
      </p:pic>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63991" y="256559"/>
            <a:ext cx="2232284" cy="634653"/>
          </a:xfrm>
          <a:prstGeom prst="rect">
            <a:avLst/>
          </a:prstGeom>
        </p:spPr>
      </p:pic>
    </p:spTree>
    <p:extLst>
      <p:ext uri="{BB962C8B-B14F-4D97-AF65-F5344CB8AC3E}">
        <p14:creationId xmlns:p14="http://schemas.microsoft.com/office/powerpoint/2010/main" val="3177039264"/>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3" name="Rectangle 2"/>
          <p:cNvSpPr/>
          <p:nvPr userDrawn="1"/>
        </p:nvSpPr>
        <p:spPr>
          <a:xfrm>
            <a:off x="6629206" y="2057400"/>
            <a:ext cx="1447799" cy="342900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b="1" dirty="0">
              <a:solidFill>
                <a:schemeClr val="bg1"/>
              </a:solidFill>
            </a:endParaRPr>
          </a:p>
        </p:txBody>
      </p:sp>
      <p:sp>
        <p:nvSpPr>
          <p:cNvPr id="4" name="Rectangle 3"/>
          <p:cNvSpPr/>
          <p:nvPr userDrawn="1"/>
        </p:nvSpPr>
        <p:spPr>
          <a:xfrm>
            <a:off x="5068723" y="2057401"/>
            <a:ext cx="1447799" cy="3429000"/>
          </a:xfrm>
          <a:prstGeom prst="rect">
            <a:avLst/>
          </a:prstGeom>
          <a:solidFill>
            <a:srgbClr val="D9F0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b="1" dirty="0">
              <a:solidFill>
                <a:schemeClr val="bg1"/>
              </a:solidFill>
            </a:endParaRPr>
          </a:p>
        </p:txBody>
      </p:sp>
      <p:sp>
        <p:nvSpPr>
          <p:cNvPr id="5" name="Rectangle 4"/>
          <p:cNvSpPr/>
          <p:nvPr userDrawn="1"/>
        </p:nvSpPr>
        <p:spPr>
          <a:xfrm>
            <a:off x="3508240" y="2057401"/>
            <a:ext cx="1447799" cy="342900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b="1" dirty="0">
              <a:solidFill>
                <a:schemeClr val="bg1"/>
              </a:solidFill>
            </a:endParaRPr>
          </a:p>
        </p:txBody>
      </p:sp>
      <p:sp>
        <p:nvSpPr>
          <p:cNvPr id="6" name="Rectangle 5"/>
          <p:cNvSpPr/>
          <p:nvPr userDrawn="1"/>
        </p:nvSpPr>
        <p:spPr>
          <a:xfrm>
            <a:off x="411805" y="2057401"/>
            <a:ext cx="1447799" cy="342900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b="1" dirty="0">
              <a:solidFill>
                <a:schemeClr val="bg1"/>
              </a:solidFill>
            </a:endParaRPr>
          </a:p>
        </p:txBody>
      </p:sp>
      <p:sp>
        <p:nvSpPr>
          <p:cNvPr id="7" name="Rectangle 6"/>
          <p:cNvSpPr/>
          <p:nvPr userDrawn="1"/>
        </p:nvSpPr>
        <p:spPr>
          <a:xfrm>
            <a:off x="1947757" y="2057401"/>
            <a:ext cx="1447799" cy="3429000"/>
          </a:xfrm>
          <a:prstGeom prst="rect">
            <a:avLst/>
          </a:prstGeom>
          <a:solidFill>
            <a:srgbClr val="D9F0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b="1" dirty="0">
              <a:solidFill>
                <a:schemeClr val="bg1"/>
              </a:solidFill>
            </a:endParaRPr>
          </a:p>
        </p:txBody>
      </p:sp>
      <p:sp>
        <p:nvSpPr>
          <p:cNvPr id="8" name="TextBox 7"/>
          <p:cNvSpPr txBox="1"/>
          <p:nvPr userDrawn="1"/>
        </p:nvSpPr>
        <p:spPr>
          <a:xfrm>
            <a:off x="488006" y="2675453"/>
            <a:ext cx="1295395" cy="2277547"/>
          </a:xfrm>
          <a:prstGeom prst="rect">
            <a:avLst/>
          </a:prstGeom>
          <a:noFill/>
        </p:spPr>
        <p:txBody>
          <a:bodyPr wrap="square" rtlCol="0">
            <a:spAutoFit/>
          </a:bodyPr>
          <a:lstStyle/>
          <a:p>
            <a:pPr algn="ctr"/>
            <a:r>
              <a:rPr lang="en-GB" sz="1600" b="1" dirty="0" smtClean="0">
                <a:solidFill>
                  <a:schemeClr val="bg1"/>
                </a:solidFill>
              </a:rPr>
              <a:t>Plan</a:t>
            </a:r>
            <a:r>
              <a:rPr lang="en-GB" sz="1600" b="1" dirty="0">
                <a:solidFill>
                  <a:schemeClr val="bg1"/>
                </a:solidFill>
              </a:rPr>
              <a:t>: </a:t>
            </a:r>
            <a:r>
              <a:rPr lang="en-GB" sz="1400" dirty="0">
                <a:solidFill>
                  <a:schemeClr val="bg1"/>
                </a:solidFill>
              </a:rPr>
              <a:t>brainstorm, draw a </a:t>
            </a:r>
            <a:endParaRPr lang="en-GB" sz="1400" dirty="0" smtClean="0">
              <a:solidFill>
                <a:schemeClr val="bg1"/>
              </a:solidFill>
            </a:endParaRPr>
          </a:p>
          <a:p>
            <a:pPr algn="ctr"/>
            <a:r>
              <a:rPr lang="en-GB" sz="1400" dirty="0" smtClean="0">
                <a:solidFill>
                  <a:schemeClr val="bg1"/>
                </a:solidFill>
              </a:rPr>
              <a:t>mind-map</a:t>
            </a:r>
            <a:r>
              <a:rPr lang="en-GB" sz="1400" dirty="0">
                <a:solidFill>
                  <a:schemeClr val="bg1"/>
                </a:solidFill>
              </a:rPr>
              <a:t>, </a:t>
            </a:r>
            <a:endParaRPr lang="en-GB" sz="1400" dirty="0" smtClean="0">
              <a:solidFill>
                <a:schemeClr val="bg1"/>
              </a:solidFill>
            </a:endParaRPr>
          </a:p>
          <a:p>
            <a:pPr algn="ctr"/>
            <a:r>
              <a:rPr lang="en-GB" sz="1400" dirty="0" smtClean="0">
                <a:solidFill>
                  <a:schemeClr val="bg1"/>
                </a:solidFill>
              </a:rPr>
              <a:t>organise </a:t>
            </a:r>
            <a:r>
              <a:rPr lang="en-GB" sz="1400" dirty="0">
                <a:solidFill>
                  <a:schemeClr val="bg1"/>
                </a:solidFill>
              </a:rPr>
              <a:t>the information according to the features of an effective sign. </a:t>
            </a:r>
            <a:endParaRPr lang="en-ZA" sz="1200" dirty="0" smtClean="0">
              <a:solidFill>
                <a:schemeClr val="bg1"/>
              </a:solidFill>
            </a:endParaRPr>
          </a:p>
        </p:txBody>
      </p:sp>
      <p:sp>
        <p:nvSpPr>
          <p:cNvPr id="9" name="TextBox 8"/>
          <p:cNvSpPr txBox="1"/>
          <p:nvPr userDrawn="1"/>
        </p:nvSpPr>
        <p:spPr>
          <a:xfrm>
            <a:off x="2023958" y="2294572"/>
            <a:ext cx="1295395" cy="2954655"/>
          </a:xfrm>
          <a:prstGeom prst="rect">
            <a:avLst/>
          </a:prstGeom>
          <a:noFill/>
        </p:spPr>
        <p:txBody>
          <a:bodyPr wrap="square" rtlCol="0">
            <a:spAutoFit/>
          </a:bodyPr>
          <a:lstStyle/>
          <a:p>
            <a:pPr algn="ctr"/>
            <a:r>
              <a:rPr lang="en-GB" sz="1600" b="1" dirty="0" smtClean="0"/>
              <a:t>Design </a:t>
            </a:r>
            <a:r>
              <a:rPr lang="en-GB" sz="1600" b="1" dirty="0"/>
              <a:t>the first draft </a:t>
            </a:r>
            <a:endParaRPr lang="en-GB" sz="1600" b="1" dirty="0" smtClean="0"/>
          </a:p>
          <a:p>
            <a:pPr algn="ctr"/>
            <a:r>
              <a:rPr lang="en-GB" sz="1400" dirty="0" smtClean="0"/>
              <a:t>of </a:t>
            </a:r>
            <a:r>
              <a:rPr lang="en-GB" sz="1400" dirty="0"/>
              <a:t>the </a:t>
            </a:r>
            <a:r>
              <a:rPr lang="en-GB" sz="1400" dirty="0" smtClean="0"/>
              <a:t>sign. Use appropriate </a:t>
            </a:r>
            <a:r>
              <a:rPr lang="en-GB" sz="1400" dirty="0"/>
              <a:t>format, layout, size, </a:t>
            </a:r>
            <a:r>
              <a:rPr lang="en-GB" sz="1400" dirty="0" smtClean="0"/>
              <a:t>font </a:t>
            </a:r>
            <a:r>
              <a:rPr lang="en-GB" sz="1400" dirty="0"/>
              <a:t>and use of colour. Edit and proofread. </a:t>
            </a:r>
            <a:r>
              <a:rPr lang="en-GB" sz="1400" dirty="0" smtClean="0"/>
              <a:t>Make </a:t>
            </a:r>
            <a:r>
              <a:rPr lang="en-GB" sz="1400" dirty="0"/>
              <a:t>necessary changes. </a:t>
            </a:r>
            <a:endParaRPr lang="en-ZA" sz="1400" dirty="0" smtClean="0"/>
          </a:p>
        </p:txBody>
      </p:sp>
      <p:sp>
        <p:nvSpPr>
          <p:cNvPr id="10" name="TextBox 9"/>
          <p:cNvSpPr txBox="1"/>
          <p:nvPr userDrawn="1"/>
        </p:nvSpPr>
        <p:spPr>
          <a:xfrm>
            <a:off x="3581908" y="3287906"/>
            <a:ext cx="1295395" cy="1015663"/>
          </a:xfrm>
          <a:prstGeom prst="rect">
            <a:avLst/>
          </a:prstGeom>
          <a:noFill/>
        </p:spPr>
        <p:txBody>
          <a:bodyPr wrap="square" rtlCol="0">
            <a:spAutoFit/>
          </a:bodyPr>
          <a:lstStyle/>
          <a:p>
            <a:pPr algn="ctr"/>
            <a:r>
              <a:rPr lang="en-GB" sz="1600" b="1" dirty="0" smtClean="0">
                <a:solidFill>
                  <a:schemeClr val="bg1"/>
                </a:solidFill>
              </a:rPr>
              <a:t>Present </a:t>
            </a:r>
            <a:r>
              <a:rPr lang="en-GB" sz="1600" b="1" dirty="0">
                <a:solidFill>
                  <a:schemeClr val="bg1"/>
                </a:solidFill>
              </a:rPr>
              <a:t>a final draft </a:t>
            </a:r>
            <a:r>
              <a:rPr lang="en-GB" sz="1400" dirty="0">
                <a:solidFill>
                  <a:schemeClr val="bg1"/>
                </a:solidFill>
              </a:rPr>
              <a:t>of the sign to your partner. </a:t>
            </a:r>
            <a:endParaRPr lang="en-ZA" sz="1400" dirty="0" smtClean="0">
              <a:solidFill>
                <a:schemeClr val="bg1"/>
              </a:solidFill>
            </a:endParaRPr>
          </a:p>
        </p:txBody>
      </p:sp>
      <p:sp>
        <p:nvSpPr>
          <p:cNvPr id="11" name="TextBox 10"/>
          <p:cNvSpPr txBox="1"/>
          <p:nvPr userDrawn="1"/>
        </p:nvSpPr>
        <p:spPr>
          <a:xfrm>
            <a:off x="6705407" y="3339841"/>
            <a:ext cx="1295395" cy="984885"/>
          </a:xfrm>
          <a:prstGeom prst="rect">
            <a:avLst/>
          </a:prstGeom>
          <a:noFill/>
        </p:spPr>
        <p:txBody>
          <a:bodyPr wrap="square" rtlCol="0">
            <a:spAutoFit/>
          </a:bodyPr>
          <a:lstStyle/>
          <a:p>
            <a:pPr algn="ctr"/>
            <a:r>
              <a:rPr lang="en-GB" sz="1600" b="1" dirty="0" smtClean="0">
                <a:solidFill>
                  <a:schemeClr val="bg1"/>
                </a:solidFill>
              </a:rPr>
              <a:t>Submit </a:t>
            </a:r>
          </a:p>
          <a:p>
            <a:pPr algn="ctr"/>
            <a:r>
              <a:rPr lang="en-GB" sz="1400" dirty="0" smtClean="0">
                <a:solidFill>
                  <a:schemeClr val="bg1"/>
                </a:solidFill>
              </a:rPr>
              <a:t>your </a:t>
            </a:r>
            <a:r>
              <a:rPr lang="en-GB" sz="1400" dirty="0">
                <a:solidFill>
                  <a:schemeClr val="bg1"/>
                </a:solidFill>
              </a:rPr>
              <a:t>final </a:t>
            </a:r>
            <a:endParaRPr lang="en-GB" sz="1400" dirty="0" smtClean="0">
              <a:solidFill>
                <a:schemeClr val="bg1"/>
              </a:solidFill>
            </a:endParaRPr>
          </a:p>
          <a:p>
            <a:pPr algn="ctr"/>
            <a:r>
              <a:rPr lang="en-GB" sz="1400" dirty="0" smtClean="0">
                <a:solidFill>
                  <a:schemeClr val="bg1"/>
                </a:solidFill>
              </a:rPr>
              <a:t>sign </a:t>
            </a:r>
            <a:r>
              <a:rPr lang="en-GB" sz="1400" dirty="0">
                <a:solidFill>
                  <a:schemeClr val="bg1"/>
                </a:solidFill>
              </a:rPr>
              <a:t>for assessment. </a:t>
            </a:r>
            <a:endParaRPr lang="en-ZA" sz="1400" dirty="0" smtClean="0">
              <a:solidFill>
                <a:schemeClr val="bg1"/>
              </a:solidFill>
            </a:endParaRPr>
          </a:p>
        </p:txBody>
      </p:sp>
      <p:sp>
        <p:nvSpPr>
          <p:cNvPr id="12" name="TextBox 11"/>
          <p:cNvSpPr txBox="1"/>
          <p:nvPr userDrawn="1"/>
        </p:nvSpPr>
        <p:spPr>
          <a:xfrm>
            <a:off x="5197212" y="3539897"/>
            <a:ext cx="1181904" cy="584775"/>
          </a:xfrm>
          <a:prstGeom prst="rect">
            <a:avLst/>
          </a:prstGeom>
          <a:noFill/>
        </p:spPr>
        <p:txBody>
          <a:bodyPr wrap="square" rtlCol="0">
            <a:spAutoFit/>
          </a:bodyPr>
          <a:lstStyle/>
          <a:p>
            <a:pPr algn="ctr"/>
            <a:r>
              <a:rPr lang="en-GB" sz="1600" b="1" dirty="0" smtClean="0"/>
              <a:t>Incorporate </a:t>
            </a:r>
            <a:r>
              <a:rPr lang="en-GB" sz="1600" b="1" dirty="0"/>
              <a:t>feedback</a:t>
            </a:r>
            <a:r>
              <a:rPr lang="en-GB" sz="1600" dirty="0"/>
              <a:t>. </a:t>
            </a:r>
            <a:endParaRPr lang="en-ZA" sz="1400" dirty="0" smtClean="0"/>
          </a:p>
        </p:txBody>
      </p:sp>
      <p:sp>
        <p:nvSpPr>
          <p:cNvPr id="14" name="Rectangle 13"/>
          <p:cNvSpPr/>
          <p:nvPr userDrawn="1"/>
        </p:nvSpPr>
        <p:spPr>
          <a:xfrm>
            <a:off x="8424925" y="2052604"/>
            <a:ext cx="833395" cy="343379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userDrawn="1"/>
        </p:nvSpPr>
        <p:spPr>
          <a:xfrm>
            <a:off x="0" y="0"/>
            <a:ext cx="8305800" cy="20526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597382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par>
                                <p:cTn id="9" presetID="47"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anim calcmode="lin" valueType="num">
                                      <p:cBhvr>
                                        <p:cTn id="12" dur="500" fill="hold"/>
                                        <p:tgtEl>
                                          <p:spTgt spid="8"/>
                                        </p:tgtEl>
                                        <p:attrNameLst>
                                          <p:attrName>ppt_x</p:attrName>
                                        </p:attrNameLst>
                                      </p:cBhvr>
                                      <p:tavLst>
                                        <p:tav tm="0">
                                          <p:val>
                                            <p:strVal val="#ppt_x"/>
                                          </p:val>
                                        </p:tav>
                                        <p:tav tm="100000">
                                          <p:val>
                                            <p:strVal val="#ppt_x"/>
                                          </p:val>
                                        </p:tav>
                                      </p:tavLst>
                                    </p:anim>
                                    <p:anim calcmode="lin" valueType="num">
                                      <p:cBhvr>
                                        <p:cTn id="13" dur="5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1"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ppt_x"/>
                                          </p:val>
                                        </p:tav>
                                        <p:tav tm="100000">
                                          <p:val>
                                            <p:strVal val="#ppt_x"/>
                                          </p:val>
                                        </p:tav>
                                      </p:tavLst>
                                    </p:anim>
                                    <p:anim calcmode="lin" valueType="num">
                                      <p:cBhvr additive="base">
                                        <p:cTn id="19" dur="500" fill="hold"/>
                                        <p:tgtEl>
                                          <p:spTgt spid="7"/>
                                        </p:tgtEl>
                                        <p:attrNameLst>
                                          <p:attrName>ppt_y</p:attrName>
                                        </p:attrNameLst>
                                      </p:cBhvr>
                                      <p:tavLst>
                                        <p:tav tm="0">
                                          <p:val>
                                            <p:strVal val="0-#ppt_h/2"/>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anim calcmode="lin" valueType="num">
                                      <p:cBhvr>
                                        <p:cTn id="23" dur="500" fill="hold"/>
                                        <p:tgtEl>
                                          <p:spTgt spid="9"/>
                                        </p:tgtEl>
                                        <p:attrNameLst>
                                          <p:attrName>ppt_x</p:attrName>
                                        </p:attrNameLst>
                                      </p:cBhvr>
                                      <p:tavLst>
                                        <p:tav tm="0">
                                          <p:val>
                                            <p:strVal val="#ppt_x"/>
                                          </p:val>
                                        </p:tav>
                                        <p:tav tm="100000">
                                          <p:val>
                                            <p:strVal val="#ppt_x"/>
                                          </p:val>
                                        </p:tav>
                                      </p:tavLst>
                                    </p:anim>
                                    <p:anim calcmode="lin" valueType="num">
                                      <p:cBhvr>
                                        <p:cTn id="24" dur="5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1"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additive="base">
                                        <p:cTn id="29" dur="500" fill="hold"/>
                                        <p:tgtEl>
                                          <p:spTgt spid="5"/>
                                        </p:tgtEl>
                                        <p:attrNameLst>
                                          <p:attrName>ppt_x</p:attrName>
                                        </p:attrNameLst>
                                      </p:cBhvr>
                                      <p:tavLst>
                                        <p:tav tm="0">
                                          <p:val>
                                            <p:strVal val="#ppt_x"/>
                                          </p:val>
                                        </p:tav>
                                        <p:tav tm="100000">
                                          <p:val>
                                            <p:strVal val="#ppt_x"/>
                                          </p:val>
                                        </p:tav>
                                      </p:tavLst>
                                    </p:anim>
                                    <p:anim calcmode="lin" valueType="num">
                                      <p:cBhvr additive="base">
                                        <p:cTn id="30" dur="500" fill="hold"/>
                                        <p:tgtEl>
                                          <p:spTgt spid="5"/>
                                        </p:tgtEl>
                                        <p:attrNameLst>
                                          <p:attrName>ppt_y</p:attrName>
                                        </p:attrNameLst>
                                      </p:cBhvr>
                                      <p:tavLst>
                                        <p:tav tm="0">
                                          <p:val>
                                            <p:strVal val="0-#ppt_h/2"/>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500"/>
                                        <p:tgtEl>
                                          <p:spTgt spid="10"/>
                                        </p:tgtEl>
                                      </p:cBhvr>
                                    </p:animEffect>
                                    <p:anim calcmode="lin" valueType="num">
                                      <p:cBhvr>
                                        <p:cTn id="34" dur="500" fill="hold"/>
                                        <p:tgtEl>
                                          <p:spTgt spid="10"/>
                                        </p:tgtEl>
                                        <p:attrNameLst>
                                          <p:attrName>ppt_x</p:attrName>
                                        </p:attrNameLst>
                                      </p:cBhvr>
                                      <p:tavLst>
                                        <p:tav tm="0">
                                          <p:val>
                                            <p:strVal val="#ppt_x"/>
                                          </p:val>
                                        </p:tav>
                                        <p:tav tm="100000">
                                          <p:val>
                                            <p:strVal val="#ppt_x"/>
                                          </p:val>
                                        </p:tav>
                                      </p:tavLst>
                                    </p:anim>
                                    <p:anim calcmode="lin" valueType="num">
                                      <p:cBhvr>
                                        <p:cTn id="35" dur="5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1" fill="hold" grpId="0" nodeType="clickEffect">
                                  <p:stCondLst>
                                    <p:cond delay="0"/>
                                  </p:stCondLst>
                                  <p:childTnLst>
                                    <p:set>
                                      <p:cBhvr>
                                        <p:cTn id="39" dur="1" fill="hold">
                                          <p:stCondLst>
                                            <p:cond delay="0"/>
                                          </p:stCondLst>
                                        </p:cTn>
                                        <p:tgtEl>
                                          <p:spTgt spid="4"/>
                                        </p:tgtEl>
                                        <p:attrNameLst>
                                          <p:attrName>style.visibility</p:attrName>
                                        </p:attrNameLst>
                                      </p:cBhvr>
                                      <p:to>
                                        <p:strVal val="visible"/>
                                      </p:to>
                                    </p:set>
                                    <p:anim calcmode="lin" valueType="num">
                                      <p:cBhvr additive="base">
                                        <p:cTn id="40" dur="500" fill="hold"/>
                                        <p:tgtEl>
                                          <p:spTgt spid="4"/>
                                        </p:tgtEl>
                                        <p:attrNameLst>
                                          <p:attrName>ppt_x</p:attrName>
                                        </p:attrNameLst>
                                      </p:cBhvr>
                                      <p:tavLst>
                                        <p:tav tm="0">
                                          <p:val>
                                            <p:strVal val="#ppt_x"/>
                                          </p:val>
                                        </p:tav>
                                        <p:tav tm="100000">
                                          <p:val>
                                            <p:strVal val="#ppt_x"/>
                                          </p:val>
                                        </p:tav>
                                      </p:tavLst>
                                    </p:anim>
                                    <p:anim calcmode="lin" valueType="num">
                                      <p:cBhvr additive="base">
                                        <p:cTn id="41" dur="500" fill="hold"/>
                                        <p:tgtEl>
                                          <p:spTgt spid="4"/>
                                        </p:tgtEl>
                                        <p:attrNameLst>
                                          <p:attrName>ppt_y</p:attrName>
                                        </p:attrNameLst>
                                      </p:cBhvr>
                                      <p:tavLst>
                                        <p:tav tm="0">
                                          <p:val>
                                            <p:strVal val="0-#ppt_h/2"/>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fade">
                                      <p:cBhvr>
                                        <p:cTn id="44" dur="500"/>
                                        <p:tgtEl>
                                          <p:spTgt spid="12"/>
                                        </p:tgtEl>
                                      </p:cBhvr>
                                    </p:animEffect>
                                    <p:anim calcmode="lin" valueType="num">
                                      <p:cBhvr>
                                        <p:cTn id="45" dur="500" fill="hold"/>
                                        <p:tgtEl>
                                          <p:spTgt spid="12"/>
                                        </p:tgtEl>
                                        <p:attrNameLst>
                                          <p:attrName>ppt_x</p:attrName>
                                        </p:attrNameLst>
                                      </p:cBhvr>
                                      <p:tavLst>
                                        <p:tav tm="0">
                                          <p:val>
                                            <p:strVal val="#ppt_x"/>
                                          </p:val>
                                        </p:tav>
                                        <p:tav tm="100000">
                                          <p:val>
                                            <p:strVal val="#ppt_x"/>
                                          </p:val>
                                        </p:tav>
                                      </p:tavLst>
                                    </p:anim>
                                    <p:anim calcmode="lin" valueType="num">
                                      <p:cBhvr>
                                        <p:cTn id="46" dur="5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1" fill="hold" grpId="0" nodeType="clickEffect">
                                  <p:stCondLst>
                                    <p:cond delay="0"/>
                                  </p:stCondLst>
                                  <p:childTnLst>
                                    <p:set>
                                      <p:cBhvr>
                                        <p:cTn id="50" dur="1" fill="hold">
                                          <p:stCondLst>
                                            <p:cond delay="0"/>
                                          </p:stCondLst>
                                        </p:cTn>
                                        <p:tgtEl>
                                          <p:spTgt spid="3"/>
                                        </p:tgtEl>
                                        <p:attrNameLst>
                                          <p:attrName>style.visibility</p:attrName>
                                        </p:attrNameLst>
                                      </p:cBhvr>
                                      <p:to>
                                        <p:strVal val="visible"/>
                                      </p:to>
                                    </p:set>
                                    <p:anim calcmode="lin" valueType="num">
                                      <p:cBhvr additive="base">
                                        <p:cTn id="51" dur="500" fill="hold"/>
                                        <p:tgtEl>
                                          <p:spTgt spid="3"/>
                                        </p:tgtEl>
                                        <p:attrNameLst>
                                          <p:attrName>ppt_x</p:attrName>
                                        </p:attrNameLst>
                                      </p:cBhvr>
                                      <p:tavLst>
                                        <p:tav tm="0">
                                          <p:val>
                                            <p:strVal val="#ppt_x"/>
                                          </p:val>
                                        </p:tav>
                                        <p:tav tm="100000">
                                          <p:val>
                                            <p:strVal val="#ppt_x"/>
                                          </p:val>
                                        </p:tav>
                                      </p:tavLst>
                                    </p:anim>
                                    <p:anim calcmode="lin" valueType="num">
                                      <p:cBhvr additive="base">
                                        <p:cTn id="52" dur="500" fill="hold"/>
                                        <p:tgtEl>
                                          <p:spTgt spid="3"/>
                                        </p:tgtEl>
                                        <p:attrNameLst>
                                          <p:attrName>ppt_y</p:attrName>
                                        </p:attrNameLst>
                                      </p:cBhvr>
                                      <p:tavLst>
                                        <p:tav tm="0">
                                          <p:val>
                                            <p:strVal val="0-#ppt_h/2"/>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fade">
                                      <p:cBhvr>
                                        <p:cTn id="55" dur="500"/>
                                        <p:tgtEl>
                                          <p:spTgt spid="11"/>
                                        </p:tgtEl>
                                      </p:cBhvr>
                                    </p:animEffect>
                                    <p:anim calcmode="lin" valueType="num">
                                      <p:cBhvr>
                                        <p:cTn id="56" dur="500" fill="hold"/>
                                        <p:tgtEl>
                                          <p:spTgt spid="11"/>
                                        </p:tgtEl>
                                        <p:attrNameLst>
                                          <p:attrName>ppt_x</p:attrName>
                                        </p:attrNameLst>
                                      </p:cBhvr>
                                      <p:tavLst>
                                        <p:tav tm="0">
                                          <p:val>
                                            <p:strVal val="#ppt_x"/>
                                          </p:val>
                                        </p:tav>
                                        <p:tav tm="100000">
                                          <p:val>
                                            <p:strVal val="#ppt_x"/>
                                          </p:val>
                                        </p:tav>
                                      </p:tavLst>
                                    </p:anim>
                                    <p:anim calcmode="lin" valueType="num">
                                      <p:cBhvr>
                                        <p:cTn id="57" dur="5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p:bldP spid="9" grpId="0"/>
      <p:bldP spid="10" grpId="0"/>
      <p:bldP spid="11" grpId="0"/>
      <p:bldP spid="12"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3" name="TextBox 2"/>
          <p:cNvSpPr txBox="1"/>
          <p:nvPr userDrawn="1"/>
        </p:nvSpPr>
        <p:spPr>
          <a:xfrm>
            <a:off x="687353" y="2747526"/>
            <a:ext cx="7264468" cy="3293209"/>
          </a:xfrm>
          <a:prstGeom prst="rect">
            <a:avLst/>
          </a:prstGeom>
          <a:noFill/>
        </p:spPr>
        <p:txBody>
          <a:bodyPr wrap="square" rtlCol="0">
            <a:spAutoFit/>
          </a:bodyPr>
          <a:lstStyle/>
          <a:p>
            <a:pPr algn="ctr"/>
            <a:r>
              <a:rPr lang="en-ZA" sz="1600" kern="1200" dirty="0" smtClean="0">
                <a:solidFill>
                  <a:schemeClr val="tx1"/>
                </a:solidFill>
                <a:effectLst/>
                <a:latin typeface="+mn-lt"/>
                <a:ea typeface="+mn-ea"/>
                <a:cs typeface="+mn-cs"/>
              </a:rPr>
              <a:t>This PowerPoint Presentation has been developed by Macmillan Education South Africa (Pty) Ltd. </a:t>
            </a:r>
          </a:p>
          <a:p>
            <a:pPr algn="ctr"/>
            <a:r>
              <a:rPr lang="en-ZA" sz="1600" kern="1200" dirty="0" smtClean="0">
                <a:solidFill>
                  <a:schemeClr val="tx1"/>
                </a:solidFill>
                <a:effectLst/>
                <a:latin typeface="+mn-lt"/>
                <a:ea typeface="+mn-ea"/>
                <a:cs typeface="+mn-cs"/>
              </a:rPr>
              <a:t>All texts, images, videos, animations, audio and vector simulations contained in the slides are property of Macmillan South Africa. Reproducing, reselling and redistributing this material without the written permission of Macmillan South Africa is prohibited. </a:t>
            </a:r>
          </a:p>
          <a:p>
            <a:pPr algn="ctr"/>
            <a:r>
              <a:rPr lang="en-ZA" sz="1600" kern="1200" dirty="0" smtClean="0">
                <a:solidFill>
                  <a:schemeClr val="tx1"/>
                </a:solidFill>
                <a:effectLst/>
                <a:latin typeface="+mn-lt"/>
                <a:ea typeface="+mn-ea"/>
                <a:cs typeface="+mn-cs"/>
              </a:rPr>
              <a:t> </a:t>
            </a:r>
          </a:p>
          <a:p>
            <a:pPr algn="ctr"/>
            <a:r>
              <a:rPr lang="en-ZA" sz="1600" kern="1200" dirty="0" smtClean="0">
                <a:solidFill>
                  <a:schemeClr val="tx1"/>
                </a:solidFill>
                <a:effectLst/>
                <a:latin typeface="+mn-lt"/>
                <a:ea typeface="+mn-ea"/>
                <a:cs typeface="+mn-cs"/>
              </a:rPr>
              <a:t>Lecturers are granted permission to: (</a:t>
            </a:r>
            <a:r>
              <a:rPr lang="en-ZA" sz="1600" kern="1200" dirty="0" err="1" smtClean="0">
                <a:solidFill>
                  <a:schemeClr val="tx1"/>
                </a:solidFill>
                <a:effectLst/>
                <a:latin typeface="+mn-lt"/>
                <a:ea typeface="+mn-ea"/>
                <a:cs typeface="+mn-cs"/>
              </a:rPr>
              <a:t>i</a:t>
            </a:r>
            <a:r>
              <a:rPr lang="en-ZA" sz="1600" kern="1200" dirty="0" smtClean="0">
                <a:solidFill>
                  <a:schemeClr val="tx1"/>
                </a:solidFill>
                <a:effectLst/>
                <a:latin typeface="+mn-lt"/>
                <a:ea typeface="+mn-ea"/>
                <a:cs typeface="+mn-cs"/>
              </a:rPr>
              <a:t>) modify the slides by adding and removing content; (ii) print copies of the presentation; and (iii) download and save the slides to a computer or local server. </a:t>
            </a:r>
          </a:p>
          <a:p>
            <a:pPr algn="ctr"/>
            <a:r>
              <a:rPr lang="en-ZA" sz="1600" kern="1200" dirty="0" smtClean="0">
                <a:solidFill>
                  <a:schemeClr val="tx1"/>
                </a:solidFill>
                <a:effectLst/>
                <a:latin typeface="+mn-lt"/>
                <a:ea typeface="+mn-ea"/>
                <a:cs typeface="+mn-cs"/>
              </a:rPr>
              <a:t> </a:t>
            </a:r>
          </a:p>
          <a:p>
            <a:pPr algn="ctr"/>
            <a:r>
              <a:rPr lang="en-ZA" sz="1600" kern="1200" dirty="0" smtClean="0">
                <a:solidFill>
                  <a:schemeClr val="tx1"/>
                </a:solidFill>
                <a:effectLst/>
                <a:latin typeface="+mn-lt"/>
                <a:ea typeface="+mn-ea"/>
                <a:cs typeface="+mn-cs"/>
              </a:rPr>
              <a:t>Nothing in this copyright notice constitutes permission to assert or imply that your use of the materials is sponsored or endorsed by Macmillan South Africa. </a:t>
            </a:r>
            <a:endParaRPr lang="en-ZA" sz="1600" dirty="0"/>
          </a:p>
        </p:txBody>
      </p:sp>
      <p:cxnSp>
        <p:nvCxnSpPr>
          <p:cNvPr id="4" name="Straight Connector 3"/>
          <p:cNvCxnSpPr/>
          <p:nvPr userDrawn="1"/>
        </p:nvCxnSpPr>
        <p:spPr>
          <a:xfrm>
            <a:off x="2898638" y="2512597"/>
            <a:ext cx="2880000" cy="0"/>
          </a:xfrm>
          <a:prstGeom prst="line">
            <a:avLst/>
          </a:prstGeom>
          <a:ln w="76200">
            <a:solidFill>
              <a:srgbClr val="BDDA73"/>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userDrawn="1"/>
        </p:nvSpPr>
        <p:spPr>
          <a:xfrm>
            <a:off x="975402" y="1600200"/>
            <a:ext cx="6688369" cy="830997"/>
          </a:xfrm>
          <a:prstGeom prst="rect">
            <a:avLst/>
          </a:prstGeom>
          <a:noFill/>
        </p:spPr>
        <p:txBody>
          <a:bodyPr wrap="none" rtlCol="0">
            <a:spAutoFit/>
          </a:bodyPr>
          <a:lstStyle/>
          <a:p>
            <a:r>
              <a:rPr lang="en-ZA" sz="4800" b="1" dirty="0" smtClean="0"/>
              <a:t>TERMS AND CONDITIONS</a:t>
            </a:r>
            <a:endParaRPr lang="en-ZA" sz="4800" b="1"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20692" y="480765"/>
            <a:ext cx="3635892" cy="1033709"/>
          </a:xfrm>
          <a:prstGeom prst="rect">
            <a:avLst/>
          </a:prstGeom>
        </p:spPr>
      </p:pic>
    </p:spTree>
    <p:extLst>
      <p:ext uri="{BB962C8B-B14F-4D97-AF65-F5344CB8AC3E}">
        <p14:creationId xmlns:p14="http://schemas.microsoft.com/office/powerpoint/2010/main" val="6061664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Module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5763" y="1143002"/>
            <a:ext cx="7910513" cy="2636839"/>
          </a:xfrm>
          <a:prstGeom prst="rect">
            <a:avLst/>
          </a:prstGeom>
        </p:spPr>
        <p:txBody>
          <a:bodyPr anchor="b">
            <a:normAutofit/>
          </a:bodyPr>
          <a:lstStyle>
            <a:lvl1pPr algn="l">
              <a:defRPr sz="5400" b="1">
                <a:latin typeface="+mn-lt"/>
              </a:defRPr>
            </a:lvl1pPr>
          </a:lstStyle>
          <a:p>
            <a:r>
              <a:rPr lang="en-US" dirty="0"/>
              <a:t>Module title</a:t>
            </a:r>
          </a:p>
        </p:txBody>
      </p:sp>
      <p:sp>
        <p:nvSpPr>
          <p:cNvPr id="3" name="Text Placeholder 2"/>
          <p:cNvSpPr>
            <a:spLocks noGrp="1"/>
          </p:cNvSpPr>
          <p:nvPr>
            <p:ph type="body" idx="1" hasCustomPrompt="1"/>
          </p:nvPr>
        </p:nvSpPr>
        <p:spPr>
          <a:xfrm>
            <a:off x="385763" y="3960816"/>
            <a:ext cx="7910513" cy="1500187"/>
          </a:xfrm>
          <a:prstGeom prst="rect">
            <a:avLst/>
          </a:prstGeom>
        </p:spPr>
        <p:txBody>
          <a:bodyPr>
            <a:normAutofit/>
          </a:bodyPr>
          <a:lstStyle>
            <a:lvl1pPr marL="0" indent="0" algn="l">
              <a:buNone/>
              <a:defRPr sz="3000" b="1">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Module number</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63991" y="256559"/>
            <a:ext cx="2232284" cy="634653"/>
          </a:xfrm>
          <a:prstGeom prst="rect">
            <a:avLst/>
          </a:prstGeom>
        </p:spPr>
      </p:pic>
    </p:spTree>
    <p:custDataLst>
      <p:tags r:id="rId1"/>
    </p:custDataLst>
    <p:extLst>
      <p:ext uri="{BB962C8B-B14F-4D97-AF65-F5344CB8AC3E}">
        <p14:creationId xmlns:p14="http://schemas.microsoft.com/office/powerpoint/2010/main" val="417811718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ummative assessmen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385763" y="3960816"/>
            <a:ext cx="7910513" cy="1500187"/>
          </a:xfrm>
          <a:prstGeom prst="rect">
            <a:avLst/>
          </a:prstGeom>
        </p:spPr>
        <p:txBody>
          <a:bodyPr>
            <a:normAutofit/>
          </a:bodyPr>
          <a:lstStyle>
            <a:lvl1pPr marL="0" indent="0" algn="l">
              <a:buNone/>
              <a:defRPr sz="3000" b="1">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Module </a:t>
            </a:r>
            <a:endParaRPr lang="en-US"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63991" y="256559"/>
            <a:ext cx="2232284" cy="634653"/>
          </a:xfrm>
          <a:prstGeom prst="rect">
            <a:avLst/>
          </a:prstGeom>
        </p:spPr>
      </p:pic>
      <p:sp>
        <p:nvSpPr>
          <p:cNvPr id="6" name="TextBox 5"/>
          <p:cNvSpPr txBox="1"/>
          <p:nvPr/>
        </p:nvSpPr>
        <p:spPr>
          <a:xfrm>
            <a:off x="403411" y="1405577"/>
            <a:ext cx="7892863" cy="2400657"/>
          </a:xfrm>
          <a:prstGeom prst="rect">
            <a:avLst/>
          </a:prstGeom>
          <a:noFill/>
        </p:spPr>
        <p:txBody>
          <a:bodyPr wrap="square" rtlCol="0">
            <a:spAutoFit/>
          </a:bodyPr>
          <a:lstStyle/>
          <a:p>
            <a:pPr defTabSz="457200"/>
            <a:endParaRPr lang="en-US" sz="5000" dirty="0">
              <a:solidFill>
                <a:prstClr val="black"/>
              </a:solidFill>
            </a:endParaRPr>
          </a:p>
          <a:p>
            <a:pPr defTabSz="457200"/>
            <a:endParaRPr lang="en-US" sz="5000" dirty="0">
              <a:solidFill>
                <a:prstClr val="black"/>
              </a:solidFill>
            </a:endParaRPr>
          </a:p>
          <a:p>
            <a:pPr defTabSz="457200"/>
            <a:r>
              <a:rPr lang="en-US" sz="4800" b="1" dirty="0">
                <a:solidFill>
                  <a:prstClr val="black"/>
                </a:solidFill>
              </a:rPr>
              <a:t>Summative assessment</a:t>
            </a:r>
            <a:endParaRPr lang="en-GB" sz="4800" b="1" dirty="0">
              <a:solidFill>
                <a:prstClr val="black"/>
              </a:solidFill>
            </a:endParaRPr>
          </a:p>
        </p:txBody>
      </p:sp>
    </p:spTree>
    <p:custDataLst>
      <p:tags r:id="rId1"/>
    </p:custDataLst>
    <p:extLst>
      <p:ext uri="{BB962C8B-B14F-4D97-AF65-F5344CB8AC3E}">
        <p14:creationId xmlns:p14="http://schemas.microsoft.com/office/powerpoint/2010/main" val="16062360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arning activity">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385763" y="3960816"/>
            <a:ext cx="7910513" cy="1500187"/>
          </a:xfrm>
          <a:prstGeom prst="rect">
            <a:avLst/>
          </a:prstGeom>
        </p:spPr>
        <p:txBody>
          <a:bodyPr>
            <a:normAutofit/>
          </a:bodyPr>
          <a:lstStyle>
            <a:lvl1pPr marL="0" indent="0" algn="l">
              <a:buNone/>
              <a:defRPr sz="3000" b="1" baseline="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Module number</a:t>
            </a:r>
            <a:endParaRPr lang="en-US"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63991" y="256559"/>
            <a:ext cx="2232284" cy="634653"/>
          </a:xfrm>
          <a:prstGeom prst="rect">
            <a:avLst/>
          </a:prstGeom>
        </p:spPr>
      </p:pic>
      <p:sp>
        <p:nvSpPr>
          <p:cNvPr id="4" name="Content Placeholder 3"/>
          <p:cNvSpPr>
            <a:spLocks noGrp="1"/>
          </p:cNvSpPr>
          <p:nvPr>
            <p:ph sz="quarter" idx="10" hasCustomPrompt="1"/>
          </p:nvPr>
        </p:nvSpPr>
        <p:spPr>
          <a:xfrm>
            <a:off x="392595" y="2997200"/>
            <a:ext cx="8051800" cy="1187450"/>
          </a:xfrm>
          <a:prstGeom prst="rect">
            <a:avLst/>
          </a:prstGeom>
        </p:spPr>
        <p:txBody>
          <a:bodyPr>
            <a:normAutofit/>
          </a:bodyPr>
          <a:lstStyle>
            <a:lvl1pPr marL="0" indent="0" algn="l" defTabSz="457200" rtl="0" eaLnBrk="1" latinLnBrk="0" hangingPunct="1">
              <a:buNone/>
              <a:defRPr lang="en-US" sz="4800" b="1" kern="1200" dirty="0">
                <a:solidFill>
                  <a:schemeClr val="tx1"/>
                </a:solidFill>
                <a:latin typeface="+mn-lt"/>
                <a:ea typeface="+mn-ea"/>
                <a:cs typeface="+mn-cs"/>
              </a:defRPr>
            </a:lvl1pPr>
          </a:lstStyle>
          <a:p>
            <a:pPr lvl="0"/>
            <a:r>
              <a:rPr lang="en-US" dirty="0" smtClean="0"/>
              <a:t>Learning activity number</a:t>
            </a:r>
            <a:endParaRPr lang="en-US" dirty="0"/>
          </a:p>
        </p:txBody>
      </p:sp>
    </p:spTree>
    <p:custDataLst>
      <p:tags r:id="rId1"/>
    </p:custDataLst>
    <p:extLst>
      <p:ext uri="{BB962C8B-B14F-4D97-AF65-F5344CB8AC3E}">
        <p14:creationId xmlns:p14="http://schemas.microsoft.com/office/powerpoint/2010/main" val="248280915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ooter editable">
    <p:spTree>
      <p:nvGrpSpPr>
        <p:cNvPr id="1" name=""/>
        <p:cNvGrpSpPr/>
        <p:nvPr/>
      </p:nvGrpSpPr>
      <p:grpSpPr>
        <a:xfrm>
          <a:off x="0" y="0"/>
          <a:ext cx="0" cy="0"/>
          <a:chOff x="0" y="0"/>
          <a:chExt cx="0" cy="0"/>
        </a:xfrm>
      </p:grpSpPr>
      <p:sp>
        <p:nvSpPr>
          <p:cNvPr id="4" name="TextBox 3"/>
          <p:cNvSpPr txBox="1"/>
          <p:nvPr userDrawn="1"/>
        </p:nvSpPr>
        <p:spPr>
          <a:xfrm>
            <a:off x="54553" y="4609450"/>
            <a:ext cx="3433157" cy="461665"/>
          </a:xfrm>
          <a:prstGeom prst="rect">
            <a:avLst/>
          </a:prstGeom>
          <a:noFill/>
        </p:spPr>
        <p:txBody>
          <a:bodyPr wrap="square" rtlCol="0">
            <a:spAutoFit/>
          </a:bodyPr>
          <a:lstStyle>
            <a:defPPr>
              <a:defRPr lang="en-US"/>
            </a:defPPr>
            <a:lvl1pPr>
              <a:defRPr sz="2200">
                <a:solidFill>
                  <a:prstClr val="black"/>
                </a:solidFill>
              </a:defRPr>
            </a:lvl1pPr>
          </a:lstStyle>
          <a:p>
            <a:pPr defTabSz="457200"/>
            <a:r>
              <a:rPr lang="en-ZA" sz="2400" b="1" dirty="0" smtClean="0">
                <a:solidFill>
                  <a:prstClr val="white"/>
                </a:solidFill>
              </a:rPr>
              <a:t>Mathematics NQF Level 2</a:t>
            </a:r>
            <a:endParaRPr lang="en-ZA" sz="2400" b="1" dirty="0">
              <a:solidFill>
                <a:prstClr val="white"/>
              </a:solidFill>
            </a:endParaRPr>
          </a:p>
        </p:txBody>
      </p:sp>
      <p:sp>
        <p:nvSpPr>
          <p:cNvPr id="2" name="Title 1"/>
          <p:cNvSpPr>
            <a:spLocks noGrp="1"/>
          </p:cNvSpPr>
          <p:nvPr>
            <p:ph type="title"/>
          </p:nvPr>
        </p:nvSpPr>
        <p:spPr>
          <a:xfrm>
            <a:off x="381001" y="365127"/>
            <a:ext cx="7905750" cy="720724"/>
          </a:xfrm>
          <a:prstGeom prst="rect">
            <a:avLst/>
          </a:prstGeom>
        </p:spPr>
        <p:txBody>
          <a:bodyPr/>
          <a:lstStyle>
            <a:lvl1pPr>
              <a:defRPr sz="4400" b="1">
                <a:latin typeface="+mn-lt"/>
              </a:defRPr>
            </a:lvl1pPr>
          </a:lstStyle>
          <a:p>
            <a:r>
              <a:rPr lang="en-US" dirty="0" smtClean="0"/>
              <a:t>Click to edit Master title style</a:t>
            </a:r>
            <a:endParaRPr lang="en-GB" dirty="0"/>
          </a:p>
        </p:txBody>
      </p:sp>
    </p:spTree>
    <p:custDataLst>
      <p:tags r:id="rId1"/>
    </p:custDataLst>
    <p:extLst>
      <p:ext uri="{BB962C8B-B14F-4D97-AF65-F5344CB8AC3E}">
        <p14:creationId xmlns:p14="http://schemas.microsoft.com/office/powerpoint/2010/main" val="208228878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1" y="365127"/>
            <a:ext cx="7905750" cy="720724"/>
          </a:xfrm>
          <a:prstGeom prst="rect">
            <a:avLst/>
          </a:prstGeom>
        </p:spPr>
        <p:txBody>
          <a:bodyPr/>
          <a:lstStyle>
            <a:lvl1pPr>
              <a:defRPr sz="4400" b="1">
                <a:latin typeface="+mn-lt"/>
              </a:defRPr>
            </a:lvl1pPr>
          </a:lstStyle>
          <a:p>
            <a:r>
              <a:rPr lang="en-US" dirty="0" smtClean="0"/>
              <a:t>Click to edit Master title style</a:t>
            </a:r>
            <a:endParaRPr lang="en-US" dirty="0"/>
          </a:p>
        </p:txBody>
      </p:sp>
      <p:sp>
        <p:nvSpPr>
          <p:cNvPr id="3" name="Content Placeholder 2"/>
          <p:cNvSpPr>
            <a:spLocks noGrp="1"/>
          </p:cNvSpPr>
          <p:nvPr>
            <p:ph idx="1"/>
          </p:nvPr>
        </p:nvSpPr>
        <p:spPr>
          <a:xfrm>
            <a:off x="381001" y="1285875"/>
            <a:ext cx="7905751" cy="4891088"/>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ustDataLst>
      <p:tags r:id="rId1"/>
    </p:custDataLst>
    <p:extLst>
      <p:ext uri="{BB962C8B-B14F-4D97-AF65-F5344CB8AC3E}">
        <p14:creationId xmlns:p14="http://schemas.microsoft.com/office/powerpoint/2010/main" val="313814751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Rectangle 1"/>
          <p:cNvSpPr/>
          <p:nvPr userDrawn="1"/>
        </p:nvSpPr>
        <p:spPr>
          <a:xfrm>
            <a:off x="457200" y="2286000"/>
            <a:ext cx="7396263" cy="838200"/>
          </a:xfrm>
          <a:prstGeom prst="rect">
            <a:avLst/>
          </a:prstGeom>
          <a:solidFill>
            <a:srgbClr val="D9F0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 name="Straight Connector 2"/>
          <p:cNvCxnSpPr/>
          <p:nvPr userDrawn="1"/>
        </p:nvCxnSpPr>
        <p:spPr>
          <a:xfrm flipH="1">
            <a:off x="683616" y="2391079"/>
            <a:ext cx="2184" cy="646345"/>
          </a:xfrm>
          <a:prstGeom prst="line">
            <a:avLst/>
          </a:prstGeom>
          <a:solidFill>
            <a:srgbClr val="5B9BD5"/>
          </a:solidFill>
          <a:ln w="57150">
            <a:solidFill>
              <a:schemeClr val="bg1"/>
            </a:solidFill>
          </a:ln>
        </p:spPr>
        <p:style>
          <a:lnRef idx="3">
            <a:schemeClr val="accent1"/>
          </a:lnRef>
          <a:fillRef idx="0">
            <a:schemeClr val="accent1"/>
          </a:fillRef>
          <a:effectRef idx="2">
            <a:schemeClr val="accent1"/>
          </a:effectRef>
          <a:fontRef idx="minor">
            <a:schemeClr val="tx1"/>
          </a:fontRef>
        </p:style>
      </p:cxnSp>
      <p:sp>
        <p:nvSpPr>
          <p:cNvPr id="4" name="Content Placeholder 2"/>
          <p:cNvSpPr txBox="1">
            <a:spLocks/>
          </p:cNvSpPr>
          <p:nvPr userDrawn="1"/>
        </p:nvSpPr>
        <p:spPr>
          <a:xfrm>
            <a:off x="761999" y="2472567"/>
            <a:ext cx="5660406" cy="465065"/>
          </a:xfrm>
          <a:prstGeom prst="rect">
            <a:avLst/>
          </a:prstGeom>
          <a:noFill/>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Bef>
                <a:spcPts val="0"/>
              </a:spcBef>
              <a:buNone/>
            </a:pPr>
            <a:r>
              <a:rPr lang="en-ZA" sz="2400" b="1" dirty="0" smtClean="0">
                <a:solidFill>
                  <a:schemeClr val="tx1"/>
                </a:solidFill>
              </a:rPr>
              <a:t>List</a:t>
            </a:r>
            <a:r>
              <a:rPr lang="en-ZA" sz="2400" b="1" baseline="0" dirty="0" smtClean="0">
                <a:solidFill>
                  <a:schemeClr val="tx1"/>
                </a:solidFill>
              </a:rPr>
              <a:t> Item 1</a:t>
            </a:r>
            <a:endParaRPr lang="en-ZA" sz="2400" dirty="0" smtClean="0">
              <a:solidFill>
                <a:schemeClr val="tx1"/>
              </a:solidFill>
            </a:endParaRPr>
          </a:p>
        </p:txBody>
      </p:sp>
      <p:sp>
        <p:nvSpPr>
          <p:cNvPr id="5" name="Rectangle 4"/>
          <p:cNvSpPr/>
          <p:nvPr userDrawn="1"/>
        </p:nvSpPr>
        <p:spPr>
          <a:xfrm>
            <a:off x="457199" y="3234418"/>
            <a:ext cx="7396263" cy="956582"/>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5B9BD5"/>
              </a:solidFill>
            </a:endParaRPr>
          </a:p>
        </p:txBody>
      </p:sp>
      <p:cxnSp>
        <p:nvCxnSpPr>
          <p:cNvPr id="6" name="Straight Connector 5"/>
          <p:cNvCxnSpPr/>
          <p:nvPr userDrawn="1"/>
        </p:nvCxnSpPr>
        <p:spPr>
          <a:xfrm flipH="1">
            <a:off x="683615" y="3381679"/>
            <a:ext cx="2184" cy="646345"/>
          </a:xfrm>
          <a:prstGeom prst="line">
            <a:avLst/>
          </a:prstGeom>
          <a:solidFill>
            <a:srgbClr val="5B9BD5"/>
          </a:solidFill>
          <a:ln w="57150">
            <a:solidFill>
              <a:schemeClr val="bg1"/>
            </a:solidFill>
          </a:ln>
        </p:spPr>
        <p:style>
          <a:lnRef idx="3">
            <a:schemeClr val="accent1"/>
          </a:lnRef>
          <a:fillRef idx="0">
            <a:schemeClr val="accent1"/>
          </a:fillRef>
          <a:effectRef idx="2">
            <a:schemeClr val="accent1"/>
          </a:effectRef>
          <a:fontRef idx="minor">
            <a:schemeClr val="tx1"/>
          </a:fontRef>
        </p:style>
      </p:cxnSp>
      <p:sp>
        <p:nvSpPr>
          <p:cNvPr id="7" name="Content Placeholder 2"/>
          <p:cNvSpPr txBox="1">
            <a:spLocks/>
          </p:cNvSpPr>
          <p:nvPr userDrawn="1"/>
        </p:nvSpPr>
        <p:spPr>
          <a:xfrm>
            <a:off x="761998" y="3352949"/>
            <a:ext cx="6741696" cy="761851"/>
          </a:xfrm>
          <a:prstGeom prst="rect">
            <a:avLst/>
          </a:prstGeom>
          <a:noFill/>
        </p:spPr>
        <p:txBody>
          <a:bodyP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Bef>
                <a:spcPts val="0"/>
              </a:spcBef>
              <a:buNone/>
            </a:pPr>
            <a:r>
              <a:rPr lang="en-ZA" sz="2400" b="1" dirty="0" smtClean="0">
                <a:solidFill>
                  <a:schemeClr val="tx1"/>
                </a:solidFill>
              </a:rPr>
              <a:t>List</a:t>
            </a:r>
            <a:r>
              <a:rPr lang="en-ZA" sz="2400" b="1" baseline="0" dirty="0" smtClean="0">
                <a:solidFill>
                  <a:schemeClr val="tx1"/>
                </a:solidFill>
              </a:rPr>
              <a:t> Item 2</a:t>
            </a:r>
            <a:endParaRPr lang="en-ZA" sz="2400" dirty="0" smtClean="0">
              <a:solidFill>
                <a:schemeClr val="tx1"/>
              </a:solidFill>
            </a:endParaRPr>
          </a:p>
        </p:txBody>
      </p:sp>
      <p:sp>
        <p:nvSpPr>
          <p:cNvPr id="8" name="Rectangle 7"/>
          <p:cNvSpPr/>
          <p:nvPr userDrawn="1"/>
        </p:nvSpPr>
        <p:spPr>
          <a:xfrm>
            <a:off x="457199" y="4301218"/>
            <a:ext cx="7396263" cy="838200"/>
          </a:xfrm>
          <a:prstGeom prst="rect">
            <a:avLst/>
          </a:prstGeom>
          <a:solidFill>
            <a:srgbClr val="D9F0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 name="Straight Connector 8"/>
          <p:cNvCxnSpPr/>
          <p:nvPr userDrawn="1"/>
        </p:nvCxnSpPr>
        <p:spPr>
          <a:xfrm flipH="1">
            <a:off x="683615" y="4406297"/>
            <a:ext cx="2184" cy="646345"/>
          </a:xfrm>
          <a:prstGeom prst="line">
            <a:avLst/>
          </a:prstGeom>
          <a:solidFill>
            <a:srgbClr val="5B9BD5"/>
          </a:solidFill>
          <a:ln w="57150">
            <a:solidFill>
              <a:schemeClr val="bg1"/>
            </a:solidFill>
          </a:ln>
        </p:spPr>
        <p:style>
          <a:lnRef idx="3">
            <a:schemeClr val="accent1"/>
          </a:lnRef>
          <a:fillRef idx="0">
            <a:schemeClr val="accent1"/>
          </a:fillRef>
          <a:effectRef idx="2">
            <a:schemeClr val="accent1"/>
          </a:effectRef>
          <a:fontRef idx="minor">
            <a:schemeClr val="tx1"/>
          </a:fontRef>
        </p:style>
      </p:cxnSp>
      <p:sp>
        <p:nvSpPr>
          <p:cNvPr id="10" name="Content Placeholder 2"/>
          <p:cNvSpPr txBox="1">
            <a:spLocks/>
          </p:cNvSpPr>
          <p:nvPr userDrawn="1"/>
        </p:nvSpPr>
        <p:spPr>
          <a:xfrm>
            <a:off x="761998" y="4487785"/>
            <a:ext cx="5660406" cy="465065"/>
          </a:xfrm>
          <a:prstGeom prst="rect">
            <a:avLst/>
          </a:prstGeom>
          <a:noFill/>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Bef>
                <a:spcPts val="0"/>
              </a:spcBef>
              <a:buNone/>
            </a:pPr>
            <a:r>
              <a:rPr lang="en-ZA" sz="2400" b="1" dirty="0" smtClean="0">
                <a:solidFill>
                  <a:schemeClr val="tx1"/>
                </a:solidFill>
              </a:rPr>
              <a:t>List</a:t>
            </a:r>
            <a:r>
              <a:rPr lang="en-ZA" sz="2400" b="1" baseline="0" dirty="0" smtClean="0">
                <a:solidFill>
                  <a:schemeClr val="tx1"/>
                </a:solidFill>
              </a:rPr>
              <a:t> Item 3</a:t>
            </a:r>
            <a:endParaRPr lang="en-ZA" sz="2400" dirty="0" smtClean="0">
              <a:solidFill>
                <a:schemeClr val="tx1"/>
              </a:solidFill>
            </a:endParaRPr>
          </a:p>
        </p:txBody>
      </p:sp>
      <p:sp>
        <p:nvSpPr>
          <p:cNvPr id="11" name="Rectangle 10"/>
          <p:cNvSpPr/>
          <p:nvPr userDrawn="1"/>
        </p:nvSpPr>
        <p:spPr>
          <a:xfrm>
            <a:off x="457199" y="5239209"/>
            <a:ext cx="7396263" cy="83820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2" name="Straight Connector 11"/>
          <p:cNvCxnSpPr/>
          <p:nvPr userDrawn="1"/>
        </p:nvCxnSpPr>
        <p:spPr>
          <a:xfrm flipH="1">
            <a:off x="683615" y="5344288"/>
            <a:ext cx="2184" cy="646345"/>
          </a:xfrm>
          <a:prstGeom prst="line">
            <a:avLst/>
          </a:prstGeom>
          <a:solidFill>
            <a:srgbClr val="5B9BD5"/>
          </a:solidFill>
          <a:ln w="57150">
            <a:solidFill>
              <a:schemeClr val="bg1"/>
            </a:solidFill>
          </a:ln>
        </p:spPr>
        <p:style>
          <a:lnRef idx="3">
            <a:schemeClr val="accent1"/>
          </a:lnRef>
          <a:fillRef idx="0">
            <a:schemeClr val="accent1"/>
          </a:fillRef>
          <a:effectRef idx="2">
            <a:schemeClr val="accent1"/>
          </a:effectRef>
          <a:fontRef idx="minor">
            <a:schemeClr val="tx1"/>
          </a:fontRef>
        </p:style>
      </p:cxnSp>
      <p:sp>
        <p:nvSpPr>
          <p:cNvPr id="13" name="Content Placeholder 2"/>
          <p:cNvSpPr txBox="1">
            <a:spLocks/>
          </p:cNvSpPr>
          <p:nvPr userDrawn="1"/>
        </p:nvSpPr>
        <p:spPr>
          <a:xfrm>
            <a:off x="761998" y="5425776"/>
            <a:ext cx="5660406" cy="465065"/>
          </a:xfrm>
          <a:prstGeom prst="rect">
            <a:avLst/>
          </a:prstGeom>
          <a:noFill/>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Bef>
                <a:spcPts val="0"/>
              </a:spcBef>
              <a:buNone/>
            </a:pPr>
            <a:r>
              <a:rPr lang="en-ZA" sz="2400" b="1" dirty="0" smtClean="0">
                <a:solidFill>
                  <a:schemeClr val="tx1"/>
                </a:solidFill>
              </a:rPr>
              <a:t>List</a:t>
            </a:r>
            <a:r>
              <a:rPr lang="en-ZA" sz="2400" b="1" baseline="0" dirty="0" smtClean="0">
                <a:solidFill>
                  <a:schemeClr val="tx1"/>
                </a:solidFill>
              </a:rPr>
              <a:t> Item 4</a:t>
            </a:r>
            <a:endParaRPr lang="en-ZA" sz="2400" dirty="0" smtClean="0">
              <a:solidFill>
                <a:schemeClr val="tx1"/>
              </a:solidFill>
            </a:endParaRPr>
          </a:p>
        </p:txBody>
      </p:sp>
    </p:spTree>
    <p:extLst>
      <p:ext uri="{BB962C8B-B14F-4D97-AF65-F5344CB8AC3E}">
        <p14:creationId xmlns:p14="http://schemas.microsoft.com/office/powerpoint/2010/main" val="45390389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Content Placeholder 2"/>
          <p:cNvSpPr txBox="1">
            <a:spLocks/>
          </p:cNvSpPr>
          <p:nvPr userDrawn="1"/>
        </p:nvSpPr>
        <p:spPr>
          <a:xfrm>
            <a:off x="723901" y="1981200"/>
            <a:ext cx="6781800" cy="771525"/>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55600" indent="-355600"/>
            <a:r>
              <a:rPr lang="en-ZA" sz="2100" dirty="0" smtClean="0"/>
              <a:t>Meaning</a:t>
            </a:r>
            <a:endParaRPr lang="en-ZA" sz="2100" dirty="0"/>
          </a:p>
        </p:txBody>
      </p:sp>
      <p:sp>
        <p:nvSpPr>
          <p:cNvPr id="3" name="Rectangle 2"/>
          <p:cNvSpPr/>
          <p:nvPr userDrawn="1"/>
        </p:nvSpPr>
        <p:spPr>
          <a:xfrm>
            <a:off x="495300" y="1524000"/>
            <a:ext cx="7391400" cy="4467224"/>
          </a:xfrm>
          <a:prstGeom prst="rect">
            <a:avLst/>
          </a:prstGeom>
          <a:noFill/>
          <a:ln w="38100">
            <a:solidFill>
              <a:srgbClr val="D9F0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noFill/>
            </a:endParaRPr>
          </a:p>
        </p:txBody>
      </p:sp>
      <p:sp>
        <p:nvSpPr>
          <p:cNvPr id="4" name="Content Placeholder 2"/>
          <p:cNvSpPr txBox="1">
            <a:spLocks/>
          </p:cNvSpPr>
          <p:nvPr userDrawn="1"/>
        </p:nvSpPr>
        <p:spPr>
          <a:xfrm>
            <a:off x="800100" y="1228725"/>
            <a:ext cx="2057400" cy="461962"/>
          </a:xfrm>
          <a:prstGeom prst="rect">
            <a:avLst/>
          </a:prstGeom>
          <a:solidFill>
            <a:schemeClr val="bg1"/>
          </a:solidFill>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ZA" sz="2800" b="1" i="1" dirty="0" smtClean="0">
                <a:solidFill>
                  <a:srgbClr val="1073B0"/>
                </a:solidFill>
              </a:rPr>
              <a:t>  Definition</a:t>
            </a:r>
            <a:endParaRPr lang="en-GB" sz="2800" b="1" i="1" dirty="0">
              <a:solidFill>
                <a:srgbClr val="1073B0"/>
              </a:solidFill>
            </a:endParaRPr>
          </a:p>
        </p:txBody>
      </p:sp>
      <p:sp>
        <p:nvSpPr>
          <p:cNvPr id="5" name="Content Placeholder 2"/>
          <p:cNvSpPr txBox="1">
            <a:spLocks/>
          </p:cNvSpPr>
          <p:nvPr userDrawn="1"/>
        </p:nvSpPr>
        <p:spPr>
          <a:xfrm>
            <a:off x="6858000" y="5386388"/>
            <a:ext cx="838201" cy="923925"/>
          </a:xfrm>
          <a:prstGeom prst="rect">
            <a:avLst/>
          </a:prstGeom>
          <a:solidFill>
            <a:schemeClr val="bg1"/>
          </a:solidFill>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ZA" sz="9600" b="1" i="1" dirty="0" smtClean="0">
                <a:solidFill>
                  <a:srgbClr val="1073B0"/>
                </a:solidFill>
              </a:rPr>
              <a:t>” </a:t>
            </a:r>
            <a:endParaRPr lang="en-GB" sz="9600" b="1" i="1" dirty="0">
              <a:solidFill>
                <a:srgbClr val="1073B0"/>
              </a:solidFill>
            </a:endParaRPr>
          </a:p>
        </p:txBody>
      </p:sp>
    </p:spTree>
    <p:extLst>
      <p:ext uri="{BB962C8B-B14F-4D97-AF65-F5344CB8AC3E}">
        <p14:creationId xmlns:p14="http://schemas.microsoft.com/office/powerpoint/2010/main" val="194278863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2.jpe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Rectangle 15"/>
          <p:cNvSpPr/>
          <p:nvPr userDrawn="1"/>
        </p:nvSpPr>
        <p:spPr>
          <a:xfrm>
            <a:off x="8424000" y="2"/>
            <a:ext cx="720000" cy="685189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ZA" sz="1800">
              <a:solidFill>
                <a:prstClr val="white"/>
              </a:solidFill>
            </a:endParaRPr>
          </a:p>
        </p:txBody>
      </p:sp>
      <p:sp>
        <p:nvSpPr>
          <p:cNvPr id="17" name="Rectangle 16"/>
          <p:cNvSpPr/>
          <p:nvPr userDrawn="1"/>
        </p:nvSpPr>
        <p:spPr>
          <a:xfrm>
            <a:off x="0" y="6324794"/>
            <a:ext cx="9144000" cy="540000"/>
          </a:xfrm>
          <a:prstGeom prst="rect">
            <a:avLst/>
          </a:prstGeom>
          <a:solidFill>
            <a:srgbClr val="0072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ZA" sz="1800" dirty="0">
              <a:solidFill>
                <a:prstClr val="white"/>
              </a:solidFill>
            </a:endParaRPr>
          </a:p>
        </p:txBody>
      </p:sp>
      <p:sp>
        <p:nvSpPr>
          <p:cNvPr id="18" name="Rectangle 17"/>
          <p:cNvSpPr/>
          <p:nvPr userDrawn="1"/>
        </p:nvSpPr>
        <p:spPr>
          <a:xfrm>
            <a:off x="6373906" y="6324600"/>
            <a:ext cx="2770094" cy="5334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sz="1800">
              <a:solidFill>
                <a:prstClr val="white"/>
              </a:solidFill>
            </a:endParaRPr>
          </a:p>
        </p:txBody>
      </p:sp>
      <p:pic>
        <p:nvPicPr>
          <p:cNvPr id="19" name="Picture 18"/>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6494930" y="6407026"/>
            <a:ext cx="2547117" cy="419247"/>
          </a:xfrm>
          <a:prstGeom prst="rect">
            <a:avLst/>
          </a:prstGeom>
        </p:spPr>
      </p:pic>
      <p:sp>
        <p:nvSpPr>
          <p:cNvPr id="22" name="TextBox 21"/>
          <p:cNvSpPr txBox="1"/>
          <p:nvPr userDrawn="1"/>
        </p:nvSpPr>
        <p:spPr>
          <a:xfrm>
            <a:off x="54553" y="6371015"/>
            <a:ext cx="3433157" cy="461665"/>
          </a:xfrm>
          <a:prstGeom prst="rect">
            <a:avLst/>
          </a:prstGeom>
          <a:noFill/>
        </p:spPr>
        <p:txBody>
          <a:bodyPr wrap="square" rtlCol="0">
            <a:spAutoFit/>
          </a:bodyPr>
          <a:lstStyle>
            <a:defPPr>
              <a:defRPr lang="en-US"/>
            </a:defPPr>
            <a:lvl1pPr>
              <a:defRPr sz="2200">
                <a:solidFill>
                  <a:prstClr val="black"/>
                </a:solidFill>
              </a:defRPr>
            </a:lvl1pPr>
          </a:lstStyle>
          <a:p>
            <a:pPr defTabSz="457200"/>
            <a:r>
              <a:rPr lang="en-ZA" sz="2400" b="1" dirty="0" smtClean="0">
                <a:solidFill>
                  <a:prstClr val="white"/>
                </a:solidFill>
              </a:rPr>
              <a:t>English FAL NQF Level 3</a:t>
            </a:r>
            <a:endParaRPr lang="en-ZA" sz="2400" b="1" dirty="0">
              <a:solidFill>
                <a:prstClr val="white"/>
              </a:solidFill>
            </a:endParaRPr>
          </a:p>
        </p:txBody>
      </p:sp>
      <p:pic>
        <p:nvPicPr>
          <p:cNvPr id="8" name="Picture 7"/>
          <p:cNvPicPr>
            <a:picLocks/>
          </p:cNvPicPr>
          <p:nvPr userDrawn="1"/>
        </p:nvPicPr>
        <p:blipFill>
          <a:blip r:embed="rId24" cstate="print">
            <a:extLst>
              <a:ext uri="{28A0092B-C50C-407E-A947-70E740481C1C}">
                <a14:useLocalDpi xmlns:a14="http://schemas.microsoft.com/office/drawing/2010/main" val="0"/>
              </a:ext>
            </a:extLst>
          </a:blip>
          <a:stretch>
            <a:fillRect/>
          </a:stretch>
        </p:blipFill>
        <p:spPr>
          <a:xfrm>
            <a:off x="8424000" y="5604503"/>
            <a:ext cx="725296" cy="720000"/>
          </a:xfrm>
          <a:prstGeom prst="rect">
            <a:avLst/>
          </a:prstGeom>
        </p:spPr>
      </p:pic>
    </p:spTree>
    <p:extLst>
      <p:ext uri="{BB962C8B-B14F-4D97-AF65-F5344CB8AC3E}">
        <p14:creationId xmlns:p14="http://schemas.microsoft.com/office/powerpoint/2010/main" val="2333019034"/>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697" r:id="rId8"/>
    <p:sldLayoutId id="2147483698" r:id="rId9"/>
    <p:sldLayoutId id="2147483715" r:id="rId10"/>
    <p:sldLayoutId id="2147483724" r:id="rId11"/>
    <p:sldLayoutId id="2147483716" r:id="rId12"/>
    <p:sldLayoutId id="2147483717" r:id="rId13"/>
    <p:sldLayoutId id="2147483718" r:id="rId14"/>
    <p:sldLayoutId id="2147483719" r:id="rId15"/>
    <p:sldLayoutId id="2147483725" r:id="rId16"/>
    <p:sldLayoutId id="2147483720" r:id="rId17"/>
    <p:sldLayoutId id="2147483721" r:id="rId18"/>
    <p:sldLayoutId id="2147483722" r:id="rId19"/>
    <p:sldLayoutId id="2147483723" r:id="rId20"/>
    <p:sldLayoutId id="2147483726" r:id="rId21"/>
  </p:sldLayoutIdLst>
  <p:timing>
    <p:tnLst>
      <p:par>
        <p:cTn id="1" dur="indefinite" restart="never" nodeType="tmRoot"/>
      </p:par>
    </p:tnLst>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8.tiff"/><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9.tif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0.tiff"/><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jpeg"/></Relationships>
</file>

<file path=ppt/slides/_rels/slide1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2.tiff"/><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38.png"/><Relationship Id="rId4" Type="http://schemas.openxmlformats.org/officeDocument/2006/relationships/image" Target="../media/image37.png"/></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2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40.png"/><Relationship Id="rId4" Type="http://schemas.openxmlformats.org/officeDocument/2006/relationships/image" Target="../media/image22.png"/></Relationships>
</file>

<file path=ppt/slides/_rels/slide2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31.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image" Target="../media/image51.png"/><Relationship Id="rId3" Type="http://schemas.openxmlformats.org/officeDocument/2006/relationships/image" Target="../media/image41.png"/><Relationship Id="rId7" Type="http://schemas.openxmlformats.org/officeDocument/2006/relationships/image" Target="../media/image45.png"/><Relationship Id="rId12" Type="http://schemas.openxmlformats.org/officeDocument/2006/relationships/image" Target="../media/image50.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44.png"/><Relationship Id="rId11" Type="http://schemas.openxmlformats.org/officeDocument/2006/relationships/image" Target="../media/image49.png"/><Relationship Id="rId5" Type="http://schemas.openxmlformats.org/officeDocument/2006/relationships/image" Target="../media/image43.png"/><Relationship Id="rId10" Type="http://schemas.openxmlformats.org/officeDocument/2006/relationships/image" Target="../media/image48.png"/><Relationship Id="rId4" Type="http://schemas.openxmlformats.org/officeDocument/2006/relationships/image" Target="../media/image42.png"/><Relationship Id="rId9" Type="http://schemas.openxmlformats.org/officeDocument/2006/relationships/image" Target="../media/image47.png"/></Relationships>
</file>

<file path=ppt/slides/_rels/slide3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52.tiff"/><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4.png"/></Relationships>
</file>

<file path=ppt/slides/_rels/slide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7.tiff"/><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2.jpe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ZA" dirty="0" smtClean="0"/>
              <a:t>English: First Additional Language</a:t>
            </a:r>
            <a:endParaRPr lang="en-GB" dirty="0"/>
          </a:p>
        </p:txBody>
      </p:sp>
      <p:sp>
        <p:nvSpPr>
          <p:cNvPr id="3" name="Subtitle 2"/>
          <p:cNvSpPr>
            <a:spLocks noGrp="1"/>
          </p:cNvSpPr>
          <p:nvPr>
            <p:ph type="subTitle" idx="1"/>
          </p:nvPr>
        </p:nvSpPr>
        <p:spPr/>
        <p:txBody>
          <a:bodyPr/>
          <a:lstStyle/>
          <a:p>
            <a:r>
              <a:rPr lang="en-ZA" dirty="0" smtClean="0"/>
              <a:t>NQF 3</a:t>
            </a:r>
            <a:endParaRPr lang="en-GB" dirty="0"/>
          </a:p>
        </p:txBody>
      </p:sp>
    </p:spTree>
    <p:extLst>
      <p:ext uri="{BB962C8B-B14F-4D97-AF65-F5344CB8AC3E}">
        <p14:creationId xmlns:p14="http://schemas.microsoft.com/office/powerpoint/2010/main" val="27534321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Examples of flyers </a:t>
            </a:r>
            <a:endParaRPr lang="en-ZA" dirty="0"/>
          </a:p>
        </p:txBody>
      </p:sp>
      <p:sp>
        <p:nvSpPr>
          <p:cNvPr id="3" name="Content Placeholder 2"/>
          <p:cNvSpPr>
            <a:spLocks noGrp="1"/>
          </p:cNvSpPr>
          <p:nvPr>
            <p:ph idx="1"/>
          </p:nvPr>
        </p:nvSpPr>
        <p:spPr/>
        <p:txBody>
          <a:bodyPr/>
          <a:lstStyle/>
          <a:p>
            <a:endParaRPr lang="en-ZA" dirty="0" smtClean="0"/>
          </a:p>
          <a:p>
            <a:endParaRPr lang="en-ZA"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86449" y="1285875"/>
            <a:ext cx="4609102" cy="472264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821095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Examples of flyers </a:t>
            </a:r>
            <a:endParaRPr lang="en-ZA" dirty="0"/>
          </a:p>
        </p:txBody>
      </p:sp>
      <p:sp>
        <p:nvSpPr>
          <p:cNvPr id="3" name="Content Placeholder 2"/>
          <p:cNvSpPr>
            <a:spLocks noGrp="1"/>
          </p:cNvSpPr>
          <p:nvPr>
            <p:ph idx="1"/>
          </p:nvPr>
        </p:nvSpPr>
        <p:spPr/>
        <p:txBody>
          <a:bodyPr/>
          <a:lstStyle/>
          <a:p>
            <a:endParaRPr lang="en-ZA" dirty="0" smtClean="0"/>
          </a:p>
          <a:p>
            <a:endParaRPr lang="en-ZA"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98989" y="1231738"/>
            <a:ext cx="3384022" cy="478806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296816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Examples of flyers </a:t>
            </a:r>
            <a:endParaRPr lang="en-ZA" dirty="0"/>
          </a:p>
        </p:txBody>
      </p:sp>
      <p:sp>
        <p:nvSpPr>
          <p:cNvPr id="3" name="Content Placeholder 2"/>
          <p:cNvSpPr>
            <a:spLocks noGrp="1"/>
          </p:cNvSpPr>
          <p:nvPr>
            <p:ph idx="1"/>
          </p:nvPr>
        </p:nvSpPr>
        <p:spPr/>
        <p:txBody>
          <a:bodyPr/>
          <a:lstStyle/>
          <a:p>
            <a:endParaRPr lang="en-ZA" dirty="0" smtClean="0"/>
          </a:p>
          <a:p>
            <a:endParaRPr lang="en-ZA"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04146" y="1295400"/>
            <a:ext cx="1901254" cy="47244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627265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5763" y="1524000"/>
            <a:ext cx="7910513" cy="2636839"/>
          </a:xfrm>
        </p:spPr>
        <p:txBody>
          <a:bodyPr/>
          <a:lstStyle/>
          <a:p>
            <a:r>
              <a:rPr lang="en-ZA" dirty="0"/>
              <a:t>Learning activity 7.2</a:t>
            </a:r>
            <a:endParaRPr lang="en-GB" dirty="0"/>
          </a:p>
        </p:txBody>
      </p:sp>
      <p:sp>
        <p:nvSpPr>
          <p:cNvPr id="3" name="Text Placeholder 2"/>
          <p:cNvSpPr>
            <a:spLocks noGrp="1"/>
          </p:cNvSpPr>
          <p:nvPr>
            <p:ph type="body" idx="1"/>
          </p:nvPr>
        </p:nvSpPr>
        <p:spPr>
          <a:xfrm>
            <a:off x="385763" y="3983834"/>
            <a:ext cx="7910513" cy="550427"/>
          </a:xfrm>
        </p:spPr>
        <p:txBody>
          <a:bodyPr/>
          <a:lstStyle/>
          <a:p>
            <a:r>
              <a:rPr lang="en-ZA" dirty="0" smtClean="0"/>
              <a:t>Module 7</a:t>
            </a:r>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1520" y="411599"/>
            <a:ext cx="1824241" cy="2484000"/>
          </a:xfrm>
          <a:prstGeom prst="rect">
            <a:avLst/>
          </a:prstGeom>
        </p:spPr>
      </p:pic>
      <p:sp>
        <p:nvSpPr>
          <p:cNvPr id="6" name="Text Placeholder 2"/>
          <p:cNvSpPr txBox="1">
            <a:spLocks/>
          </p:cNvSpPr>
          <p:nvPr/>
        </p:nvSpPr>
        <p:spPr>
          <a:xfrm>
            <a:off x="385763" y="4440022"/>
            <a:ext cx="7910513" cy="550427"/>
          </a:xfrm>
          <a:prstGeom prst="rect">
            <a:avLst/>
          </a:prstGeom>
        </p:spPr>
        <p:txBody>
          <a:bodyPr>
            <a:normAutofit fontScale="92500" lnSpcReduction="10000"/>
          </a:bodyPr>
          <a:lstStyle>
            <a:lvl1pPr marL="0" indent="0" algn="l" defTabSz="685800" rtl="0" eaLnBrk="1" latinLnBrk="0" hangingPunct="1">
              <a:lnSpc>
                <a:spcPct val="90000"/>
              </a:lnSpc>
              <a:spcBef>
                <a:spcPts val="750"/>
              </a:spcBef>
              <a:buFont typeface="Arial" panose="020B0604020202020204" pitchFamily="34" charset="0"/>
              <a:buNone/>
              <a:defRPr sz="3000" b="1" kern="1200">
                <a:solidFill>
                  <a:schemeClr val="bg1">
                    <a:lumMod val="50000"/>
                  </a:schemeClr>
                </a:solidFill>
                <a:latin typeface="+mn-lt"/>
                <a:ea typeface="+mn-ea"/>
                <a:cs typeface="+mn-cs"/>
              </a:defRPr>
            </a:lvl1pPr>
            <a:lvl2pPr marL="457200" indent="0" algn="l" defTabSz="685800" rtl="0" eaLnBrk="1" latinLnBrk="0" hangingPunct="1">
              <a:lnSpc>
                <a:spcPct val="90000"/>
              </a:lnSpc>
              <a:spcBef>
                <a:spcPts val="375"/>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685800" rtl="0" eaLnBrk="1" latinLnBrk="0" hangingPunct="1">
              <a:lnSpc>
                <a:spcPct val="90000"/>
              </a:lnSpc>
              <a:spcBef>
                <a:spcPts val="375"/>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685800" rtl="0" eaLnBrk="1" latinLnBrk="0" hangingPunct="1">
              <a:lnSpc>
                <a:spcPct val="90000"/>
              </a:lnSpc>
              <a:spcBef>
                <a:spcPts val="375"/>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685800" rtl="0" eaLnBrk="1" latinLnBrk="0" hangingPunct="1">
              <a:lnSpc>
                <a:spcPct val="90000"/>
              </a:lnSpc>
              <a:spcBef>
                <a:spcPts val="375"/>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685800" rtl="0" eaLnBrk="1" latinLnBrk="0" hangingPunct="1">
              <a:lnSpc>
                <a:spcPct val="90000"/>
              </a:lnSpc>
              <a:spcBef>
                <a:spcPts val="375"/>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685800" rtl="0" eaLnBrk="1" latinLnBrk="0" hangingPunct="1">
              <a:lnSpc>
                <a:spcPct val="90000"/>
              </a:lnSpc>
              <a:spcBef>
                <a:spcPts val="375"/>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685800" rtl="0" eaLnBrk="1" latinLnBrk="0" hangingPunct="1">
              <a:lnSpc>
                <a:spcPct val="90000"/>
              </a:lnSpc>
              <a:spcBef>
                <a:spcPts val="375"/>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685800" rtl="0" eaLnBrk="1" latinLnBrk="0" hangingPunct="1">
              <a:lnSpc>
                <a:spcPct val="90000"/>
              </a:lnSpc>
              <a:spcBef>
                <a:spcPts val="375"/>
              </a:spcBef>
              <a:buFont typeface="Arial" panose="020B0604020202020204" pitchFamily="34" charset="0"/>
              <a:buNone/>
              <a:defRPr sz="1600" kern="1200">
                <a:solidFill>
                  <a:schemeClr val="tx1">
                    <a:tint val="75000"/>
                  </a:schemeClr>
                </a:solidFill>
                <a:latin typeface="+mn-lt"/>
                <a:ea typeface="+mn-ea"/>
                <a:cs typeface="+mn-cs"/>
              </a:defRPr>
            </a:lvl9pPr>
          </a:lstStyle>
          <a:p>
            <a:r>
              <a:rPr lang="en-ZA" sz="1800" b="0" dirty="0">
                <a:solidFill>
                  <a:schemeClr val="tx1"/>
                </a:solidFill>
              </a:rPr>
              <a:t>Test your knowledge of this section by completing Learning activity </a:t>
            </a:r>
            <a:r>
              <a:rPr lang="en-ZA" sz="1800" b="0" dirty="0" smtClean="0">
                <a:solidFill>
                  <a:schemeClr val="tx1"/>
                </a:solidFill>
              </a:rPr>
              <a:t>7.2 </a:t>
            </a:r>
            <a:r>
              <a:rPr lang="en-ZA" sz="1800" b="0" dirty="0">
                <a:solidFill>
                  <a:schemeClr val="tx1"/>
                </a:solidFill>
              </a:rPr>
              <a:t>on page </a:t>
            </a:r>
            <a:r>
              <a:rPr lang="en-ZA" sz="1800" b="0" dirty="0" smtClean="0">
                <a:solidFill>
                  <a:schemeClr val="tx1"/>
                </a:solidFill>
              </a:rPr>
              <a:t>116 </a:t>
            </a:r>
            <a:r>
              <a:rPr lang="en-ZA" sz="1800" b="0" dirty="0">
                <a:solidFill>
                  <a:schemeClr val="tx1"/>
                </a:solidFill>
              </a:rPr>
              <a:t>of your </a:t>
            </a:r>
            <a:r>
              <a:rPr lang="en-ZA" sz="1800" b="0" i="1" dirty="0">
                <a:solidFill>
                  <a:schemeClr val="tx1"/>
                </a:solidFill>
              </a:rPr>
              <a:t>Student’s Book.</a:t>
            </a:r>
          </a:p>
          <a:p>
            <a:endParaRPr lang="en-ZA" sz="1800" b="0" dirty="0">
              <a:solidFill>
                <a:schemeClr val="tx1"/>
              </a:solidFill>
            </a:endParaRPr>
          </a:p>
        </p:txBody>
      </p:sp>
    </p:spTree>
    <p:extLst>
      <p:ext uri="{BB962C8B-B14F-4D97-AF65-F5344CB8AC3E}">
        <p14:creationId xmlns:p14="http://schemas.microsoft.com/office/powerpoint/2010/main" val="33940919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
            </a:r>
            <a:r>
              <a:rPr lang="en-US" dirty="0" smtClean="0"/>
              <a:t>amphlets</a:t>
            </a:r>
            <a:endParaRPr lang="en-ZA" dirty="0"/>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33400" y="1117971"/>
            <a:ext cx="2213309" cy="4901830"/>
          </a:xfrm>
          <a:prstGeom prst="rect">
            <a:avLst/>
          </a:prstGeom>
          <a:ln>
            <a:noFill/>
          </a:ln>
          <a:effectLst>
            <a:outerShdw blurRad="292100" dist="139700" dir="2700000" algn="tl" rotWithShape="0">
              <a:srgbClr val="333333">
                <a:alpha val="65000"/>
              </a:srgbClr>
            </a:outerShdw>
          </a:effectLst>
        </p:spPr>
      </p:pic>
      <p:sp>
        <p:nvSpPr>
          <p:cNvPr id="6" name="Rectangle 5"/>
          <p:cNvSpPr/>
          <p:nvPr/>
        </p:nvSpPr>
        <p:spPr>
          <a:xfrm>
            <a:off x="4269105" y="1145886"/>
            <a:ext cx="3743324" cy="923330"/>
          </a:xfrm>
          <a:prstGeom prst="rect">
            <a:avLst/>
          </a:prstGeom>
        </p:spPr>
        <p:txBody>
          <a:bodyPr wrap="square">
            <a:spAutoFit/>
          </a:bodyPr>
          <a:lstStyle/>
          <a:p>
            <a:r>
              <a:rPr lang="en-ZA" b="1" dirty="0">
                <a:solidFill>
                  <a:srgbClr val="FF0000"/>
                </a:solidFill>
              </a:rPr>
              <a:t>Pamphlets </a:t>
            </a:r>
            <a:r>
              <a:rPr lang="en-ZA" dirty="0">
                <a:solidFill>
                  <a:srgbClr val="FF0000"/>
                </a:solidFill>
              </a:rPr>
              <a:t>may consist of a few pages that are folded in half and bound at the crease to make a simple book</a:t>
            </a:r>
          </a:p>
        </p:txBody>
      </p:sp>
      <p:cxnSp>
        <p:nvCxnSpPr>
          <p:cNvPr id="7" name="Straight Arrow Connector 6"/>
          <p:cNvCxnSpPr/>
          <p:nvPr/>
        </p:nvCxnSpPr>
        <p:spPr>
          <a:xfrm>
            <a:off x="2438400" y="1524000"/>
            <a:ext cx="1752600"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4269105" y="4719935"/>
            <a:ext cx="3442335" cy="923330"/>
          </a:xfrm>
          <a:prstGeom prst="rect">
            <a:avLst/>
          </a:prstGeom>
        </p:spPr>
        <p:txBody>
          <a:bodyPr wrap="square">
            <a:spAutoFit/>
          </a:bodyPr>
          <a:lstStyle/>
          <a:p>
            <a:r>
              <a:rPr lang="en-ZA" dirty="0">
                <a:solidFill>
                  <a:srgbClr val="FF0000"/>
                </a:solidFill>
              </a:rPr>
              <a:t>Pamphlets are used to educate, inform, persuade or entertain your intended audience.</a:t>
            </a:r>
          </a:p>
        </p:txBody>
      </p:sp>
      <p:sp>
        <p:nvSpPr>
          <p:cNvPr id="10" name="Rectangle 9"/>
          <p:cNvSpPr/>
          <p:nvPr/>
        </p:nvSpPr>
        <p:spPr>
          <a:xfrm>
            <a:off x="4269105" y="2603212"/>
            <a:ext cx="3808095" cy="646331"/>
          </a:xfrm>
          <a:prstGeom prst="rect">
            <a:avLst/>
          </a:prstGeom>
        </p:spPr>
        <p:txBody>
          <a:bodyPr wrap="square">
            <a:spAutoFit/>
          </a:bodyPr>
          <a:lstStyle/>
          <a:p>
            <a:r>
              <a:rPr lang="en-ZA" dirty="0"/>
              <a:t>Pictures or diagrams are often included in pamphlets.</a:t>
            </a:r>
            <a:endParaRPr lang="en-US" dirty="0"/>
          </a:p>
        </p:txBody>
      </p:sp>
      <p:cxnSp>
        <p:nvCxnSpPr>
          <p:cNvPr id="11" name="Straight Arrow Connector 10"/>
          <p:cNvCxnSpPr/>
          <p:nvPr/>
        </p:nvCxnSpPr>
        <p:spPr>
          <a:xfrm>
            <a:off x="2057400" y="2860895"/>
            <a:ext cx="2133600" cy="3470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2667000" y="5181600"/>
            <a:ext cx="1524000"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8424925" y="-1"/>
            <a:ext cx="719075" cy="5604503"/>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 name="Picture 16"/>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8424000" y="5604503"/>
            <a:ext cx="725296" cy="720000"/>
          </a:xfrm>
          <a:prstGeom prst="rect">
            <a:avLst/>
          </a:prstGeom>
        </p:spPr>
      </p:pic>
      <p:pic>
        <p:nvPicPr>
          <p:cNvPr id="18" name="Pictur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14480" y="1652907"/>
            <a:ext cx="3353040" cy="3838454"/>
          </a:xfrm>
          <a:prstGeom prst="rect">
            <a:avLst/>
          </a:prstGeom>
        </p:spPr>
      </p:pic>
    </p:spTree>
    <p:extLst>
      <p:ext uri="{BB962C8B-B14F-4D97-AF65-F5344CB8AC3E}">
        <p14:creationId xmlns:p14="http://schemas.microsoft.com/office/powerpoint/2010/main" val="17479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8"/>
                                        </p:tgtEl>
                                      </p:cBhvr>
                                    </p:animEffect>
                                    <p:set>
                                      <p:cBhvr>
                                        <p:cTn id="7" dur="1" fill="hold">
                                          <p:stCondLst>
                                            <p:cond delay="499"/>
                                          </p:stCondLst>
                                        </p:cTn>
                                        <p:tgtEl>
                                          <p:spTgt spid="18"/>
                                        </p:tgtEl>
                                        <p:attrNameLst>
                                          <p:attrName>style.visibility</p:attrName>
                                        </p:attrNameLst>
                                      </p:cBhvr>
                                      <p:to>
                                        <p:strVal val="hidden"/>
                                      </p:to>
                                    </p:se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left)">
                                      <p:cBhvr>
                                        <p:cTn id="18" dur="500"/>
                                        <p:tgtEl>
                                          <p:spTgt spid="7"/>
                                        </p:tgtEl>
                                      </p:cBhvr>
                                    </p:animEffect>
                                  </p:childTnLst>
                                </p:cTn>
                              </p:par>
                              <p:par>
                                <p:cTn id="19" presetID="2" presetClass="entr" presetSubtype="2"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1+#ppt_w/2"/>
                                          </p:val>
                                        </p:tav>
                                        <p:tav tm="100000">
                                          <p:val>
                                            <p:strVal val="#ppt_x"/>
                                          </p:val>
                                        </p:tav>
                                      </p:tavLst>
                                    </p:anim>
                                    <p:anim calcmode="lin" valueType="num">
                                      <p:cBhvr additive="base">
                                        <p:cTn id="22"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left)">
                                      <p:cBhvr>
                                        <p:cTn id="27" dur="500"/>
                                        <p:tgtEl>
                                          <p:spTgt spid="11"/>
                                        </p:tgtEl>
                                      </p:cBhvr>
                                    </p:animEffect>
                                  </p:childTnLst>
                                </p:cTn>
                              </p:par>
                              <p:par>
                                <p:cTn id="28" presetID="2" presetClass="entr" presetSubtype="2"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additive="base">
                                        <p:cTn id="30" dur="500" fill="hold"/>
                                        <p:tgtEl>
                                          <p:spTgt spid="10"/>
                                        </p:tgtEl>
                                        <p:attrNameLst>
                                          <p:attrName>ppt_x</p:attrName>
                                        </p:attrNameLst>
                                      </p:cBhvr>
                                      <p:tavLst>
                                        <p:tav tm="0">
                                          <p:val>
                                            <p:strVal val="1+#ppt_w/2"/>
                                          </p:val>
                                        </p:tav>
                                        <p:tav tm="100000">
                                          <p:val>
                                            <p:strVal val="#ppt_x"/>
                                          </p:val>
                                        </p:tav>
                                      </p:tavLst>
                                    </p:anim>
                                    <p:anim calcmode="lin" valueType="num">
                                      <p:cBhvr additive="base">
                                        <p:cTn id="31"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wipe(left)">
                                      <p:cBhvr>
                                        <p:cTn id="36" dur="500"/>
                                        <p:tgtEl>
                                          <p:spTgt spid="13"/>
                                        </p:tgtEl>
                                      </p:cBhvr>
                                    </p:animEffect>
                                  </p:childTnLst>
                                </p:cTn>
                              </p:par>
                              <p:par>
                                <p:cTn id="37" presetID="2" presetClass="entr" presetSubtype="2"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1+#ppt_w/2"/>
                                          </p:val>
                                        </p:tav>
                                        <p:tav tm="100000">
                                          <p:val>
                                            <p:strVal val="#ppt_x"/>
                                          </p:val>
                                        </p:tav>
                                      </p:tavLst>
                                    </p:anim>
                                    <p:anim calcmode="lin" valueType="num">
                                      <p:cBhvr additive="base">
                                        <p:cTn id="40"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5763" y="1524000"/>
            <a:ext cx="7910513" cy="2636839"/>
          </a:xfrm>
        </p:spPr>
        <p:txBody>
          <a:bodyPr/>
          <a:lstStyle/>
          <a:p>
            <a:r>
              <a:rPr lang="en-ZA" dirty="0"/>
              <a:t>Learning activity  </a:t>
            </a:r>
            <a:r>
              <a:rPr lang="en-ZA" dirty="0" smtClean="0"/>
              <a:t>7.3</a:t>
            </a:r>
            <a:endParaRPr lang="en-GB" dirty="0"/>
          </a:p>
        </p:txBody>
      </p:sp>
      <p:sp>
        <p:nvSpPr>
          <p:cNvPr id="3" name="Text Placeholder 2"/>
          <p:cNvSpPr>
            <a:spLocks noGrp="1"/>
          </p:cNvSpPr>
          <p:nvPr>
            <p:ph type="body" idx="1"/>
          </p:nvPr>
        </p:nvSpPr>
        <p:spPr>
          <a:xfrm>
            <a:off x="385763" y="3983834"/>
            <a:ext cx="7910513" cy="550427"/>
          </a:xfrm>
        </p:spPr>
        <p:txBody>
          <a:bodyPr/>
          <a:lstStyle/>
          <a:p>
            <a:r>
              <a:rPr lang="en-ZA" dirty="0" smtClean="0"/>
              <a:t>Module 7</a:t>
            </a:r>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1520" y="411599"/>
            <a:ext cx="1824241" cy="2484000"/>
          </a:xfrm>
          <a:prstGeom prst="rect">
            <a:avLst/>
          </a:prstGeom>
        </p:spPr>
      </p:pic>
      <p:sp>
        <p:nvSpPr>
          <p:cNvPr id="6" name="Text Placeholder 2"/>
          <p:cNvSpPr txBox="1">
            <a:spLocks/>
          </p:cNvSpPr>
          <p:nvPr/>
        </p:nvSpPr>
        <p:spPr>
          <a:xfrm>
            <a:off x="385763" y="4440022"/>
            <a:ext cx="7910513" cy="550427"/>
          </a:xfrm>
          <a:prstGeom prst="rect">
            <a:avLst/>
          </a:prstGeom>
        </p:spPr>
        <p:txBody>
          <a:bodyPr>
            <a:normAutofit fontScale="92500" lnSpcReduction="10000"/>
          </a:bodyPr>
          <a:lstStyle>
            <a:lvl1pPr marL="0" indent="0" algn="l" defTabSz="685800" rtl="0" eaLnBrk="1" latinLnBrk="0" hangingPunct="1">
              <a:lnSpc>
                <a:spcPct val="90000"/>
              </a:lnSpc>
              <a:spcBef>
                <a:spcPts val="750"/>
              </a:spcBef>
              <a:buFont typeface="Arial" panose="020B0604020202020204" pitchFamily="34" charset="0"/>
              <a:buNone/>
              <a:defRPr sz="3000" b="1" kern="1200">
                <a:solidFill>
                  <a:schemeClr val="bg1">
                    <a:lumMod val="50000"/>
                  </a:schemeClr>
                </a:solidFill>
                <a:latin typeface="+mn-lt"/>
                <a:ea typeface="+mn-ea"/>
                <a:cs typeface="+mn-cs"/>
              </a:defRPr>
            </a:lvl1pPr>
            <a:lvl2pPr marL="457200" indent="0" algn="l" defTabSz="685800" rtl="0" eaLnBrk="1" latinLnBrk="0" hangingPunct="1">
              <a:lnSpc>
                <a:spcPct val="90000"/>
              </a:lnSpc>
              <a:spcBef>
                <a:spcPts val="375"/>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685800" rtl="0" eaLnBrk="1" latinLnBrk="0" hangingPunct="1">
              <a:lnSpc>
                <a:spcPct val="90000"/>
              </a:lnSpc>
              <a:spcBef>
                <a:spcPts val="375"/>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685800" rtl="0" eaLnBrk="1" latinLnBrk="0" hangingPunct="1">
              <a:lnSpc>
                <a:spcPct val="90000"/>
              </a:lnSpc>
              <a:spcBef>
                <a:spcPts val="375"/>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685800" rtl="0" eaLnBrk="1" latinLnBrk="0" hangingPunct="1">
              <a:lnSpc>
                <a:spcPct val="90000"/>
              </a:lnSpc>
              <a:spcBef>
                <a:spcPts val="375"/>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685800" rtl="0" eaLnBrk="1" latinLnBrk="0" hangingPunct="1">
              <a:lnSpc>
                <a:spcPct val="90000"/>
              </a:lnSpc>
              <a:spcBef>
                <a:spcPts val="375"/>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685800" rtl="0" eaLnBrk="1" latinLnBrk="0" hangingPunct="1">
              <a:lnSpc>
                <a:spcPct val="90000"/>
              </a:lnSpc>
              <a:spcBef>
                <a:spcPts val="375"/>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685800" rtl="0" eaLnBrk="1" latinLnBrk="0" hangingPunct="1">
              <a:lnSpc>
                <a:spcPct val="90000"/>
              </a:lnSpc>
              <a:spcBef>
                <a:spcPts val="375"/>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685800" rtl="0" eaLnBrk="1" latinLnBrk="0" hangingPunct="1">
              <a:lnSpc>
                <a:spcPct val="90000"/>
              </a:lnSpc>
              <a:spcBef>
                <a:spcPts val="375"/>
              </a:spcBef>
              <a:buFont typeface="Arial" panose="020B0604020202020204" pitchFamily="34" charset="0"/>
              <a:buNone/>
              <a:defRPr sz="1600" kern="1200">
                <a:solidFill>
                  <a:schemeClr val="tx1">
                    <a:tint val="75000"/>
                  </a:schemeClr>
                </a:solidFill>
                <a:latin typeface="+mn-lt"/>
                <a:ea typeface="+mn-ea"/>
                <a:cs typeface="+mn-cs"/>
              </a:defRPr>
            </a:lvl9pPr>
          </a:lstStyle>
          <a:p>
            <a:r>
              <a:rPr lang="en-ZA" sz="1800" b="0" dirty="0">
                <a:solidFill>
                  <a:schemeClr val="tx1"/>
                </a:solidFill>
              </a:rPr>
              <a:t>Test your knowledge of this section by completing Learning activity </a:t>
            </a:r>
            <a:r>
              <a:rPr lang="en-ZA" sz="1800" b="0" dirty="0" smtClean="0">
                <a:solidFill>
                  <a:schemeClr val="tx1"/>
                </a:solidFill>
              </a:rPr>
              <a:t>7.3 </a:t>
            </a:r>
            <a:r>
              <a:rPr lang="en-ZA" sz="1800" b="0" dirty="0">
                <a:solidFill>
                  <a:schemeClr val="tx1"/>
                </a:solidFill>
              </a:rPr>
              <a:t>on page </a:t>
            </a:r>
            <a:r>
              <a:rPr lang="en-ZA" sz="1800" b="0" dirty="0" smtClean="0">
                <a:solidFill>
                  <a:schemeClr val="tx1"/>
                </a:solidFill>
              </a:rPr>
              <a:t>117 of </a:t>
            </a:r>
            <a:r>
              <a:rPr lang="en-ZA" sz="1800" b="0" dirty="0">
                <a:solidFill>
                  <a:schemeClr val="tx1"/>
                </a:solidFill>
              </a:rPr>
              <a:t>your </a:t>
            </a:r>
            <a:r>
              <a:rPr lang="en-ZA" sz="1800" b="0" i="1" dirty="0">
                <a:solidFill>
                  <a:schemeClr val="tx1"/>
                </a:solidFill>
              </a:rPr>
              <a:t>Student’s Book.</a:t>
            </a:r>
          </a:p>
          <a:p>
            <a:endParaRPr lang="en-ZA" sz="1800" b="0" dirty="0">
              <a:solidFill>
                <a:schemeClr val="tx1"/>
              </a:solidFill>
            </a:endParaRPr>
          </a:p>
        </p:txBody>
      </p:sp>
    </p:spTree>
    <p:extLst>
      <p:ext uri="{BB962C8B-B14F-4D97-AF65-F5344CB8AC3E}">
        <p14:creationId xmlns:p14="http://schemas.microsoft.com/office/powerpoint/2010/main" val="37009727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Brochures</a:t>
            </a:r>
            <a:endParaRPr lang="en-GB" dirty="0"/>
          </a:p>
        </p:txBody>
      </p:sp>
      <p:sp>
        <p:nvSpPr>
          <p:cNvPr id="3" name="Content Placeholder 2"/>
          <p:cNvSpPr>
            <a:spLocks noGrp="1"/>
          </p:cNvSpPr>
          <p:nvPr>
            <p:ph idx="1"/>
          </p:nvPr>
        </p:nvSpPr>
        <p:spPr/>
        <p:txBody>
          <a:bodyPr/>
          <a:lstStyle/>
          <a:p>
            <a:r>
              <a:rPr lang="en-ZA" dirty="0"/>
              <a:t>Brochures</a:t>
            </a:r>
            <a:r>
              <a:rPr lang="en-ZA" b="1" dirty="0"/>
              <a:t> </a:t>
            </a:r>
            <a:r>
              <a:rPr lang="en-ZA" dirty="0"/>
              <a:t>are similar to pamphlets but are more upmarket in their design. </a:t>
            </a:r>
            <a:endParaRPr lang="en-ZA" dirty="0" smtClean="0"/>
          </a:p>
          <a:p>
            <a:r>
              <a:rPr lang="en-ZA" dirty="0"/>
              <a:t>Brochures are folded a number of times, so the copy (the words) and the visual material may appear on four or six pages</a:t>
            </a:r>
            <a:r>
              <a:rPr lang="en-ZA" dirty="0" smtClean="0"/>
              <a:t>.</a:t>
            </a:r>
          </a:p>
          <a:p>
            <a:r>
              <a:rPr lang="en-ZA" dirty="0"/>
              <a:t>Brochures are meant to be kept and referred to again and again. </a:t>
            </a:r>
            <a:endParaRPr lang="en-ZA" dirty="0" smtClean="0"/>
          </a:p>
          <a:p>
            <a:r>
              <a:rPr lang="en-ZA" dirty="0"/>
              <a:t>Brochures are often printed on glossy paper and are often in full colour. </a:t>
            </a:r>
            <a:endParaRPr lang="en-US" dirty="0"/>
          </a:p>
          <a:p>
            <a:endParaRPr lang="en-US" dirty="0"/>
          </a:p>
          <a:p>
            <a:endParaRPr lang="en-US" dirty="0"/>
          </a:p>
          <a:p>
            <a:endParaRPr lang="en-US" dirty="0"/>
          </a:p>
          <a:p>
            <a:endParaRPr lang="en-GB" dirty="0"/>
          </a:p>
        </p:txBody>
      </p:sp>
    </p:spTree>
    <p:extLst>
      <p:ext uri="{BB962C8B-B14F-4D97-AF65-F5344CB8AC3E}">
        <p14:creationId xmlns:p14="http://schemas.microsoft.com/office/powerpoint/2010/main" val="13544047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of brochures</a:t>
            </a:r>
            <a:endParaRPr lang="en-ZA" dirty="0"/>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45556" y="1295400"/>
            <a:ext cx="7090887" cy="4724400"/>
          </a:xfrm>
        </p:spPr>
      </p:pic>
    </p:spTree>
    <p:extLst>
      <p:ext uri="{BB962C8B-B14F-4D97-AF65-F5344CB8AC3E}">
        <p14:creationId xmlns:p14="http://schemas.microsoft.com/office/powerpoint/2010/main" val="8625299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5763" y="1524000"/>
            <a:ext cx="7910513" cy="2636839"/>
          </a:xfrm>
        </p:spPr>
        <p:txBody>
          <a:bodyPr/>
          <a:lstStyle/>
          <a:p>
            <a:r>
              <a:rPr lang="en-ZA" dirty="0"/>
              <a:t>Learning activity </a:t>
            </a:r>
            <a:r>
              <a:rPr lang="en-ZA" dirty="0" smtClean="0"/>
              <a:t>7.4</a:t>
            </a:r>
            <a:endParaRPr lang="en-GB" dirty="0"/>
          </a:p>
        </p:txBody>
      </p:sp>
      <p:sp>
        <p:nvSpPr>
          <p:cNvPr id="3" name="Text Placeholder 2"/>
          <p:cNvSpPr>
            <a:spLocks noGrp="1"/>
          </p:cNvSpPr>
          <p:nvPr>
            <p:ph type="body" idx="1"/>
          </p:nvPr>
        </p:nvSpPr>
        <p:spPr>
          <a:xfrm>
            <a:off x="385763" y="3983834"/>
            <a:ext cx="7910513" cy="550427"/>
          </a:xfrm>
        </p:spPr>
        <p:txBody>
          <a:bodyPr/>
          <a:lstStyle/>
          <a:p>
            <a:r>
              <a:rPr lang="en-ZA" dirty="0" smtClean="0"/>
              <a:t>Module 7</a:t>
            </a:r>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1520" y="411599"/>
            <a:ext cx="1824241" cy="2484000"/>
          </a:xfrm>
          <a:prstGeom prst="rect">
            <a:avLst/>
          </a:prstGeom>
        </p:spPr>
      </p:pic>
      <p:sp>
        <p:nvSpPr>
          <p:cNvPr id="6" name="Text Placeholder 2"/>
          <p:cNvSpPr txBox="1">
            <a:spLocks/>
          </p:cNvSpPr>
          <p:nvPr/>
        </p:nvSpPr>
        <p:spPr>
          <a:xfrm>
            <a:off x="385763" y="4440022"/>
            <a:ext cx="7910513" cy="550427"/>
          </a:xfrm>
          <a:prstGeom prst="rect">
            <a:avLst/>
          </a:prstGeom>
        </p:spPr>
        <p:txBody>
          <a:bodyPr>
            <a:normAutofit fontScale="92500" lnSpcReduction="10000"/>
          </a:bodyPr>
          <a:lstStyle>
            <a:lvl1pPr marL="0" indent="0" algn="l" defTabSz="685800" rtl="0" eaLnBrk="1" latinLnBrk="0" hangingPunct="1">
              <a:lnSpc>
                <a:spcPct val="90000"/>
              </a:lnSpc>
              <a:spcBef>
                <a:spcPts val="750"/>
              </a:spcBef>
              <a:buFont typeface="Arial" panose="020B0604020202020204" pitchFamily="34" charset="0"/>
              <a:buNone/>
              <a:defRPr sz="3000" b="1" kern="1200">
                <a:solidFill>
                  <a:schemeClr val="bg1">
                    <a:lumMod val="50000"/>
                  </a:schemeClr>
                </a:solidFill>
                <a:latin typeface="+mn-lt"/>
                <a:ea typeface="+mn-ea"/>
                <a:cs typeface="+mn-cs"/>
              </a:defRPr>
            </a:lvl1pPr>
            <a:lvl2pPr marL="457200" indent="0" algn="l" defTabSz="685800" rtl="0" eaLnBrk="1" latinLnBrk="0" hangingPunct="1">
              <a:lnSpc>
                <a:spcPct val="90000"/>
              </a:lnSpc>
              <a:spcBef>
                <a:spcPts val="375"/>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685800" rtl="0" eaLnBrk="1" latinLnBrk="0" hangingPunct="1">
              <a:lnSpc>
                <a:spcPct val="90000"/>
              </a:lnSpc>
              <a:spcBef>
                <a:spcPts val="375"/>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685800" rtl="0" eaLnBrk="1" latinLnBrk="0" hangingPunct="1">
              <a:lnSpc>
                <a:spcPct val="90000"/>
              </a:lnSpc>
              <a:spcBef>
                <a:spcPts val="375"/>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685800" rtl="0" eaLnBrk="1" latinLnBrk="0" hangingPunct="1">
              <a:lnSpc>
                <a:spcPct val="90000"/>
              </a:lnSpc>
              <a:spcBef>
                <a:spcPts val="375"/>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685800" rtl="0" eaLnBrk="1" latinLnBrk="0" hangingPunct="1">
              <a:lnSpc>
                <a:spcPct val="90000"/>
              </a:lnSpc>
              <a:spcBef>
                <a:spcPts val="375"/>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685800" rtl="0" eaLnBrk="1" latinLnBrk="0" hangingPunct="1">
              <a:lnSpc>
                <a:spcPct val="90000"/>
              </a:lnSpc>
              <a:spcBef>
                <a:spcPts val="375"/>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685800" rtl="0" eaLnBrk="1" latinLnBrk="0" hangingPunct="1">
              <a:lnSpc>
                <a:spcPct val="90000"/>
              </a:lnSpc>
              <a:spcBef>
                <a:spcPts val="375"/>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685800" rtl="0" eaLnBrk="1" latinLnBrk="0" hangingPunct="1">
              <a:lnSpc>
                <a:spcPct val="90000"/>
              </a:lnSpc>
              <a:spcBef>
                <a:spcPts val="375"/>
              </a:spcBef>
              <a:buFont typeface="Arial" panose="020B0604020202020204" pitchFamily="34" charset="0"/>
              <a:buNone/>
              <a:defRPr sz="1600" kern="1200">
                <a:solidFill>
                  <a:schemeClr val="tx1">
                    <a:tint val="75000"/>
                  </a:schemeClr>
                </a:solidFill>
                <a:latin typeface="+mn-lt"/>
                <a:ea typeface="+mn-ea"/>
                <a:cs typeface="+mn-cs"/>
              </a:defRPr>
            </a:lvl9pPr>
          </a:lstStyle>
          <a:p>
            <a:r>
              <a:rPr lang="en-ZA" sz="1800" b="0" dirty="0">
                <a:solidFill>
                  <a:schemeClr val="tx1"/>
                </a:solidFill>
              </a:rPr>
              <a:t>Test your knowledge of this section by completing Learning activity </a:t>
            </a:r>
            <a:r>
              <a:rPr lang="en-ZA" sz="1800" b="0" dirty="0" smtClean="0">
                <a:solidFill>
                  <a:schemeClr val="tx1"/>
                </a:solidFill>
              </a:rPr>
              <a:t>7.4 </a:t>
            </a:r>
            <a:r>
              <a:rPr lang="en-ZA" sz="1800" b="0" dirty="0">
                <a:solidFill>
                  <a:schemeClr val="tx1"/>
                </a:solidFill>
              </a:rPr>
              <a:t>on page </a:t>
            </a:r>
            <a:r>
              <a:rPr lang="en-ZA" sz="1800" b="0" dirty="0" smtClean="0">
                <a:solidFill>
                  <a:schemeClr val="tx1"/>
                </a:solidFill>
              </a:rPr>
              <a:t>119 of </a:t>
            </a:r>
            <a:r>
              <a:rPr lang="en-ZA" sz="1800" b="0" dirty="0">
                <a:solidFill>
                  <a:schemeClr val="tx1"/>
                </a:solidFill>
              </a:rPr>
              <a:t>your </a:t>
            </a:r>
            <a:r>
              <a:rPr lang="en-ZA" sz="1800" b="0" i="1" dirty="0">
                <a:solidFill>
                  <a:schemeClr val="tx1"/>
                </a:solidFill>
              </a:rPr>
              <a:t>Student’s Book.</a:t>
            </a:r>
          </a:p>
          <a:p>
            <a:endParaRPr lang="en-ZA" sz="1800" b="0" dirty="0">
              <a:solidFill>
                <a:schemeClr val="tx1"/>
              </a:solidFill>
            </a:endParaRPr>
          </a:p>
        </p:txBody>
      </p:sp>
    </p:spTree>
    <p:extLst>
      <p:ext uri="{BB962C8B-B14F-4D97-AF65-F5344CB8AC3E}">
        <p14:creationId xmlns:p14="http://schemas.microsoft.com/office/powerpoint/2010/main" val="12867727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Phrases and clauses</a:t>
            </a:r>
            <a:endParaRPr lang="en-ZA" dirty="0"/>
          </a:p>
        </p:txBody>
      </p:sp>
      <p:sp>
        <p:nvSpPr>
          <p:cNvPr id="5" name="Content Placeholder 2"/>
          <p:cNvSpPr txBox="1">
            <a:spLocks/>
          </p:cNvSpPr>
          <p:nvPr/>
        </p:nvSpPr>
        <p:spPr>
          <a:xfrm>
            <a:off x="723901" y="1746328"/>
            <a:ext cx="6781800" cy="285749"/>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ZA" dirty="0"/>
              <a:t>Groups of words without a finite verb </a:t>
            </a:r>
          </a:p>
        </p:txBody>
      </p:sp>
      <p:sp>
        <p:nvSpPr>
          <p:cNvPr id="6" name="Rectangle 5"/>
          <p:cNvSpPr/>
          <p:nvPr/>
        </p:nvSpPr>
        <p:spPr>
          <a:xfrm>
            <a:off x="495300" y="1514475"/>
            <a:ext cx="7391400" cy="742949"/>
          </a:xfrm>
          <a:prstGeom prst="rect">
            <a:avLst/>
          </a:prstGeom>
          <a:noFill/>
          <a:ln w="38100">
            <a:solidFill>
              <a:srgbClr val="D9F0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noFill/>
            </a:endParaRPr>
          </a:p>
        </p:txBody>
      </p:sp>
      <p:sp>
        <p:nvSpPr>
          <p:cNvPr id="7" name="Content Placeholder 2"/>
          <p:cNvSpPr txBox="1">
            <a:spLocks/>
          </p:cNvSpPr>
          <p:nvPr/>
        </p:nvSpPr>
        <p:spPr>
          <a:xfrm>
            <a:off x="800100" y="1219200"/>
            <a:ext cx="1409700" cy="461962"/>
          </a:xfrm>
          <a:prstGeom prst="rect">
            <a:avLst/>
          </a:prstGeom>
          <a:solidFill>
            <a:schemeClr val="bg1"/>
          </a:solidFill>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ZA" sz="2800" b="1" i="1" dirty="0" smtClean="0">
                <a:solidFill>
                  <a:srgbClr val="1073B0"/>
                </a:solidFill>
              </a:rPr>
              <a:t>Phrases</a:t>
            </a:r>
            <a:endParaRPr lang="en-GB" sz="2800" b="1" i="1" dirty="0">
              <a:solidFill>
                <a:srgbClr val="1073B0"/>
              </a:solidFill>
            </a:endParaRPr>
          </a:p>
        </p:txBody>
      </p:sp>
      <p:sp>
        <p:nvSpPr>
          <p:cNvPr id="17" name="Content Placeholder 2"/>
          <p:cNvSpPr txBox="1">
            <a:spLocks/>
          </p:cNvSpPr>
          <p:nvPr/>
        </p:nvSpPr>
        <p:spPr>
          <a:xfrm>
            <a:off x="723901" y="2809875"/>
            <a:ext cx="6781800" cy="923925"/>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spcBef>
                <a:spcPts val="0"/>
              </a:spcBef>
            </a:pPr>
            <a:r>
              <a:rPr lang="en-ZA" dirty="0"/>
              <a:t>Groups of words that have a finite verb </a:t>
            </a:r>
          </a:p>
          <a:p>
            <a:pPr>
              <a:spcBef>
                <a:spcPts val="0"/>
              </a:spcBef>
            </a:pPr>
            <a:r>
              <a:rPr lang="en-ZA" dirty="0" smtClean="0"/>
              <a:t>A </a:t>
            </a:r>
            <a:r>
              <a:rPr lang="en-ZA" dirty="0"/>
              <a:t>clause that can stand alone.</a:t>
            </a:r>
          </a:p>
        </p:txBody>
      </p:sp>
      <p:sp>
        <p:nvSpPr>
          <p:cNvPr id="18" name="Rectangle 17"/>
          <p:cNvSpPr/>
          <p:nvPr/>
        </p:nvSpPr>
        <p:spPr>
          <a:xfrm>
            <a:off x="495300" y="2657475"/>
            <a:ext cx="7391400" cy="1155778"/>
          </a:xfrm>
          <a:prstGeom prst="rect">
            <a:avLst/>
          </a:prstGeom>
          <a:noFill/>
          <a:ln w="38100">
            <a:solidFill>
              <a:srgbClr val="D9F0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noFill/>
            </a:endParaRPr>
          </a:p>
        </p:txBody>
      </p:sp>
      <p:sp>
        <p:nvSpPr>
          <p:cNvPr id="19" name="Content Placeholder 2"/>
          <p:cNvSpPr txBox="1">
            <a:spLocks/>
          </p:cNvSpPr>
          <p:nvPr/>
        </p:nvSpPr>
        <p:spPr>
          <a:xfrm>
            <a:off x="800100" y="2362200"/>
            <a:ext cx="1409700" cy="461962"/>
          </a:xfrm>
          <a:prstGeom prst="rect">
            <a:avLst/>
          </a:prstGeom>
          <a:solidFill>
            <a:schemeClr val="bg1"/>
          </a:solidFill>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ZA" sz="2800" b="1" i="1" dirty="0" smtClean="0">
                <a:solidFill>
                  <a:srgbClr val="1073B0"/>
                </a:solidFill>
              </a:rPr>
              <a:t>Clauses</a:t>
            </a:r>
            <a:endParaRPr lang="en-GB" sz="2800" b="1" i="1" dirty="0">
              <a:solidFill>
                <a:srgbClr val="1073B0"/>
              </a:solidFill>
            </a:endParaRPr>
          </a:p>
        </p:txBody>
      </p:sp>
      <p:grpSp>
        <p:nvGrpSpPr>
          <p:cNvPr id="3" name="Group 2"/>
          <p:cNvGrpSpPr/>
          <p:nvPr/>
        </p:nvGrpSpPr>
        <p:grpSpPr>
          <a:xfrm>
            <a:off x="993077" y="4190198"/>
            <a:ext cx="6395845" cy="1772439"/>
            <a:chOff x="993077" y="4190198"/>
            <a:chExt cx="6395845" cy="1772439"/>
          </a:xfrm>
        </p:grpSpPr>
        <p:sp>
          <p:nvSpPr>
            <p:cNvPr id="24" name="Rounded Rectangle 23"/>
            <p:cNvSpPr/>
            <p:nvPr/>
          </p:nvSpPr>
          <p:spPr>
            <a:xfrm>
              <a:off x="2397821" y="4499895"/>
              <a:ext cx="4991101" cy="990600"/>
            </a:xfrm>
            <a:prstGeom prst="roundRect">
              <a:avLst/>
            </a:prstGeom>
            <a:solidFill>
              <a:srgbClr val="D9F0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p:cNvSpPr txBox="1"/>
            <p:nvPr/>
          </p:nvSpPr>
          <p:spPr>
            <a:xfrm>
              <a:off x="2816920" y="4648200"/>
              <a:ext cx="4114800" cy="707886"/>
            </a:xfrm>
            <a:prstGeom prst="rect">
              <a:avLst/>
            </a:prstGeom>
            <a:noFill/>
          </p:spPr>
          <p:txBody>
            <a:bodyPr wrap="square" rtlCol="0">
              <a:spAutoFit/>
            </a:bodyPr>
            <a:lstStyle/>
            <a:p>
              <a:pPr algn="ctr"/>
              <a:r>
                <a:rPr lang="en-ZA" sz="2000" dirty="0"/>
                <a:t>Can you think of an example for each of these definitions</a:t>
              </a:r>
              <a:r>
                <a:rPr lang="en-ZA" sz="2000" dirty="0" smtClean="0"/>
                <a:t>?</a:t>
              </a:r>
              <a:endParaRPr lang="en-ZA" sz="2000" dirty="0"/>
            </a:p>
          </p:txBody>
        </p:sp>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3077" y="4190198"/>
              <a:ext cx="1633343" cy="1772439"/>
            </a:xfrm>
            <a:prstGeom prst="rect">
              <a:avLst/>
            </a:prstGeom>
          </p:spPr>
        </p:pic>
      </p:grpSp>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32658" y="4220835"/>
            <a:ext cx="1516684" cy="1736252"/>
          </a:xfrm>
          <a:prstGeom prst="rect">
            <a:avLst/>
          </a:prstGeom>
        </p:spPr>
      </p:pic>
    </p:spTree>
    <p:extLst>
      <p:ext uri="{BB962C8B-B14F-4D97-AF65-F5344CB8AC3E}">
        <p14:creationId xmlns:p14="http://schemas.microsoft.com/office/powerpoint/2010/main" val="3306086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6"/>
                                        </p:tgtEl>
                                      </p:cBhvr>
                                    </p:animEffect>
                                    <p:set>
                                      <p:cBhvr>
                                        <p:cTn id="7" dur="1" fill="hold">
                                          <p:stCondLst>
                                            <p:cond delay="499"/>
                                          </p:stCondLst>
                                        </p:cTn>
                                        <p:tgtEl>
                                          <p:spTgt spid="16"/>
                                        </p:tgtEl>
                                        <p:attrNameLst>
                                          <p:attrName>style.visibility</p:attrName>
                                        </p:attrNameLst>
                                      </p:cBhvr>
                                      <p:to>
                                        <p:strVal val="hidden"/>
                                      </p:to>
                                    </p:se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sz="6000" dirty="0"/>
              <a:t>Reading and creating </a:t>
            </a:r>
            <a:r>
              <a:rPr lang="en-ZA" sz="6000" dirty="0" smtClean="0"/>
              <a:t>multimedia </a:t>
            </a:r>
            <a:r>
              <a:rPr lang="en-ZA" sz="6000" dirty="0"/>
              <a:t>texts, flyers, pamphlets and brochures</a:t>
            </a:r>
          </a:p>
        </p:txBody>
      </p:sp>
      <p:sp>
        <p:nvSpPr>
          <p:cNvPr id="3" name="Text Placeholder 2"/>
          <p:cNvSpPr>
            <a:spLocks noGrp="1"/>
          </p:cNvSpPr>
          <p:nvPr>
            <p:ph type="body" idx="1"/>
          </p:nvPr>
        </p:nvSpPr>
        <p:spPr/>
        <p:txBody>
          <a:bodyPr/>
          <a:lstStyle/>
          <a:p>
            <a:r>
              <a:rPr lang="en-ZA" dirty="0"/>
              <a:t>Module 7</a:t>
            </a:r>
            <a:endParaRPr lang="en-GB" dirty="0"/>
          </a:p>
        </p:txBody>
      </p:sp>
    </p:spTree>
    <p:extLst>
      <p:ext uri="{BB962C8B-B14F-4D97-AF65-F5344CB8AC3E}">
        <p14:creationId xmlns:p14="http://schemas.microsoft.com/office/powerpoint/2010/main" val="27011880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More about phrases and clauses</a:t>
            </a:r>
            <a:br>
              <a:rPr lang="en-US" dirty="0"/>
            </a:br>
            <a:endParaRPr lang="en-ZA" dirty="0"/>
          </a:p>
        </p:txBody>
      </p:sp>
      <p:sp>
        <p:nvSpPr>
          <p:cNvPr id="3" name="Content Placeholder 2"/>
          <p:cNvSpPr>
            <a:spLocks noGrp="1"/>
          </p:cNvSpPr>
          <p:nvPr>
            <p:ph idx="1"/>
          </p:nvPr>
        </p:nvSpPr>
        <p:spPr>
          <a:xfrm>
            <a:off x="390524" y="1288093"/>
            <a:ext cx="7905751" cy="4891088"/>
          </a:xfrm>
        </p:spPr>
        <p:txBody>
          <a:bodyPr/>
          <a:lstStyle/>
          <a:p>
            <a:pPr marL="0" indent="0" algn="ctr">
              <a:buNone/>
            </a:pPr>
            <a:r>
              <a:rPr lang="en-ZA" sz="2400" dirty="0"/>
              <a:t>Verbs tell you about the subject</a:t>
            </a:r>
            <a:r>
              <a:rPr lang="en-ZA" sz="2400" dirty="0" smtClean="0"/>
              <a:t>.</a:t>
            </a:r>
          </a:p>
          <a:p>
            <a:pPr marL="0" indent="0" algn="ctr">
              <a:buNone/>
            </a:pPr>
            <a:endParaRPr lang="en-ZA" sz="2400" dirty="0"/>
          </a:p>
          <a:p>
            <a:pPr marL="0" indent="0" algn="ctr">
              <a:buNone/>
            </a:pPr>
            <a:endParaRPr lang="en-ZA" sz="2400" dirty="0" smtClean="0"/>
          </a:p>
          <a:p>
            <a:pPr marL="0" indent="0" algn="ctr">
              <a:buNone/>
            </a:pPr>
            <a:endParaRPr lang="en-ZA" sz="2400" dirty="0"/>
          </a:p>
          <a:p>
            <a:pPr marL="0" indent="0" algn="ctr">
              <a:buNone/>
            </a:pPr>
            <a:endParaRPr lang="en-ZA" sz="2400" dirty="0" smtClean="0"/>
          </a:p>
          <a:p>
            <a:pPr marL="0" indent="0" algn="ctr">
              <a:buNone/>
            </a:pPr>
            <a:endParaRPr lang="en-ZA" sz="2400" dirty="0"/>
          </a:p>
          <a:p>
            <a:pPr marL="0" indent="0" algn="ctr">
              <a:buNone/>
            </a:pPr>
            <a:endParaRPr lang="en-ZA" sz="2400" dirty="0" smtClean="0"/>
          </a:p>
          <a:p>
            <a:pPr marL="0" indent="0" algn="ctr">
              <a:buNone/>
            </a:pPr>
            <a:endParaRPr lang="en-ZA" sz="2400" dirty="0"/>
          </a:p>
          <a:p>
            <a:pPr marL="0" indent="0" algn="ctr">
              <a:buNone/>
            </a:pPr>
            <a:endParaRPr lang="en-ZA" sz="2400" dirty="0"/>
          </a:p>
          <a:p>
            <a:pPr marL="0" indent="0" algn="ctr">
              <a:buNone/>
            </a:pPr>
            <a:r>
              <a:rPr lang="en-ZA" sz="2400" dirty="0"/>
              <a:t>To find the subject of a verb, ask </a:t>
            </a:r>
            <a:r>
              <a:rPr lang="en-ZA" sz="2400" i="1" dirty="0"/>
              <a:t>who </a:t>
            </a:r>
            <a:r>
              <a:rPr lang="en-ZA" sz="2400" dirty="0"/>
              <a:t>or </a:t>
            </a:r>
            <a:r>
              <a:rPr lang="en-ZA" sz="2400" i="1" dirty="0"/>
              <a:t>what </a:t>
            </a:r>
            <a:r>
              <a:rPr lang="en-ZA" sz="2400" dirty="0"/>
              <a:t>is performing the action of the verb</a:t>
            </a:r>
            <a:r>
              <a:rPr lang="en-ZA" sz="2400" dirty="0" smtClean="0"/>
              <a:t>.</a:t>
            </a:r>
            <a:endParaRPr lang="en-ZA" sz="2400" dirty="0"/>
          </a:p>
          <a:p>
            <a:pPr marL="0" indent="0" algn="ctr">
              <a:buNone/>
            </a:pPr>
            <a:endParaRPr lang="en-ZA"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5068" y="2209800"/>
            <a:ext cx="2613932" cy="2502192"/>
          </a:xfrm>
          <a:prstGeom prst="rect">
            <a:avLst/>
          </a:prstGeom>
        </p:spPr>
      </p:pic>
      <p:sp>
        <p:nvSpPr>
          <p:cNvPr id="5" name="TextBox 4"/>
          <p:cNvSpPr txBox="1"/>
          <p:nvPr/>
        </p:nvSpPr>
        <p:spPr>
          <a:xfrm>
            <a:off x="3886200" y="2171284"/>
            <a:ext cx="798617" cy="1569660"/>
          </a:xfrm>
          <a:prstGeom prst="rect">
            <a:avLst/>
          </a:prstGeom>
          <a:noFill/>
        </p:spPr>
        <p:txBody>
          <a:bodyPr wrap="none" rtlCol="0">
            <a:spAutoFit/>
          </a:bodyPr>
          <a:lstStyle/>
          <a:p>
            <a:r>
              <a:rPr lang="en-ZA" sz="9600" b="1" dirty="0" smtClean="0">
                <a:solidFill>
                  <a:srgbClr val="0070C0"/>
                </a:solidFill>
              </a:rPr>
              <a:t>=</a:t>
            </a:r>
            <a:endParaRPr lang="en-GB" sz="9600" b="1" dirty="0">
              <a:solidFill>
                <a:srgbClr val="0070C0"/>
              </a:solidFill>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81600" y="2459497"/>
            <a:ext cx="2362200" cy="1285622"/>
          </a:xfrm>
          <a:prstGeom prst="rect">
            <a:avLst/>
          </a:prstGeom>
        </p:spPr>
      </p:pic>
    </p:spTree>
    <p:extLst>
      <p:ext uri="{BB962C8B-B14F-4D97-AF65-F5344CB8AC3E}">
        <p14:creationId xmlns:p14="http://schemas.microsoft.com/office/powerpoint/2010/main" val="35501987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More about phrases and clauses</a:t>
            </a:r>
            <a:br>
              <a:rPr lang="en-US" dirty="0"/>
            </a:br>
            <a:endParaRPr lang="en-ZA" dirty="0"/>
          </a:p>
        </p:txBody>
      </p:sp>
      <p:sp>
        <p:nvSpPr>
          <p:cNvPr id="8" name="Content Placeholder 2"/>
          <p:cNvSpPr txBox="1">
            <a:spLocks/>
          </p:cNvSpPr>
          <p:nvPr/>
        </p:nvSpPr>
        <p:spPr>
          <a:xfrm>
            <a:off x="1757121" y="2007923"/>
            <a:ext cx="2624345" cy="436257"/>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ZA" sz="3600" b="1" dirty="0" smtClean="0">
                <a:solidFill>
                  <a:srgbClr val="1073B0"/>
                </a:solidFill>
              </a:rPr>
              <a:t>tense</a:t>
            </a:r>
            <a:endParaRPr lang="en-ZA" sz="3600" b="1" dirty="0">
              <a:solidFill>
                <a:srgbClr val="1073B0"/>
              </a:solidFill>
            </a:endParaRPr>
          </a:p>
        </p:txBody>
      </p:sp>
      <p:sp>
        <p:nvSpPr>
          <p:cNvPr id="9" name="Content Placeholder 2"/>
          <p:cNvSpPr txBox="1">
            <a:spLocks/>
          </p:cNvSpPr>
          <p:nvPr/>
        </p:nvSpPr>
        <p:spPr>
          <a:xfrm>
            <a:off x="1149224" y="4331966"/>
            <a:ext cx="1974976" cy="1143000"/>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ZA" sz="2000" dirty="0"/>
              <a:t>Present </a:t>
            </a:r>
            <a:r>
              <a:rPr lang="en-ZA" sz="2000" dirty="0" smtClean="0"/>
              <a:t>tense</a:t>
            </a:r>
          </a:p>
          <a:p>
            <a:r>
              <a:rPr lang="en-ZA" sz="2000" dirty="0" smtClean="0"/>
              <a:t>Past tense</a:t>
            </a:r>
            <a:endParaRPr lang="en-ZA" sz="2000" dirty="0"/>
          </a:p>
          <a:p>
            <a:r>
              <a:rPr lang="en-ZA" sz="2000" dirty="0"/>
              <a:t>Future tense</a:t>
            </a:r>
          </a:p>
        </p:txBody>
      </p:sp>
      <p:sp>
        <p:nvSpPr>
          <p:cNvPr id="10" name="Content Placeholder 2"/>
          <p:cNvSpPr txBox="1">
            <a:spLocks/>
          </p:cNvSpPr>
          <p:nvPr/>
        </p:nvSpPr>
        <p:spPr>
          <a:xfrm>
            <a:off x="3715331" y="2021630"/>
            <a:ext cx="1132317" cy="771525"/>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ZA" sz="3600" dirty="0" smtClean="0"/>
              <a:t>and</a:t>
            </a:r>
            <a:endParaRPr lang="en-GB" sz="4400" dirty="0"/>
          </a:p>
        </p:txBody>
      </p:sp>
      <p:sp>
        <p:nvSpPr>
          <p:cNvPr id="12" name="Content Placeholder 2"/>
          <p:cNvSpPr txBox="1">
            <a:spLocks/>
          </p:cNvSpPr>
          <p:nvPr/>
        </p:nvSpPr>
        <p:spPr>
          <a:xfrm>
            <a:off x="4314620" y="1989150"/>
            <a:ext cx="2623559" cy="436257"/>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ZA" sz="3600" b="1" dirty="0" smtClean="0">
                <a:solidFill>
                  <a:srgbClr val="A4C83B"/>
                </a:solidFill>
              </a:rPr>
              <a:t>number</a:t>
            </a:r>
            <a:endParaRPr lang="en-ZA" sz="3200" b="1" dirty="0">
              <a:solidFill>
                <a:srgbClr val="A4C83B"/>
              </a:solidFill>
            </a:endParaRPr>
          </a:p>
        </p:txBody>
      </p:sp>
      <p:sp>
        <p:nvSpPr>
          <p:cNvPr id="13" name="Content Placeholder 2"/>
          <p:cNvSpPr txBox="1">
            <a:spLocks/>
          </p:cNvSpPr>
          <p:nvPr/>
        </p:nvSpPr>
        <p:spPr>
          <a:xfrm>
            <a:off x="5638800" y="4288962"/>
            <a:ext cx="1219200" cy="728634"/>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ZA" sz="2000" dirty="0" smtClean="0"/>
              <a:t>Singular</a:t>
            </a:r>
          </a:p>
          <a:p>
            <a:r>
              <a:rPr lang="en-ZA" sz="2000" dirty="0" smtClean="0"/>
              <a:t>Plural</a:t>
            </a:r>
            <a:endParaRPr lang="en-ZA" sz="2000" dirty="0"/>
          </a:p>
        </p:txBody>
      </p:sp>
      <p:cxnSp>
        <p:nvCxnSpPr>
          <p:cNvPr id="15" name="Straight Connector 14"/>
          <p:cNvCxnSpPr>
            <a:stCxn id="10" idx="2"/>
          </p:cNvCxnSpPr>
          <p:nvPr/>
        </p:nvCxnSpPr>
        <p:spPr>
          <a:xfrm flipH="1">
            <a:off x="4281489" y="2793155"/>
            <a:ext cx="1" cy="2769445"/>
          </a:xfrm>
          <a:prstGeom prst="line">
            <a:avLst/>
          </a:prstGeom>
          <a:ln w="57150">
            <a:solidFill>
              <a:schemeClr val="bg1">
                <a:lumMod val="85000"/>
              </a:schemeClr>
            </a:solidFill>
          </a:ln>
        </p:spPr>
        <p:style>
          <a:lnRef idx="2">
            <a:schemeClr val="dk1"/>
          </a:lnRef>
          <a:fillRef idx="0">
            <a:schemeClr val="dk1"/>
          </a:fillRef>
          <a:effectRef idx="1">
            <a:schemeClr val="dk1"/>
          </a:effectRef>
          <a:fontRef idx="minor">
            <a:schemeClr val="tx1"/>
          </a:fontRef>
        </p:style>
      </p:cxnSp>
      <p:sp>
        <p:nvSpPr>
          <p:cNvPr id="16" name="Content Placeholder 2"/>
          <p:cNvSpPr txBox="1">
            <a:spLocks/>
          </p:cNvSpPr>
          <p:nvPr/>
        </p:nvSpPr>
        <p:spPr>
          <a:xfrm>
            <a:off x="390524" y="1600199"/>
            <a:ext cx="7905751" cy="388951"/>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Font typeface="Arial" panose="020B0604020202020204" pitchFamily="34" charset="0"/>
              <a:buNone/>
            </a:pPr>
            <a:r>
              <a:rPr lang="en-ZA" sz="2400" dirty="0" smtClean="0"/>
              <a:t>Verbs have</a:t>
            </a:r>
            <a:endParaRPr lang="en-ZA" dirty="0"/>
          </a:p>
        </p:txBody>
      </p:sp>
      <p:grpSp>
        <p:nvGrpSpPr>
          <p:cNvPr id="30" name="Group 29"/>
          <p:cNvGrpSpPr/>
          <p:nvPr/>
        </p:nvGrpSpPr>
        <p:grpSpPr>
          <a:xfrm>
            <a:off x="4847648" y="2787726"/>
            <a:ext cx="2896722" cy="962359"/>
            <a:chOff x="4847648" y="2787726"/>
            <a:chExt cx="2896722" cy="962359"/>
          </a:xfrm>
        </p:grpSpPr>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47648" y="2984779"/>
              <a:ext cx="1096748" cy="657560"/>
            </a:xfrm>
            <a:prstGeom prst="rect">
              <a:avLst/>
            </a:prstGeom>
          </p:spPr>
        </p:pic>
        <p:grpSp>
          <p:nvGrpSpPr>
            <p:cNvPr id="25" name="Group 24"/>
            <p:cNvGrpSpPr/>
            <p:nvPr/>
          </p:nvGrpSpPr>
          <p:grpSpPr>
            <a:xfrm>
              <a:off x="6342822" y="2787726"/>
              <a:ext cx="1401548" cy="962359"/>
              <a:chOff x="6306666" y="3540549"/>
              <a:chExt cx="1401548" cy="962359"/>
            </a:xfrm>
          </p:grpSpPr>
          <p:pic>
            <p:nvPicPr>
              <p:cNvPr id="21" name="Picture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06666" y="3540549"/>
                <a:ext cx="1096748" cy="657559"/>
              </a:xfrm>
              <a:prstGeom prst="rect">
                <a:avLst/>
              </a:prstGeom>
            </p:spPr>
          </p:pic>
          <p:pic>
            <p:nvPicPr>
              <p:cNvPr id="23" name="Picture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59066" y="3692949"/>
                <a:ext cx="1096748" cy="657559"/>
              </a:xfrm>
              <a:prstGeom prst="rect">
                <a:avLst/>
              </a:prstGeom>
            </p:spPr>
          </p:pic>
          <p:pic>
            <p:nvPicPr>
              <p:cNvPr id="24" name="Picture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11466" y="3845349"/>
                <a:ext cx="1096748" cy="657559"/>
              </a:xfrm>
              <a:prstGeom prst="rect">
                <a:avLst/>
              </a:prstGeom>
            </p:spPr>
          </p:pic>
        </p:grpSp>
      </p:grpSp>
      <p:pic>
        <p:nvPicPr>
          <p:cNvPr id="27" name="Picture 2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5932" y="2891755"/>
            <a:ext cx="3027444" cy="1042135"/>
          </a:xfrm>
          <a:prstGeom prst="rect">
            <a:avLst/>
          </a:prstGeom>
        </p:spPr>
      </p:pic>
      <p:pic>
        <p:nvPicPr>
          <p:cNvPr id="31" name="Picture 3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41329" y="1493595"/>
            <a:ext cx="3353040" cy="3838454"/>
          </a:xfrm>
          <a:prstGeom prst="rect">
            <a:avLst/>
          </a:prstGeom>
        </p:spPr>
      </p:pic>
    </p:spTree>
    <p:extLst>
      <p:ext uri="{BB962C8B-B14F-4D97-AF65-F5344CB8AC3E}">
        <p14:creationId xmlns:p14="http://schemas.microsoft.com/office/powerpoint/2010/main" val="2598145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1"/>
                                        </p:tgtEl>
                                      </p:cBhvr>
                                    </p:animEffect>
                                    <p:set>
                                      <p:cBhvr>
                                        <p:cTn id="7" dur="1" fill="hold">
                                          <p:stCondLst>
                                            <p:cond delay="499"/>
                                          </p:stCondLst>
                                        </p:cTn>
                                        <p:tgtEl>
                                          <p:spTgt spid="31"/>
                                        </p:tgtEl>
                                        <p:attrNameLst>
                                          <p:attrName>style.visibility</p:attrName>
                                        </p:attrNameLst>
                                      </p:cBhvr>
                                      <p:to>
                                        <p:strVal val="hidden"/>
                                      </p:to>
                                    </p:se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27"/>
                                        </p:tgtEl>
                                        <p:attrNameLst>
                                          <p:attrName>style.visibility</p:attrName>
                                        </p:attrNameLst>
                                      </p:cBhvr>
                                      <p:to>
                                        <p:strVal val="visible"/>
                                      </p:to>
                                    </p:set>
                                    <p:anim calcmode="lin" valueType="num">
                                      <p:cBhvr>
                                        <p:cTn id="25" dur="500" fill="hold"/>
                                        <p:tgtEl>
                                          <p:spTgt spid="27"/>
                                        </p:tgtEl>
                                        <p:attrNameLst>
                                          <p:attrName>ppt_w</p:attrName>
                                        </p:attrNameLst>
                                      </p:cBhvr>
                                      <p:tavLst>
                                        <p:tav tm="0">
                                          <p:val>
                                            <p:fltVal val="0"/>
                                          </p:val>
                                        </p:tav>
                                        <p:tav tm="100000">
                                          <p:val>
                                            <p:strVal val="#ppt_w"/>
                                          </p:val>
                                        </p:tav>
                                      </p:tavLst>
                                    </p:anim>
                                    <p:anim calcmode="lin" valueType="num">
                                      <p:cBhvr>
                                        <p:cTn id="26" dur="500" fill="hold"/>
                                        <p:tgtEl>
                                          <p:spTgt spid="27"/>
                                        </p:tgtEl>
                                        <p:attrNameLst>
                                          <p:attrName>ppt_h</p:attrName>
                                        </p:attrNameLst>
                                      </p:cBhvr>
                                      <p:tavLst>
                                        <p:tav tm="0">
                                          <p:val>
                                            <p:fltVal val="0"/>
                                          </p:val>
                                        </p:tav>
                                        <p:tav tm="100000">
                                          <p:val>
                                            <p:strVal val="#ppt_h"/>
                                          </p:val>
                                        </p:tav>
                                      </p:tavLst>
                                    </p:anim>
                                    <p:animEffect transition="in" filter="fade">
                                      <p:cBhvr>
                                        <p:cTn id="27" dur="500"/>
                                        <p:tgtEl>
                                          <p:spTgt spid="27"/>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500" fill="hold"/>
                                        <p:tgtEl>
                                          <p:spTgt spid="10"/>
                                        </p:tgtEl>
                                        <p:attrNameLst>
                                          <p:attrName>ppt_w</p:attrName>
                                        </p:attrNameLst>
                                      </p:cBhvr>
                                      <p:tavLst>
                                        <p:tav tm="0">
                                          <p:val>
                                            <p:fltVal val="0"/>
                                          </p:val>
                                        </p:tav>
                                        <p:tav tm="100000">
                                          <p:val>
                                            <p:strVal val="#ppt_w"/>
                                          </p:val>
                                        </p:tav>
                                      </p:tavLst>
                                    </p:anim>
                                    <p:anim calcmode="lin" valueType="num">
                                      <p:cBhvr>
                                        <p:cTn id="40" dur="500" fill="hold"/>
                                        <p:tgtEl>
                                          <p:spTgt spid="10"/>
                                        </p:tgtEl>
                                        <p:attrNameLst>
                                          <p:attrName>ppt_h</p:attrName>
                                        </p:attrNameLst>
                                      </p:cBhvr>
                                      <p:tavLst>
                                        <p:tav tm="0">
                                          <p:val>
                                            <p:fltVal val="0"/>
                                          </p:val>
                                        </p:tav>
                                        <p:tav tm="100000">
                                          <p:val>
                                            <p:strVal val="#ppt_h"/>
                                          </p:val>
                                        </p:tav>
                                      </p:tavLst>
                                    </p:anim>
                                    <p:animEffect transition="in" filter="fade">
                                      <p:cBhvr>
                                        <p:cTn id="41" dur="500"/>
                                        <p:tgtEl>
                                          <p:spTgt spid="10"/>
                                        </p:tgtEl>
                                      </p:cBhvr>
                                    </p:animEffect>
                                  </p:childTnLst>
                                </p:cTn>
                              </p:par>
                              <p:par>
                                <p:cTn id="42" presetID="22" presetClass="entr" presetSubtype="1" fill="hold" nodeType="with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wipe(up)">
                                      <p:cBhvr>
                                        <p:cTn id="44" dur="500"/>
                                        <p:tgtEl>
                                          <p:spTgt spid="15"/>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fltVal val="0"/>
                                          </p:val>
                                        </p:tav>
                                        <p:tav tm="100000">
                                          <p:val>
                                            <p:strVal val="#ppt_h"/>
                                          </p:val>
                                        </p:tav>
                                      </p:tavLst>
                                    </p:anim>
                                    <p:animEffect transition="in" filter="fade">
                                      <p:cBhvr>
                                        <p:cTn id="51" dur="500"/>
                                        <p:tgtEl>
                                          <p:spTgt spid="12"/>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30"/>
                                        </p:tgtEl>
                                        <p:attrNameLst>
                                          <p:attrName>style.visibility</p:attrName>
                                        </p:attrNameLst>
                                      </p:cBhvr>
                                      <p:to>
                                        <p:strVal val="visible"/>
                                      </p:to>
                                    </p:set>
                                    <p:anim calcmode="lin" valueType="num">
                                      <p:cBhvr>
                                        <p:cTn id="56" dur="500" fill="hold"/>
                                        <p:tgtEl>
                                          <p:spTgt spid="30"/>
                                        </p:tgtEl>
                                        <p:attrNameLst>
                                          <p:attrName>ppt_w</p:attrName>
                                        </p:attrNameLst>
                                      </p:cBhvr>
                                      <p:tavLst>
                                        <p:tav tm="0">
                                          <p:val>
                                            <p:fltVal val="0"/>
                                          </p:val>
                                        </p:tav>
                                        <p:tav tm="100000">
                                          <p:val>
                                            <p:strVal val="#ppt_w"/>
                                          </p:val>
                                        </p:tav>
                                      </p:tavLst>
                                    </p:anim>
                                    <p:anim calcmode="lin" valueType="num">
                                      <p:cBhvr>
                                        <p:cTn id="57" dur="500" fill="hold"/>
                                        <p:tgtEl>
                                          <p:spTgt spid="30"/>
                                        </p:tgtEl>
                                        <p:attrNameLst>
                                          <p:attrName>ppt_h</p:attrName>
                                        </p:attrNameLst>
                                      </p:cBhvr>
                                      <p:tavLst>
                                        <p:tav tm="0">
                                          <p:val>
                                            <p:fltVal val="0"/>
                                          </p:val>
                                        </p:tav>
                                        <p:tav tm="100000">
                                          <p:val>
                                            <p:strVal val="#ppt_h"/>
                                          </p:val>
                                        </p:tav>
                                      </p:tavLst>
                                    </p:anim>
                                    <p:animEffect transition="in" filter="fade">
                                      <p:cBhvr>
                                        <p:cTn id="58" dur="500"/>
                                        <p:tgtEl>
                                          <p:spTgt spid="30"/>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p:cTn id="63" dur="500" fill="hold"/>
                                        <p:tgtEl>
                                          <p:spTgt spid="13"/>
                                        </p:tgtEl>
                                        <p:attrNameLst>
                                          <p:attrName>ppt_w</p:attrName>
                                        </p:attrNameLst>
                                      </p:cBhvr>
                                      <p:tavLst>
                                        <p:tav tm="0">
                                          <p:val>
                                            <p:fltVal val="0"/>
                                          </p:val>
                                        </p:tav>
                                        <p:tav tm="100000">
                                          <p:val>
                                            <p:strVal val="#ppt_w"/>
                                          </p:val>
                                        </p:tav>
                                      </p:tavLst>
                                    </p:anim>
                                    <p:anim calcmode="lin" valueType="num">
                                      <p:cBhvr>
                                        <p:cTn id="64" dur="500" fill="hold"/>
                                        <p:tgtEl>
                                          <p:spTgt spid="13"/>
                                        </p:tgtEl>
                                        <p:attrNameLst>
                                          <p:attrName>ppt_h</p:attrName>
                                        </p:attrNameLst>
                                      </p:cBhvr>
                                      <p:tavLst>
                                        <p:tav tm="0">
                                          <p:val>
                                            <p:fltVal val="0"/>
                                          </p:val>
                                        </p:tav>
                                        <p:tav tm="100000">
                                          <p:val>
                                            <p:strVal val="#ppt_h"/>
                                          </p:val>
                                        </p:tav>
                                      </p:tavLst>
                                    </p:anim>
                                    <p:animEffect transition="in" filter="fade">
                                      <p:cBhvr>
                                        <p:cTn id="6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2" grpId="0"/>
      <p:bldP spid="13" grpId="0"/>
      <p:bldP spid="1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More about phrases and clauses</a:t>
            </a:r>
            <a:endParaRPr lang="en-ZA" dirty="0"/>
          </a:p>
        </p:txBody>
      </p:sp>
      <p:sp>
        <p:nvSpPr>
          <p:cNvPr id="5" name="Content Placeholder 2"/>
          <p:cNvSpPr txBox="1">
            <a:spLocks/>
          </p:cNvSpPr>
          <p:nvPr/>
        </p:nvSpPr>
        <p:spPr>
          <a:xfrm>
            <a:off x="723901" y="1746328"/>
            <a:ext cx="6781800" cy="285749"/>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ZA" dirty="0"/>
              <a:t>A clause that cannot make sense on its own. It needs a main clause to help it make sense. </a:t>
            </a:r>
            <a:endParaRPr lang="en-ZA" dirty="0" smtClean="0"/>
          </a:p>
          <a:p>
            <a:r>
              <a:rPr lang="en-ZA" dirty="0"/>
              <a:t>Subordinate clauses are introduced by conjunctions, such as </a:t>
            </a:r>
            <a:r>
              <a:rPr lang="en-ZA" i="1" dirty="0"/>
              <a:t>when</a:t>
            </a:r>
            <a:r>
              <a:rPr lang="en-ZA" dirty="0"/>
              <a:t>, </a:t>
            </a:r>
            <a:r>
              <a:rPr lang="en-ZA" i="1" dirty="0"/>
              <a:t>why</a:t>
            </a:r>
            <a:r>
              <a:rPr lang="en-ZA" dirty="0"/>
              <a:t>, </a:t>
            </a:r>
            <a:r>
              <a:rPr lang="en-ZA" i="1" dirty="0"/>
              <a:t>before</a:t>
            </a:r>
            <a:r>
              <a:rPr lang="en-ZA" dirty="0"/>
              <a:t>, </a:t>
            </a:r>
            <a:r>
              <a:rPr lang="en-ZA" i="1" dirty="0"/>
              <a:t>after</a:t>
            </a:r>
            <a:r>
              <a:rPr lang="en-ZA" dirty="0"/>
              <a:t>, </a:t>
            </a:r>
            <a:r>
              <a:rPr lang="en-ZA" i="1" dirty="0"/>
              <a:t>because</a:t>
            </a:r>
            <a:r>
              <a:rPr lang="en-ZA" dirty="0"/>
              <a:t>. </a:t>
            </a:r>
          </a:p>
          <a:p>
            <a:endParaRPr lang="en-US" dirty="0">
              <a:solidFill>
                <a:srgbClr val="0000FF"/>
              </a:solidFill>
            </a:endParaRPr>
          </a:p>
        </p:txBody>
      </p:sp>
      <p:sp>
        <p:nvSpPr>
          <p:cNvPr id="6" name="Rectangle 5"/>
          <p:cNvSpPr/>
          <p:nvPr/>
        </p:nvSpPr>
        <p:spPr>
          <a:xfrm>
            <a:off x="495300" y="1514474"/>
            <a:ext cx="7391400" cy="1729498"/>
          </a:xfrm>
          <a:prstGeom prst="rect">
            <a:avLst/>
          </a:prstGeom>
          <a:noFill/>
          <a:ln w="38100">
            <a:solidFill>
              <a:srgbClr val="D9F0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noFill/>
            </a:endParaRPr>
          </a:p>
        </p:txBody>
      </p:sp>
      <p:sp>
        <p:nvSpPr>
          <p:cNvPr id="7" name="Content Placeholder 2"/>
          <p:cNvSpPr txBox="1">
            <a:spLocks/>
          </p:cNvSpPr>
          <p:nvPr/>
        </p:nvSpPr>
        <p:spPr>
          <a:xfrm>
            <a:off x="800100" y="1219200"/>
            <a:ext cx="3695700" cy="461962"/>
          </a:xfrm>
          <a:prstGeom prst="rect">
            <a:avLst/>
          </a:prstGeom>
          <a:solidFill>
            <a:schemeClr val="bg1"/>
          </a:solidFill>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ZA" sz="2800" b="1" i="1" dirty="0">
                <a:solidFill>
                  <a:srgbClr val="1073B0"/>
                </a:solidFill>
              </a:rPr>
              <a:t>Subordinate</a:t>
            </a:r>
            <a:r>
              <a:rPr lang="en-ZA" sz="2800" dirty="0">
                <a:solidFill>
                  <a:srgbClr val="0000FF"/>
                </a:solidFill>
              </a:rPr>
              <a:t> </a:t>
            </a:r>
            <a:r>
              <a:rPr lang="en-ZA" sz="2800" b="1" i="1" dirty="0">
                <a:solidFill>
                  <a:srgbClr val="1073B0"/>
                </a:solidFill>
              </a:rPr>
              <a:t>Clause</a:t>
            </a:r>
          </a:p>
        </p:txBody>
      </p:sp>
      <p:grpSp>
        <p:nvGrpSpPr>
          <p:cNvPr id="3" name="Group 2"/>
          <p:cNvGrpSpPr/>
          <p:nvPr/>
        </p:nvGrpSpPr>
        <p:grpSpPr>
          <a:xfrm>
            <a:off x="993077" y="3810000"/>
            <a:ext cx="6395845" cy="1772439"/>
            <a:chOff x="993077" y="4190198"/>
            <a:chExt cx="6395845" cy="1772439"/>
          </a:xfrm>
        </p:grpSpPr>
        <p:sp>
          <p:nvSpPr>
            <p:cNvPr id="24" name="Rounded Rectangle 23"/>
            <p:cNvSpPr/>
            <p:nvPr/>
          </p:nvSpPr>
          <p:spPr>
            <a:xfrm>
              <a:off x="2397821" y="4499895"/>
              <a:ext cx="4991101" cy="990600"/>
            </a:xfrm>
            <a:prstGeom prst="roundRect">
              <a:avLst/>
            </a:prstGeom>
            <a:solidFill>
              <a:srgbClr val="D9F0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p:cNvSpPr txBox="1"/>
            <p:nvPr/>
          </p:nvSpPr>
          <p:spPr>
            <a:xfrm>
              <a:off x="2816920" y="4648200"/>
              <a:ext cx="4114800" cy="707886"/>
            </a:xfrm>
            <a:prstGeom prst="rect">
              <a:avLst/>
            </a:prstGeom>
            <a:noFill/>
          </p:spPr>
          <p:txBody>
            <a:bodyPr wrap="square" rtlCol="0">
              <a:spAutoFit/>
            </a:bodyPr>
            <a:lstStyle/>
            <a:p>
              <a:pPr algn="ctr"/>
              <a:r>
                <a:rPr lang="en-ZA" sz="2000" dirty="0"/>
                <a:t>Can you think of examples of subordinate clauses?</a:t>
              </a:r>
            </a:p>
          </p:txBody>
        </p:sp>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3077" y="4190198"/>
              <a:ext cx="1633343" cy="1772439"/>
            </a:xfrm>
            <a:prstGeom prst="rect">
              <a:avLst/>
            </a:prstGeom>
          </p:spPr>
        </p:pic>
      </p:grpSp>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92075" y="3717084"/>
            <a:ext cx="1597850" cy="1829168"/>
          </a:xfrm>
          <a:prstGeom prst="rect">
            <a:avLst/>
          </a:prstGeom>
        </p:spPr>
      </p:pic>
    </p:spTree>
    <p:extLst>
      <p:ext uri="{BB962C8B-B14F-4D97-AF65-F5344CB8AC3E}">
        <p14:creationId xmlns:p14="http://schemas.microsoft.com/office/powerpoint/2010/main" val="2733351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5"/>
                                        </p:tgtEl>
                                      </p:cBhvr>
                                    </p:animEffect>
                                    <p:set>
                                      <p:cBhvr>
                                        <p:cTn id="7" dur="1" fill="hold">
                                          <p:stCondLst>
                                            <p:cond delay="499"/>
                                          </p:stCondLst>
                                        </p:cTn>
                                        <p:tgtEl>
                                          <p:spTgt spid="15"/>
                                        </p:tgtEl>
                                        <p:attrNameLst>
                                          <p:attrName>style.visibility</p:attrName>
                                        </p:attrNameLst>
                                      </p:cBhvr>
                                      <p:to>
                                        <p:strVal val="hidden"/>
                                      </p:to>
                                    </p:se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5763" y="1524000"/>
            <a:ext cx="7910513" cy="2636839"/>
          </a:xfrm>
        </p:spPr>
        <p:txBody>
          <a:bodyPr/>
          <a:lstStyle/>
          <a:p>
            <a:r>
              <a:rPr lang="en-ZA" dirty="0"/>
              <a:t>Learning activity </a:t>
            </a:r>
            <a:r>
              <a:rPr lang="en-ZA" dirty="0" smtClean="0"/>
              <a:t>7.5</a:t>
            </a:r>
            <a:endParaRPr lang="en-GB" dirty="0"/>
          </a:p>
        </p:txBody>
      </p:sp>
      <p:sp>
        <p:nvSpPr>
          <p:cNvPr id="3" name="Text Placeholder 2"/>
          <p:cNvSpPr>
            <a:spLocks noGrp="1"/>
          </p:cNvSpPr>
          <p:nvPr>
            <p:ph type="body" idx="1"/>
          </p:nvPr>
        </p:nvSpPr>
        <p:spPr>
          <a:xfrm>
            <a:off x="385763" y="3983834"/>
            <a:ext cx="7910513" cy="550427"/>
          </a:xfrm>
        </p:spPr>
        <p:txBody>
          <a:bodyPr/>
          <a:lstStyle/>
          <a:p>
            <a:r>
              <a:rPr lang="en-ZA" dirty="0" smtClean="0"/>
              <a:t>Module 7</a:t>
            </a:r>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1520" y="411599"/>
            <a:ext cx="1824241" cy="2484000"/>
          </a:xfrm>
          <a:prstGeom prst="rect">
            <a:avLst/>
          </a:prstGeom>
        </p:spPr>
      </p:pic>
      <p:sp>
        <p:nvSpPr>
          <p:cNvPr id="6" name="Text Placeholder 2"/>
          <p:cNvSpPr txBox="1">
            <a:spLocks/>
          </p:cNvSpPr>
          <p:nvPr/>
        </p:nvSpPr>
        <p:spPr>
          <a:xfrm>
            <a:off x="385763" y="4440022"/>
            <a:ext cx="7910513" cy="550427"/>
          </a:xfrm>
          <a:prstGeom prst="rect">
            <a:avLst/>
          </a:prstGeom>
        </p:spPr>
        <p:txBody>
          <a:bodyPr>
            <a:normAutofit fontScale="92500" lnSpcReduction="10000"/>
          </a:bodyPr>
          <a:lstStyle>
            <a:lvl1pPr marL="0" indent="0" algn="l" defTabSz="685800" rtl="0" eaLnBrk="1" latinLnBrk="0" hangingPunct="1">
              <a:lnSpc>
                <a:spcPct val="90000"/>
              </a:lnSpc>
              <a:spcBef>
                <a:spcPts val="750"/>
              </a:spcBef>
              <a:buFont typeface="Arial" panose="020B0604020202020204" pitchFamily="34" charset="0"/>
              <a:buNone/>
              <a:defRPr sz="3000" b="1" kern="1200">
                <a:solidFill>
                  <a:schemeClr val="bg1">
                    <a:lumMod val="50000"/>
                  </a:schemeClr>
                </a:solidFill>
                <a:latin typeface="+mn-lt"/>
                <a:ea typeface="+mn-ea"/>
                <a:cs typeface="+mn-cs"/>
              </a:defRPr>
            </a:lvl1pPr>
            <a:lvl2pPr marL="457200" indent="0" algn="l" defTabSz="685800" rtl="0" eaLnBrk="1" latinLnBrk="0" hangingPunct="1">
              <a:lnSpc>
                <a:spcPct val="90000"/>
              </a:lnSpc>
              <a:spcBef>
                <a:spcPts val="375"/>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685800" rtl="0" eaLnBrk="1" latinLnBrk="0" hangingPunct="1">
              <a:lnSpc>
                <a:spcPct val="90000"/>
              </a:lnSpc>
              <a:spcBef>
                <a:spcPts val="375"/>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685800" rtl="0" eaLnBrk="1" latinLnBrk="0" hangingPunct="1">
              <a:lnSpc>
                <a:spcPct val="90000"/>
              </a:lnSpc>
              <a:spcBef>
                <a:spcPts val="375"/>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685800" rtl="0" eaLnBrk="1" latinLnBrk="0" hangingPunct="1">
              <a:lnSpc>
                <a:spcPct val="90000"/>
              </a:lnSpc>
              <a:spcBef>
                <a:spcPts val="375"/>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685800" rtl="0" eaLnBrk="1" latinLnBrk="0" hangingPunct="1">
              <a:lnSpc>
                <a:spcPct val="90000"/>
              </a:lnSpc>
              <a:spcBef>
                <a:spcPts val="375"/>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685800" rtl="0" eaLnBrk="1" latinLnBrk="0" hangingPunct="1">
              <a:lnSpc>
                <a:spcPct val="90000"/>
              </a:lnSpc>
              <a:spcBef>
                <a:spcPts val="375"/>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685800" rtl="0" eaLnBrk="1" latinLnBrk="0" hangingPunct="1">
              <a:lnSpc>
                <a:spcPct val="90000"/>
              </a:lnSpc>
              <a:spcBef>
                <a:spcPts val="375"/>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685800" rtl="0" eaLnBrk="1" latinLnBrk="0" hangingPunct="1">
              <a:lnSpc>
                <a:spcPct val="90000"/>
              </a:lnSpc>
              <a:spcBef>
                <a:spcPts val="375"/>
              </a:spcBef>
              <a:buFont typeface="Arial" panose="020B0604020202020204" pitchFamily="34" charset="0"/>
              <a:buNone/>
              <a:defRPr sz="1600" kern="1200">
                <a:solidFill>
                  <a:schemeClr val="tx1">
                    <a:tint val="75000"/>
                  </a:schemeClr>
                </a:solidFill>
                <a:latin typeface="+mn-lt"/>
                <a:ea typeface="+mn-ea"/>
                <a:cs typeface="+mn-cs"/>
              </a:defRPr>
            </a:lvl9pPr>
          </a:lstStyle>
          <a:p>
            <a:r>
              <a:rPr lang="en-ZA" sz="1800" b="0" dirty="0">
                <a:solidFill>
                  <a:schemeClr val="tx1"/>
                </a:solidFill>
              </a:rPr>
              <a:t>Test your knowledge of this section by completing Learning activity </a:t>
            </a:r>
            <a:r>
              <a:rPr lang="en-ZA" sz="1800" b="0" dirty="0" smtClean="0">
                <a:solidFill>
                  <a:schemeClr val="tx1"/>
                </a:solidFill>
              </a:rPr>
              <a:t>7.5 </a:t>
            </a:r>
            <a:r>
              <a:rPr lang="en-ZA" sz="1800" b="0" dirty="0">
                <a:solidFill>
                  <a:schemeClr val="tx1"/>
                </a:solidFill>
              </a:rPr>
              <a:t>on page </a:t>
            </a:r>
            <a:r>
              <a:rPr lang="en-ZA" sz="1800" b="0" dirty="0" smtClean="0">
                <a:solidFill>
                  <a:schemeClr val="tx1"/>
                </a:solidFill>
              </a:rPr>
              <a:t>122 of </a:t>
            </a:r>
            <a:r>
              <a:rPr lang="en-ZA" sz="1800" b="0" dirty="0">
                <a:solidFill>
                  <a:schemeClr val="tx1"/>
                </a:solidFill>
              </a:rPr>
              <a:t>your </a:t>
            </a:r>
            <a:r>
              <a:rPr lang="en-ZA" sz="1800" b="0" i="1" dirty="0">
                <a:solidFill>
                  <a:schemeClr val="tx1"/>
                </a:solidFill>
              </a:rPr>
              <a:t>Student’s Book.</a:t>
            </a:r>
          </a:p>
          <a:p>
            <a:endParaRPr lang="en-ZA" sz="1800" b="0" dirty="0">
              <a:solidFill>
                <a:schemeClr val="tx1"/>
              </a:solidFill>
            </a:endParaRPr>
          </a:p>
        </p:txBody>
      </p:sp>
    </p:spTree>
    <p:extLst>
      <p:ext uri="{BB962C8B-B14F-4D97-AF65-F5344CB8AC3E}">
        <p14:creationId xmlns:p14="http://schemas.microsoft.com/office/powerpoint/2010/main" val="316217899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5763" y="1524000"/>
            <a:ext cx="7910513" cy="2636839"/>
          </a:xfrm>
        </p:spPr>
        <p:txBody>
          <a:bodyPr/>
          <a:lstStyle/>
          <a:p>
            <a:r>
              <a:rPr lang="en-ZA" dirty="0"/>
              <a:t>Learning activity 7.6</a:t>
            </a:r>
            <a:endParaRPr lang="en-GB" dirty="0"/>
          </a:p>
        </p:txBody>
      </p:sp>
      <p:sp>
        <p:nvSpPr>
          <p:cNvPr id="3" name="Text Placeholder 2"/>
          <p:cNvSpPr>
            <a:spLocks noGrp="1"/>
          </p:cNvSpPr>
          <p:nvPr>
            <p:ph type="body" idx="1"/>
          </p:nvPr>
        </p:nvSpPr>
        <p:spPr>
          <a:xfrm>
            <a:off x="385763" y="3983834"/>
            <a:ext cx="7910513" cy="550427"/>
          </a:xfrm>
        </p:spPr>
        <p:txBody>
          <a:bodyPr/>
          <a:lstStyle/>
          <a:p>
            <a:r>
              <a:rPr lang="en-ZA" dirty="0" smtClean="0"/>
              <a:t>Module 7</a:t>
            </a:r>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1520" y="411599"/>
            <a:ext cx="1824241" cy="2484000"/>
          </a:xfrm>
          <a:prstGeom prst="rect">
            <a:avLst/>
          </a:prstGeom>
        </p:spPr>
      </p:pic>
      <p:sp>
        <p:nvSpPr>
          <p:cNvPr id="6" name="Text Placeholder 2"/>
          <p:cNvSpPr txBox="1">
            <a:spLocks/>
          </p:cNvSpPr>
          <p:nvPr/>
        </p:nvSpPr>
        <p:spPr>
          <a:xfrm>
            <a:off x="385763" y="4440022"/>
            <a:ext cx="7910513" cy="550427"/>
          </a:xfrm>
          <a:prstGeom prst="rect">
            <a:avLst/>
          </a:prstGeom>
        </p:spPr>
        <p:txBody>
          <a:bodyPr>
            <a:normAutofit fontScale="92500" lnSpcReduction="10000"/>
          </a:bodyPr>
          <a:lstStyle>
            <a:lvl1pPr marL="0" indent="0" algn="l" defTabSz="685800" rtl="0" eaLnBrk="1" latinLnBrk="0" hangingPunct="1">
              <a:lnSpc>
                <a:spcPct val="90000"/>
              </a:lnSpc>
              <a:spcBef>
                <a:spcPts val="750"/>
              </a:spcBef>
              <a:buFont typeface="Arial" panose="020B0604020202020204" pitchFamily="34" charset="0"/>
              <a:buNone/>
              <a:defRPr sz="3000" b="1" kern="1200">
                <a:solidFill>
                  <a:schemeClr val="bg1">
                    <a:lumMod val="50000"/>
                  </a:schemeClr>
                </a:solidFill>
                <a:latin typeface="+mn-lt"/>
                <a:ea typeface="+mn-ea"/>
                <a:cs typeface="+mn-cs"/>
              </a:defRPr>
            </a:lvl1pPr>
            <a:lvl2pPr marL="457200" indent="0" algn="l" defTabSz="685800" rtl="0" eaLnBrk="1" latinLnBrk="0" hangingPunct="1">
              <a:lnSpc>
                <a:spcPct val="90000"/>
              </a:lnSpc>
              <a:spcBef>
                <a:spcPts val="375"/>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685800" rtl="0" eaLnBrk="1" latinLnBrk="0" hangingPunct="1">
              <a:lnSpc>
                <a:spcPct val="90000"/>
              </a:lnSpc>
              <a:spcBef>
                <a:spcPts val="375"/>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685800" rtl="0" eaLnBrk="1" latinLnBrk="0" hangingPunct="1">
              <a:lnSpc>
                <a:spcPct val="90000"/>
              </a:lnSpc>
              <a:spcBef>
                <a:spcPts val="375"/>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685800" rtl="0" eaLnBrk="1" latinLnBrk="0" hangingPunct="1">
              <a:lnSpc>
                <a:spcPct val="90000"/>
              </a:lnSpc>
              <a:spcBef>
                <a:spcPts val="375"/>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685800" rtl="0" eaLnBrk="1" latinLnBrk="0" hangingPunct="1">
              <a:lnSpc>
                <a:spcPct val="90000"/>
              </a:lnSpc>
              <a:spcBef>
                <a:spcPts val="375"/>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685800" rtl="0" eaLnBrk="1" latinLnBrk="0" hangingPunct="1">
              <a:lnSpc>
                <a:spcPct val="90000"/>
              </a:lnSpc>
              <a:spcBef>
                <a:spcPts val="375"/>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685800" rtl="0" eaLnBrk="1" latinLnBrk="0" hangingPunct="1">
              <a:lnSpc>
                <a:spcPct val="90000"/>
              </a:lnSpc>
              <a:spcBef>
                <a:spcPts val="375"/>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685800" rtl="0" eaLnBrk="1" latinLnBrk="0" hangingPunct="1">
              <a:lnSpc>
                <a:spcPct val="90000"/>
              </a:lnSpc>
              <a:spcBef>
                <a:spcPts val="375"/>
              </a:spcBef>
              <a:buFont typeface="Arial" panose="020B0604020202020204" pitchFamily="34" charset="0"/>
              <a:buNone/>
              <a:defRPr sz="1600" kern="1200">
                <a:solidFill>
                  <a:schemeClr val="tx1">
                    <a:tint val="75000"/>
                  </a:schemeClr>
                </a:solidFill>
                <a:latin typeface="+mn-lt"/>
                <a:ea typeface="+mn-ea"/>
                <a:cs typeface="+mn-cs"/>
              </a:defRPr>
            </a:lvl9pPr>
          </a:lstStyle>
          <a:p>
            <a:r>
              <a:rPr lang="en-ZA" sz="1800" b="0" dirty="0">
                <a:solidFill>
                  <a:schemeClr val="tx1"/>
                </a:solidFill>
              </a:rPr>
              <a:t>Test your knowledge of this section by completing Learning activity </a:t>
            </a:r>
            <a:r>
              <a:rPr lang="en-ZA" sz="1800" b="0" dirty="0" smtClean="0">
                <a:solidFill>
                  <a:schemeClr val="tx1"/>
                </a:solidFill>
              </a:rPr>
              <a:t>7.6 </a:t>
            </a:r>
            <a:r>
              <a:rPr lang="en-ZA" sz="1800" b="0" dirty="0">
                <a:solidFill>
                  <a:schemeClr val="tx1"/>
                </a:solidFill>
              </a:rPr>
              <a:t>on page </a:t>
            </a:r>
            <a:r>
              <a:rPr lang="en-ZA" sz="1800" b="0" dirty="0" smtClean="0">
                <a:solidFill>
                  <a:schemeClr val="tx1"/>
                </a:solidFill>
              </a:rPr>
              <a:t>123 of </a:t>
            </a:r>
            <a:r>
              <a:rPr lang="en-ZA" sz="1800" b="0" dirty="0">
                <a:solidFill>
                  <a:schemeClr val="tx1"/>
                </a:solidFill>
              </a:rPr>
              <a:t>your </a:t>
            </a:r>
            <a:r>
              <a:rPr lang="en-ZA" sz="1800" b="0" i="1" dirty="0">
                <a:solidFill>
                  <a:schemeClr val="tx1"/>
                </a:solidFill>
              </a:rPr>
              <a:t>Student’s Book.</a:t>
            </a:r>
          </a:p>
          <a:p>
            <a:endParaRPr lang="en-ZA" sz="1800" b="0" dirty="0">
              <a:solidFill>
                <a:schemeClr val="tx1"/>
              </a:solidFill>
            </a:endParaRPr>
          </a:p>
        </p:txBody>
      </p:sp>
    </p:spTree>
    <p:extLst>
      <p:ext uri="{BB962C8B-B14F-4D97-AF65-F5344CB8AC3E}">
        <p14:creationId xmlns:p14="http://schemas.microsoft.com/office/powerpoint/2010/main" val="12446069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26420" y="1752726"/>
            <a:ext cx="3353040" cy="3838454"/>
          </a:xfrm>
          <a:prstGeom prst="rect">
            <a:avLst/>
          </a:prstGeom>
        </p:spPr>
      </p:pic>
      <p:sp>
        <p:nvSpPr>
          <p:cNvPr id="2" name="Title 1"/>
          <p:cNvSpPr>
            <a:spLocks noGrp="1"/>
          </p:cNvSpPr>
          <p:nvPr>
            <p:ph type="title"/>
          </p:nvPr>
        </p:nvSpPr>
        <p:spPr/>
        <p:txBody>
          <a:bodyPr/>
          <a:lstStyle/>
          <a:p>
            <a:r>
              <a:rPr lang="en-US" dirty="0" smtClean="0"/>
              <a:t>Active and passive voice</a:t>
            </a:r>
            <a:endParaRPr lang="en-ZA" dirty="0"/>
          </a:p>
        </p:txBody>
      </p:sp>
      <p:sp>
        <p:nvSpPr>
          <p:cNvPr id="8" name="Content Placeholder 2"/>
          <p:cNvSpPr txBox="1">
            <a:spLocks/>
          </p:cNvSpPr>
          <p:nvPr/>
        </p:nvSpPr>
        <p:spPr>
          <a:xfrm>
            <a:off x="680688" y="2007923"/>
            <a:ext cx="2973751" cy="436257"/>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ZA" sz="4000" b="1" dirty="0" smtClean="0">
                <a:solidFill>
                  <a:srgbClr val="1073B0"/>
                </a:solidFill>
              </a:rPr>
              <a:t>active voice</a:t>
            </a:r>
            <a:endParaRPr lang="en-ZA" sz="4000" b="1" dirty="0">
              <a:solidFill>
                <a:srgbClr val="1073B0"/>
              </a:solidFill>
            </a:endParaRPr>
          </a:p>
        </p:txBody>
      </p:sp>
      <p:cxnSp>
        <p:nvCxnSpPr>
          <p:cNvPr id="15" name="Straight Connector 14"/>
          <p:cNvCxnSpPr/>
          <p:nvPr/>
        </p:nvCxnSpPr>
        <p:spPr>
          <a:xfrm>
            <a:off x="4281489" y="1828800"/>
            <a:ext cx="0" cy="2209800"/>
          </a:xfrm>
          <a:prstGeom prst="line">
            <a:avLst/>
          </a:prstGeom>
          <a:ln w="57150">
            <a:solidFill>
              <a:schemeClr val="bg1">
                <a:lumMod val="85000"/>
              </a:schemeClr>
            </a:solidFill>
          </a:ln>
        </p:spPr>
        <p:style>
          <a:lnRef idx="2">
            <a:schemeClr val="dk1"/>
          </a:lnRef>
          <a:fillRef idx="0">
            <a:schemeClr val="dk1"/>
          </a:fillRef>
          <a:effectRef idx="1">
            <a:schemeClr val="dk1"/>
          </a:effectRef>
          <a:fontRef idx="minor">
            <a:schemeClr val="tx1"/>
          </a:fontRef>
        </p:style>
      </p:cxnSp>
      <p:sp>
        <p:nvSpPr>
          <p:cNvPr id="16" name="Content Placeholder 2"/>
          <p:cNvSpPr txBox="1">
            <a:spLocks/>
          </p:cNvSpPr>
          <p:nvPr/>
        </p:nvSpPr>
        <p:spPr>
          <a:xfrm>
            <a:off x="574216" y="1696174"/>
            <a:ext cx="3190876" cy="388951"/>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Font typeface="Arial" panose="020B0604020202020204" pitchFamily="34" charset="0"/>
              <a:buNone/>
            </a:pPr>
            <a:r>
              <a:rPr lang="en-ZA" sz="2400" dirty="0" smtClean="0"/>
              <a:t>In the</a:t>
            </a:r>
            <a:endParaRPr lang="en-ZA" dirty="0"/>
          </a:p>
        </p:txBody>
      </p:sp>
      <p:sp>
        <p:nvSpPr>
          <p:cNvPr id="3" name="Rectangle 2"/>
          <p:cNvSpPr/>
          <p:nvPr/>
        </p:nvSpPr>
        <p:spPr>
          <a:xfrm>
            <a:off x="627772" y="2577728"/>
            <a:ext cx="3079581" cy="1200329"/>
          </a:xfrm>
          <a:prstGeom prst="rect">
            <a:avLst/>
          </a:prstGeom>
        </p:spPr>
        <p:txBody>
          <a:bodyPr wrap="square">
            <a:spAutoFit/>
          </a:bodyPr>
          <a:lstStyle/>
          <a:p>
            <a:pPr algn="ctr"/>
            <a:r>
              <a:rPr lang="en-ZA" dirty="0" smtClean="0"/>
              <a:t>the </a:t>
            </a:r>
            <a:r>
              <a:rPr lang="en-ZA" dirty="0"/>
              <a:t>subject of the sentence performs the action. The subject of the sentence is doing the action to the object. </a:t>
            </a:r>
          </a:p>
        </p:txBody>
      </p:sp>
      <p:sp>
        <p:nvSpPr>
          <p:cNvPr id="22" name="Content Placeholder 2"/>
          <p:cNvSpPr txBox="1">
            <a:spLocks/>
          </p:cNvSpPr>
          <p:nvPr/>
        </p:nvSpPr>
        <p:spPr>
          <a:xfrm>
            <a:off x="4572000" y="2031412"/>
            <a:ext cx="3084404" cy="436257"/>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ZA" sz="4000" b="1" dirty="0" smtClean="0">
                <a:solidFill>
                  <a:srgbClr val="A4C83B"/>
                </a:solidFill>
              </a:rPr>
              <a:t>passive voice,</a:t>
            </a:r>
            <a:endParaRPr lang="en-ZA" sz="4000" b="1" dirty="0">
              <a:solidFill>
                <a:srgbClr val="A4C83B"/>
              </a:solidFill>
            </a:endParaRPr>
          </a:p>
        </p:txBody>
      </p:sp>
      <p:sp>
        <p:nvSpPr>
          <p:cNvPr id="26" name="Content Placeholder 2"/>
          <p:cNvSpPr txBox="1">
            <a:spLocks/>
          </p:cNvSpPr>
          <p:nvPr/>
        </p:nvSpPr>
        <p:spPr>
          <a:xfrm>
            <a:off x="4553494" y="1752726"/>
            <a:ext cx="3190876" cy="388951"/>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Font typeface="Arial" panose="020B0604020202020204" pitchFamily="34" charset="0"/>
              <a:buNone/>
            </a:pPr>
            <a:r>
              <a:rPr lang="en-ZA" sz="2400" dirty="0" smtClean="0"/>
              <a:t>In the</a:t>
            </a:r>
            <a:endParaRPr lang="en-ZA" dirty="0"/>
          </a:p>
        </p:txBody>
      </p:sp>
      <p:sp>
        <p:nvSpPr>
          <p:cNvPr id="28" name="Rectangle 27"/>
          <p:cNvSpPr/>
          <p:nvPr/>
        </p:nvSpPr>
        <p:spPr>
          <a:xfrm>
            <a:off x="4607050" y="2584303"/>
            <a:ext cx="3079581" cy="1477328"/>
          </a:xfrm>
          <a:prstGeom prst="rect">
            <a:avLst/>
          </a:prstGeom>
        </p:spPr>
        <p:txBody>
          <a:bodyPr wrap="square">
            <a:spAutoFit/>
          </a:bodyPr>
          <a:lstStyle/>
          <a:p>
            <a:pPr algn="ctr"/>
            <a:r>
              <a:rPr lang="en-ZA" dirty="0"/>
              <a:t>something is done to the subject. It does not do the action itself. Sometimes, in passive voice sentences, the original subject falls away. </a:t>
            </a:r>
          </a:p>
        </p:txBody>
      </p:sp>
      <p:grpSp>
        <p:nvGrpSpPr>
          <p:cNvPr id="19" name="Group 18"/>
          <p:cNvGrpSpPr/>
          <p:nvPr/>
        </p:nvGrpSpPr>
        <p:grpSpPr>
          <a:xfrm>
            <a:off x="993077" y="4270660"/>
            <a:ext cx="6395845" cy="1772439"/>
            <a:chOff x="993077" y="4190198"/>
            <a:chExt cx="6395845" cy="1772439"/>
          </a:xfrm>
        </p:grpSpPr>
        <p:sp>
          <p:nvSpPr>
            <p:cNvPr id="29" name="Rounded Rectangle 28"/>
            <p:cNvSpPr/>
            <p:nvPr/>
          </p:nvSpPr>
          <p:spPr>
            <a:xfrm>
              <a:off x="2397821" y="4499895"/>
              <a:ext cx="4991101" cy="990600"/>
            </a:xfrm>
            <a:prstGeom prst="roundRect">
              <a:avLst/>
            </a:prstGeom>
            <a:solidFill>
              <a:srgbClr val="D9F0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TextBox 31"/>
            <p:cNvSpPr txBox="1"/>
            <p:nvPr/>
          </p:nvSpPr>
          <p:spPr>
            <a:xfrm>
              <a:off x="2816920" y="4648200"/>
              <a:ext cx="4114800" cy="707886"/>
            </a:xfrm>
            <a:prstGeom prst="rect">
              <a:avLst/>
            </a:prstGeom>
            <a:noFill/>
          </p:spPr>
          <p:txBody>
            <a:bodyPr wrap="square" rtlCol="0">
              <a:spAutoFit/>
            </a:bodyPr>
            <a:lstStyle/>
            <a:p>
              <a:pPr algn="ctr"/>
              <a:r>
                <a:rPr lang="en-ZA" sz="2000" dirty="0"/>
                <a:t>Can you think of examples of </a:t>
              </a:r>
              <a:r>
                <a:rPr lang="en-ZA" sz="2000" dirty="0" smtClean="0"/>
                <a:t>these definitions?</a:t>
              </a:r>
              <a:endParaRPr lang="en-ZA" sz="2000" dirty="0"/>
            </a:p>
          </p:txBody>
        </p:sp>
        <p:pic>
          <p:nvPicPr>
            <p:cNvPr id="33" name="Picture 3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3077" y="4190198"/>
              <a:ext cx="1633343" cy="1772439"/>
            </a:xfrm>
            <a:prstGeom prst="rect">
              <a:avLst/>
            </a:prstGeom>
          </p:spPr>
        </p:pic>
      </p:grpSp>
    </p:spTree>
    <p:extLst>
      <p:ext uri="{BB962C8B-B14F-4D97-AF65-F5344CB8AC3E}">
        <p14:creationId xmlns:p14="http://schemas.microsoft.com/office/powerpoint/2010/main" val="3375406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1"/>
                                        </p:tgtEl>
                                      </p:cBhvr>
                                    </p:animEffect>
                                    <p:set>
                                      <p:cBhvr>
                                        <p:cTn id="7" dur="1" fill="hold">
                                          <p:stCondLst>
                                            <p:cond delay="499"/>
                                          </p:stCondLst>
                                        </p:cTn>
                                        <p:tgtEl>
                                          <p:spTgt spid="31"/>
                                        </p:tgtEl>
                                        <p:attrNameLst>
                                          <p:attrName>style.visibility</p:attrName>
                                        </p:attrNameLst>
                                      </p:cBhvr>
                                      <p:to>
                                        <p:strVal val="hidden"/>
                                      </p:to>
                                    </p:se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p:cTn id="23" dur="500" fill="hold"/>
                                        <p:tgtEl>
                                          <p:spTgt spid="3"/>
                                        </p:tgtEl>
                                        <p:attrNameLst>
                                          <p:attrName>ppt_w</p:attrName>
                                        </p:attrNameLst>
                                      </p:cBhvr>
                                      <p:tavLst>
                                        <p:tav tm="0">
                                          <p:val>
                                            <p:fltVal val="0"/>
                                          </p:val>
                                        </p:tav>
                                        <p:tav tm="100000">
                                          <p:val>
                                            <p:strVal val="#ppt_w"/>
                                          </p:val>
                                        </p:tav>
                                      </p:tavLst>
                                    </p:anim>
                                    <p:anim calcmode="lin" valueType="num">
                                      <p:cBhvr>
                                        <p:cTn id="24" dur="500" fill="hold"/>
                                        <p:tgtEl>
                                          <p:spTgt spid="3"/>
                                        </p:tgtEl>
                                        <p:attrNameLst>
                                          <p:attrName>ppt_h</p:attrName>
                                        </p:attrNameLst>
                                      </p:cBhvr>
                                      <p:tavLst>
                                        <p:tav tm="0">
                                          <p:val>
                                            <p:fltVal val="0"/>
                                          </p:val>
                                        </p:tav>
                                        <p:tav tm="100000">
                                          <p:val>
                                            <p:strVal val="#ppt_h"/>
                                          </p:val>
                                        </p:tav>
                                      </p:tavLst>
                                    </p:anim>
                                    <p:animEffect transition="in" filter="fade">
                                      <p:cBhvr>
                                        <p:cTn id="25" dur="5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up)">
                                      <p:cBhvr>
                                        <p:cTn id="30" dur="500"/>
                                        <p:tgtEl>
                                          <p:spTgt spid="15"/>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par>
                                <p:cTn id="38" presetID="53" presetClass="entr" presetSubtype="16" fill="hold" grpId="0" nodeType="with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500" fill="hold"/>
                                        <p:tgtEl>
                                          <p:spTgt spid="22"/>
                                        </p:tgtEl>
                                        <p:attrNameLst>
                                          <p:attrName>ppt_w</p:attrName>
                                        </p:attrNameLst>
                                      </p:cBhvr>
                                      <p:tavLst>
                                        <p:tav tm="0">
                                          <p:val>
                                            <p:fltVal val="0"/>
                                          </p:val>
                                        </p:tav>
                                        <p:tav tm="100000">
                                          <p:val>
                                            <p:strVal val="#ppt_w"/>
                                          </p:val>
                                        </p:tav>
                                      </p:tavLst>
                                    </p:anim>
                                    <p:anim calcmode="lin" valueType="num">
                                      <p:cBhvr>
                                        <p:cTn id="41" dur="500" fill="hold"/>
                                        <p:tgtEl>
                                          <p:spTgt spid="22"/>
                                        </p:tgtEl>
                                        <p:attrNameLst>
                                          <p:attrName>ppt_h</p:attrName>
                                        </p:attrNameLst>
                                      </p:cBhvr>
                                      <p:tavLst>
                                        <p:tav tm="0">
                                          <p:val>
                                            <p:fltVal val="0"/>
                                          </p:val>
                                        </p:tav>
                                        <p:tav tm="100000">
                                          <p:val>
                                            <p:strVal val="#ppt_h"/>
                                          </p:val>
                                        </p:tav>
                                      </p:tavLst>
                                    </p:anim>
                                    <p:animEffect transition="in" filter="fade">
                                      <p:cBhvr>
                                        <p:cTn id="42" dur="500"/>
                                        <p:tgtEl>
                                          <p:spTgt spid="22"/>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500" fill="hold"/>
                                        <p:tgtEl>
                                          <p:spTgt spid="28"/>
                                        </p:tgtEl>
                                        <p:attrNameLst>
                                          <p:attrName>ppt_w</p:attrName>
                                        </p:attrNameLst>
                                      </p:cBhvr>
                                      <p:tavLst>
                                        <p:tav tm="0">
                                          <p:val>
                                            <p:fltVal val="0"/>
                                          </p:val>
                                        </p:tav>
                                        <p:tav tm="100000">
                                          <p:val>
                                            <p:strVal val="#ppt_w"/>
                                          </p:val>
                                        </p:tav>
                                      </p:tavLst>
                                    </p:anim>
                                    <p:anim calcmode="lin" valueType="num">
                                      <p:cBhvr>
                                        <p:cTn id="48" dur="500" fill="hold"/>
                                        <p:tgtEl>
                                          <p:spTgt spid="28"/>
                                        </p:tgtEl>
                                        <p:attrNameLst>
                                          <p:attrName>ppt_h</p:attrName>
                                        </p:attrNameLst>
                                      </p:cBhvr>
                                      <p:tavLst>
                                        <p:tav tm="0">
                                          <p:val>
                                            <p:fltVal val="0"/>
                                          </p:val>
                                        </p:tav>
                                        <p:tav tm="100000">
                                          <p:val>
                                            <p:strVal val="#ppt_h"/>
                                          </p:val>
                                        </p:tav>
                                      </p:tavLst>
                                    </p:anim>
                                    <p:animEffect transition="in" filter="fade">
                                      <p:cBhvr>
                                        <p:cTn id="49" dur="500"/>
                                        <p:tgtEl>
                                          <p:spTgt spid="28"/>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nodeType="click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Effect transition="in" filter="fade">
                                      <p:cBhvr>
                                        <p:cTn id="5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3" grpId="0"/>
      <p:bldP spid="22" grpId="0"/>
      <p:bldP spid="26" grpId="0"/>
      <p:bldP spid="2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91940" y="4070422"/>
            <a:ext cx="934249" cy="1518301"/>
          </a:xfrm>
          <a:prstGeom prst="rect">
            <a:avLst/>
          </a:prstGeom>
        </p:spPr>
      </p:pic>
      <p:pic>
        <p:nvPicPr>
          <p:cNvPr id="31" name="Picture 3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01810" y="1715584"/>
            <a:ext cx="3353040" cy="3838454"/>
          </a:xfrm>
          <a:prstGeom prst="rect">
            <a:avLst/>
          </a:prstGeom>
        </p:spPr>
      </p:pic>
      <p:sp>
        <p:nvSpPr>
          <p:cNvPr id="2" name="Title 1"/>
          <p:cNvSpPr>
            <a:spLocks noGrp="1"/>
          </p:cNvSpPr>
          <p:nvPr>
            <p:ph type="title"/>
          </p:nvPr>
        </p:nvSpPr>
        <p:spPr/>
        <p:txBody>
          <a:bodyPr/>
          <a:lstStyle/>
          <a:p>
            <a:r>
              <a:rPr lang="en-US" dirty="0"/>
              <a:t>Active and passive voice</a:t>
            </a:r>
            <a:endParaRPr lang="en-ZA" dirty="0"/>
          </a:p>
        </p:txBody>
      </p:sp>
      <p:sp>
        <p:nvSpPr>
          <p:cNvPr id="8" name="Content Placeholder 2"/>
          <p:cNvSpPr txBox="1">
            <a:spLocks/>
          </p:cNvSpPr>
          <p:nvPr/>
        </p:nvSpPr>
        <p:spPr>
          <a:xfrm>
            <a:off x="680689" y="1606164"/>
            <a:ext cx="2748312" cy="629754"/>
          </a:xfrm>
          <a:prstGeom prst="rect">
            <a:avLst/>
          </a:prstGeom>
          <a:solidFill>
            <a:srgbClr val="0070C0"/>
          </a:solidFill>
        </p:spPr>
        <p:txBody>
          <a:bodyPr lIns="72000" tIns="540000" bIns="54000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ZA" sz="3200" b="1" dirty="0">
                <a:solidFill>
                  <a:schemeClr val="bg1"/>
                </a:solidFill>
              </a:rPr>
              <a:t>A</a:t>
            </a:r>
            <a:r>
              <a:rPr lang="en-ZA" sz="3200" b="1" dirty="0" smtClean="0">
                <a:solidFill>
                  <a:schemeClr val="bg1"/>
                </a:solidFill>
              </a:rPr>
              <a:t>ctive voice</a:t>
            </a:r>
            <a:endParaRPr lang="en-ZA" sz="3200" b="1" dirty="0">
              <a:solidFill>
                <a:schemeClr val="bg1"/>
              </a:solidFill>
            </a:endParaRPr>
          </a:p>
        </p:txBody>
      </p:sp>
      <p:cxnSp>
        <p:nvCxnSpPr>
          <p:cNvPr id="15" name="Straight Connector 14"/>
          <p:cNvCxnSpPr/>
          <p:nvPr/>
        </p:nvCxnSpPr>
        <p:spPr>
          <a:xfrm flipH="1">
            <a:off x="4178330" y="1524000"/>
            <a:ext cx="12670" cy="4267200"/>
          </a:xfrm>
          <a:prstGeom prst="line">
            <a:avLst/>
          </a:prstGeom>
          <a:ln w="57150">
            <a:solidFill>
              <a:schemeClr val="bg1">
                <a:lumMod val="85000"/>
              </a:schemeClr>
            </a:solidFill>
          </a:ln>
        </p:spPr>
        <p:style>
          <a:lnRef idx="2">
            <a:schemeClr val="dk1"/>
          </a:lnRef>
          <a:fillRef idx="0">
            <a:schemeClr val="dk1"/>
          </a:fillRef>
          <a:effectRef idx="1">
            <a:schemeClr val="dk1"/>
          </a:effectRef>
          <a:fontRef idx="minor">
            <a:schemeClr val="tx1"/>
          </a:fontRef>
        </p:style>
      </p:cxnSp>
      <p:pic>
        <p:nvPicPr>
          <p:cNvPr id="20" name="Picture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33124" y="3838959"/>
            <a:ext cx="1720702" cy="1601849"/>
          </a:xfrm>
          <a:prstGeom prst="rect">
            <a:avLst/>
          </a:prstGeom>
        </p:spPr>
      </p:pic>
      <p:sp>
        <p:nvSpPr>
          <p:cNvPr id="29" name="Rectangle 28"/>
          <p:cNvSpPr/>
          <p:nvPr/>
        </p:nvSpPr>
        <p:spPr>
          <a:xfrm>
            <a:off x="501819" y="2947211"/>
            <a:ext cx="3079581" cy="954107"/>
          </a:xfrm>
          <a:prstGeom prst="rect">
            <a:avLst/>
          </a:prstGeom>
        </p:spPr>
        <p:txBody>
          <a:bodyPr wrap="square">
            <a:spAutoFit/>
          </a:bodyPr>
          <a:lstStyle/>
          <a:p>
            <a:pPr algn="ctr"/>
            <a:r>
              <a:rPr lang="en-ZA" sz="2800" dirty="0" smtClean="0"/>
              <a:t>   A dog  attacked my boss.</a:t>
            </a:r>
            <a:endParaRPr lang="en-ZA" sz="2800" dirty="0"/>
          </a:p>
        </p:txBody>
      </p:sp>
      <p:sp>
        <p:nvSpPr>
          <p:cNvPr id="32" name="Rectangle 31"/>
          <p:cNvSpPr/>
          <p:nvPr/>
        </p:nvSpPr>
        <p:spPr>
          <a:xfrm>
            <a:off x="4736166" y="3008293"/>
            <a:ext cx="3341034" cy="954107"/>
          </a:xfrm>
          <a:prstGeom prst="rect">
            <a:avLst/>
          </a:prstGeom>
        </p:spPr>
        <p:txBody>
          <a:bodyPr wrap="square">
            <a:spAutoFit/>
          </a:bodyPr>
          <a:lstStyle/>
          <a:p>
            <a:pPr algn="ctr"/>
            <a:r>
              <a:rPr lang="en-ZA" sz="2800" dirty="0" smtClean="0"/>
              <a:t>My boss was attacked by a dog.</a:t>
            </a:r>
            <a:endParaRPr lang="en-ZA" sz="2800" dirty="0"/>
          </a:p>
        </p:txBody>
      </p:sp>
      <p:sp>
        <p:nvSpPr>
          <p:cNvPr id="33" name="Content Placeholder 2"/>
          <p:cNvSpPr txBox="1">
            <a:spLocks/>
          </p:cNvSpPr>
          <p:nvPr/>
        </p:nvSpPr>
        <p:spPr>
          <a:xfrm>
            <a:off x="4950209" y="1610887"/>
            <a:ext cx="2748312" cy="629754"/>
          </a:xfrm>
          <a:prstGeom prst="rect">
            <a:avLst/>
          </a:prstGeom>
          <a:solidFill>
            <a:srgbClr val="A4C83B"/>
          </a:solidFill>
        </p:spPr>
        <p:txBody>
          <a:bodyPr lIns="72000" tIns="540000" bIns="54000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ZA" sz="3200" b="1" dirty="0" smtClean="0">
                <a:solidFill>
                  <a:schemeClr val="bg1"/>
                </a:solidFill>
              </a:rPr>
              <a:t>Passive voice</a:t>
            </a:r>
            <a:endParaRPr lang="en-ZA" sz="3200" b="1" dirty="0">
              <a:solidFill>
                <a:schemeClr val="bg1"/>
              </a:solidFill>
            </a:endParaRPr>
          </a:p>
        </p:txBody>
      </p:sp>
      <p:grpSp>
        <p:nvGrpSpPr>
          <p:cNvPr id="34" name="Group 33"/>
          <p:cNvGrpSpPr/>
          <p:nvPr/>
        </p:nvGrpSpPr>
        <p:grpSpPr>
          <a:xfrm flipV="1">
            <a:off x="1995611" y="3020562"/>
            <a:ext cx="1314707" cy="146643"/>
            <a:chOff x="5638800" y="3832020"/>
            <a:chExt cx="1143000" cy="146643"/>
          </a:xfrm>
        </p:grpSpPr>
        <p:cxnSp>
          <p:nvCxnSpPr>
            <p:cNvPr id="35" name="Straight Connector 34"/>
            <p:cNvCxnSpPr/>
            <p:nvPr/>
          </p:nvCxnSpPr>
          <p:spPr>
            <a:xfrm flipH="1">
              <a:off x="5638800" y="3962400"/>
              <a:ext cx="1143000" cy="0"/>
            </a:xfrm>
            <a:prstGeom prst="line">
              <a:avLst/>
            </a:prstGeom>
            <a:ln w="38100">
              <a:solidFill>
                <a:srgbClr val="1073B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6781800" y="3832020"/>
              <a:ext cx="0" cy="146642"/>
            </a:xfrm>
            <a:prstGeom prst="line">
              <a:avLst/>
            </a:prstGeom>
            <a:ln w="38100">
              <a:solidFill>
                <a:srgbClr val="1073B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5638800" y="3832020"/>
              <a:ext cx="0" cy="146643"/>
            </a:xfrm>
            <a:prstGeom prst="line">
              <a:avLst/>
            </a:prstGeom>
            <a:ln w="38100">
              <a:solidFill>
                <a:srgbClr val="1073B0"/>
              </a:solidFill>
            </a:ln>
          </p:spPr>
          <p:style>
            <a:lnRef idx="1">
              <a:schemeClr val="accent1"/>
            </a:lnRef>
            <a:fillRef idx="0">
              <a:schemeClr val="accent1"/>
            </a:fillRef>
            <a:effectRef idx="0">
              <a:schemeClr val="accent1"/>
            </a:effectRef>
            <a:fontRef idx="minor">
              <a:schemeClr val="tx1"/>
            </a:fontRef>
          </p:style>
        </p:cxnSp>
      </p:grpSp>
      <p:sp>
        <p:nvSpPr>
          <p:cNvPr id="38" name="TextBox 37"/>
          <p:cNvSpPr txBox="1"/>
          <p:nvPr/>
        </p:nvSpPr>
        <p:spPr>
          <a:xfrm>
            <a:off x="2174689" y="2423783"/>
            <a:ext cx="958917" cy="461665"/>
          </a:xfrm>
          <a:prstGeom prst="rect">
            <a:avLst/>
          </a:prstGeom>
          <a:noFill/>
        </p:spPr>
        <p:txBody>
          <a:bodyPr wrap="none" rtlCol="0">
            <a:spAutoFit/>
          </a:bodyPr>
          <a:lstStyle/>
          <a:p>
            <a:r>
              <a:rPr lang="en-ZA" sz="2400" dirty="0" smtClean="0">
                <a:solidFill>
                  <a:srgbClr val="1073B0"/>
                </a:solidFill>
              </a:rPr>
              <a:t>action</a:t>
            </a:r>
            <a:endParaRPr lang="en-GB" sz="2400" dirty="0">
              <a:solidFill>
                <a:srgbClr val="1073B0"/>
              </a:solidFill>
            </a:endParaRPr>
          </a:p>
        </p:txBody>
      </p:sp>
      <p:cxnSp>
        <p:nvCxnSpPr>
          <p:cNvPr id="39" name="Straight Connector 38"/>
          <p:cNvCxnSpPr/>
          <p:nvPr/>
        </p:nvCxnSpPr>
        <p:spPr>
          <a:xfrm>
            <a:off x="2651317" y="2863814"/>
            <a:ext cx="0" cy="152400"/>
          </a:xfrm>
          <a:prstGeom prst="line">
            <a:avLst/>
          </a:prstGeom>
          <a:ln w="38100">
            <a:solidFill>
              <a:srgbClr val="1073B0"/>
            </a:solidFill>
          </a:ln>
        </p:spPr>
        <p:style>
          <a:lnRef idx="1">
            <a:schemeClr val="accent1"/>
          </a:lnRef>
          <a:fillRef idx="0">
            <a:schemeClr val="accent1"/>
          </a:fillRef>
          <a:effectRef idx="0">
            <a:schemeClr val="accent1"/>
          </a:effectRef>
          <a:fontRef idx="minor">
            <a:schemeClr val="tx1"/>
          </a:fontRef>
        </p:style>
      </p:cxnSp>
      <p:grpSp>
        <p:nvGrpSpPr>
          <p:cNvPr id="40" name="Group 39"/>
          <p:cNvGrpSpPr/>
          <p:nvPr/>
        </p:nvGrpSpPr>
        <p:grpSpPr>
          <a:xfrm flipV="1">
            <a:off x="1025797" y="3028839"/>
            <a:ext cx="885411" cy="138366"/>
            <a:chOff x="5638800" y="3806585"/>
            <a:chExt cx="1143000" cy="172079"/>
          </a:xfrm>
        </p:grpSpPr>
        <p:cxnSp>
          <p:nvCxnSpPr>
            <p:cNvPr id="41" name="Straight Connector 40"/>
            <p:cNvCxnSpPr/>
            <p:nvPr/>
          </p:nvCxnSpPr>
          <p:spPr>
            <a:xfrm flipH="1">
              <a:off x="5638800" y="3962400"/>
              <a:ext cx="1143000" cy="0"/>
            </a:xfrm>
            <a:prstGeom prst="line">
              <a:avLst/>
            </a:prstGeom>
            <a:ln w="38100">
              <a:solidFill>
                <a:srgbClr val="1073B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6781800" y="3806585"/>
              <a:ext cx="0" cy="172079"/>
            </a:xfrm>
            <a:prstGeom prst="line">
              <a:avLst/>
            </a:prstGeom>
            <a:ln w="38100">
              <a:solidFill>
                <a:srgbClr val="1073B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5638800" y="3806585"/>
              <a:ext cx="0" cy="172079"/>
            </a:xfrm>
            <a:prstGeom prst="line">
              <a:avLst/>
            </a:prstGeom>
            <a:ln w="38100">
              <a:solidFill>
                <a:srgbClr val="1073B0"/>
              </a:solidFill>
            </a:ln>
          </p:spPr>
          <p:style>
            <a:lnRef idx="1">
              <a:schemeClr val="accent1"/>
            </a:lnRef>
            <a:fillRef idx="0">
              <a:schemeClr val="accent1"/>
            </a:fillRef>
            <a:effectRef idx="0">
              <a:schemeClr val="accent1"/>
            </a:effectRef>
            <a:fontRef idx="minor">
              <a:schemeClr val="tx1"/>
            </a:fontRef>
          </p:style>
        </p:cxnSp>
      </p:grpSp>
      <p:sp>
        <p:nvSpPr>
          <p:cNvPr id="44" name="TextBox 43"/>
          <p:cNvSpPr txBox="1"/>
          <p:nvPr/>
        </p:nvSpPr>
        <p:spPr>
          <a:xfrm>
            <a:off x="913775" y="2433899"/>
            <a:ext cx="1088760" cy="461665"/>
          </a:xfrm>
          <a:prstGeom prst="rect">
            <a:avLst/>
          </a:prstGeom>
          <a:noFill/>
        </p:spPr>
        <p:txBody>
          <a:bodyPr wrap="none" rtlCol="0">
            <a:spAutoFit/>
          </a:bodyPr>
          <a:lstStyle/>
          <a:p>
            <a:r>
              <a:rPr lang="en-ZA" sz="2400" dirty="0" smtClean="0">
                <a:solidFill>
                  <a:srgbClr val="1073B0"/>
                </a:solidFill>
              </a:rPr>
              <a:t>subject</a:t>
            </a:r>
            <a:endParaRPr lang="en-GB" sz="2400" dirty="0">
              <a:solidFill>
                <a:srgbClr val="1073B0"/>
              </a:solidFill>
            </a:endParaRPr>
          </a:p>
        </p:txBody>
      </p:sp>
      <p:cxnSp>
        <p:nvCxnSpPr>
          <p:cNvPr id="45" name="Straight Connector 44"/>
          <p:cNvCxnSpPr/>
          <p:nvPr/>
        </p:nvCxnSpPr>
        <p:spPr>
          <a:xfrm>
            <a:off x="1468502" y="2895564"/>
            <a:ext cx="0" cy="152400"/>
          </a:xfrm>
          <a:prstGeom prst="line">
            <a:avLst/>
          </a:prstGeom>
          <a:ln w="38100">
            <a:solidFill>
              <a:srgbClr val="1073B0"/>
            </a:solidFill>
          </a:ln>
        </p:spPr>
        <p:style>
          <a:lnRef idx="1">
            <a:schemeClr val="accent1"/>
          </a:lnRef>
          <a:fillRef idx="0">
            <a:schemeClr val="accent1"/>
          </a:fillRef>
          <a:effectRef idx="0">
            <a:schemeClr val="accent1"/>
          </a:effectRef>
          <a:fontRef idx="minor">
            <a:schemeClr val="tx1"/>
          </a:fontRef>
        </p:style>
      </p:cxnSp>
      <p:sp>
        <p:nvSpPr>
          <p:cNvPr id="46" name="Rectangle 45"/>
          <p:cNvSpPr/>
          <p:nvPr/>
        </p:nvSpPr>
        <p:spPr>
          <a:xfrm>
            <a:off x="1854640" y="2947211"/>
            <a:ext cx="1611884" cy="523220"/>
          </a:xfrm>
          <a:prstGeom prst="rect">
            <a:avLst/>
          </a:prstGeom>
        </p:spPr>
        <p:txBody>
          <a:bodyPr wrap="square">
            <a:spAutoFit/>
          </a:bodyPr>
          <a:lstStyle/>
          <a:p>
            <a:pPr algn="ctr"/>
            <a:r>
              <a:rPr lang="en-ZA" sz="2800" dirty="0" smtClean="0">
                <a:solidFill>
                  <a:srgbClr val="0070C0"/>
                </a:solidFill>
              </a:rPr>
              <a:t>attacked</a:t>
            </a:r>
            <a:endParaRPr lang="en-ZA" sz="2800" dirty="0">
              <a:solidFill>
                <a:srgbClr val="0070C0"/>
              </a:solidFill>
            </a:endParaRPr>
          </a:p>
        </p:txBody>
      </p:sp>
      <p:sp>
        <p:nvSpPr>
          <p:cNvPr id="47" name="Rectangle 46"/>
          <p:cNvSpPr/>
          <p:nvPr/>
        </p:nvSpPr>
        <p:spPr>
          <a:xfrm>
            <a:off x="659109" y="2944325"/>
            <a:ext cx="1611884" cy="523220"/>
          </a:xfrm>
          <a:prstGeom prst="rect">
            <a:avLst/>
          </a:prstGeom>
        </p:spPr>
        <p:txBody>
          <a:bodyPr wrap="square">
            <a:spAutoFit/>
          </a:bodyPr>
          <a:lstStyle/>
          <a:p>
            <a:pPr algn="ctr"/>
            <a:r>
              <a:rPr lang="en-ZA" sz="2800" dirty="0" smtClean="0">
                <a:solidFill>
                  <a:srgbClr val="0070C0"/>
                </a:solidFill>
              </a:rPr>
              <a:t>A dog</a:t>
            </a:r>
          </a:p>
        </p:txBody>
      </p:sp>
      <p:sp>
        <p:nvSpPr>
          <p:cNvPr id="48" name="Rectangle 47"/>
          <p:cNvSpPr/>
          <p:nvPr/>
        </p:nvSpPr>
        <p:spPr>
          <a:xfrm>
            <a:off x="5788443" y="3008293"/>
            <a:ext cx="2512595" cy="523220"/>
          </a:xfrm>
          <a:prstGeom prst="rect">
            <a:avLst/>
          </a:prstGeom>
        </p:spPr>
        <p:txBody>
          <a:bodyPr wrap="square">
            <a:spAutoFit/>
          </a:bodyPr>
          <a:lstStyle/>
          <a:p>
            <a:pPr algn="ctr"/>
            <a:r>
              <a:rPr lang="en-ZA" sz="2800" dirty="0" smtClean="0">
                <a:solidFill>
                  <a:srgbClr val="A4C83B"/>
                </a:solidFill>
              </a:rPr>
              <a:t>was attacked</a:t>
            </a:r>
            <a:endParaRPr lang="en-ZA" sz="2800" dirty="0">
              <a:solidFill>
                <a:srgbClr val="A4C83B"/>
              </a:solidFill>
            </a:endParaRPr>
          </a:p>
        </p:txBody>
      </p:sp>
      <p:sp>
        <p:nvSpPr>
          <p:cNvPr id="49" name="Rectangle 48"/>
          <p:cNvSpPr/>
          <p:nvPr/>
        </p:nvSpPr>
        <p:spPr>
          <a:xfrm>
            <a:off x="6036306" y="3433451"/>
            <a:ext cx="1078925" cy="523220"/>
          </a:xfrm>
          <a:prstGeom prst="rect">
            <a:avLst/>
          </a:prstGeom>
        </p:spPr>
        <p:txBody>
          <a:bodyPr wrap="square">
            <a:spAutoFit/>
          </a:bodyPr>
          <a:lstStyle/>
          <a:p>
            <a:pPr algn="ctr"/>
            <a:r>
              <a:rPr lang="en-ZA" sz="2800" dirty="0" smtClean="0">
                <a:solidFill>
                  <a:srgbClr val="A4C83B"/>
                </a:solidFill>
              </a:rPr>
              <a:t>a dog</a:t>
            </a:r>
            <a:endParaRPr lang="en-ZA" sz="2800" dirty="0">
              <a:solidFill>
                <a:srgbClr val="A4C83B"/>
              </a:solidFill>
            </a:endParaRPr>
          </a:p>
        </p:txBody>
      </p:sp>
      <p:grpSp>
        <p:nvGrpSpPr>
          <p:cNvPr id="50" name="Group 49"/>
          <p:cNvGrpSpPr/>
          <p:nvPr/>
        </p:nvGrpSpPr>
        <p:grpSpPr>
          <a:xfrm rot="10800000" flipV="1">
            <a:off x="6175289" y="3838954"/>
            <a:ext cx="893930" cy="274903"/>
            <a:chOff x="5638800" y="3806585"/>
            <a:chExt cx="1143000" cy="169753"/>
          </a:xfrm>
        </p:grpSpPr>
        <p:cxnSp>
          <p:nvCxnSpPr>
            <p:cNvPr id="51" name="Straight Connector 50"/>
            <p:cNvCxnSpPr/>
            <p:nvPr/>
          </p:nvCxnSpPr>
          <p:spPr>
            <a:xfrm flipH="1">
              <a:off x="5638800" y="3962400"/>
              <a:ext cx="1143000" cy="0"/>
            </a:xfrm>
            <a:prstGeom prst="line">
              <a:avLst/>
            </a:prstGeom>
            <a:ln w="38100">
              <a:solidFill>
                <a:srgbClr val="A4C83B"/>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10800000" flipV="1">
              <a:off x="6773256" y="3806585"/>
              <a:ext cx="8544" cy="169753"/>
            </a:xfrm>
            <a:prstGeom prst="line">
              <a:avLst/>
            </a:prstGeom>
            <a:ln w="38100">
              <a:solidFill>
                <a:srgbClr val="A4C83B"/>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10800000" flipV="1">
              <a:off x="5638800" y="3806585"/>
              <a:ext cx="0" cy="169753"/>
            </a:xfrm>
            <a:prstGeom prst="line">
              <a:avLst/>
            </a:prstGeom>
            <a:ln w="38100">
              <a:solidFill>
                <a:srgbClr val="A4C83B"/>
              </a:solidFill>
            </a:ln>
          </p:spPr>
          <p:style>
            <a:lnRef idx="1">
              <a:schemeClr val="accent1"/>
            </a:lnRef>
            <a:fillRef idx="0">
              <a:schemeClr val="accent1"/>
            </a:fillRef>
            <a:effectRef idx="0">
              <a:schemeClr val="accent1"/>
            </a:effectRef>
            <a:fontRef idx="minor">
              <a:schemeClr val="tx1"/>
            </a:fontRef>
          </p:style>
        </p:cxnSp>
      </p:grpSp>
      <p:sp>
        <p:nvSpPr>
          <p:cNvPr id="54" name="TextBox 53"/>
          <p:cNvSpPr txBox="1"/>
          <p:nvPr/>
        </p:nvSpPr>
        <p:spPr>
          <a:xfrm>
            <a:off x="6172200" y="4119591"/>
            <a:ext cx="1088760" cy="461665"/>
          </a:xfrm>
          <a:prstGeom prst="rect">
            <a:avLst/>
          </a:prstGeom>
          <a:noFill/>
        </p:spPr>
        <p:txBody>
          <a:bodyPr wrap="none" rtlCol="0">
            <a:spAutoFit/>
          </a:bodyPr>
          <a:lstStyle/>
          <a:p>
            <a:r>
              <a:rPr lang="en-ZA" sz="2400" dirty="0" smtClean="0">
                <a:solidFill>
                  <a:srgbClr val="A4C83B"/>
                </a:solidFill>
              </a:rPr>
              <a:t>subject</a:t>
            </a:r>
            <a:endParaRPr lang="en-GB" sz="2400" dirty="0">
              <a:solidFill>
                <a:srgbClr val="A4C83B"/>
              </a:solidFill>
            </a:endParaRPr>
          </a:p>
        </p:txBody>
      </p:sp>
      <p:cxnSp>
        <p:nvCxnSpPr>
          <p:cNvPr id="55" name="Straight Connector 54"/>
          <p:cNvCxnSpPr/>
          <p:nvPr/>
        </p:nvCxnSpPr>
        <p:spPr>
          <a:xfrm>
            <a:off x="6631207" y="4068510"/>
            <a:ext cx="0" cy="152400"/>
          </a:xfrm>
          <a:prstGeom prst="line">
            <a:avLst/>
          </a:prstGeom>
          <a:ln w="38100">
            <a:solidFill>
              <a:srgbClr val="A4C83B"/>
            </a:solidFill>
          </a:ln>
        </p:spPr>
        <p:style>
          <a:lnRef idx="1">
            <a:schemeClr val="accent1"/>
          </a:lnRef>
          <a:fillRef idx="0">
            <a:schemeClr val="accent1"/>
          </a:fillRef>
          <a:effectRef idx="0">
            <a:schemeClr val="accent1"/>
          </a:effectRef>
          <a:fontRef idx="minor">
            <a:schemeClr val="tx1"/>
          </a:fontRef>
        </p:style>
      </p:cxnSp>
      <p:grpSp>
        <p:nvGrpSpPr>
          <p:cNvPr id="62" name="Group 61"/>
          <p:cNvGrpSpPr/>
          <p:nvPr/>
        </p:nvGrpSpPr>
        <p:grpSpPr>
          <a:xfrm flipV="1">
            <a:off x="6096000" y="2957700"/>
            <a:ext cx="1876826" cy="168305"/>
            <a:chOff x="5638800" y="3806585"/>
            <a:chExt cx="1143000" cy="172079"/>
          </a:xfrm>
        </p:grpSpPr>
        <p:cxnSp>
          <p:nvCxnSpPr>
            <p:cNvPr id="63" name="Straight Connector 62"/>
            <p:cNvCxnSpPr/>
            <p:nvPr/>
          </p:nvCxnSpPr>
          <p:spPr>
            <a:xfrm flipH="1">
              <a:off x="5638800" y="3962400"/>
              <a:ext cx="1143000" cy="0"/>
            </a:xfrm>
            <a:prstGeom prst="line">
              <a:avLst/>
            </a:prstGeom>
            <a:ln w="38100">
              <a:solidFill>
                <a:srgbClr val="A4C83B"/>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6781800" y="3806585"/>
              <a:ext cx="0" cy="172079"/>
            </a:xfrm>
            <a:prstGeom prst="line">
              <a:avLst/>
            </a:prstGeom>
            <a:ln w="38100">
              <a:solidFill>
                <a:srgbClr val="A4C83B"/>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5638800" y="3806585"/>
              <a:ext cx="0" cy="172079"/>
            </a:xfrm>
            <a:prstGeom prst="line">
              <a:avLst/>
            </a:prstGeom>
            <a:ln w="38100">
              <a:solidFill>
                <a:srgbClr val="A4C83B"/>
              </a:solidFill>
            </a:ln>
          </p:spPr>
          <p:style>
            <a:lnRef idx="1">
              <a:schemeClr val="accent1"/>
            </a:lnRef>
            <a:fillRef idx="0">
              <a:schemeClr val="accent1"/>
            </a:fillRef>
            <a:effectRef idx="0">
              <a:schemeClr val="accent1"/>
            </a:effectRef>
            <a:fontRef idx="minor">
              <a:schemeClr val="tx1"/>
            </a:fontRef>
          </p:style>
        </p:cxnSp>
      </p:grpSp>
      <p:sp>
        <p:nvSpPr>
          <p:cNvPr id="66" name="TextBox 65"/>
          <p:cNvSpPr txBox="1"/>
          <p:nvPr/>
        </p:nvSpPr>
        <p:spPr>
          <a:xfrm>
            <a:off x="6612555" y="2438400"/>
            <a:ext cx="958917" cy="461665"/>
          </a:xfrm>
          <a:prstGeom prst="rect">
            <a:avLst/>
          </a:prstGeom>
          <a:noFill/>
        </p:spPr>
        <p:txBody>
          <a:bodyPr wrap="none" rtlCol="0">
            <a:spAutoFit/>
          </a:bodyPr>
          <a:lstStyle/>
          <a:p>
            <a:r>
              <a:rPr lang="en-ZA" sz="2400" dirty="0" smtClean="0">
                <a:solidFill>
                  <a:srgbClr val="A4C83B"/>
                </a:solidFill>
              </a:rPr>
              <a:t>action</a:t>
            </a:r>
            <a:endParaRPr lang="en-GB" sz="2400" dirty="0">
              <a:solidFill>
                <a:srgbClr val="A4C83B"/>
              </a:solidFill>
            </a:endParaRPr>
          </a:p>
        </p:txBody>
      </p:sp>
      <p:cxnSp>
        <p:nvCxnSpPr>
          <p:cNvPr id="67" name="Straight Connector 66"/>
          <p:cNvCxnSpPr/>
          <p:nvPr/>
        </p:nvCxnSpPr>
        <p:spPr>
          <a:xfrm>
            <a:off x="7086461" y="2834017"/>
            <a:ext cx="0" cy="152400"/>
          </a:xfrm>
          <a:prstGeom prst="line">
            <a:avLst/>
          </a:prstGeom>
          <a:ln w="38100">
            <a:solidFill>
              <a:srgbClr val="A4C83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4034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1"/>
                                        </p:tgtEl>
                                      </p:cBhvr>
                                    </p:animEffect>
                                    <p:set>
                                      <p:cBhvr>
                                        <p:cTn id="7" dur="1" fill="hold">
                                          <p:stCondLst>
                                            <p:cond delay="499"/>
                                          </p:stCondLst>
                                        </p:cTn>
                                        <p:tgtEl>
                                          <p:spTgt spid="31"/>
                                        </p:tgtEl>
                                        <p:attrNameLst>
                                          <p:attrName>style.visibility</p:attrName>
                                        </p:attrNameLst>
                                      </p:cBhvr>
                                      <p:to>
                                        <p:strVal val="hidden"/>
                                      </p:to>
                                    </p:se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animEffect transition="in" filter="fade">
                                      <p:cBhvr>
                                        <p:cTn id="20" dur="500"/>
                                        <p:tgtEl>
                                          <p:spTgt spid="2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40"/>
                                        </p:tgtEl>
                                        <p:attrNameLst>
                                          <p:attrName>style.visibility</p:attrName>
                                        </p:attrNameLst>
                                      </p:cBhvr>
                                      <p:to>
                                        <p:strVal val="visible"/>
                                      </p:to>
                                    </p:set>
                                    <p:animEffect transition="in" filter="wipe(left)">
                                      <p:cBhvr>
                                        <p:cTn id="25" dur="500"/>
                                        <p:tgtEl>
                                          <p:spTgt spid="4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7"/>
                                        </p:tgtEl>
                                        <p:attrNameLst>
                                          <p:attrName>style.visibility</p:attrName>
                                        </p:attrNameLst>
                                      </p:cBhvr>
                                      <p:to>
                                        <p:strVal val="visible"/>
                                      </p:to>
                                    </p:set>
                                    <p:animEffect transition="in" filter="fade">
                                      <p:cBhvr>
                                        <p:cTn id="28" dur="500"/>
                                        <p:tgtEl>
                                          <p:spTgt spid="47"/>
                                        </p:tgtEl>
                                      </p:cBhvr>
                                    </p:animEffect>
                                  </p:childTnLst>
                                </p:cTn>
                              </p:par>
                            </p:childTnLst>
                          </p:cTn>
                        </p:par>
                        <p:par>
                          <p:cTn id="29" fill="hold">
                            <p:stCondLst>
                              <p:cond delay="500"/>
                            </p:stCondLst>
                            <p:childTnLst>
                              <p:par>
                                <p:cTn id="30" presetID="22" presetClass="entr" presetSubtype="1" fill="hold" nodeType="after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wipe(up)">
                                      <p:cBhvr>
                                        <p:cTn id="32" dur="500"/>
                                        <p:tgtEl>
                                          <p:spTgt spid="45"/>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34"/>
                                        </p:tgtEl>
                                        <p:attrNameLst>
                                          <p:attrName>style.visibility</p:attrName>
                                        </p:attrNameLst>
                                      </p:cBhvr>
                                      <p:to>
                                        <p:strVal val="visible"/>
                                      </p:to>
                                    </p:set>
                                    <p:animEffect transition="in" filter="wipe(left)">
                                      <p:cBhvr>
                                        <p:cTn id="44" dur="500"/>
                                        <p:tgtEl>
                                          <p:spTgt spid="34"/>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500"/>
                                        <p:tgtEl>
                                          <p:spTgt spid="46"/>
                                        </p:tgtEl>
                                      </p:cBhvr>
                                    </p:animEffect>
                                  </p:childTnLst>
                                </p:cTn>
                              </p:par>
                            </p:childTnLst>
                          </p:cTn>
                        </p:par>
                        <p:par>
                          <p:cTn id="48" fill="hold">
                            <p:stCondLst>
                              <p:cond delay="500"/>
                            </p:stCondLst>
                            <p:childTnLst>
                              <p:par>
                                <p:cTn id="49" presetID="22" presetClass="entr" presetSubtype="4" fill="hold" nodeType="afterEffect">
                                  <p:stCondLst>
                                    <p:cond delay="0"/>
                                  </p:stCondLst>
                                  <p:childTnLst>
                                    <p:set>
                                      <p:cBhvr>
                                        <p:cTn id="50" dur="1" fill="hold">
                                          <p:stCondLst>
                                            <p:cond delay="0"/>
                                          </p:stCondLst>
                                        </p:cTn>
                                        <p:tgtEl>
                                          <p:spTgt spid="39"/>
                                        </p:tgtEl>
                                        <p:attrNameLst>
                                          <p:attrName>style.visibility</p:attrName>
                                        </p:attrNameLst>
                                      </p:cBhvr>
                                      <p:to>
                                        <p:strVal val="visible"/>
                                      </p:to>
                                    </p:set>
                                    <p:animEffect transition="in" filter="wipe(down)">
                                      <p:cBhvr>
                                        <p:cTn id="51" dur="500"/>
                                        <p:tgtEl>
                                          <p:spTgt spid="39"/>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nodeType="click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1" fill="hold" nodeType="clickEffect">
                                  <p:stCondLst>
                                    <p:cond delay="0"/>
                                  </p:stCondLst>
                                  <p:childTnLst>
                                    <p:set>
                                      <p:cBhvr>
                                        <p:cTn id="69" dur="1" fill="hold">
                                          <p:stCondLst>
                                            <p:cond delay="0"/>
                                          </p:stCondLst>
                                        </p:cTn>
                                        <p:tgtEl>
                                          <p:spTgt spid="15"/>
                                        </p:tgtEl>
                                        <p:attrNameLst>
                                          <p:attrName>style.visibility</p:attrName>
                                        </p:attrNameLst>
                                      </p:cBhvr>
                                      <p:to>
                                        <p:strVal val="visible"/>
                                      </p:to>
                                    </p:set>
                                    <p:animEffect transition="in" filter="wipe(up)">
                                      <p:cBhvr>
                                        <p:cTn id="70" dur="500"/>
                                        <p:tgtEl>
                                          <p:spTgt spid="15"/>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Effect transition="in" filter="fade">
                                      <p:cBhvr>
                                        <p:cTn id="75" dur="500"/>
                                        <p:tgtEl>
                                          <p:spTgt spid="33"/>
                                        </p:tgtEl>
                                      </p:cBhvr>
                                    </p:animEffect>
                                  </p:childTnLst>
                                </p:cTn>
                              </p:par>
                            </p:childTnLst>
                          </p:cTn>
                        </p:par>
                      </p:childTnLst>
                    </p:cTn>
                  </p:par>
                  <p:par>
                    <p:cTn id="76" fill="hold">
                      <p:stCondLst>
                        <p:cond delay="indefinite"/>
                      </p:stCondLst>
                      <p:childTnLst>
                        <p:par>
                          <p:cTn id="77" fill="hold">
                            <p:stCondLst>
                              <p:cond delay="0"/>
                            </p:stCondLst>
                            <p:childTnLst>
                              <p:par>
                                <p:cTn id="78" presetID="53" presetClass="entr" presetSubtype="16" fill="hold" grpId="0" nodeType="clickEffect">
                                  <p:stCondLst>
                                    <p:cond delay="0"/>
                                  </p:stCondLst>
                                  <p:childTnLst>
                                    <p:set>
                                      <p:cBhvr>
                                        <p:cTn id="79" dur="1" fill="hold">
                                          <p:stCondLst>
                                            <p:cond delay="0"/>
                                          </p:stCondLst>
                                        </p:cTn>
                                        <p:tgtEl>
                                          <p:spTgt spid="32"/>
                                        </p:tgtEl>
                                        <p:attrNameLst>
                                          <p:attrName>style.visibility</p:attrName>
                                        </p:attrNameLst>
                                      </p:cBhvr>
                                      <p:to>
                                        <p:strVal val="visible"/>
                                      </p:to>
                                    </p:set>
                                    <p:anim calcmode="lin" valueType="num">
                                      <p:cBhvr>
                                        <p:cTn id="80" dur="500" fill="hold"/>
                                        <p:tgtEl>
                                          <p:spTgt spid="32"/>
                                        </p:tgtEl>
                                        <p:attrNameLst>
                                          <p:attrName>ppt_w</p:attrName>
                                        </p:attrNameLst>
                                      </p:cBhvr>
                                      <p:tavLst>
                                        <p:tav tm="0">
                                          <p:val>
                                            <p:fltVal val="0"/>
                                          </p:val>
                                        </p:tav>
                                        <p:tav tm="100000">
                                          <p:val>
                                            <p:strVal val="#ppt_w"/>
                                          </p:val>
                                        </p:tav>
                                      </p:tavLst>
                                    </p:anim>
                                    <p:anim calcmode="lin" valueType="num">
                                      <p:cBhvr>
                                        <p:cTn id="81" dur="500" fill="hold"/>
                                        <p:tgtEl>
                                          <p:spTgt spid="32"/>
                                        </p:tgtEl>
                                        <p:attrNameLst>
                                          <p:attrName>ppt_h</p:attrName>
                                        </p:attrNameLst>
                                      </p:cBhvr>
                                      <p:tavLst>
                                        <p:tav tm="0">
                                          <p:val>
                                            <p:fltVal val="0"/>
                                          </p:val>
                                        </p:tav>
                                        <p:tav tm="100000">
                                          <p:val>
                                            <p:strVal val="#ppt_h"/>
                                          </p:val>
                                        </p:tav>
                                      </p:tavLst>
                                    </p:anim>
                                    <p:animEffect transition="in" filter="fade">
                                      <p:cBhvr>
                                        <p:cTn id="82" dur="500"/>
                                        <p:tgtEl>
                                          <p:spTgt spid="32"/>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nodeType="clickEffect">
                                  <p:stCondLst>
                                    <p:cond delay="0"/>
                                  </p:stCondLst>
                                  <p:childTnLst>
                                    <p:set>
                                      <p:cBhvr>
                                        <p:cTn id="86" dur="1" fill="hold">
                                          <p:stCondLst>
                                            <p:cond delay="0"/>
                                          </p:stCondLst>
                                        </p:cTn>
                                        <p:tgtEl>
                                          <p:spTgt spid="62"/>
                                        </p:tgtEl>
                                        <p:attrNameLst>
                                          <p:attrName>style.visibility</p:attrName>
                                        </p:attrNameLst>
                                      </p:cBhvr>
                                      <p:to>
                                        <p:strVal val="visible"/>
                                      </p:to>
                                    </p:set>
                                    <p:animEffect transition="in" filter="wipe(left)">
                                      <p:cBhvr>
                                        <p:cTn id="87" dur="500"/>
                                        <p:tgtEl>
                                          <p:spTgt spid="62"/>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48"/>
                                        </p:tgtEl>
                                        <p:attrNameLst>
                                          <p:attrName>style.visibility</p:attrName>
                                        </p:attrNameLst>
                                      </p:cBhvr>
                                      <p:to>
                                        <p:strVal val="visible"/>
                                      </p:to>
                                    </p:set>
                                    <p:animEffect transition="in" filter="fade">
                                      <p:cBhvr>
                                        <p:cTn id="90" dur="500"/>
                                        <p:tgtEl>
                                          <p:spTgt spid="48"/>
                                        </p:tgtEl>
                                      </p:cBhvr>
                                    </p:animEffect>
                                  </p:childTnLst>
                                </p:cTn>
                              </p:par>
                            </p:childTnLst>
                          </p:cTn>
                        </p:par>
                        <p:par>
                          <p:cTn id="91" fill="hold">
                            <p:stCondLst>
                              <p:cond delay="500"/>
                            </p:stCondLst>
                            <p:childTnLst>
                              <p:par>
                                <p:cTn id="92" presetID="22" presetClass="entr" presetSubtype="4" fill="hold"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down)">
                                      <p:cBhvr>
                                        <p:cTn id="94" dur="500"/>
                                        <p:tgtEl>
                                          <p:spTgt spid="67"/>
                                        </p:tgtEl>
                                      </p:cBhvr>
                                    </p:animEffect>
                                  </p:childTnLst>
                                </p:cTn>
                              </p:par>
                            </p:childTnLst>
                          </p:cTn>
                        </p:par>
                      </p:childTnLst>
                    </p:cTn>
                  </p:par>
                  <p:par>
                    <p:cTn id="95" fill="hold">
                      <p:stCondLst>
                        <p:cond delay="indefinite"/>
                      </p:stCondLst>
                      <p:childTnLst>
                        <p:par>
                          <p:cTn id="96" fill="hold">
                            <p:stCondLst>
                              <p:cond delay="0"/>
                            </p:stCondLst>
                            <p:childTnLst>
                              <p:par>
                                <p:cTn id="97" presetID="53" presetClass="entr" presetSubtype="16" fill="hold" grpId="0" nodeType="clickEffect">
                                  <p:stCondLst>
                                    <p:cond delay="0"/>
                                  </p:stCondLst>
                                  <p:childTnLst>
                                    <p:set>
                                      <p:cBhvr>
                                        <p:cTn id="98" dur="1" fill="hold">
                                          <p:stCondLst>
                                            <p:cond delay="0"/>
                                          </p:stCondLst>
                                        </p:cTn>
                                        <p:tgtEl>
                                          <p:spTgt spid="66"/>
                                        </p:tgtEl>
                                        <p:attrNameLst>
                                          <p:attrName>style.visibility</p:attrName>
                                        </p:attrNameLst>
                                      </p:cBhvr>
                                      <p:to>
                                        <p:strVal val="visible"/>
                                      </p:to>
                                    </p:set>
                                    <p:anim calcmode="lin" valueType="num">
                                      <p:cBhvr>
                                        <p:cTn id="99" dur="500" fill="hold"/>
                                        <p:tgtEl>
                                          <p:spTgt spid="66"/>
                                        </p:tgtEl>
                                        <p:attrNameLst>
                                          <p:attrName>ppt_w</p:attrName>
                                        </p:attrNameLst>
                                      </p:cBhvr>
                                      <p:tavLst>
                                        <p:tav tm="0">
                                          <p:val>
                                            <p:fltVal val="0"/>
                                          </p:val>
                                        </p:tav>
                                        <p:tav tm="100000">
                                          <p:val>
                                            <p:strVal val="#ppt_w"/>
                                          </p:val>
                                        </p:tav>
                                      </p:tavLst>
                                    </p:anim>
                                    <p:anim calcmode="lin" valueType="num">
                                      <p:cBhvr>
                                        <p:cTn id="100" dur="500" fill="hold"/>
                                        <p:tgtEl>
                                          <p:spTgt spid="66"/>
                                        </p:tgtEl>
                                        <p:attrNameLst>
                                          <p:attrName>ppt_h</p:attrName>
                                        </p:attrNameLst>
                                      </p:cBhvr>
                                      <p:tavLst>
                                        <p:tav tm="0">
                                          <p:val>
                                            <p:fltVal val="0"/>
                                          </p:val>
                                        </p:tav>
                                        <p:tav tm="100000">
                                          <p:val>
                                            <p:strVal val="#ppt_h"/>
                                          </p:val>
                                        </p:tav>
                                      </p:tavLst>
                                    </p:anim>
                                    <p:animEffect transition="in" filter="fade">
                                      <p:cBhvr>
                                        <p:cTn id="101" dur="500"/>
                                        <p:tgtEl>
                                          <p:spTgt spid="66"/>
                                        </p:tgtEl>
                                      </p:cBhvr>
                                    </p:animEffect>
                                  </p:childTnLst>
                                </p:cTn>
                              </p:par>
                            </p:childTnLst>
                          </p:cTn>
                        </p:par>
                      </p:childTnLst>
                    </p:cTn>
                  </p:par>
                  <p:par>
                    <p:cTn id="102" fill="hold">
                      <p:stCondLst>
                        <p:cond delay="indefinite"/>
                      </p:stCondLst>
                      <p:childTnLst>
                        <p:par>
                          <p:cTn id="103" fill="hold">
                            <p:stCondLst>
                              <p:cond delay="0"/>
                            </p:stCondLst>
                            <p:childTnLst>
                              <p:par>
                                <p:cTn id="104" presetID="22" presetClass="entr" presetSubtype="8" fill="hold" nodeType="clickEffect">
                                  <p:stCondLst>
                                    <p:cond delay="0"/>
                                  </p:stCondLst>
                                  <p:childTnLst>
                                    <p:set>
                                      <p:cBhvr>
                                        <p:cTn id="105" dur="1" fill="hold">
                                          <p:stCondLst>
                                            <p:cond delay="0"/>
                                          </p:stCondLst>
                                        </p:cTn>
                                        <p:tgtEl>
                                          <p:spTgt spid="50"/>
                                        </p:tgtEl>
                                        <p:attrNameLst>
                                          <p:attrName>style.visibility</p:attrName>
                                        </p:attrNameLst>
                                      </p:cBhvr>
                                      <p:to>
                                        <p:strVal val="visible"/>
                                      </p:to>
                                    </p:set>
                                    <p:animEffect transition="in" filter="wipe(left)">
                                      <p:cBhvr>
                                        <p:cTn id="106" dur="500"/>
                                        <p:tgtEl>
                                          <p:spTgt spid="50"/>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49"/>
                                        </p:tgtEl>
                                        <p:attrNameLst>
                                          <p:attrName>style.visibility</p:attrName>
                                        </p:attrNameLst>
                                      </p:cBhvr>
                                      <p:to>
                                        <p:strVal val="visible"/>
                                      </p:to>
                                    </p:set>
                                    <p:animEffect transition="in" filter="fade">
                                      <p:cBhvr>
                                        <p:cTn id="109" dur="500"/>
                                        <p:tgtEl>
                                          <p:spTgt spid="49"/>
                                        </p:tgtEl>
                                      </p:cBhvr>
                                    </p:animEffect>
                                  </p:childTnLst>
                                </p:cTn>
                              </p:par>
                            </p:childTnLst>
                          </p:cTn>
                        </p:par>
                        <p:par>
                          <p:cTn id="110" fill="hold">
                            <p:stCondLst>
                              <p:cond delay="500"/>
                            </p:stCondLst>
                            <p:childTnLst>
                              <p:par>
                                <p:cTn id="111" presetID="22" presetClass="entr" presetSubtype="4" fill="hold" nodeType="afterEffect">
                                  <p:stCondLst>
                                    <p:cond delay="0"/>
                                  </p:stCondLst>
                                  <p:childTnLst>
                                    <p:set>
                                      <p:cBhvr>
                                        <p:cTn id="112" dur="1" fill="hold">
                                          <p:stCondLst>
                                            <p:cond delay="0"/>
                                          </p:stCondLst>
                                        </p:cTn>
                                        <p:tgtEl>
                                          <p:spTgt spid="55"/>
                                        </p:tgtEl>
                                        <p:attrNameLst>
                                          <p:attrName>style.visibility</p:attrName>
                                        </p:attrNameLst>
                                      </p:cBhvr>
                                      <p:to>
                                        <p:strVal val="visible"/>
                                      </p:to>
                                    </p:set>
                                    <p:animEffect transition="in" filter="wipe(down)">
                                      <p:cBhvr>
                                        <p:cTn id="113" dur="500"/>
                                        <p:tgtEl>
                                          <p:spTgt spid="55"/>
                                        </p:tgtEl>
                                      </p:cBhvr>
                                    </p:animEffect>
                                  </p:childTnLst>
                                </p:cTn>
                              </p:par>
                            </p:childTnLst>
                          </p:cTn>
                        </p:par>
                      </p:childTnLst>
                    </p:cTn>
                  </p:par>
                  <p:par>
                    <p:cTn id="114" fill="hold">
                      <p:stCondLst>
                        <p:cond delay="indefinite"/>
                      </p:stCondLst>
                      <p:childTnLst>
                        <p:par>
                          <p:cTn id="115" fill="hold">
                            <p:stCondLst>
                              <p:cond delay="0"/>
                            </p:stCondLst>
                            <p:childTnLst>
                              <p:par>
                                <p:cTn id="116" presetID="53" presetClass="entr" presetSubtype="16" fill="hold" grpId="0" nodeType="clickEffect">
                                  <p:stCondLst>
                                    <p:cond delay="0"/>
                                  </p:stCondLst>
                                  <p:childTnLst>
                                    <p:set>
                                      <p:cBhvr>
                                        <p:cTn id="117" dur="1" fill="hold">
                                          <p:stCondLst>
                                            <p:cond delay="0"/>
                                          </p:stCondLst>
                                        </p:cTn>
                                        <p:tgtEl>
                                          <p:spTgt spid="54"/>
                                        </p:tgtEl>
                                        <p:attrNameLst>
                                          <p:attrName>style.visibility</p:attrName>
                                        </p:attrNameLst>
                                      </p:cBhvr>
                                      <p:to>
                                        <p:strVal val="visible"/>
                                      </p:to>
                                    </p:set>
                                    <p:anim calcmode="lin" valueType="num">
                                      <p:cBhvr>
                                        <p:cTn id="118" dur="500" fill="hold"/>
                                        <p:tgtEl>
                                          <p:spTgt spid="54"/>
                                        </p:tgtEl>
                                        <p:attrNameLst>
                                          <p:attrName>ppt_w</p:attrName>
                                        </p:attrNameLst>
                                      </p:cBhvr>
                                      <p:tavLst>
                                        <p:tav tm="0">
                                          <p:val>
                                            <p:fltVal val="0"/>
                                          </p:val>
                                        </p:tav>
                                        <p:tav tm="100000">
                                          <p:val>
                                            <p:strVal val="#ppt_w"/>
                                          </p:val>
                                        </p:tav>
                                      </p:tavLst>
                                    </p:anim>
                                    <p:anim calcmode="lin" valueType="num">
                                      <p:cBhvr>
                                        <p:cTn id="119" dur="500" fill="hold"/>
                                        <p:tgtEl>
                                          <p:spTgt spid="54"/>
                                        </p:tgtEl>
                                        <p:attrNameLst>
                                          <p:attrName>ppt_h</p:attrName>
                                        </p:attrNameLst>
                                      </p:cBhvr>
                                      <p:tavLst>
                                        <p:tav tm="0">
                                          <p:val>
                                            <p:fltVal val="0"/>
                                          </p:val>
                                        </p:tav>
                                        <p:tav tm="100000">
                                          <p:val>
                                            <p:strVal val="#ppt_h"/>
                                          </p:val>
                                        </p:tav>
                                      </p:tavLst>
                                    </p:anim>
                                    <p:animEffect transition="in" filter="fade">
                                      <p:cBhvr>
                                        <p:cTn id="120" dur="500"/>
                                        <p:tgtEl>
                                          <p:spTgt spid="54"/>
                                        </p:tgtEl>
                                      </p:cBhvr>
                                    </p:animEffect>
                                  </p:childTnLst>
                                </p:cTn>
                              </p:par>
                            </p:childTnLst>
                          </p:cTn>
                        </p:par>
                      </p:childTnLst>
                    </p:cTn>
                  </p:par>
                  <p:par>
                    <p:cTn id="121" fill="hold">
                      <p:stCondLst>
                        <p:cond delay="indefinite"/>
                      </p:stCondLst>
                      <p:childTnLst>
                        <p:par>
                          <p:cTn id="122" fill="hold">
                            <p:stCondLst>
                              <p:cond delay="0"/>
                            </p:stCondLst>
                            <p:childTnLst>
                              <p:par>
                                <p:cTn id="123" presetID="53" presetClass="entr" presetSubtype="16" fill="hold" nodeType="clickEffect">
                                  <p:stCondLst>
                                    <p:cond delay="0"/>
                                  </p:stCondLst>
                                  <p:childTnLst>
                                    <p:set>
                                      <p:cBhvr>
                                        <p:cTn id="124" dur="1" fill="hold">
                                          <p:stCondLst>
                                            <p:cond delay="0"/>
                                          </p:stCondLst>
                                        </p:cTn>
                                        <p:tgtEl>
                                          <p:spTgt spid="3"/>
                                        </p:tgtEl>
                                        <p:attrNameLst>
                                          <p:attrName>style.visibility</p:attrName>
                                        </p:attrNameLst>
                                      </p:cBhvr>
                                      <p:to>
                                        <p:strVal val="visible"/>
                                      </p:to>
                                    </p:set>
                                    <p:anim calcmode="lin" valueType="num">
                                      <p:cBhvr>
                                        <p:cTn id="125" dur="500" fill="hold"/>
                                        <p:tgtEl>
                                          <p:spTgt spid="3"/>
                                        </p:tgtEl>
                                        <p:attrNameLst>
                                          <p:attrName>ppt_w</p:attrName>
                                        </p:attrNameLst>
                                      </p:cBhvr>
                                      <p:tavLst>
                                        <p:tav tm="0">
                                          <p:val>
                                            <p:fltVal val="0"/>
                                          </p:val>
                                        </p:tav>
                                        <p:tav tm="100000">
                                          <p:val>
                                            <p:strVal val="#ppt_w"/>
                                          </p:val>
                                        </p:tav>
                                      </p:tavLst>
                                    </p:anim>
                                    <p:anim calcmode="lin" valueType="num">
                                      <p:cBhvr>
                                        <p:cTn id="126" dur="500" fill="hold"/>
                                        <p:tgtEl>
                                          <p:spTgt spid="3"/>
                                        </p:tgtEl>
                                        <p:attrNameLst>
                                          <p:attrName>ppt_h</p:attrName>
                                        </p:attrNameLst>
                                      </p:cBhvr>
                                      <p:tavLst>
                                        <p:tav tm="0">
                                          <p:val>
                                            <p:fltVal val="0"/>
                                          </p:val>
                                        </p:tav>
                                        <p:tav tm="100000">
                                          <p:val>
                                            <p:strVal val="#ppt_h"/>
                                          </p:val>
                                        </p:tav>
                                      </p:tavLst>
                                    </p:anim>
                                    <p:animEffect transition="in" filter="fade">
                                      <p:cBhvr>
                                        <p:cTn id="12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9" grpId="0"/>
      <p:bldP spid="32" grpId="0"/>
      <p:bldP spid="33" grpId="0" animBg="1"/>
      <p:bldP spid="38" grpId="0"/>
      <p:bldP spid="44" grpId="0"/>
      <p:bldP spid="46" grpId="0"/>
      <p:bldP spid="47" grpId="0"/>
      <p:bldP spid="48" grpId="0"/>
      <p:bldP spid="49" grpId="0"/>
      <p:bldP spid="54" grpId="0"/>
      <p:bldP spid="6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5763" y="1524000"/>
            <a:ext cx="7910513" cy="2636839"/>
          </a:xfrm>
        </p:spPr>
        <p:txBody>
          <a:bodyPr/>
          <a:lstStyle/>
          <a:p>
            <a:r>
              <a:rPr lang="en-ZA" dirty="0"/>
              <a:t>Learning activity 7.7</a:t>
            </a:r>
            <a:endParaRPr lang="en-GB" dirty="0"/>
          </a:p>
        </p:txBody>
      </p:sp>
      <p:sp>
        <p:nvSpPr>
          <p:cNvPr id="3" name="Text Placeholder 2"/>
          <p:cNvSpPr>
            <a:spLocks noGrp="1"/>
          </p:cNvSpPr>
          <p:nvPr>
            <p:ph type="body" idx="1"/>
          </p:nvPr>
        </p:nvSpPr>
        <p:spPr>
          <a:xfrm>
            <a:off x="385763" y="3983834"/>
            <a:ext cx="7910513" cy="550427"/>
          </a:xfrm>
        </p:spPr>
        <p:txBody>
          <a:bodyPr/>
          <a:lstStyle/>
          <a:p>
            <a:r>
              <a:rPr lang="en-ZA" dirty="0" smtClean="0"/>
              <a:t>Module 7</a:t>
            </a:r>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1520" y="411599"/>
            <a:ext cx="1824241" cy="2484000"/>
          </a:xfrm>
          <a:prstGeom prst="rect">
            <a:avLst/>
          </a:prstGeom>
        </p:spPr>
      </p:pic>
      <p:sp>
        <p:nvSpPr>
          <p:cNvPr id="6" name="Text Placeholder 2"/>
          <p:cNvSpPr txBox="1">
            <a:spLocks/>
          </p:cNvSpPr>
          <p:nvPr/>
        </p:nvSpPr>
        <p:spPr>
          <a:xfrm>
            <a:off x="385763" y="4440022"/>
            <a:ext cx="7910513" cy="550427"/>
          </a:xfrm>
          <a:prstGeom prst="rect">
            <a:avLst/>
          </a:prstGeom>
        </p:spPr>
        <p:txBody>
          <a:bodyPr>
            <a:normAutofit fontScale="92500" lnSpcReduction="10000"/>
          </a:bodyPr>
          <a:lstStyle>
            <a:lvl1pPr marL="0" indent="0" algn="l" defTabSz="685800" rtl="0" eaLnBrk="1" latinLnBrk="0" hangingPunct="1">
              <a:lnSpc>
                <a:spcPct val="90000"/>
              </a:lnSpc>
              <a:spcBef>
                <a:spcPts val="750"/>
              </a:spcBef>
              <a:buFont typeface="Arial" panose="020B0604020202020204" pitchFamily="34" charset="0"/>
              <a:buNone/>
              <a:defRPr sz="3000" b="1" kern="1200">
                <a:solidFill>
                  <a:schemeClr val="bg1">
                    <a:lumMod val="50000"/>
                  </a:schemeClr>
                </a:solidFill>
                <a:latin typeface="+mn-lt"/>
                <a:ea typeface="+mn-ea"/>
                <a:cs typeface="+mn-cs"/>
              </a:defRPr>
            </a:lvl1pPr>
            <a:lvl2pPr marL="457200" indent="0" algn="l" defTabSz="685800" rtl="0" eaLnBrk="1" latinLnBrk="0" hangingPunct="1">
              <a:lnSpc>
                <a:spcPct val="90000"/>
              </a:lnSpc>
              <a:spcBef>
                <a:spcPts val="375"/>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685800" rtl="0" eaLnBrk="1" latinLnBrk="0" hangingPunct="1">
              <a:lnSpc>
                <a:spcPct val="90000"/>
              </a:lnSpc>
              <a:spcBef>
                <a:spcPts val="375"/>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685800" rtl="0" eaLnBrk="1" latinLnBrk="0" hangingPunct="1">
              <a:lnSpc>
                <a:spcPct val="90000"/>
              </a:lnSpc>
              <a:spcBef>
                <a:spcPts val="375"/>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685800" rtl="0" eaLnBrk="1" latinLnBrk="0" hangingPunct="1">
              <a:lnSpc>
                <a:spcPct val="90000"/>
              </a:lnSpc>
              <a:spcBef>
                <a:spcPts val="375"/>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685800" rtl="0" eaLnBrk="1" latinLnBrk="0" hangingPunct="1">
              <a:lnSpc>
                <a:spcPct val="90000"/>
              </a:lnSpc>
              <a:spcBef>
                <a:spcPts val="375"/>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685800" rtl="0" eaLnBrk="1" latinLnBrk="0" hangingPunct="1">
              <a:lnSpc>
                <a:spcPct val="90000"/>
              </a:lnSpc>
              <a:spcBef>
                <a:spcPts val="375"/>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685800" rtl="0" eaLnBrk="1" latinLnBrk="0" hangingPunct="1">
              <a:lnSpc>
                <a:spcPct val="90000"/>
              </a:lnSpc>
              <a:spcBef>
                <a:spcPts val="375"/>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685800" rtl="0" eaLnBrk="1" latinLnBrk="0" hangingPunct="1">
              <a:lnSpc>
                <a:spcPct val="90000"/>
              </a:lnSpc>
              <a:spcBef>
                <a:spcPts val="375"/>
              </a:spcBef>
              <a:buFont typeface="Arial" panose="020B0604020202020204" pitchFamily="34" charset="0"/>
              <a:buNone/>
              <a:defRPr sz="1600" kern="1200">
                <a:solidFill>
                  <a:schemeClr val="tx1">
                    <a:tint val="75000"/>
                  </a:schemeClr>
                </a:solidFill>
                <a:latin typeface="+mn-lt"/>
                <a:ea typeface="+mn-ea"/>
                <a:cs typeface="+mn-cs"/>
              </a:defRPr>
            </a:lvl9pPr>
          </a:lstStyle>
          <a:p>
            <a:r>
              <a:rPr lang="en-ZA" sz="1800" b="0" dirty="0">
                <a:solidFill>
                  <a:schemeClr val="tx1"/>
                </a:solidFill>
              </a:rPr>
              <a:t>Test your knowledge of this section by completing Learning activity </a:t>
            </a:r>
            <a:r>
              <a:rPr lang="en-ZA" sz="1800" b="0" dirty="0" smtClean="0">
                <a:solidFill>
                  <a:schemeClr val="tx1"/>
                </a:solidFill>
              </a:rPr>
              <a:t>7.7 </a:t>
            </a:r>
            <a:r>
              <a:rPr lang="en-ZA" sz="1800" b="0" dirty="0">
                <a:solidFill>
                  <a:schemeClr val="tx1"/>
                </a:solidFill>
              </a:rPr>
              <a:t>on page </a:t>
            </a:r>
            <a:r>
              <a:rPr lang="en-ZA" sz="1800" b="0" dirty="0" smtClean="0">
                <a:solidFill>
                  <a:schemeClr val="tx1"/>
                </a:solidFill>
              </a:rPr>
              <a:t>124 of </a:t>
            </a:r>
            <a:r>
              <a:rPr lang="en-ZA" sz="1800" b="0" dirty="0">
                <a:solidFill>
                  <a:schemeClr val="tx1"/>
                </a:solidFill>
              </a:rPr>
              <a:t>your </a:t>
            </a:r>
            <a:r>
              <a:rPr lang="en-ZA" sz="1800" b="0" i="1" dirty="0">
                <a:solidFill>
                  <a:schemeClr val="tx1"/>
                </a:solidFill>
              </a:rPr>
              <a:t>Student’s Book.</a:t>
            </a:r>
          </a:p>
          <a:p>
            <a:endParaRPr lang="en-ZA" sz="1800" b="0" dirty="0">
              <a:solidFill>
                <a:schemeClr val="tx1"/>
              </a:solidFill>
            </a:endParaRPr>
          </a:p>
        </p:txBody>
      </p:sp>
    </p:spTree>
    <p:extLst>
      <p:ext uri="{BB962C8B-B14F-4D97-AF65-F5344CB8AC3E}">
        <p14:creationId xmlns:p14="http://schemas.microsoft.com/office/powerpoint/2010/main" val="132223173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5763" y="1524000"/>
            <a:ext cx="7910513" cy="2636839"/>
          </a:xfrm>
        </p:spPr>
        <p:txBody>
          <a:bodyPr/>
          <a:lstStyle/>
          <a:p>
            <a:r>
              <a:rPr lang="en-ZA" dirty="0"/>
              <a:t>Learning activity 7.8</a:t>
            </a:r>
            <a:endParaRPr lang="en-GB" dirty="0"/>
          </a:p>
        </p:txBody>
      </p:sp>
      <p:sp>
        <p:nvSpPr>
          <p:cNvPr id="3" name="Text Placeholder 2"/>
          <p:cNvSpPr>
            <a:spLocks noGrp="1"/>
          </p:cNvSpPr>
          <p:nvPr>
            <p:ph type="body" idx="1"/>
          </p:nvPr>
        </p:nvSpPr>
        <p:spPr>
          <a:xfrm>
            <a:off x="385763" y="3983834"/>
            <a:ext cx="7910513" cy="550427"/>
          </a:xfrm>
        </p:spPr>
        <p:txBody>
          <a:bodyPr/>
          <a:lstStyle/>
          <a:p>
            <a:r>
              <a:rPr lang="en-ZA" dirty="0" smtClean="0"/>
              <a:t>Module 7</a:t>
            </a:r>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1520" y="411599"/>
            <a:ext cx="1824241" cy="2484000"/>
          </a:xfrm>
          <a:prstGeom prst="rect">
            <a:avLst/>
          </a:prstGeom>
        </p:spPr>
      </p:pic>
      <p:sp>
        <p:nvSpPr>
          <p:cNvPr id="6" name="Text Placeholder 2"/>
          <p:cNvSpPr txBox="1">
            <a:spLocks/>
          </p:cNvSpPr>
          <p:nvPr/>
        </p:nvSpPr>
        <p:spPr>
          <a:xfrm>
            <a:off x="385763" y="4440022"/>
            <a:ext cx="7910513" cy="550427"/>
          </a:xfrm>
          <a:prstGeom prst="rect">
            <a:avLst/>
          </a:prstGeom>
        </p:spPr>
        <p:txBody>
          <a:bodyPr>
            <a:normAutofit fontScale="92500" lnSpcReduction="10000"/>
          </a:bodyPr>
          <a:lstStyle>
            <a:lvl1pPr marL="0" indent="0" algn="l" defTabSz="685800" rtl="0" eaLnBrk="1" latinLnBrk="0" hangingPunct="1">
              <a:lnSpc>
                <a:spcPct val="90000"/>
              </a:lnSpc>
              <a:spcBef>
                <a:spcPts val="750"/>
              </a:spcBef>
              <a:buFont typeface="Arial" panose="020B0604020202020204" pitchFamily="34" charset="0"/>
              <a:buNone/>
              <a:defRPr sz="3000" b="1" kern="1200">
                <a:solidFill>
                  <a:schemeClr val="bg1">
                    <a:lumMod val="50000"/>
                  </a:schemeClr>
                </a:solidFill>
                <a:latin typeface="+mn-lt"/>
                <a:ea typeface="+mn-ea"/>
                <a:cs typeface="+mn-cs"/>
              </a:defRPr>
            </a:lvl1pPr>
            <a:lvl2pPr marL="457200" indent="0" algn="l" defTabSz="685800" rtl="0" eaLnBrk="1" latinLnBrk="0" hangingPunct="1">
              <a:lnSpc>
                <a:spcPct val="90000"/>
              </a:lnSpc>
              <a:spcBef>
                <a:spcPts val="375"/>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685800" rtl="0" eaLnBrk="1" latinLnBrk="0" hangingPunct="1">
              <a:lnSpc>
                <a:spcPct val="90000"/>
              </a:lnSpc>
              <a:spcBef>
                <a:spcPts val="375"/>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685800" rtl="0" eaLnBrk="1" latinLnBrk="0" hangingPunct="1">
              <a:lnSpc>
                <a:spcPct val="90000"/>
              </a:lnSpc>
              <a:spcBef>
                <a:spcPts val="375"/>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685800" rtl="0" eaLnBrk="1" latinLnBrk="0" hangingPunct="1">
              <a:lnSpc>
                <a:spcPct val="90000"/>
              </a:lnSpc>
              <a:spcBef>
                <a:spcPts val="375"/>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685800" rtl="0" eaLnBrk="1" latinLnBrk="0" hangingPunct="1">
              <a:lnSpc>
                <a:spcPct val="90000"/>
              </a:lnSpc>
              <a:spcBef>
                <a:spcPts val="375"/>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685800" rtl="0" eaLnBrk="1" latinLnBrk="0" hangingPunct="1">
              <a:lnSpc>
                <a:spcPct val="90000"/>
              </a:lnSpc>
              <a:spcBef>
                <a:spcPts val="375"/>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685800" rtl="0" eaLnBrk="1" latinLnBrk="0" hangingPunct="1">
              <a:lnSpc>
                <a:spcPct val="90000"/>
              </a:lnSpc>
              <a:spcBef>
                <a:spcPts val="375"/>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685800" rtl="0" eaLnBrk="1" latinLnBrk="0" hangingPunct="1">
              <a:lnSpc>
                <a:spcPct val="90000"/>
              </a:lnSpc>
              <a:spcBef>
                <a:spcPts val="375"/>
              </a:spcBef>
              <a:buFont typeface="Arial" panose="020B0604020202020204" pitchFamily="34" charset="0"/>
              <a:buNone/>
              <a:defRPr sz="1600" kern="1200">
                <a:solidFill>
                  <a:schemeClr val="tx1">
                    <a:tint val="75000"/>
                  </a:schemeClr>
                </a:solidFill>
                <a:latin typeface="+mn-lt"/>
                <a:ea typeface="+mn-ea"/>
                <a:cs typeface="+mn-cs"/>
              </a:defRPr>
            </a:lvl9pPr>
          </a:lstStyle>
          <a:p>
            <a:r>
              <a:rPr lang="en-ZA" sz="1800" b="0" dirty="0">
                <a:solidFill>
                  <a:schemeClr val="tx1"/>
                </a:solidFill>
              </a:rPr>
              <a:t>Test your knowledge of this section by completing Learning activity </a:t>
            </a:r>
            <a:r>
              <a:rPr lang="en-ZA" sz="1800" b="0" dirty="0" smtClean="0">
                <a:solidFill>
                  <a:schemeClr val="tx1"/>
                </a:solidFill>
              </a:rPr>
              <a:t>7.8 </a:t>
            </a:r>
            <a:r>
              <a:rPr lang="en-ZA" sz="1800" b="0" dirty="0">
                <a:solidFill>
                  <a:schemeClr val="tx1"/>
                </a:solidFill>
              </a:rPr>
              <a:t>on page </a:t>
            </a:r>
            <a:r>
              <a:rPr lang="en-ZA" sz="1800" b="0" dirty="0" smtClean="0">
                <a:solidFill>
                  <a:schemeClr val="tx1"/>
                </a:solidFill>
              </a:rPr>
              <a:t>124 of </a:t>
            </a:r>
            <a:r>
              <a:rPr lang="en-ZA" sz="1800" b="0" dirty="0">
                <a:solidFill>
                  <a:schemeClr val="tx1"/>
                </a:solidFill>
              </a:rPr>
              <a:t>your </a:t>
            </a:r>
            <a:r>
              <a:rPr lang="en-ZA" sz="1800" b="0" i="1" dirty="0">
                <a:solidFill>
                  <a:schemeClr val="tx1"/>
                </a:solidFill>
              </a:rPr>
              <a:t>Student’s Book.</a:t>
            </a:r>
          </a:p>
          <a:p>
            <a:endParaRPr lang="en-ZA" sz="1800" b="0" dirty="0">
              <a:solidFill>
                <a:schemeClr val="tx1"/>
              </a:solidFill>
            </a:endParaRPr>
          </a:p>
        </p:txBody>
      </p:sp>
    </p:spTree>
    <p:extLst>
      <p:ext uri="{BB962C8B-B14F-4D97-AF65-F5344CB8AC3E}">
        <p14:creationId xmlns:p14="http://schemas.microsoft.com/office/powerpoint/2010/main" val="340662708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Conditionals</a:t>
            </a:r>
            <a:endParaRPr lang="en-ZA" dirty="0"/>
          </a:p>
        </p:txBody>
      </p:sp>
      <p:sp>
        <p:nvSpPr>
          <p:cNvPr id="3" name="Content Placeholder 2"/>
          <p:cNvSpPr>
            <a:spLocks noGrp="1"/>
          </p:cNvSpPr>
          <p:nvPr>
            <p:ph idx="1"/>
          </p:nvPr>
        </p:nvSpPr>
        <p:spPr/>
        <p:txBody>
          <a:bodyPr/>
          <a:lstStyle/>
          <a:p>
            <a:r>
              <a:rPr lang="en-ZA" dirty="0"/>
              <a:t>Use the conditional to say that if one thing happens, then another </a:t>
            </a:r>
            <a:r>
              <a:rPr lang="en-ZA" b="1" dirty="0"/>
              <a:t>may </a:t>
            </a:r>
            <a:r>
              <a:rPr lang="en-ZA" dirty="0"/>
              <a:t>result from the first happening. </a:t>
            </a:r>
          </a:p>
          <a:p>
            <a:r>
              <a:rPr lang="en-ZA" dirty="0"/>
              <a:t>The conditional shows that a second action may occur on condition that a first action does. </a:t>
            </a:r>
          </a:p>
          <a:p>
            <a:r>
              <a:rPr lang="en-ZA" dirty="0"/>
              <a:t>Conditionals are useful when you are trying to persuade someone to buy something, or to make use of a service. </a:t>
            </a:r>
          </a:p>
          <a:p>
            <a:r>
              <a:rPr lang="en-ZA" dirty="0"/>
              <a:t>The conditional can be used in the past, present or future tense.</a:t>
            </a:r>
          </a:p>
          <a:p>
            <a:pPr marL="0" indent="0">
              <a:buNone/>
            </a:pPr>
            <a:endParaRPr lang="en-ZA" dirty="0"/>
          </a:p>
          <a:p>
            <a:endParaRPr lang="en-US" dirty="0"/>
          </a:p>
          <a:p>
            <a:endParaRPr lang="en-ZA" dirty="0"/>
          </a:p>
        </p:txBody>
      </p:sp>
    </p:spTree>
    <p:extLst>
      <p:ext uri="{BB962C8B-B14F-4D97-AF65-F5344CB8AC3E}">
        <p14:creationId xmlns:p14="http://schemas.microsoft.com/office/powerpoint/2010/main" val="25377802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Overview</a:t>
            </a:r>
            <a:endParaRPr lang="en-GB" dirty="0"/>
          </a:p>
        </p:txBody>
      </p:sp>
      <p:sp>
        <p:nvSpPr>
          <p:cNvPr id="3" name="Content Placeholder 2"/>
          <p:cNvSpPr>
            <a:spLocks noGrp="1"/>
          </p:cNvSpPr>
          <p:nvPr>
            <p:ph idx="1"/>
          </p:nvPr>
        </p:nvSpPr>
        <p:spPr/>
        <p:txBody>
          <a:bodyPr/>
          <a:lstStyle/>
          <a:p>
            <a:pPr marL="452438" indent="-452438"/>
            <a:r>
              <a:rPr lang="en-ZA" sz="2800" dirty="0" smtClean="0">
                <a:solidFill>
                  <a:srgbClr val="000000"/>
                </a:solidFill>
              </a:rPr>
              <a:t>Multimedia </a:t>
            </a:r>
            <a:r>
              <a:rPr lang="en-ZA" sz="2800" dirty="0">
                <a:solidFill>
                  <a:srgbClr val="000000"/>
                </a:solidFill>
              </a:rPr>
              <a:t>texts</a:t>
            </a:r>
          </a:p>
          <a:p>
            <a:pPr marL="892175" lvl="1" indent="-446088"/>
            <a:r>
              <a:rPr lang="en-ZA" sz="2400" dirty="0">
                <a:solidFill>
                  <a:srgbClr val="000000"/>
                </a:solidFill>
              </a:rPr>
              <a:t>Creating a </a:t>
            </a:r>
            <a:r>
              <a:rPr lang="en-ZA" sz="2400" dirty="0" smtClean="0">
                <a:solidFill>
                  <a:srgbClr val="000000"/>
                </a:solidFill>
              </a:rPr>
              <a:t>multimedia </a:t>
            </a:r>
            <a:r>
              <a:rPr lang="en-ZA" sz="2400" dirty="0">
                <a:solidFill>
                  <a:srgbClr val="000000"/>
                </a:solidFill>
              </a:rPr>
              <a:t>text</a:t>
            </a:r>
          </a:p>
          <a:p>
            <a:pPr marL="892175" lvl="1" indent="-446088"/>
            <a:r>
              <a:rPr lang="en-ZA" sz="2400" dirty="0">
                <a:solidFill>
                  <a:srgbClr val="000000"/>
                </a:solidFill>
              </a:rPr>
              <a:t>Creating a flyer</a:t>
            </a:r>
          </a:p>
          <a:p>
            <a:pPr marL="892175" lvl="1" indent="-446088"/>
            <a:r>
              <a:rPr lang="en-ZA" sz="2400" dirty="0">
                <a:solidFill>
                  <a:srgbClr val="000000"/>
                </a:solidFill>
              </a:rPr>
              <a:t>Creating a pamphlet</a:t>
            </a:r>
          </a:p>
          <a:p>
            <a:pPr marL="892175" lvl="1" indent="-446088"/>
            <a:r>
              <a:rPr lang="en-ZA" sz="2400" dirty="0">
                <a:solidFill>
                  <a:srgbClr val="000000"/>
                </a:solidFill>
              </a:rPr>
              <a:t>Creating a </a:t>
            </a:r>
            <a:r>
              <a:rPr lang="en-ZA" sz="2400" dirty="0" smtClean="0">
                <a:solidFill>
                  <a:srgbClr val="000000"/>
                </a:solidFill>
              </a:rPr>
              <a:t>brochure</a:t>
            </a:r>
            <a:endParaRPr lang="en-ZA" sz="2400" dirty="0">
              <a:solidFill>
                <a:srgbClr val="000000"/>
              </a:solidFill>
            </a:endParaRPr>
          </a:p>
          <a:p>
            <a:pPr marL="452438" indent="-452438"/>
            <a:r>
              <a:rPr lang="en-ZA" sz="2800" dirty="0">
                <a:solidFill>
                  <a:srgbClr val="000000"/>
                </a:solidFill>
              </a:rPr>
              <a:t>Phrases and clauses </a:t>
            </a:r>
          </a:p>
          <a:p>
            <a:pPr marL="452438" indent="-452438"/>
            <a:r>
              <a:rPr lang="en-ZA" sz="2800" dirty="0">
                <a:solidFill>
                  <a:srgbClr val="000000"/>
                </a:solidFill>
              </a:rPr>
              <a:t>Active and passive voice</a:t>
            </a:r>
          </a:p>
          <a:p>
            <a:pPr marL="452438" indent="-452438"/>
            <a:r>
              <a:rPr lang="en-ZA" sz="2800" dirty="0">
                <a:solidFill>
                  <a:srgbClr val="000000"/>
                </a:solidFill>
              </a:rPr>
              <a:t>Conditionals</a:t>
            </a:r>
          </a:p>
          <a:p>
            <a:pPr marL="452438" indent="-452438"/>
            <a:endParaRPr lang="en-ZA" sz="2800" dirty="0" smtClean="0">
              <a:solidFill>
                <a:srgbClr val="000000"/>
              </a:solidFill>
            </a:endParaRPr>
          </a:p>
        </p:txBody>
      </p:sp>
    </p:spTree>
    <p:extLst>
      <p:ext uri="{BB962C8B-B14F-4D97-AF65-F5344CB8AC3E}">
        <p14:creationId xmlns:p14="http://schemas.microsoft.com/office/powerpoint/2010/main" val="52604942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51316" y="1929749"/>
            <a:ext cx="3240000" cy="3709051"/>
          </a:xfrm>
          <a:prstGeom prst="rect">
            <a:avLst/>
          </a:prstGeom>
        </p:spPr>
      </p:pic>
      <p:sp>
        <p:nvSpPr>
          <p:cNvPr id="6" name="Rectangle 5"/>
          <p:cNvSpPr/>
          <p:nvPr/>
        </p:nvSpPr>
        <p:spPr>
          <a:xfrm>
            <a:off x="296082" y="1676400"/>
            <a:ext cx="1916159" cy="4233474"/>
          </a:xfrm>
          <a:prstGeom prst="rect">
            <a:avLst/>
          </a:prstGeom>
          <a:solidFill>
            <a:srgbClr val="E0A5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b="1" dirty="0">
              <a:solidFill>
                <a:schemeClr val="bg1"/>
              </a:solidFill>
            </a:endParaRPr>
          </a:p>
        </p:txBody>
      </p:sp>
      <p:sp>
        <p:nvSpPr>
          <p:cNvPr id="7" name="Rectangle 6"/>
          <p:cNvSpPr/>
          <p:nvPr/>
        </p:nvSpPr>
        <p:spPr>
          <a:xfrm>
            <a:off x="2314207" y="1676400"/>
            <a:ext cx="1916159" cy="4233474"/>
          </a:xfrm>
          <a:prstGeom prst="rect">
            <a:avLst/>
          </a:prstGeom>
          <a:solidFill>
            <a:srgbClr val="B697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b="1" dirty="0">
              <a:solidFill>
                <a:srgbClr val="B697C7"/>
              </a:solidFill>
            </a:endParaRPr>
          </a:p>
        </p:txBody>
      </p:sp>
      <p:sp>
        <p:nvSpPr>
          <p:cNvPr id="10" name="Rectangle 9"/>
          <p:cNvSpPr/>
          <p:nvPr/>
        </p:nvSpPr>
        <p:spPr>
          <a:xfrm>
            <a:off x="4352467" y="1676400"/>
            <a:ext cx="1916159" cy="4233474"/>
          </a:xfrm>
          <a:prstGeom prst="rect">
            <a:avLst/>
          </a:prstGeom>
          <a:solidFill>
            <a:srgbClr val="5B9BD5"/>
          </a:solidFill>
          <a:ln>
            <a:solidFill>
              <a:srgbClr val="61A4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b="1" dirty="0">
              <a:solidFill>
                <a:schemeClr val="bg1"/>
              </a:solidFill>
            </a:endParaRPr>
          </a:p>
        </p:txBody>
      </p:sp>
      <p:sp>
        <p:nvSpPr>
          <p:cNvPr id="11" name="Rectangle 10"/>
          <p:cNvSpPr/>
          <p:nvPr/>
        </p:nvSpPr>
        <p:spPr>
          <a:xfrm>
            <a:off x="6370592" y="1676400"/>
            <a:ext cx="1916159" cy="4233474"/>
          </a:xfrm>
          <a:prstGeom prst="rect">
            <a:avLst/>
          </a:prstGeom>
          <a:solidFill>
            <a:srgbClr val="7BD0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b="1" dirty="0">
              <a:solidFill>
                <a:schemeClr val="bg1"/>
              </a:solidFill>
            </a:endParaRPr>
          </a:p>
        </p:txBody>
      </p:sp>
      <p:sp>
        <p:nvSpPr>
          <p:cNvPr id="20" name="TextBox 19"/>
          <p:cNvSpPr txBox="1"/>
          <p:nvPr/>
        </p:nvSpPr>
        <p:spPr>
          <a:xfrm>
            <a:off x="3247634" y="3753922"/>
            <a:ext cx="806804" cy="2646878"/>
          </a:xfrm>
          <a:prstGeom prst="rect">
            <a:avLst/>
          </a:prstGeom>
          <a:noFill/>
        </p:spPr>
        <p:txBody>
          <a:bodyPr wrap="square" rtlCol="0">
            <a:spAutoFit/>
          </a:bodyPr>
          <a:lstStyle/>
          <a:p>
            <a:pPr algn="ctr"/>
            <a:r>
              <a:rPr lang="en-GB" sz="16600" b="1" dirty="0" smtClean="0">
                <a:solidFill>
                  <a:srgbClr val="BFA9D3"/>
                </a:solidFill>
              </a:rPr>
              <a:t>2</a:t>
            </a:r>
            <a:endParaRPr lang="en-ZA" sz="16600" dirty="0" smtClean="0">
              <a:solidFill>
                <a:srgbClr val="BFA9D3"/>
              </a:solidFill>
            </a:endParaRPr>
          </a:p>
        </p:txBody>
      </p:sp>
      <p:sp>
        <p:nvSpPr>
          <p:cNvPr id="21" name="TextBox 20"/>
          <p:cNvSpPr txBox="1"/>
          <p:nvPr/>
        </p:nvSpPr>
        <p:spPr>
          <a:xfrm>
            <a:off x="5306061" y="3753922"/>
            <a:ext cx="806804" cy="2646878"/>
          </a:xfrm>
          <a:prstGeom prst="rect">
            <a:avLst/>
          </a:prstGeom>
          <a:noFill/>
        </p:spPr>
        <p:txBody>
          <a:bodyPr wrap="square" rtlCol="0">
            <a:spAutoFit/>
          </a:bodyPr>
          <a:lstStyle/>
          <a:p>
            <a:pPr algn="ctr"/>
            <a:r>
              <a:rPr lang="en-ZA" sz="16600" b="1" dirty="0">
                <a:solidFill>
                  <a:srgbClr val="7DABD5"/>
                </a:solidFill>
              </a:rPr>
              <a:t>3</a:t>
            </a:r>
            <a:endParaRPr lang="en-ZA" sz="16600" dirty="0" smtClean="0">
              <a:solidFill>
                <a:srgbClr val="7DABD5"/>
              </a:solidFill>
            </a:endParaRPr>
          </a:p>
        </p:txBody>
      </p:sp>
      <p:sp>
        <p:nvSpPr>
          <p:cNvPr id="22" name="TextBox 21"/>
          <p:cNvSpPr txBox="1"/>
          <p:nvPr/>
        </p:nvSpPr>
        <p:spPr>
          <a:xfrm>
            <a:off x="7304019" y="3753922"/>
            <a:ext cx="806804" cy="2646878"/>
          </a:xfrm>
          <a:prstGeom prst="rect">
            <a:avLst/>
          </a:prstGeom>
          <a:noFill/>
        </p:spPr>
        <p:txBody>
          <a:bodyPr wrap="square" rtlCol="0">
            <a:spAutoFit/>
          </a:bodyPr>
          <a:lstStyle/>
          <a:p>
            <a:pPr algn="ctr"/>
            <a:r>
              <a:rPr lang="en-ZA" sz="16600" b="1" dirty="0">
                <a:solidFill>
                  <a:srgbClr val="9DD7CB"/>
                </a:solidFill>
              </a:rPr>
              <a:t>0</a:t>
            </a:r>
            <a:endParaRPr lang="en-ZA" sz="16600" dirty="0" smtClean="0">
              <a:solidFill>
                <a:srgbClr val="9DD7CB"/>
              </a:solidFill>
            </a:endParaRPr>
          </a:p>
        </p:txBody>
      </p:sp>
      <p:sp>
        <p:nvSpPr>
          <p:cNvPr id="23" name="TextBox 22"/>
          <p:cNvSpPr txBox="1"/>
          <p:nvPr/>
        </p:nvSpPr>
        <p:spPr>
          <a:xfrm>
            <a:off x="1249676" y="3753922"/>
            <a:ext cx="806804" cy="2646878"/>
          </a:xfrm>
          <a:prstGeom prst="rect">
            <a:avLst/>
          </a:prstGeom>
          <a:noFill/>
        </p:spPr>
        <p:txBody>
          <a:bodyPr wrap="square" rtlCol="0">
            <a:spAutoFit/>
          </a:bodyPr>
          <a:lstStyle/>
          <a:p>
            <a:pPr algn="ctr"/>
            <a:r>
              <a:rPr lang="en-GB" sz="16600" b="1" dirty="0" smtClean="0">
                <a:solidFill>
                  <a:srgbClr val="E6B2A8"/>
                </a:solidFill>
              </a:rPr>
              <a:t>1</a:t>
            </a:r>
            <a:endParaRPr lang="en-ZA" sz="16600" dirty="0" smtClean="0">
              <a:solidFill>
                <a:srgbClr val="E6B2A8"/>
              </a:solidFill>
            </a:endParaRPr>
          </a:p>
        </p:txBody>
      </p:sp>
      <p:sp>
        <p:nvSpPr>
          <p:cNvPr id="8" name="TextBox 7"/>
          <p:cNvSpPr txBox="1"/>
          <p:nvPr/>
        </p:nvSpPr>
        <p:spPr>
          <a:xfrm>
            <a:off x="392449" y="2599760"/>
            <a:ext cx="1714453" cy="2308324"/>
          </a:xfrm>
          <a:prstGeom prst="rect">
            <a:avLst/>
          </a:prstGeom>
          <a:noFill/>
        </p:spPr>
        <p:txBody>
          <a:bodyPr wrap="square" rtlCol="0">
            <a:spAutoFit/>
          </a:bodyPr>
          <a:lstStyle/>
          <a:p>
            <a:pPr lvl="0" algn="ctr"/>
            <a:r>
              <a:rPr lang="en-ZA" sz="1600" b="1" dirty="0"/>
              <a:t>The first conditional </a:t>
            </a:r>
            <a:r>
              <a:rPr lang="en-ZA" sz="1600" dirty="0"/>
              <a:t>refers to the future, and implies that there is a very </a:t>
            </a:r>
            <a:r>
              <a:rPr lang="en-ZA" sz="1600" b="1" dirty="0"/>
              <a:t>real possibility</a:t>
            </a:r>
            <a:r>
              <a:rPr lang="en-ZA" sz="1600" dirty="0"/>
              <a:t> that the second action will happen, if the first action does.</a:t>
            </a:r>
            <a:endParaRPr lang="en-US" sz="1600" dirty="0"/>
          </a:p>
        </p:txBody>
      </p:sp>
      <p:sp>
        <p:nvSpPr>
          <p:cNvPr id="9" name="TextBox 8"/>
          <p:cNvSpPr txBox="1"/>
          <p:nvPr/>
        </p:nvSpPr>
        <p:spPr>
          <a:xfrm>
            <a:off x="2415059" y="2769494"/>
            <a:ext cx="1714453" cy="2062103"/>
          </a:xfrm>
          <a:prstGeom prst="rect">
            <a:avLst/>
          </a:prstGeom>
          <a:noFill/>
        </p:spPr>
        <p:txBody>
          <a:bodyPr wrap="square" rtlCol="0">
            <a:spAutoFit/>
          </a:bodyPr>
          <a:lstStyle/>
          <a:p>
            <a:pPr lvl="0" algn="ctr"/>
            <a:r>
              <a:rPr lang="en-ZA" sz="1600" b="1" dirty="0"/>
              <a:t>The second conditional </a:t>
            </a:r>
            <a:r>
              <a:rPr lang="en-ZA" sz="1600" dirty="0"/>
              <a:t>also refers to the future, but there is </a:t>
            </a:r>
            <a:r>
              <a:rPr lang="en-ZA" sz="1600" b="1" dirty="0"/>
              <a:t>not a real possibility</a:t>
            </a:r>
            <a:r>
              <a:rPr lang="en-ZA" sz="1600" dirty="0"/>
              <a:t> that this condition will happen.</a:t>
            </a:r>
            <a:endParaRPr lang="en-US" sz="1600" dirty="0"/>
          </a:p>
        </p:txBody>
      </p:sp>
      <p:sp>
        <p:nvSpPr>
          <p:cNvPr id="12" name="TextBox 11"/>
          <p:cNvSpPr txBox="1"/>
          <p:nvPr/>
        </p:nvSpPr>
        <p:spPr>
          <a:xfrm>
            <a:off x="4448859" y="2892604"/>
            <a:ext cx="1714453" cy="1815882"/>
          </a:xfrm>
          <a:prstGeom prst="rect">
            <a:avLst/>
          </a:prstGeom>
          <a:noFill/>
        </p:spPr>
        <p:txBody>
          <a:bodyPr wrap="square" rtlCol="0">
            <a:spAutoFit/>
          </a:bodyPr>
          <a:lstStyle/>
          <a:p>
            <a:pPr lvl="0" algn="ctr"/>
            <a:r>
              <a:rPr lang="en-ZA" sz="1600" b="1" dirty="0"/>
              <a:t>The third conditional </a:t>
            </a:r>
            <a:r>
              <a:rPr lang="en-ZA" sz="1600" dirty="0"/>
              <a:t>refers to the past, and an </a:t>
            </a:r>
            <a:r>
              <a:rPr lang="en-ZA" sz="1600" b="1" dirty="0"/>
              <a:t>imaginary condition</a:t>
            </a:r>
            <a:r>
              <a:rPr lang="en-ZA" sz="1600" dirty="0"/>
              <a:t> in the past that did not happen.</a:t>
            </a:r>
            <a:endParaRPr lang="en-US" sz="1600" dirty="0"/>
          </a:p>
        </p:txBody>
      </p:sp>
      <p:sp>
        <p:nvSpPr>
          <p:cNvPr id="13" name="TextBox 12"/>
          <p:cNvSpPr txBox="1"/>
          <p:nvPr/>
        </p:nvSpPr>
        <p:spPr>
          <a:xfrm>
            <a:off x="6469239" y="2409616"/>
            <a:ext cx="1714453" cy="2800767"/>
          </a:xfrm>
          <a:prstGeom prst="rect">
            <a:avLst/>
          </a:prstGeom>
          <a:noFill/>
        </p:spPr>
        <p:txBody>
          <a:bodyPr wrap="square" rtlCol="0">
            <a:spAutoFit/>
          </a:bodyPr>
          <a:lstStyle/>
          <a:p>
            <a:pPr lvl="0" algn="ctr"/>
            <a:r>
              <a:rPr lang="en-ZA" sz="1600" b="1" dirty="0"/>
              <a:t>The zero conditional </a:t>
            </a:r>
            <a:r>
              <a:rPr lang="en-ZA" sz="1600" dirty="0"/>
              <a:t>is used when the result of the condition is always </a:t>
            </a:r>
            <a:r>
              <a:rPr lang="en-ZA" sz="1600" b="1" dirty="0"/>
              <a:t>true</a:t>
            </a:r>
            <a:r>
              <a:rPr lang="en-ZA" sz="1600" dirty="0"/>
              <a:t>. Scientific facts are zero conditionals. This condition will always have the same result.</a:t>
            </a:r>
            <a:endParaRPr lang="en-US" sz="1600" dirty="0"/>
          </a:p>
        </p:txBody>
      </p:sp>
      <p:sp>
        <p:nvSpPr>
          <p:cNvPr id="24" name="Rectangle 23"/>
          <p:cNvSpPr/>
          <p:nvPr/>
        </p:nvSpPr>
        <p:spPr>
          <a:xfrm>
            <a:off x="0" y="0"/>
            <a:ext cx="8382000" cy="167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en-US" dirty="0"/>
              <a:t>Conditionals</a:t>
            </a:r>
            <a:endParaRPr lang="en-ZA" dirty="0"/>
          </a:p>
        </p:txBody>
      </p:sp>
      <p:sp>
        <p:nvSpPr>
          <p:cNvPr id="26" name="Rectangle 25"/>
          <p:cNvSpPr/>
          <p:nvPr/>
        </p:nvSpPr>
        <p:spPr>
          <a:xfrm>
            <a:off x="8424926" y="0"/>
            <a:ext cx="719028" cy="55626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7" name="Picture 26"/>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8424000" y="5604503"/>
            <a:ext cx="725296" cy="720000"/>
          </a:xfrm>
          <a:prstGeom prst="rect">
            <a:avLst/>
          </a:prstGeom>
        </p:spPr>
      </p:pic>
    </p:spTree>
    <p:extLst>
      <p:ext uri="{BB962C8B-B14F-4D97-AF65-F5344CB8AC3E}">
        <p14:creationId xmlns:p14="http://schemas.microsoft.com/office/powerpoint/2010/main" val="208165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9"/>
                                        </p:tgtEl>
                                      </p:cBhvr>
                                    </p:animEffect>
                                    <p:set>
                                      <p:cBhvr>
                                        <p:cTn id="7" dur="1" fill="hold">
                                          <p:stCondLst>
                                            <p:cond delay="499"/>
                                          </p:stCondLst>
                                        </p:cTn>
                                        <p:tgtEl>
                                          <p:spTgt spid="19"/>
                                        </p:tgtEl>
                                        <p:attrNameLst>
                                          <p:attrName>style.visibility</p:attrName>
                                        </p:attrNameLst>
                                      </p:cBhvr>
                                      <p:to>
                                        <p:strVal val="hidden"/>
                                      </p:to>
                                    </p:se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par>
                                <p:cTn id="13" presetID="47"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anim calcmode="lin" valueType="num">
                                      <p:cBhvr>
                                        <p:cTn id="16" dur="500" fill="hold"/>
                                        <p:tgtEl>
                                          <p:spTgt spid="8"/>
                                        </p:tgtEl>
                                        <p:attrNameLst>
                                          <p:attrName>ppt_x</p:attrName>
                                        </p:attrNameLst>
                                      </p:cBhvr>
                                      <p:tavLst>
                                        <p:tav tm="0">
                                          <p:val>
                                            <p:strVal val="#ppt_x"/>
                                          </p:val>
                                        </p:tav>
                                        <p:tav tm="100000">
                                          <p:val>
                                            <p:strVal val="#ppt_x"/>
                                          </p:val>
                                        </p:tav>
                                      </p:tavLst>
                                    </p:anim>
                                    <p:anim calcmode="lin" valueType="num">
                                      <p:cBhvr>
                                        <p:cTn id="17" dur="500" fill="hold"/>
                                        <p:tgtEl>
                                          <p:spTgt spid="8"/>
                                        </p:tgtEl>
                                        <p:attrNameLst>
                                          <p:attrName>ppt_y</p:attrName>
                                        </p:attrNameLst>
                                      </p:cBhvr>
                                      <p:tavLst>
                                        <p:tav tm="0">
                                          <p:val>
                                            <p:strVal val="#ppt_y-.1"/>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23"/>
                                        </p:tgtEl>
                                        <p:attrNameLst>
                                          <p:attrName>style.visibility</p:attrName>
                                        </p:attrNameLst>
                                      </p:cBhvr>
                                      <p:to>
                                        <p:strVal val="visible"/>
                                      </p:to>
                                    </p:set>
                                    <p:anim calcmode="lin" valueType="num">
                                      <p:cBhvr additive="base">
                                        <p:cTn id="20" dur="500" fill="hold"/>
                                        <p:tgtEl>
                                          <p:spTgt spid="23"/>
                                        </p:tgtEl>
                                        <p:attrNameLst>
                                          <p:attrName>ppt_x</p:attrName>
                                        </p:attrNameLst>
                                      </p:cBhvr>
                                      <p:tavLst>
                                        <p:tav tm="0">
                                          <p:val>
                                            <p:strVal val="1+#ppt_w/2"/>
                                          </p:val>
                                        </p:tav>
                                        <p:tav tm="100000">
                                          <p:val>
                                            <p:strVal val="#ppt_x"/>
                                          </p:val>
                                        </p:tav>
                                      </p:tavLst>
                                    </p:anim>
                                    <p:anim calcmode="lin" valueType="num">
                                      <p:cBhvr additive="base">
                                        <p:cTn id="21"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1"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additive="base">
                                        <p:cTn id="26" dur="500" fill="hold"/>
                                        <p:tgtEl>
                                          <p:spTgt spid="7"/>
                                        </p:tgtEl>
                                        <p:attrNameLst>
                                          <p:attrName>ppt_x</p:attrName>
                                        </p:attrNameLst>
                                      </p:cBhvr>
                                      <p:tavLst>
                                        <p:tav tm="0">
                                          <p:val>
                                            <p:strVal val="#ppt_x"/>
                                          </p:val>
                                        </p:tav>
                                        <p:tav tm="100000">
                                          <p:val>
                                            <p:strVal val="#ppt_x"/>
                                          </p:val>
                                        </p:tav>
                                      </p:tavLst>
                                    </p:anim>
                                    <p:anim calcmode="lin" valueType="num">
                                      <p:cBhvr additive="base">
                                        <p:cTn id="27" dur="500" fill="hold"/>
                                        <p:tgtEl>
                                          <p:spTgt spid="7"/>
                                        </p:tgtEl>
                                        <p:attrNameLst>
                                          <p:attrName>ppt_y</p:attrName>
                                        </p:attrNameLst>
                                      </p:cBhvr>
                                      <p:tavLst>
                                        <p:tav tm="0">
                                          <p:val>
                                            <p:strVal val="0-#ppt_h/2"/>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500"/>
                                        <p:tgtEl>
                                          <p:spTgt spid="9"/>
                                        </p:tgtEl>
                                      </p:cBhvr>
                                    </p:animEffect>
                                    <p:anim calcmode="lin" valueType="num">
                                      <p:cBhvr>
                                        <p:cTn id="31" dur="500" fill="hold"/>
                                        <p:tgtEl>
                                          <p:spTgt spid="9"/>
                                        </p:tgtEl>
                                        <p:attrNameLst>
                                          <p:attrName>ppt_x</p:attrName>
                                        </p:attrNameLst>
                                      </p:cBhvr>
                                      <p:tavLst>
                                        <p:tav tm="0">
                                          <p:val>
                                            <p:strVal val="#ppt_x"/>
                                          </p:val>
                                        </p:tav>
                                        <p:tav tm="100000">
                                          <p:val>
                                            <p:strVal val="#ppt_x"/>
                                          </p:val>
                                        </p:tav>
                                      </p:tavLst>
                                    </p:anim>
                                    <p:anim calcmode="lin" valueType="num">
                                      <p:cBhvr>
                                        <p:cTn id="32" dur="500" fill="hold"/>
                                        <p:tgtEl>
                                          <p:spTgt spid="9"/>
                                        </p:tgtEl>
                                        <p:attrNameLst>
                                          <p:attrName>ppt_y</p:attrName>
                                        </p:attrNameLst>
                                      </p:cBhvr>
                                      <p:tavLst>
                                        <p:tav tm="0">
                                          <p:val>
                                            <p:strVal val="#ppt_y-.1"/>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additive="base">
                                        <p:cTn id="35" dur="500" fill="hold"/>
                                        <p:tgtEl>
                                          <p:spTgt spid="20"/>
                                        </p:tgtEl>
                                        <p:attrNameLst>
                                          <p:attrName>ppt_x</p:attrName>
                                        </p:attrNameLst>
                                      </p:cBhvr>
                                      <p:tavLst>
                                        <p:tav tm="0">
                                          <p:val>
                                            <p:strVal val="1+#ppt_w/2"/>
                                          </p:val>
                                        </p:tav>
                                        <p:tav tm="100000">
                                          <p:val>
                                            <p:strVal val="#ppt_x"/>
                                          </p:val>
                                        </p:tav>
                                      </p:tavLst>
                                    </p:anim>
                                    <p:anim calcmode="lin" valueType="num">
                                      <p:cBhvr additive="base">
                                        <p:cTn id="36"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1"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additive="base">
                                        <p:cTn id="41" dur="500" fill="hold"/>
                                        <p:tgtEl>
                                          <p:spTgt spid="10"/>
                                        </p:tgtEl>
                                        <p:attrNameLst>
                                          <p:attrName>ppt_x</p:attrName>
                                        </p:attrNameLst>
                                      </p:cBhvr>
                                      <p:tavLst>
                                        <p:tav tm="0">
                                          <p:val>
                                            <p:strVal val="#ppt_x"/>
                                          </p:val>
                                        </p:tav>
                                        <p:tav tm="100000">
                                          <p:val>
                                            <p:strVal val="#ppt_x"/>
                                          </p:val>
                                        </p:tav>
                                      </p:tavLst>
                                    </p:anim>
                                    <p:anim calcmode="lin" valueType="num">
                                      <p:cBhvr additive="base">
                                        <p:cTn id="42" dur="500" fill="hold"/>
                                        <p:tgtEl>
                                          <p:spTgt spid="10"/>
                                        </p:tgtEl>
                                        <p:attrNameLst>
                                          <p:attrName>ppt_y</p:attrName>
                                        </p:attrNameLst>
                                      </p:cBhvr>
                                      <p:tavLst>
                                        <p:tav tm="0">
                                          <p:val>
                                            <p:strVal val="0-#ppt_h/2"/>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500"/>
                                        <p:tgtEl>
                                          <p:spTgt spid="12"/>
                                        </p:tgtEl>
                                      </p:cBhvr>
                                    </p:animEffect>
                                    <p:anim calcmode="lin" valueType="num">
                                      <p:cBhvr>
                                        <p:cTn id="46" dur="500" fill="hold"/>
                                        <p:tgtEl>
                                          <p:spTgt spid="12"/>
                                        </p:tgtEl>
                                        <p:attrNameLst>
                                          <p:attrName>ppt_x</p:attrName>
                                        </p:attrNameLst>
                                      </p:cBhvr>
                                      <p:tavLst>
                                        <p:tav tm="0">
                                          <p:val>
                                            <p:strVal val="#ppt_x"/>
                                          </p:val>
                                        </p:tav>
                                        <p:tav tm="100000">
                                          <p:val>
                                            <p:strVal val="#ppt_x"/>
                                          </p:val>
                                        </p:tav>
                                      </p:tavLst>
                                    </p:anim>
                                    <p:anim calcmode="lin" valueType="num">
                                      <p:cBhvr>
                                        <p:cTn id="47" dur="500" fill="hold"/>
                                        <p:tgtEl>
                                          <p:spTgt spid="12"/>
                                        </p:tgtEl>
                                        <p:attrNameLst>
                                          <p:attrName>ppt_y</p:attrName>
                                        </p:attrNameLst>
                                      </p:cBhvr>
                                      <p:tavLst>
                                        <p:tav tm="0">
                                          <p:val>
                                            <p:strVal val="#ppt_y-.1"/>
                                          </p:val>
                                        </p:tav>
                                        <p:tav tm="100000">
                                          <p:val>
                                            <p:strVal val="#ppt_y"/>
                                          </p:val>
                                        </p:tav>
                                      </p:tavLst>
                                    </p:anim>
                                  </p:childTnLst>
                                </p:cTn>
                              </p:par>
                              <p:par>
                                <p:cTn id="48" presetID="2" presetClass="entr" presetSubtype="2" fill="hold" grpId="0" nodeType="with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additive="base">
                                        <p:cTn id="50" dur="500" fill="hold"/>
                                        <p:tgtEl>
                                          <p:spTgt spid="21"/>
                                        </p:tgtEl>
                                        <p:attrNameLst>
                                          <p:attrName>ppt_x</p:attrName>
                                        </p:attrNameLst>
                                      </p:cBhvr>
                                      <p:tavLst>
                                        <p:tav tm="0">
                                          <p:val>
                                            <p:strVal val="1+#ppt_w/2"/>
                                          </p:val>
                                        </p:tav>
                                        <p:tav tm="100000">
                                          <p:val>
                                            <p:strVal val="#ppt_x"/>
                                          </p:val>
                                        </p:tav>
                                      </p:tavLst>
                                    </p:anim>
                                    <p:anim calcmode="lin" valueType="num">
                                      <p:cBhvr additive="base">
                                        <p:cTn id="51"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1" fill="hold" grpId="0" nodeType="click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additive="base">
                                        <p:cTn id="56" dur="500" fill="hold"/>
                                        <p:tgtEl>
                                          <p:spTgt spid="11"/>
                                        </p:tgtEl>
                                        <p:attrNameLst>
                                          <p:attrName>ppt_x</p:attrName>
                                        </p:attrNameLst>
                                      </p:cBhvr>
                                      <p:tavLst>
                                        <p:tav tm="0">
                                          <p:val>
                                            <p:strVal val="#ppt_x"/>
                                          </p:val>
                                        </p:tav>
                                        <p:tav tm="100000">
                                          <p:val>
                                            <p:strVal val="#ppt_x"/>
                                          </p:val>
                                        </p:tav>
                                      </p:tavLst>
                                    </p:anim>
                                    <p:anim calcmode="lin" valueType="num">
                                      <p:cBhvr additive="base">
                                        <p:cTn id="57" dur="500" fill="hold"/>
                                        <p:tgtEl>
                                          <p:spTgt spid="11"/>
                                        </p:tgtEl>
                                        <p:attrNameLst>
                                          <p:attrName>ppt_y</p:attrName>
                                        </p:attrNameLst>
                                      </p:cBhvr>
                                      <p:tavLst>
                                        <p:tav tm="0">
                                          <p:val>
                                            <p:strVal val="0-#ppt_h/2"/>
                                          </p:val>
                                        </p:tav>
                                        <p:tav tm="100000">
                                          <p:val>
                                            <p:strVal val="#ppt_y"/>
                                          </p:val>
                                        </p:tav>
                                      </p:tavLst>
                                    </p:anim>
                                  </p:childTnLst>
                                </p:cTn>
                              </p:par>
                              <p:par>
                                <p:cTn id="58" presetID="47" presetClass="entr" presetSubtype="0" fill="hold" grpId="0" nodeType="with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fade">
                                      <p:cBhvr>
                                        <p:cTn id="60" dur="500"/>
                                        <p:tgtEl>
                                          <p:spTgt spid="13"/>
                                        </p:tgtEl>
                                      </p:cBhvr>
                                    </p:animEffect>
                                    <p:anim calcmode="lin" valueType="num">
                                      <p:cBhvr>
                                        <p:cTn id="61" dur="500" fill="hold"/>
                                        <p:tgtEl>
                                          <p:spTgt spid="13"/>
                                        </p:tgtEl>
                                        <p:attrNameLst>
                                          <p:attrName>ppt_x</p:attrName>
                                        </p:attrNameLst>
                                      </p:cBhvr>
                                      <p:tavLst>
                                        <p:tav tm="0">
                                          <p:val>
                                            <p:strVal val="#ppt_x"/>
                                          </p:val>
                                        </p:tav>
                                        <p:tav tm="100000">
                                          <p:val>
                                            <p:strVal val="#ppt_x"/>
                                          </p:val>
                                        </p:tav>
                                      </p:tavLst>
                                    </p:anim>
                                    <p:anim calcmode="lin" valueType="num">
                                      <p:cBhvr>
                                        <p:cTn id="62" dur="500" fill="hold"/>
                                        <p:tgtEl>
                                          <p:spTgt spid="13"/>
                                        </p:tgtEl>
                                        <p:attrNameLst>
                                          <p:attrName>ppt_y</p:attrName>
                                        </p:attrNameLst>
                                      </p:cBhvr>
                                      <p:tavLst>
                                        <p:tav tm="0">
                                          <p:val>
                                            <p:strVal val="#ppt_y-.1"/>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1+#ppt_w/2"/>
                                          </p:val>
                                        </p:tav>
                                        <p:tav tm="100000">
                                          <p:val>
                                            <p:strVal val="#ppt_x"/>
                                          </p:val>
                                        </p:tav>
                                      </p:tavLst>
                                    </p:anim>
                                    <p:anim calcmode="lin" valueType="num">
                                      <p:cBhvr additive="base">
                                        <p:cTn id="66"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0" grpId="0" animBg="1"/>
      <p:bldP spid="11" grpId="0" animBg="1"/>
      <p:bldP spid="20" grpId="0"/>
      <p:bldP spid="21" grpId="0"/>
      <p:bldP spid="22" grpId="0"/>
      <p:bldP spid="23" grpId="0"/>
      <p:bldP spid="8" grpId="0"/>
      <p:bldP spid="9" grpId="0"/>
      <p:bldP spid="12" grpId="0"/>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51316" y="1929749"/>
            <a:ext cx="3240000" cy="3709051"/>
          </a:xfrm>
          <a:prstGeom prst="rect">
            <a:avLst/>
          </a:prstGeom>
        </p:spPr>
      </p:pic>
      <p:grpSp>
        <p:nvGrpSpPr>
          <p:cNvPr id="35" name="Group 34"/>
          <p:cNvGrpSpPr/>
          <p:nvPr/>
        </p:nvGrpSpPr>
        <p:grpSpPr>
          <a:xfrm>
            <a:off x="5634357" y="1319418"/>
            <a:ext cx="2329773" cy="4476749"/>
            <a:chOff x="533400" y="1291515"/>
            <a:chExt cx="2329773" cy="4476749"/>
          </a:xfrm>
        </p:grpSpPr>
        <p:pic>
          <p:nvPicPr>
            <p:cNvPr id="36" name="Picture 3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400" y="1304216"/>
              <a:ext cx="2320216" cy="4456355"/>
            </a:xfrm>
            <a:prstGeom prst="rect">
              <a:avLst/>
            </a:prstGeom>
          </p:spPr>
        </p:pic>
        <p:sp>
          <p:nvSpPr>
            <p:cNvPr id="37" name="Rectangle 36"/>
            <p:cNvSpPr/>
            <p:nvPr/>
          </p:nvSpPr>
          <p:spPr>
            <a:xfrm>
              <a:off x="533400" y="1291515"/>
              <a:ext cx="2329773" cy="4476749"/>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8" name="Picture 17"/>
          <p:cNvPicPr>
            <a:picLocks noChangeAspect="1"/>
          </p:cNvPicPr>
          <p:nvPr/>
        </p:nvPicPr>
        <p:blipFill rotWithShape="1">
          <a:blip r:embed="rId5" cstate="print">
            <a:extLst>
              <a:ext uri="{28A0092B-C50C-407E-A947-70E740481C1C}">
                <a14:useLocalDpi xmlns:a14="http://schemas.microsoft.com/office/drawing/2010/main" val="0"/>
              </a:ext>
            </a:extLst>
          </a:blip>
          <a:srcRect t="21542" r="3510"/>
          <a:stretch/>
        </p:blipFill>
        <p:spPr>
          <a:xfrm>
            <a:off x="5666152" y="2209800"/>
            <a:ext cx="2293200" cy="3581400"/>
          </a:xfrm>
          <a:prstGeom prst="rect">
            <a:avLst/>
          </a:prstGeom>
        </p:spPr>
      </p:pic>
      <p:pic>
        <p:nvPicPr>
          <p:cNvPr id="40" name="Picture 3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33977" y="1600200"/>
            <a:ext cx="1530622" cy="1320812"/>
          </a:xfrm>
          <a:prstGeom prst="rect">
            <a:avLst/>
          </a:prstGeom>
        </p:spPr>
      </p:pic>
      <p:sp>
        <p:nvSpPr>
          <p:cNvPr id="2" name="Title 1"/>
          <p:cNvSpPr>
            <a:spLocks noGrp="1"/>
          </p:cNvSpPr>
          <p:nvPr>
            <p:ph type="title"/>
          </p:nvPr>
        </p:nvSpPr>
        <p:spPr/>
        <p:txBody>
          <a:bodyPr/>
          <a:lstStyle/>
          <a:p>
            <a:r>
              <a:rPr lang="en-US" dirty="0"/>
              <a:t>Conditionals</a:t>
            </a:r>
            <a:endParaRPr lang="en-ZA" dirty="0"/>
          </a:p>
        </p:txBody>
      </p:sp>
      <p:grpSp>
        <p:nvGrpSpPr>
          <p:cNvPr id="28" name="Group 27"/>
          <p:cNvGrpSpPr/>
          <p:nvPr/>
        </p:nvGrpSpPr>
        <p:grpSpPr>
          <a:xfrm>
            <a:off x="457934" y="1311119"/>
            <a:ext cx="2329773" cy="4476749"/>
            <a:chOff x="533400" y="1291515"/>
            <a:chExt cx="2329773" cy="4476749"/>
          </a:xfrm>
        </p:grpSpPr>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33400" y="1304216"/>
              <a:ext cx="2320217" cy="4456356"/>
            </a:xfrm>
            <a:prstGeom prst="rect">
              <a:avLst/>
            </a:prstGeom>
          </p:spPr>
        </p:pic>
        <p:sp>
          <p:nvSpPr>
            <p:cNvPr id="25" name="Rectangle 24"/>
            <p:cNvSpPr/>
            <p:nvPr/>
          </p:nvSpPr>
          <p:spPr>
            <a:xfrm>
              <a:off x="533400" y="1291515"/>
              <a:ext cx="2329773" cy="4476749"/>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5" name="Picture 4"/>
          <p:cNvPicPr>
            <a:picLocks noChangeAspect="1"/>
          </p:cNvPicPr>
          <p:nvPr/>
        </p:nvPicPr>
        <p:blipFill rotWithShape="1">
          <a:blip r:embed="rId8">
            <a:extLst>
              <a:ext uri="{28A0092B-C50C-407E-A947-70E740481C1C}">
                <a14:useLocalDpi xmlns:a14="http://schemas.microsoft.com/office/drawing/2010/main" val="0"/>
              </a:ext>
            </a:extLst>
          </a:blip>
          <a:srcRect t="9013"/>
          <a:stretch/>
        </p:blipFill>
        <p:spPr>
          <a:xfrm>
            <a:off x="481521" y="1752600"/>
            <a:ext cx="2293200" cy="4007499"/>
          </a:xfrm>
          <a:prstGeom prst="rect">
            <a:avLst/>
          </a:prstGeom>
        </p:spPr>
      </p:pic>
      <p:pic>
        <p:nvPicPr>
          <p:cNvPr id="4" name="Picture 3"/>
          <p:cNvPicPr>
            <a:picLocks noChangeAspect="1"/>
          </p:cNvPicPr>
          <p:nvPr/>
        </p:nvPicPr>
        <p:blipFill rotWithShape="1">
          <a:blip r:embed="rId9" cstate="print">
            <a:extLst>
              <a:ext uri="{28A0092B-C50C-407E-A947-70E740481C1C}">
                <a14:useLocalDpi xmlns:a14="http://schemas.microsoft.com/office/drawing/2010/main" val="0"/>
              </a:ext>
            </a:extLst>
          </a:blip>
          <a:srcRect t="41835"/>
          <a:stretch/>
        </p:blipFill>
        <p:spPr>
          <a:xfrm>
            <a:off x="471965" y="3200400"/>
            <a:ext cx="2293200" cy="2561838"/>
          </a:xfrm>
          <a:prstGeom prst="rect">
            <a:avLst/>
          </a:prstGeom>
        </p:spPr>
      </p:pic>
      <p:grpSp>
        <p:nvGrpSpPr>
          <p:cNvPr id="30" name="Group 29"/>
          <p:cNvGrpSpPr/>
          <p:nvPr/>
        </p:nvGrpSpPr>
        <p:grpSpPr>
          <a:xfrm>
            <a:off x="3030369" y="1322059"/>
            <a:ext cx="2329773" cy="4476749"/>
            <a:chOff x="533400" y="1291515"/>
            <a:chExt cx="2329773" cy="4476749"/>
          </a:xfrm>
        </p:grpSpPr>
        <p:pic>
          <p:nvPicPr>
            <p:cNvPr id="31" name="Picture 3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33400" y="1304216"/>
              <a:ext cx="2320216" cy="4456356"/>
            </a:xfrm>
            <a:prstGeom prst="rect">
              <a:avLst/>
            </a:prstGeom>
          </p:spPr>
        </p:pic>
        <p:sp>
          <p:nvSpPr>
            <p:cNvPr id="32" name="Rectangle 31"/>
            <p:cNvSpPr/>
            <p:nvPr/>
          </p:nvSpPr>
          <p:spPr>
            <a:xfrm>
              <a:off x="533400" y="1291515"/>
              <a:ext cx="2329773" cy="4476749"/>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6" name="Picture 15"/>
          <p:cNvPicPr>
            <a:picLocks noChangeAspect="1"/>
          </p:cNvPicPr>
          <p:nvPr/>
        </p:nvPicPr>
        <p:blipFill rotWithShape="1">
          <a:blip r:embed="rId11">
            <a:extLst>
              <a:ext uri="{28A0092B-C50C-407E-A947-70E740481C1C}">
                <a14:useLocalDpi xmlns:a14="http://schemas.microsoft.com/office/drawing/2010/main" val="0"/>
              </a:ext>
            </a:extLst>
          </a:blip>
          <a:srcRect t="16413"/>
          <a:stretch/>
        </p:blipFill>
        <p:spPr>
          <a:xfrm>
            <a:off x="3048000" y="2057400"/>
            <a:ext cx="2293200" cy="3681572"/>
          </a:xfrm>
          <a:prstGeom prst="rect">
            <a:avLst/>
          </a:prstGeom>
        </p:spPr>
      </p:pic>
      <p:pic>
        <p:nvPicPr>
          <p:cNvPr id="39" name="Picture 38"/>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90600" y="2060045"/>
            <a:ext cx="1371215" cy="1047889"/>
          </a:xfrm>
          <a:prstGeom prst="rect">
            <a:avLst/>
          </a:prstGeom>
        </p:spPr>
      </p:pic>
      <p:pic>
        <p:nvPicPr>
          <p:cNvPr id="41" name="Picture 4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557528" y="1676400"/>
            <a:ext cx="1227576" cy="1179332"/>
          </a:xfrm>
          <a:prstGeom prst="rect">
            <a:avLst/>
          </a:prstGeom>
        </p:spPr>
      </p:pic>
      <p:sp>
        <p:nvSpPr>
          <p:cNvPr id="26" name="Rectangle 25"/>
          <p:cNvSpPr/>
          <p:nvPr/>
        </p:nvSpPr>
        <p:spPr>
          <a:xfrm>
            <a:off x="-74575" y="1085851"/>
            <a:ext cx="519523" cy="50863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p:cNvSpPr/>
          <p:nvPr/>
        </p:nvSpPr>
        <p:spPr>
          <a:xfrm>
            <a:off x="2798308" y="1085850"/>
            <a:ext cx="219075" cy="50863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p:cNvSpPr/>
          <p:nvPr/>
        </p:nvSpPr>
        <p:spPr>
          <a:xfrm>
            <a:off x="5377773" y="1107974"/>
            <a:ext cx="237642" cy="50863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817316" y="5828470"/>
            <a:ext cx="1797101" cy="369332"/>
          </a:xfrm>
          <a:prstGeom prst="rect">
            <a:avLst/>
          </a:prstGeom>
          <a:noFill/>
        </p:spPr>
        <p:txBody>
          <a:bodyPr wrap="square" rtlCol="0">
            <a:spAutoFit/>
          </a:bodyPr>
          <a:lstStyle/>
          <a:p>
            <a:r>
              <a:rPr lang="en-ZA" b="1" dirty="0" smtClean="0"/>
              <a:t>First conditional</a:t>
            </a:r>
            <a:endParaRPr lang="en-GB" b="1" dirty="0"/>
          </a:p>
        </p:txBody>
      </p:sp>
      <p:sp>
        <p:nvSpPr>
          <p:cNvPr id="27" name="TextBox 26"/>
          <p:cNvSpPr txBox="1"/>
          <p:nvPr/>
        </p:nvSpPr>
        <p:spPr>
          <a:xfrm>
            <a:off x="3208305" y="5844360"/>
            <a:ext cx="2118732" cy="369332"/>
          </a:xfrm>
          <a:prstGeom prst="rect">
            <a:avLst/>
          </a:prstGeom>
          <a:noFill/>
        </p:spPr>
        <p:txBody>
          <a:bodyPr wrap="square" rtlCol="0">
            <a:spAutoFit/>
          </a:bodyPr>
          <a:lstStyle/>
          <a:p>
            <a:r>
              <a:rPr lang="en-ZA" b="1" dirty="0" smtClean="0"/>
              <a:t>Second</a:t>
            </a:r>
            <a:r>
              <a:rPr lang="en-ZA" b="1" i="1" dirty="0" smtClean="0"/>
              <a:t> </a:t>
            </a:r>
            <a:r>
              <a:rPr lang="en-ZA" b="1" dirty="0" smtClean="0"/>
              <a:t>conditional</a:t>
            </a:r>
            <a:endParaRPr lang="en-GB" b="1" dirty="0"/>
          </a:p>
        </p:txBody>
      </p:sp>
      <p:sp>
        <p:nvSpPr>
          <p:cNvPr id="29" name="TextBox 28"/>
          <p:cNvSpPr txBox="1"/>
          <p:nvPr/>
        </p:nvSpPr>
        <p:spPr>
          <a:xfrm>
            <a:off x="5989860" y="5825102"/>
            <a:ext cx="1964713" cy="369332"/>
          </a:xfrm>
          <a:prstGeom prst="rect">
            <a:avLst/>
          </a:prstGeom>
          <a:noFill/>
        </p:spPr>
        <p:txBody>
          <a:bodyPr wrap="square" rtlCol="0">
            <a:spAutoFit/>
          </a:bodyPr>
          <a:lstStyle/>
          <a:p>
            <a:r>
              <a:rPr lang="en-ZA" b="1" dirty="0" smtClean="0"/>
              <a:t>Third</a:t>
            </a:r>
            <a:r>
              <a:rPr lang="en-ZA" b="1" i="1" dirty="0" smtClean="0"/>
              <a:t> </a:t>
            </a:r>
            <a:r>
              <a:rPr lang="en-ZA" b="1" dirty="0" smtClean="0"/>
              <a:t>conditional</a:t>
            </a:r>
            <a:endParaRPr lang="en-GB" b="1" dirty="0"/>
          </a:p>
        </p:txBody>
      </p:sp>
    </p:spTree>
    <p:extLst>
      <p:ext uri="{BB962C8B-B14F-4D97-AF65-F5344CB8AC3E}">
        <p14:creationId xmlns:p14="http://schemas.microsoft.com/office/powerpoint/2010/main" val="2028358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2"/>
                                        </p:tgtEl>
                                      </p:cBhvr>
                                    </p:animEffect>
                                    <p:set>
                                      <p:cBhvr>
                                        <p:cTn id="7" dur="1" fill="hold">
                                          <p:stCondLst>
                                            <p:cond delay="499"/>
                                          </p:stCondLst>
                                        </p:cTn>
                                        <p:tgtEl>
                                          <p:spTgt spid="22"/>
                                        </p:tgtEl>
                                        <p:attrNameLst>
                                          <p:attrName>style.visibility</p:attrName>
                                        </p:attrNameLst>
                                      </p:cBhvr>
                                      <p:to>
                                        <p:strVal val="hidden"/>
                                      </p:to>
                                    </p:se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childTnLst>
                    </p:cTn>
                  </p:par>
                  <p:par>
                    <p:cTn id="14" fill="hold">
                      <p:stCondLst>
                        <p:cond delay="indefinite"/>
                      </p:stCondLst>
                      <p:childTnLst>
                        <p:par>
                          <p:cTn id="15" fill="hold">
                            <p:stCondLst>
                              <p:cond delay="0"/>
                            </p:stCondLst>
                            <p:childTnLst>
                              <p:par>
                                <p:cTn id="16" presetID="50" presetClass="entr" presetSubtype="0" decel="10000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1000" fill="hold"/>
                                        <p:tgtEl>
                                          <p:spTgt spid="6"/>
                                        </p:tgtEl>
                                        <p:attrNameLst>
                                          <p:attrName>ppt_w</p:attrName>
                                        </p:attrNameLst>
                                      </p:cBhvr>
                                      <p:tavLst>
                                        <p:tav tm="0">
                                          <p:val>
                                            <p:strVal val="#ppt_w+.3"/>
                                          </p:val>
                                        </p:tav>
                                        <p:tav tm="100000">
                                          <p:val>
                                            <p:strVal val="#ppt_w"/>
                                          </p:val>
                                        </p:tav>
                                      </p:tavLst>
                                    </p:anim>
                                    <p:anim calcmode="lin" valueType="num">
                                      <p:cBhvr>
                                        <p:cTn id="19" dur="1000" fill="hold"/>
                                        <p:tgtEl>
                                          <p:spTgt spid="6"/>
                                        </p:tgtEl>
                                        <p:attrNameLst>
                                          <p:attrName>ppt_h</p:attrName>
                                        </p:attrNameLst>
                                      </p:cBhvr>
                                      <p:tavLst>
                                        <p:tav tm="0">
                                          <p:val>
                                            <p:strVal val="#ppt_h"/>
                                          </p:val>
                                        </p:tav>
                                        <p:tav tm="100000">
                                          <p:val>
                                            <p:strVal val="#ppt_h"/>
                                          </p:val>
                                        </p:tav>
                                      </p:tavLst>
                                    </p:anim>
                                    <p:animEffect transition="in" filter="fade">
                                      <p:cBhvr>
                                        <p:cTn id="20" dur="10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0-#ppt_w/2"/>
                                          </p:val>
                                        </p:tav>
                                        <p:tav tm="100000">
                                          <p:val>
                                            <p:strVal val="#ppt_x"/>
                                          </p:val>
                                        </p:tav>
                                      </p:tavLst>
                                    </p:anim>
                                    <p:anim calcmode="lin" valueType="num">
                                      <p:cBhvr additive="base">
                                        <p:cTn id="26" dur="500" fill="hold"/>
                                        <p:tgtEl>
                                          <p:spTgt spid="4"/>
                                        </p:tgtEl>
                                        <p:attrNameLst>
                                          <p:attrName>ppt_y</p:attrName>
                                        </p:attrNameLst>
                                      </p:cBhvr>
                                      <p:tavLst>
                                        <p:tav tm="0">
                                          <p:val>
                                            <p:strVal val="#ppt_y"/>
                                          </p:val>
                                        </p:tav>
                                        <p:tav tm="100000">
                                          <p:val>
                                            <p:strVal val="#ppt_y"/>
                                          </p:val>
                                        </p:tav>
                                      </p:tavLst>
                                    </p:anim>
                                  </p:childTnLst>
                                </p:cTn>
                              </p:par>
                              <p:par>
                                <p:cTn id="27" presetID="47" presetClass="entr" presetSubtype="0" fill="hold" nodeType="with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500"/>
                                        <p:tgtEl>
                                          <p:spTgt spid="5"/>
                                        </p:tgtEl>
                                      </p:cBhvr>
                                    </p:animEffect>
                                    <p:anim calcmode="lin" valueType="num">
                                      <p:cBhvr>
                                        <p:cTn id="30" dur="500" fill="hold"/>
                                        <p:tgtEl>
                                          <p:spTgt spid="5"/>
                                        </p:tgtEl>
                                        <p:attrNameLst>
                                          <p:attrName>ppt_x</p:attrName>
                                        </p:attrNameLst>
                                      </p:cBhvr>
                                      <p:tavLst>
                                        <p:tav tm="0">
                                          <p:val>
                                            <p:strVal val="#ppt_x"/>
                                          </p:val>
                                        </p:tav>
                                        <p:tav tm="100000">
                                          <p:val>
                                            <p:strVal val="#ppt_x"/>
                                          </p:val>
                                        </p:tav>
                                      </p:tavLst>
                                    </p:anim>
                                    <p:anim calcmode="lin" valueType="num">
                                      <p:cBhvr>
                                        <p:cTn id="31"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nodeType="clickEffect">
                                  <p:stCondLst>
                                    <p:cond delay="0"/>
                                  </p:stCondLst>
                                  <p:childTnLst>
                                    <p:set>
                                      <p:cBhvr>
                                        <p:cTn id="35" dur="1" fill="hold">
                                          <p:stCondLst>
                                            <p:cond delay="0"/>
                                          </p:stCondLst>
                                        </p:cTn>
                                        <p:tgtEl>
                                          <p:spTgt spid="39"/>
                                        </p:tgtEl>
                                        <p:attrNameLst>
                                          <p:attrName>style.visibility</p:attrName>
                                        </p:attrNameLst>
                                      </p:cBhvr>
                                      <p:to>
                                        <p:strVal val="visible"/>
                                      </p:to>
                                    </p:set>
                                    <p:anim calcmode="lin" valueType="num">
                                      <p:cBhvr>
                                        <p:cTn id="36" dur="500" fill="hold"/>
                                        <p:tgtEl>
                                          <p:spTgt spid="39"/>
                                        </p:tgtEl>
                                        <p:attrNameLst>
                                          <p:attrName>ppt_w</p:attrName>
                                        </p:attrNameLst>
                                      </p:cBhvr>
                                      <p:tavLst>
                                        <p:tav tm="0">
                                          <p:val>
                                            <p:fltVal val="0"/>
                                          </p:val>
                                        </p:tav>
                                        <p:tav tm="100000">
                                          <p:val>
                                            <p:strVal val="#ppt_w"/>
                                          </p:val>
                                        </p:tav>
                                      </p:tavLst>
                                    </p:anim>
                                    <p:anim calcmode="lin" valueType="num">
                                      <p:cBhvr>
                                        <p:cTn id="37" dur="500" fill="hold"/>
                                        <p:tgtEl>
                                          <p:spTgt spid="39"/>
                                        </p:tgtEl>
                                        <p:attrNameLst>
                                          <p:attrName>ppt_h</p:attrName>
                                        </p:attrNameLst>
                                      </p:cBhvr>
                                      <p:tavLst>
                                        <p:tav tm="0">
                                          <p:val>
                                            <p:fltVal val="0"/>
                                          </p:val>
                                        </p:tav>
                                        <p:tav tm="100000">
                                          <p:val>
                                            <p:strVal val="#ppt_h"/>
                                          </p:val>
                                        </p:tav>
                                      </p:tavLst>
                                    </p:anim>
                                    <p:animEffect transition="in" filter="fade">
                                      <p:cBhvr>
                                        <p:cTn id="38" dur="500"/>
                                        <p:tgtEl>
                                          <p:spTgt spid="39"/>
                                        </p:tgtEl>
                                      </p:cBhvr>
                                    </p:animEffect>
                                  </p:childTnLst>
                                </p:cTn>
                              </p:par>
                              <p:par>
                                <p:cTn id="39" presetID="32" presetClass="emph" presetSubtype="0" fill="hold" nodeType="withEffect">
                                  <p:stCondLst>
                                    <p:cond delay="0"/>
                                  </p:stCondLst>
                                  <p:childTnLst>
                                    <p:animRot by="120000">
                                      <p:cBhvr>
                                        <p:cTn id="40" dur="100" fill="hold">
                                          <p:stCondLst>
                                            <p:cond delay="0"/>
                                          </p:stCondLst>
                                        </p:cTn>
                                        <p:tgtEl>
                                          <p:spTgt spid="39"/>
                                        </p:tgtEl>
                                        <p:attrNameLst>
                                          <p:attrName>r</p:attrName>
                                        </p:attrNameLst>
                                      </p:cBhvr>
                                    </p:animRot>
                                    <p:animRot by="-240000">
                                      <p:cBhvr>
                                        <p:cTn id="41" dur="200" fill="hold">
                                          <p:stCondLst>
                                            <p:cond delay="200"/>
                                          </p:stCondLst>
                                        </p:cTn>
                                        <p:tgtEl>
                                          <p:spTgt spid="39"/>
                                        </p:tgtEl>
                                        <p:attrNameLst>
                                          <p:attrName>r</p:attrName>
                                        </p:attrNameLst>
                                      </p:cBhvr>
                                    </p:animRot>
                                    <p:animRot by="240000">
                                      <p:cBhvr>
                                        <p:cTn id="42" dur="200" fill="hold">
                                          <p:stCondLst>
                                            <p:cond delay="400"/>
                                          </p:stCondLst>
                                        </p:cTn>
                                        <p:tgtEl>
                                          <p:spTgt spid="39"/>
                                        </p:tgtEl>
                                        <p:attrNameLst>
                                          <p:attrName>r</p:attrName>
                                        </p:attrNameLst>
                                      </p:cBhvr>
                                    </p:animRot>
                                    <p:animRot by="-240000">
                                      <p:cBhvr>
                                        <p:cTn id="43" dur="200" fill="hold">
                                          <p:stCondLst>
                                            <p:cond delay="600"/>
                                          </p:stCondLst>
                                        </p:cTn>
                                        <p:tgtEl>
                                          <p:spTgt spid="39"/>
                                        </p:tgtEl>
                                        <p:attrNameLst>
                                          <p:attrName>r</p:attrName>
                                        </p:attrNameLst>
                                      </p:cBhvr>
                                    </p:animRot>
                                    <p:animRot by="120000">
                                      <p:cBhvr>
                                        <p:cTn id="44" dur="200" fill="hold">
                                          <p:stCondLst>
                                            <p:cond delay="800"/>
                                          </p:stCondLst>
                                        </p:cTn>
                                        <p:tgtEl>
                                          <p:spTgt spid="39"/>
                                        </p:tgtEl>
                                        <p:attrNameLst>
                                          <p:attrName>r</p:attrName>
                                        </p:attrNameLst>
                                      </p:cBhvr>
                                    </p:animRo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30"/>
                                        </p:tgtEl>
                                        <p:attrNameLst>
                                          <p:attrName>style.visibility</p:attrName>
                                        </p:attrNameLst>
                                      </p:cBhvr>
                                      <p:to>
                                        <p:strVal val="visible"/>
                                      </p:to>
                                    </p:set>
                                    <p:anim calcmode="lin" valueType="num">
                                      <p:cBhvr>
                                        <p:cTn id="49" dur="500" fill="hold"/>
                                        <p:tgtEl>
                                          <p:spTgt spid="30"/>
                                        </p:tgtEl>
                                        <p:attrNameLst>
                                          <p:attrName>ppt_w</p:attrName>
                                        </p:attrNameLst>
                                      </p:cBhvr>
                                      <p:tavLst>
                                        <p:tav tm="0">
                                          <p:val>
                                            <p:fltVal val="0"/>
                                          </p:val>
                                        </p:tav>
                                        <p:tav tm="100000">
                                          <p:val>
                                            <p:strVal val="#ppt_w"/>
                                          </p:val>
                                        </p:tav>
                                      </p:tavLst>
                                    </p:anim>
                                    <p:anim calcmode="lin" valueType="num">
                                      <p:cBhvr>
                                        <p:cTn id="50" dur="500" fill="hold"/>
                                        <p:tgtEl>
                                          <p:spTgt spid="30"/>
                                        </p:tgtEl>
                                        <p:attrNameLst>
                                          <p:attrName>ppt_h</p:attrName>
                                        </p:attrNameLst>
                                      </p:cBhvr>
                                      <p:tavLst>
                                        <p:tav tm="0">
                                          <p:val>
                                            <p:fltVal val="0"/>
                                          </p:val>
                                        </p:tav>
                                        <p:tav tm="100000">
                                          <p:val>
                                            <p:strVal val="#ppt_h"/>
                                          </p:val>
                                        </p:tav>
                                      </p:tavLst>
                                    </p:anim>
                                    <p:animEffect transition="in" filter="fade">
                                      <p:cBhvr>
                                        <p:cTn id="51" dur="500"/>
                                        <p:tgtEl>
                                          <p:spTgt spid="30"/>
                                        </p:tgtEl>
                                      </p:cBhvr>
                                    </p:animEffect>
                                  </p:childTnLst>
                                </p:cTn>
                              </p:par>
                            </p:childTnLst>
                          </p:cTn>
                        </p:par>
                      </p:childTnLst>
                    </p:cTn>
                  </p:par>
                  <p:par>
                    <p:cTn id="52" fill="hold">
                      <p:stCondLst>
                        <p:cond delay="indefinite"/>
                      </p:stCondLst>
                      <p:childTnLst>
                        <p:par>
                          <p:cTn id="53" fill="hold">
                            <p:stCondLst>
                              <p:cond delay="0"/>
                            </p:stCondLst>
                            <p:childTnLst>
                              <p:par>
                                <p:cTn id="54" presetID="50" presetClass="entr" presetSubtype="0" decel="100000" fill="hold" grpId="0" nodeType="clickEffect">
                                  <p:stCondLst>
                                    <p:cond delay="0"/>
                                  </p:stCondLst>
                                  <p:childTnLst>
                                    <p:set>
                                      <p:cBhvr>
                                        <p:cTn id="55" dur="1" fill="hold">
                                          <p:stCondLst>
                                            <p:cond delay="0"/>
                                          </p:stCondLst>
                                        </p:cTn>
                                        <p:tgtEl>
                                          <p:spTgt spid="27"/>
                                        </p:tgtEl>
                                        <p:attrNameLst>
                                          <p:attrName>style.visibility</p:attrName>
                                        </p:attrNameLst>
                                      </p:cBhvr>
                                      <p:to>
                                        <p:strVal val="visible"/>
                                      </p:to>
                                    </p:set>
                                    <p:anim calcmode="lin" valueType="num">
                                      <p:cBhvr>
                                        <p:cTn id="56" dur="1000" fill="hold"/>
                                        <p:tgtEl>
                                          <p:spTgt spid="27"/>
                                        </p:tgtEl>
                                        <p:attrNameLst>
                                          <p:attrName>ppt_w</p:attrName>
                                        </p:attrNameLst>
                                      </p:cBhvr>
                                      <p:tavLst>
                                        <p:tav tm="0">
                                          <p:val>
                                            <p:strVal val="#ppt_w+.3"/>
                                          </p:val>
                                        </p:tav>
                                        <p:tav tm="100000">
                                          <p:val>
                                            <p:strVal val="#ppt_w"/>
                                          </p:val>
                                        </p:tav>
                                      </p:tavLst>
                                    </p:anim>
                                    <p:anim calcmode="lin" valueType="num">
                                      <p:cBhvr>
                                        <p:cTn id="57" dur="1000" fill="hold"/>
                                        <p:tgtEl>
                                          <p:spTgt spid="27"/>
                                        </p:tgtEl>
                                        <p:attrNameLst>
                                          <p:attrName>ppt_h</p:attrName>
                                        </p:attrNameLst>
                                      </p:cBhvr>
                                      <p:tavLst>
                                        <p:tav tm="0">
                                          <p:val>
                                            <p:strVal val="#ppt_h"/>
                                          </p:val>
                                        </p:tav>
                                        <p:tav tm="100000">
                                          <p:val>
                                            <p:strVal val="#ppt_h"/>
                                          </p:val>
                                        </p:tav>
                                      </p:tavLst>
                                    </p:anim>
                                    <p:animEffect transition="in" filter="fade">
                                      <p:cBhvr>
                                        <p:cTn id="58" dur="1000"/>
                                        <p:tgtEl>
                                          <p:spTgt spid="27"/>
                                        </p:tgtEl>
                                      </p:cBhvr>
                                    </p:animEffect>
                                  </p:childTnLst>
                                </p:cTn>
                              </p:par>
                            </p:childTnLst>
                          </p:cTn>
                        </p:par>
                      </p:childTnLst>
                    </p:cTn>
                  </p:par>
                  <p:par>
                    <p:cTn id="59" fill="hold">
                      <p:stCondLst>
                        <p:cond delay="indefinite"/>
                      </p:stCondLst>
                      <p:childTnLst>
                        <p:par>
                          <p:cTn id="60" fill="hold">
                            <p:stCondLst>
                              <p:cond delay="0"/>
                            </p:stCondLst>
                            <p:childTnLst>
                              <p:par>
                                <p:cTn id="61" presetID="37" presetClass="entr" presetSubtype="0" fill="hold" nodeType="click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fade">
                                      <p:cBhvr>
                                        <p:cTn id="63" dur="1000"/>
                                        <p:tgtEl>
                                          <p:spTgt spid="16"/>
                                        </p:tgtEl>
                                      </p:cBhvr>
                                    </p:animEffect>
                                    <p:anim calcmode="lin" valueType="num">
                                      <p:cBhvr>
                                        <p:cTn id="64" dur="1000" fill="hold"/>
                                        <p:tgtEl>
                                          <p:spTgt spid="16"/>
                                        </p:tgtEl>
                                        <p:attrNameLst>
                                          <p:attrName>ppt_x</p:attrName>
                                        </p:attrNameLst>
                                      </p:cBhvr>
                                      <p:tavLst>
                                        <p:tav tm="0">
                                          <p:val>
                                            <p:strVal val="#ppt_x"/>
                                          </p:val>
                                        </p:tav>
                                        <p:tav tm="100000">
                                          <p:val>
                                            <p:strVal val="#ppt_x"/>
                                          </p:val>
                                        </p:tav>
                                      </p:tavLst>
                                    </p:anim>
                                    <p:anim calcmode="lin" valueType="num">
                                      <p:cBhvr>
                                        <p:cTn id="65" dur="900" decel="100000" fill="hold"/>
                                        <p:tgtEl>
                                          <p:spTgt spid="16"/>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53" presetClass="entr" presetSubtype="16" fill="hold" nodeType="clickEffect">
                                  <p:stCondLst>
                                    <p:cond delay="0"/>
                                  </p:stCondLst>
                                  <p:childTnLst>
                                    <p:set>
                                      <p:cBhvr>
                                        <p:cTn id="70" dur="1" fill="hold">
                                          <p:stCondLst>
                                            <p:cond delay="0"/>
                                          </p:stCondLst>
                                        </p:cTn>
                                        <p:tgtEl>
                                          <p:spTgt spid="41"/>
                                        </p:tgtEl>
                                        <p:attrNameLst>
                                          <p:attrName>style.visibility</p:attrName>
                                        </p:attrNameLst>
                                      </p:cBhvr>
                                      <p:to>
                                        <p:strVal val="visible"/>
                                      </p:to>
                                    </p:set>
                                    <p:anim calcmode="lin" valueType="num">
                                      <p:cBhvr>
                                        <p:cTn id="71" dur="500" fill="hold"/>
                                        <p:tgtEl>
                                          <p:spTgt spid="41"/>
                                        </p:tgtEl>
                                        <p:attrNameLst>
                                          <p:attrName>ppt_w</p:attrName>
                                        </p:attrNameLst>
                                      </p:cBhvr>
                                      <p:tavLst>
                                        <p:tav tm="0">
                                          <p:val>
                                            <p:fltVal val="0"/>
                                          </p:val>
                                        </p:tav>
                                        <p:tav tm="100000">
                                          <p:val>
                                            <p:strVal val="#ppt_w"/>
                                          </p:val>
                                        </p:tav>
                                      </p:tavLst>
                                    </p:anim>
                                    <p:anim calcmode="lin" valueType="num">
                                      <p:cBhvr>
                                        <p:cTn id="72" dur="500" fill="hold"/>
                                        <p:tgtEl>
                                          <p:spTgt spid="41"/>
                                        </p:tgtEl>
                                        <p:attrNameLst>
                                          <p:attrName>ppt_h</p:attrName>
                                        </p:attrNameLst>
                                      </p:cBhvr>
                                      <p:tavLst>
                                        <p:tav tm="0">
                                          <p:val>
                                            <p:fltVal val="0"/>
                                          </p:val>
                                        </p:tav>
                                        <p:tav tm="100000">
                                          <p:val>
                                            <p:strVal val="#ppt_h"/>
                                          </p:val>
                                        </p:tav>
                                      </p:tavLst>
                                    </p:anim>
                                    <p:animEffect transition="in" filter="fade">
                                      <p:cBhvr>
                                        <p:cTn id="73" dur="500"/>
                                        <p:tgtEl>
                                          <p:spTgt spid="41"/>
                                        </p:tgtEl>
                                      </p:cBhvr>
                                    </p:animEffect>
                                  </p:childTnLst>
                                </p:cTn>
                              </p:par>
                              <p:par>
                                <p:cTn id="74" presetID="32" presetClass="emph" presetSubtype="0" fill="hold" nodeType="withEffect">
                                  <p:stCondLst>
                                    <p:cond delay="0"/>
                                  </p:stCondLst>
                                  <p:childTnLst>
                                    <p:animRot by="120000">
                                      <p:cBhvr>
                                        <p:cTn id="75" dur="100" fill="hold">
                                          <p:stCondLst>
                                            <p:cond delay="0"/>
                                          </p:stCondLst>
                                        </p:cTn>
                                        <p:tgtEl>
                                          <p:spTgt spid="41"/>
                                        </p:tgtEl>
                                        <p:attrNameLst>
                                          <p:attrName>r</p:attrName>
                                        </p:attrNameLst>
                                      </p:cBhvr>
                                    </p:animRot>
                                    <p:animRot by="-240000">
                                      <p:cBhvr>
                                        <p:cTn id="76" dur="200" fill="hold">
                                          <p:stCondLst>
                                            <p:cond delay="200"/>
                                          </p:stCondLst>
                                        </p:cTn>
                                        <p:tgtEl>
                                          <p:spTgt spid="41"/>
                                        </p:tgtEl>
                                        <p:attrNameLst>
                                          <p:attrName>r</p:attrName>
                                        </p:attrNameLst>
                                      </p:cBhvr>
                                    </p:animRot>
                                    <p:animRot by="240000">
                                      <p:cBhvr>
                                        <p:cTn id="77" dur="200" fill="hold">
                                          <p:stCondLst>
                                            <p:cond delay="400"/>
                                          </p:stCondLst>
                                        </p:cTn>
                                        <p:tgtEl>
                                          <p:spTgt spid="41"/>
                                        </p:tgtEl>
                                        <p:attrNameLst>
                                          <p:attrName>r</p:attrName>
                                        </p:attrNameLst>
                                      </p:cBhvr>
                                    </p:animRot>
                                    <p:animRot by="-240000">
                                      <p:cBhvr>
                                        <p:cTn id="78" dur="200" fill="hold">
                                          <p:stCondLst>
                                            <p:cond delay="600"/>
                                          </p:stCondLst>
                                        </p:cTn>
                                        <p:tgtEl>
                                          <p:spTgt spid="41"/>
                                        </p:tgtEl>
                                        <p:attrNameLst>
                                          <p:attrName>r</p:attrName>
                                        </p:attrNameLst>
                                      </p:cBhvr>
                                    </p:animRot>
                                    <p:animRot by="120000">
                                      <p:cBhvr>
                                        <p:cTn id="79" dur="200" fill="hold">
                                          <p:stCondLst>
                                            <p:cond delay="800"/>
                                          </p:stCondLst>
                                        </p:cTn>
                                        <p:tgtEl>
                                          <p:spTgt spid="41"/>
                                        </p:tgtEl>
                                        <p:attrNameLst>
                                          <p:attrName>r</p:attrName>
                                        </p:attrNameLst>
                                      </p:cBhvr>
                                    </p:animRot>
                                  </p:childTnLst>
                                </p:cTn>
                              </p:par>
                            </p:childTnLst>
                          </p:cTn>
                        </p:par>
                      </p:childTnLst>
                    </p:cTn>
                  </p:par>
                  <p:par>
                    <p:cTn id="80" fill="hold">
                      <p:stCondLst>
                        <p:cond delay="indefinite"/>
                      </p:stCondLst>
                      <p:childTnLst>
                        <p:par>
                          <p:cTn id="81" fill="hold">
                            <p:stCondLst>
                              <p:cond delay="0"/>
                            </p:stCondLst>
                            <p:childTnLst>
                              <p:par>
                                <p:cTn id="82" presetID="53" presetClass="entr" presetSubtype="16" fill="hold" nodeType="clickEffect">
                                  <p:stCondLst>
                                    <p:cond delay="0"/>
                                  </p:stCondLst>
                                  <p:childTnLst>
                                    <p:set>
                                      <p:cBhvr>
                                        <p:cTn id="83" dur="1" fill="hold">
                                          <p:stCondLst>
                                            <p:cond delay="0"/>
                                          </p:stCondLst>
                                        </p:cTn>
                                        <p:tgtEl>
                                          <p:spTgt spid="35"/>
                                        </p:tgtEl>
                                        <p:attrNameLst>
                                          <p:attrName>style.visibility</p:attrName>
                                        </p:attrNameLst>
                                      </p:cBhvr>
                                      <p:to>
                                        <p:strVal val="visible"/>
                                      </p:to>
                                    </p:set>
                                    <p:anim calcmode="lin" valueType="num">
                                      <p:cBhvr>
                                        <p:cTn id="84" dur="500" fill="hold"/>
                                        <p:tgtEl>
                                          <p:spTgt spid="35"/>
                                        </p:tgtEl>
                                        <p:attrNameLst>
                                          <p:attrName>ppt_w</p:attrName>
                                        </p:attrNameLst>
                                      </p:cBhvr>
                                      <p:tavLst>
                                        <p:tav tm="0">
                                          <p:val>
                                            <p:fltVal val="0"/>
                                          </p:val>
                                        </p:tav>
                                        <p:tav tm="100000">
                                          <p:val>
                                            <p:strVal val="#ppt_w"/>
                                          </p:val>
                                        </p:tav>
                                      </p:tavLst>
                                    </p:anim>
                                    <p:anim calcmode="lin" valueType="num">
                                      <p:cBhvr>
                                        <p:cTn id="85" dur="500" fill="hold"/>
                                        <p:tgtEl>
                                          <p:spTgt spid="35"/>
                                        </p:tgtEl>
                                        <p:attrNameLst>
                                          <p:attrName>ppt_h</p:attrName>
                                        </p:attrNameLst>
                                      </p:cBhvr>
                                      <p:tavLst>
                                        <p:tav tm="0">
                                          <p:val>
                                            <p:fltVal val="0"/>
                                          </p:val>
                                        </p:tav>
                                        <p:tav tm="100000">
                                          <p:val>
                                            <p:strVal val="#ppt_h"/>
                                          </p:val>
                                        </p:tav>
                                      </p:tavLst>
                                    </p:anim>
                                    <p:animEffect transition="in" filter="fade">
                                      <p:cBhvr>
                                        <p:cTn id="86" dur="500"/>
                                        <p:tgtEl>
                                          <p:spTgt spid="35"/>
                                        </p:tgtEl>
                                      </p:cBhvr>
                                    </p:animEffect>
                                  </p:childTnLst>
                                </p:cTn>
                              </p:par>
                            </p:childTnLst>
                          </p:cTn>
                        </p:par>
                      </p:childTnLst>
                    </p:cTn>
                  </p:par>
                  <p:par>
                    <p:cTn id="87" fill="hold">
                      <p:stCondLst>
                        <p:cond delay="indefinite"/>
                      </p:stCondLst>
                      <p:childTnLst>
                        <p:par>
                          <p:cTn id="88" fill="hold">
                            <p:stCondLst>
                              <p:cond delay="0"/>
                            </p:stCondLst>
                            <p:childTnLst>
                              <p:par>
                                <p:cTn id="89" presetID="50" presetClass="entr" presetSubtype="0" decel="100000" fill="hold" grpId="0" nodeType="clickEffect">
                                  <p:stCondLst>
                                    <p:cond delay="0"/>
                                  </p:stCondLst>
                                  <p:childTnLst>
                                    <p:set>
                                      <p:cBhvr>
                                        <p:cTn id="90" dur="1" fill="hold">
                                          <p:stCondLst>
                                            <p:cond delay="0"/>
                                          </p:stCondLst>
                                        </p:cTn>
                                        <p:tgtEl>
                                          <p:spTgt spid="29"/>
                                        </p:tgtEl>
                                        <p:attrNameLst>
                                          <p:attrName>style.visibility</p:attrName>
                                        </p:attrNameLst>
                                      </p:cBhvr>
                                      <p:to>
                                        <p:strVal val="visible"/>
                                      </p:to>
                                    </p:set>
                                    <p:anim calcmode="lin" valueType="num">
                                      <p:cBhvr>
                                        <p:cTn id="91" dur="1000" fill="hold"/>
                                        <p:tgtEl>
                                          <p:spTgt spid="29"/>
                                        </p:tgtEl>
                                        <p:attrNameLst>
                                          <p:attrName>ppt_w</p:attrName>
                                        </p:attrNameLst>
                                      </p:cBhvr>
                                      <p:tavLst>
                                        <p:tav tm="0">
                                          <p:val>
                                            <p:strVal val="#ppt_w+.3"/>
                                          </p:val>
                                        </p:tav>
                                        <p:tav tm="100000">
                                          <p:val>
                                            <p:strVal val="#ppt_w"/>
                                          </p:val>
                                        </p:tav>
                                      </p:tavLst>
                                    </p:anim>
                                    <p:anim calcmode="lin" valueType="num">
                                      <p:cBhvr>
                                        <p:cTn id="92" dur="1000" fill="hold"/>
                                        <p:tgtEl>
                                          <p:spTgt spid="29"/>
                                        </p:tgtEl>
                                        <p:attrNameLst>
                                          <p:attrName>ppt_h</p:attrName>
                                        </p:attrNameLst>
                                      </p:cBhvr>
                                      <p:tavLst>
                                        <p:tav tm="0">
                                          <p:val>
                                            <p:strVal val="#ppt_h"/>
                                          </p:val>
                                        </p:tav>
                                        <p:tav tm="100000">
                                          <p:val>
                                            <p:strVal val="#ppt_h"/>
                                          </p:val>
                                        </p:tav>
                                      </p:tavLst>
                                    </p:anim>
                                    <p:animEffect transition="in" filter="fade">
                                      <p:cBhvr>
                                        <p:cTn id="93" dur="1000"/>
                                        <p:tgtEl>
                                          <p:spTgt spid="29"/>
                                        </p:tgtEl>
                                      </p:cBhvr>
                                    </p:animEffect>
                                  </p:childTnLst>
                                </p:cTn>
                              </p:par>
                            </p:childTnLst>
                          </p:cTn>
                        </p:par>
                      </p:childTnLst>
                    </p:cTn>
                  </p:par>
                  <p:par>
                    <p:cTn id="94" fill="hold">
                      <p:stCondLst>
                        <p:cond delay="indefinite"/>
                      </p:stCondLst>
                      <p:childTnLst>
                        <p:par>
                          <p:cTn id="95" fill="hold">
                            <p:stCondLst>
                              <p:cond delay="0"/>
                            </p:stCondLst>
                            <p:childTnLst>
                              <p:par>
                                <p:cTn id="96" presetID="2" presetClass="entr" presetSubtype="8" fill="hold" nodeType="clickEffect">
                                  <p:stCondLst>
                                    <p:cond delay="0"/>
                                  </p:stCondLst>
                                  <p:childTnLst>
                                    <p:set>
                                      <p:cBhvr>
                                        <p:cTn id="97" dur="1" fill="hold">
                                          <p:stCondLst>
                                            <p:cond delay="0"/>
                                          </p:stCondLst>
                                        </p:cTn>
                                        <p:tgtEl>
                                          <p:spTgt spid="18"/>
                                        </p:tgtEl>
                                        <p:attrNameLst>
                                          <p:attrName>style.visibility</p:attrName>
                                        </p:attrNameLst>
                                      </p:cBhvr>
                                      <p:to>
                                        <p:strVal val="visible"/>
                                      </p:to>
                                    </p:set>
                                    <p:anim calcmode="lin" valueType="num">
                                      <p:cBhvr additive="base">
                                        <p:cTn id="98" dur="500" fill="hold"/>
                                        <p:tgtEl>
                                          <p:spTgt spid="18"/>
                                        </p:tgtEl>
                                        <p:attrNameLst>
                                          <p:attrName>ppt_x</p:attrName>
                                        </p:attrNameLst>
                                      </p:cBhvr>
                                      <p:tavLst>
                                        <p:tav tm="0">
                                          <p:val>
                                            <p:strVal val="0-#ppt_w/2"/>
                                          </p:val>
                                        </p:tav>
                                        <p:tav tm="100000">
                                          <p:val>
                                            <p:strVal val="#ppt_x"/>
                                          </p:val>
                                        </p:tav>
                                      </p:tavLst>
                                    </p:anim>
                                    <p:anim calcmode="lin" valueType="num">
                                      <p:cBhvr additive="base">
                                        <p:cTn id="99"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100" fill="hold">
                      <p:stCondLst>
                        <p:cond delay="indefinite"/>
                      </p:stCondLst>
                      <p:childTnLst>
                        <p:par>
                          <p:cTn id="101" fill="hold">
                            <p:stCondLst>
                              <p:cond delay="0"/>
                            </p:stCondLst>
                            <p:childTnLst>
                              <p:par>
                                <p:cTn id="102" presetID="53" presetClass="entr" presetSubtype="16" fill="hold" nodeType="clickEffect">
                                  <p:stCondLst>
                                    <p:cond delay="0"/>
                                  </p:stCondLst>
                                  <p:childTnLst>
                                    <p:set>
                                      <p:cBhvr>
                                        <p:cTn id="103" dur="1" fill="hold">
                                          <p:stCondLst>
                                            <p:cond delay="0"/>
                                          </p:stCondLst>
                                        </p:cTn>
                                        <p:tgtEl>
                                          <p:spTgt spid="40"/>
                                        </p:tgtEl>
                                        <p:attrNameLst>
                                          <p:attrName>style.visibility</p:attrName>
                                        </p:attrNameLst>
                                      </p:cBhvr>
                                      <p:to>
                                        <p:strVal val="visible"/>
                                      </p:to>
                                    </p:set>
                                    <p:anim calcmode="lin" valueType="num">
                                      <p:cBhvr>
                                        <p:cTn id="104" dur="500" fill="hold"/>
                                        <p:tgtEl>
                                          <p:spTgt spid="40"/>
                                        </p:tgtEl>
                                        <p:attrNameLst>
                                          <p:attrName>ppt_w</p:attrName>
                                        </p:attrNameLst>
                                      </p:cBhvr>
                                      <p:tavLst>
                                        <p:tav tm="0">
                                          <p:val>
                                            <p:fltVal val="0"/>
                                          </p:val>
                                        </p:tav>
                                        <p:tav tm="100000">
                                          <p:val>
                                            <p:strVal val="#ppt_w"/>
                                          </p:val>
                                        </p:tav>
                                      </p:tavLst>
                                    </p:anim>
                                    <p:anim calcmode="lin" valueType="num">
                                      <p:cBhvr>
                                        <p:cTn id="105" dur="500" fill="hold"/>
                                        <p:tgtEl>
                                          <p:spTgt spid="40"/>
                                        </p:tgtEl>
                                        <p:attrNameLst>
                                          <p:attrName>ppt_h</p:attrName>
                                        </p:attrNameLst>
                                      </p:cBhvr>
                                      <p:tavLst>
                                        <p:tav tm="0">
                                          <p:val>
                                            <p:fltVal val="0"/>
                                          </p:val>
                                        </p:tav>
                                        <p:tav tm="100000">
                                          <p:val>
                                            <p:strVal val="#ppt_h"/>
                                          </p:val>
                                        </p:tav>
                                      </p:tavLst>
                                    </p:anim>
                                    <p:animEffect transition="in" filter="fade">
                                      <p:cBhvr>
                                        <p:cTn id="106" dur="500"/>
                                        <p:tgtEl>
                                          <p:spTgt spid="40"/>
                                        </p:tgtEl>
                                      </p:cBhvr>
                                    </p:animEffect>
                                  </p:childTnLst>
                                </p:cTn>
                              </p:par>
                              <p:par>
                                <p:cTn id="107" presetID="32" presetClass="emph" presetSubtype="0" fill="hold" nodeType="withEffect">
                                  <p:stCondLst>
                                    <p:cond delay="0"/>
                                  </p:stCondLst>
                                  <p:childTnLst>
                                    <p:animRot by="120000">
                                      <p:cBhvr>
                                        <p:cTn id="108" dur="100" fill="hold">
                                          <p:stCondLst>
                                            <p:cond delay="0"/>
                                          </p:stCondLst>
                                        </p:cTn>
                                        <p:tgtEl>
                                          <p:spTgt spid="40"/>
                                        </p:tgtEl>
                                        <p:attrNameLst>
                                          <p:attrName>r</p:attrName>
                                        </p:attrNameLst>
                                      </p:cBhvr>
                                    </p:animRot>
                                    <p:animRot by="-240000">
                                      <p:cBhvr>
                                        <p:cTn id="109" dur="200" fill="hold">
                                          <p:stCondLst>
                                            <p:cond delay="200"/>
                                          </p:stCondLst>
                                        </p:cTn>
                                        <p:tgtEl>
                                          <p:spTgt spid="40"/>
                                        </p:tgtEl>
                                        <p:attrNameLst>
                                          <p:attrName>r</p:attrName>
                                        </p:attrNameLst>
                                      </p:cBhvr>
                                    </p:animRot>
                                    <p:animRot by="240000">
                                      <p:cBhvr>
                                        <p:cTn id="110" dur="200" fill="hold">
                                          <p:stCondLst>
                                            <p:cond delay="400"/>
                                          </p:stCondLst>
                                        </p:cTn>
                                        <p:tgtEl>
                                          <p:spTgt spid="40"/>
                                        </p:tgtEl>
                                        <p:attrNameLst>
                                          <p:attrName>r</p:attrName>
                                        </p:attrNameLst>
                                      </p:cBhvr>
                                    </p:animRot>
                                    <p:animRot by="-240000">
                                      <p:cBhvr>
                                        <p:cTn id="111" dur="200" fill="hold">
                                          <p:stCondLst>
                                            <p:cond delay="600"/>
                                          </p:stCondLst>
                                        </p:cTn>
                                        <p:tgtEl>
                                          <p:spTgt spid="40"/>
                                        </p:tgtEl>
                                        <p:attrNameLst>
                                          <p:attrName>r</p:attrName>
                                        </p:attrNameLst>
                                      </p:cBhvr>
                                    </p:animRot>
                                    <p:animRot by="120000">
                                      <p:cBhvr>
                                        <p:cTn id="112" dur="200" fill="hold">
                                          <p:stCondLst>
                                            <p:cond delay="800"/>
                                          </p:stCondLst>
                                        </p:cTn>
                                        <p:tgtEl>
                                          <p:spTgt spid="4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7" grpId="0"/>
      <p:bldP spid="2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5763" y="1524000"/>
            <a:ext cx="7910513" cy="2636839"/>
          </a:xfrm>
        </p:spPr>
        <p:txBody>
          <a:bodyPr/>
          <a:lstStyle/>
          <a:p>
            <a:r>
              <a:rPr lang="en-ZA" dirty="0"/>
              <a:t>Learning activity 7.9</a:t>
            </a:r>
            <a:endParaRPr lang="en-GB" dirty="0"/>
          </a:p>
        </p:txBody>
      </p:sp>
      <p:sp>
        <p:nvSpPr>
          <p:cNvPr id="3" name="Text Placeholder 2"/>
          <p:cNvSpPr>
            <a:spLocks noGrp="1"/>
          </p:cNvSpPr>
          <p:nvPr>
            <p:ph type="body" idx="1"/>
          </p:nvPr>
        </p:nvSpPr>
        <p:spPr>
          <a:xfrm>
            <a:off x="385763" y="3983834"/>
            <a:ext cx="7910513" cy="550427"/>
          </a:xfrm>
        </p:spPr>
        <p:txBody>
          <a:bodyPr/>
          <a:lstStyle/>
          <a:p>
            <a:r>
              <a:rPr lang="en-ZA" dirty="0" smtClean="0"/>
              <a:t>Module 7</a:t>
            </a:r>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1520" y="411599"/>
            <a:ext cx="1824241" cy="2484000"/>
          </a:xfrm>
          <a:prstGeom prst="rect">
            <a:avLst/>
          </a:prstGeom>
        </p:spPr>
      </p:pic>
      <p:sp>
        <p:nvSpPr>
          <p:cNvPr id="6" name="Text Placeholder 2"/>
          <p:cNvSpPr txBox="1">
            <a:spLocks/>
          </p:cNvSpPr>
          <p:nvPr/>
        </p:nvSpPr>
        <p:spPr>
          <a:xfrm>
            <a:off x="385763" y="4440022"/>
            <a:ext cx="7910513" cy="550427"/>
          </a:xfrm>
          <a:prstGeom prst="rect">
            <a:avLst/>
          </a:prstGeom>
        </p:spPr>
        <p:txBody>
          <a:bodyPr>
            <a:normAutofit fontScale="92500" lnSpcReduction="10000"/>
          </a:bodyPr>
          <a:lstStyle>
            <a:lvl1pPr marL="0" indent="0" algn="l" defTabSz="685800" rtl="0" eaLnBrk="1" latinLnBrk="0" hangingPunct="1">
              <a:lnSpc>
                <a:spcPct val="90000"/>
              </a:lnSpc>
              <a:spcBef>
                <a:spcPts val="750"/>
              </a:spcBef>
              <a:buFont typeface="Arial" panose="020B0604020202020204" pitchFamily="34" charset="0"/>
              <a:buNone/>
              <a:defRPr sz="3000" b="1" kern="1200">
                <a:solidFill>
                  <a:schemeClr val="bg1">
                    <a:lumMod val="50000"/>
                  </a:schemeClr>
                </a:solidFill>
                <a:latin typeface="+mn-lt"/>
                <a:ea typeface="+mn-ea"/>
                <a:cs typeface="+mn-cs"/>
              </a:defRPr>
            </a:lvl1pPr>
            <a:lvl2pPr marL="457200" indent="0" algn="l" defTabSz="685800" rtl="0" eaLnBrk="1" latinLnBrk="0" hangingPunct="1">
              <a:lnSpc>
                <a:spcPct val="90000"/>
              </a:lnSpc>
              <a:spcBef>
                <a:spcPts val="375"/>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685800" rtl="0" eaLnBrk="1" latinLnBrk="0" hangingPunct="1">
              <a:lnSpc>
                <a:spcPct val="90000"/>
              </a:lnSpc>
              <a:spcBef>
                <a:spcPts val="375"/>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685800" rtl="0" eaLnBrk="1" latinLnBrk="0" hangingPunct="1">
              <a:lnSpc>
                <a:spcPct val="90000"/>
              </a:lnSpc>
              <a:spcBef>
                <a:spcPts val="375"/>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685800" rtl="0" eaLnBrk="1" latinLnBrk="0" hangingPunct="1">
              <a:lnSpc>
                <a:spcPct val="90000"/>
              </a:lnSpc>
              <a:spcBef>
                <a:spcPts val="375"/>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685800" rtl="0" eaLnBrk="1" latinLnBrk="0" hangingPunct="1">
              <a:lnSpc>
                <a:spcPct val="90000"/>
              </a:lnSpc>
              <a:spcBef>
                <a:spcPts val="375"/>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685800" rtl="0" eaLnBrk="1" latinLnBrk="0" hangingPunct="1">
              <a:lnSpc>
                <a:spcPct val="90000"/>
              </a:lnSpc>
              <a:spcBef>
                <a:spcPts val="375"/>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685800" rtl="0" eaLnBrk="1" latinLnBrk="0" hangingPunct="1">
              <a:lnSpc>
                <a:spcPct val="90000"/>
              </a:lnSpc>
              <a:spcBef>
                <a:spcPts val="375"/>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685800" rtl="0" eaLnBrk="1" latinLnBrk="0" hangingPunct="1">
              <a:lnSpc>
                <a:spcPct val="90000"/>
              </a:lnSpc>
              <a:spcBef>
                <a:spcPts val="375"/>
              </a:spcBef>
              <a:buFont typeface="Arial" panose="020B0604020202020204" pitchFamily="34" charset="0"/>
              <a:buNone/>
              <a:defRPr sz="1600" kern="1200">
                <a:solidFill>
                  <a:schemeClr val="tx1">
                    <a:tint val="75000"/>
                  </a:schemeClr>
                </a:solidFill>
                <a:latin typeface="+mn-lt"/>
                <a:ea typeface="+mn-ea"/>
                <a:cs typeface="+mn-cs"/>
              </a:defRPr>
            </a:lvl9pPr>
          </a:lstStyle>
          <a:p>
            <a:r>
              <a:rPr lang="en-ZA" sz="1800" b="0" dirty="0">
                <a:solidFill>
                  <a:schemeClr val="tx1"/>
                </a:solidFill>
              </a:rPr>
              <a:t>Test your knowledge of this section by completing Learning activity </a:t>
            </a:r>
            <a:r>
              <a:rPr lang="en-ZA" sz="1800" b="0" dirty="0" smtClean="0">
                <a:solidFill>
                  <a:schemeClr val="tx1"/>
                </a:solidFill>
              </a:rPr>
              <a:t>7.9 </a:t>
            </a:r>
            <a:r>
              <a:rPr lang="en-ZA" sz="1800" b="0" dirty="0">
                <a:solidFill>
                  <a:schemeClr val="tx1"/>
                </a:solidFill>
              </a:rPr>
              <a:t>on page </a:t>
            </a:r>
            <a:r>
              <a:rPr lang="en-ZA" sz="1800" b="0" dirty="0" smtClean="0">
                <a:solidFill>
                  <a:schemeClr val="tx1"/>
                </a:solidFill>
              </a:rPr>
              <a:t>126 of </a:t>
            </a:r>
            <a:r>
              <a:rPr lang="en-ZA" sz="1800" b="0" dirty="0">
                <a:solidFill>
                  <a:schemeClr val="tx1"/>
                </a:solidFill>
              </a:rPr>
              <a:t>your </a:t>
            </a:r>
            <a:r>
              <a:rPr lang="en-ZA" sz="1800" b="0" i="1" dirty="0">
                <a:solidFill>
                  <a:schemeClr val="tx1"/>
                </a:solidFill>
              </a:rPr>
              <a:t>Student’s Book.</a:t>
            </a:r>
          </a:p>
          <a:p>
            <a:endParaRPr lang="en-ZA" sz="1800" b="0" dirty="0">
              <a:solidFill>
                <a:schemeClr val="tx1"/>
              </a:solidFill>
            </a:endParaRPr>
          </a:p>
        </p:txBody>
      </p:sp>
    </p:spTree>
    <p:extLst>
      <p:ext uri="{BB962C8B-B14F-4D97-AF65-F5344CB8AC3E}">
        <p14:creationId xmlns:p14="http://schemas.microsoft.com/office/powerpoint/2010/main" val="259425299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5763" y="1524000"/>
            <a:ext cx="7910513" cy="2636839"/>
          </a:xfrm>
        </p:spPr>
        <p:txBody>
          <a:bodyPr/>
          <a:lstStyle/>
          <a:p>
            <a:r>
              <a:rPr lang="en-ZA" dirty="0"/>
              <a:t>Learning activity 7.10</a:t>
            </a:r>
            <a:endParaRPr lang="en-GB" dirty="0"/>
          </a:p>
        </p:txBody>
      </p:sp>
      <p:sp>
        <p:nvSpPr>
          <p:cNvPr id="3" name="Text Placeholder 2"/>
          <p:cNvSpPr>
            <a:spLocks noGrp="1"/>
          </p:cNvSpPr>
          <p:nvPr>
            <p:ph type="body" idx="1"/>
          </p:nvPr>
        </p:nvSpPr>
        <p:spPr>
          <a:xfrm>
            <a:off x="385763" y="3983834"/>
            <a:ext cx="7910513" cy="550427"/>
          </a:xfrm>
        </p:spPr>
        <p:txBody>
          <a:bodyPr/>
          <a:lstStyle/>
          <a:p>
            <a:r>
              <a:rPr lang="en-ZA" dirty="0" smtClean="0"/>
              <a:t>Module 7</a:t>
            </a:r>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1520" y="411599"/>
            <a:ext cx="1824241" cy="2484000"/>
          </a:xfrm>
          <a:prstGeom prst="rect">
            <a:avLst/>
          </a:prstGeom>
        </p:spPr>
      </p:pic>
      <p:sp>
        <p:nvSpPr>
          <p:cNvPr id="6" name="Text Placeholder 2"/>
          <p:cNvSpPr txBox="1">
            <a:spLocks/>
          </p:cNvSpPr>
          <p:nvPr/>
        </p:nvSpPr>
        <p:spPr>
          <a:xfrm>
            <a:off x="385763" y="4440022"/>
            <a:ext cx="7910513" cy="550427"/>
          </a:xfrm>
          <a:prstGeom prst="rect">
            <a:avLst/>
          </a:prstGeom>
        </p:spPr>
        <p:txBody>
          <a:bodyPr>
            <a:normAutofit fontScale="92500" lnSpcReduction="10000"/>
          </a:bodyPr>
          <a:lstStyle>
            <a:lvl1pPr marL="0" indent="0" algn="l" defTabSz="685800" rtl="0" eaLnBrk="1" latinLnBrk="0" hangingPunct="1">
              <a:lnSpc>
                <a:spcPct val="90000"/>
              </a:lnSpc>
              <a:spcBef>
                <a:spcPts val="750"/>
              </a:spcBef>
              <a:buFont typeface="Arial" panose="020B0604020202020204" pitchFamily="34" charset="0"/>
              <a:buNone/>
              <a:defRPr sz="3000" b="1" kern="1200">
                <a:solidFill>
                  <a:schemeClr val="bg1">
                    <a:lumMod val="50000"/>
                  </a:schemeClr>
                </a:solidFill>
                <a:latin typeface="+mn-lt"/>
                <a:ea typeface="+mn-ea"/>
                <a:cs typeface="+mn-cs"/>
              </a:defRPr>
            </a:lvl1pPr>
            <a:lvl2pPr marL="457200" indent="0" algn="l" defTabSz="685800" rtl="0" eaLnBrk="1" latinLnBrk="0" hangingPunct="1">
              <a:lnSpc>
                <a:spcPct val="90000"/>
              </a:lnSpc>
              <a:spcBef>
                <a:spcPts val="375"/>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685800" rtl="0" eaLnBrk="1" latinLnBrk="0" hangingPunct="1">
              <a:lnSpc>
                <a:spcPct val="90000"/>
              </a:lnSpc>
              <a:spcBef>
                <a:spcPts val="375"/>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685800" rtl="0" eaLnBrk="1" latinLnBrk="0" hangingPunct="1">
              <a:lnSpc>
                <a:spcPct val="90000"/>
              </a:lnSpc>
              <a:spcBef>
                <a:spcPts val="375"/>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685800" rtl="0" eaLnBrk="1" latinLnBrk="0" hangingPunct="1">
              <a:lnSpc>
                <a:spcPct val="90000"/>
              </a:lnSpc>
              <a:spcBef>
                <a:spcPts val="375"/>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685800" rtl="0" eaLnBrk="1" latinLnBrk="0" hangingPunct="1">
              <a:lnSpc>
                <a:spcPct val="90000"/>
              </a:lnSpc>
              <a:spcBef>
                <a:spcPts val="375"/>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685800" rtl="0" eaLnBrk="1" latinLnBrk="0" hangingPunct="1">
              <a:lnSpc>
                <a:spcPct val="90000"/>
              </a:lnSpc>
              <a:spcBef>
                <a:spcPts val="375"/>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685800" rtl="0" eaLnBrk="1" latinLnBrk="0" hangingPunct="1">
              <a:lnSpc>
                <a:spcPct val="90000"/>
              </a:lnSpc>
              <a:spcBef>
                <a:spcPts val="375"/>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685800" rtl="0" eaLnBrk="1" latinLnBrk="0" hangingPunct="1">
              <a:lnSpc>
                <a:spcPct val="90000"/>
              </a:lnSpc>
              <a:spcBef>
                <a:spcPts val="375"/>
              </a:spcBef>
              <a:buFont typeface="Arial" panose="020B0604020202020204" pitchFamily="34" charset="0"/>
              <a:buNone/>
              <a:defRPr sz="1600" kern="1200">
                <a:solidFill>
                  <a:schemeClr val="tx1">
                    <a:tint val="75000"/>
                  </a:schemeClr>
                </a:solidFill>
                <a:latin typeface="+mn-lt"/>
                <a:ea typeface="+mn-ea"/>
                <a:cs typeface="+mn-cs"/>
              </a:defRPr>
            </a:lvl9pPr>
          </a:lstStyle>
          <a:p>
            <a:r>
              <a:rPr lang="en-ZA" sz="1800" b="0" dirty="0">
                <a:solidFill>
                  <a:schemeClr val="tx1"/>
                </a:solidFill>
              </a:rPr>
              <a:t>Test your knowledge of this section by completing Learning activity </a:t>
            </a:r>
            <a:r>
              <a:rPr lang="en-ZA" sz="1800" b="0" dirty="0" smtClean="0">
                <a:solidFill>
                  <a:schemeClr val="tx1"/>
                </a:solidFill>
              </a:rPr>
              <a:t>7.10 </a:t>
            </a:r>
            <a:r>
              <a:rPr lang="en-ZA" sz="1800" b="0" dirty="0">
                <a:solidFill>
                  <a:schemeClr val="tx1"/>
                </a:solidFill>
              </a:rPr>
              <a:t>on page </a:t>
            </a:r>
            <a:r>
              <a:rPr lang="en-ZA" sz="1800" b="0" dirty="0" smtClean="0">
                <a:solidFill>
                  <a:schemeClr val="tx1"/>
                </a:solidFill>
              </a:rPr>
              <a:t>126 of </a:t>
            </a:r>
            <a:r>
              <a:rPr lang="en-ZA" sz="1800" b="0" dirty="0">
                <a:solidFill>
                  <a:schemeClr val="tx1"/>
                </a:solidFill>
              </a:rPr>
              <a:t>your </a:t>
            </a:r>
            <a:r>
              <a:rPr lang="en-ZA" sz="1800" b="0" i="1" dirty="0">
                <a:solidFill>
                  <a:schemeClr val="tx1"/>
                </a:solidFill>
              </a:rPr>
              <a:t>Student’s Book.</a:t>
            </a:r>
          </a:p>
          <a:p>
            <a:endParaRPr lang="en-ZA" sz="1800" b="0" dirty="0">
              <a:solidFill>
                <a:schemeClr val="tx1"/>
              </a:solidFill>
            </a:endParaRPr>
          </a:p>
        </p:txBody>
      </p:sp>
    </p:spTree>
    <p:extLst>
      <p:ext uri="{BB962C8B-B14F-4D97-AF65-F5344CB8AC3E}">
        <p14:creationId xmlns:p14="http://schemas.microsoft.com/office/powerpoint/2010/main" val="251843515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Summary of Module 7</a:t>
            </a:r>
            <a:endParaRPr lang="en-GB"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47547" y="1285875"/>
            <a:ext cx="5572655" cy="4891088"/>
          </a:xfrm>
        </p:spPr>
      </p:pic>
    </p:spTree>
    <p:extLst>
      <p:ext uri="{BB962C8B-B14F-4D97-AF65-F5344CB8AC3E}">
        <p14:creationId xmlns:p14="http://schemas.microsoft.com/office/powerpoint/2010/main" val="271582623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5763" y="1524000"/>
            <a:ext cx="7910513" cy="2636839"/>
          </a:xfrm>
        </p:spPr>
        <p:txBody>
          <a:bodyPr/>
          <a:lstStyle/>
          <a:p>
            <a:r>
              <a:rPr lang="en-ZA" dirty="0"/>
              <a:t>Formative </a:t>
            </a:r>
            <a:r>
              <a:rPr lang="en-ZA" dirty="0" smtClean="0"/>
              <a:t>assessment</a:t>
            </a:r>
            <a:endParaRPr lang="en-GB" dirty="0"/>
          </a:p>
        </p:txBody>
      </p:sp>
      <p:sp>
        <p:nvSpPr>
          <p:cNvPr id="3" name="Text Placeholder 2"/>
          <p:cNvSpPr>
            <a:spLocks noGrp="1"/>
          </p:cNvSpPr>
          <p:nvPr>
            <p:ph type="body" idx="1"/>
          </p:nvPr>
        </p:nvSpPr>
        <p:spPr>
          <a:xfrm>
            <a:off x="385763" y="3983834"/>
            <a:ext cx="7910513" cy="550427"/>
          </a:xfrm>
        </p:spPr>
        <p:txBody>
          <a:bodyPr/>
          <a:lstStyle/>
          <a:p>
            <a:r>
              <a:rPr lang="en-ZA" dirty="0"/>
              <a:t>Module 7</a:t>
            </a:r>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1520" y="411599"/>
            <a:ext cx="1824241" cy="2484000"/>
          </a:xfrm>
          <a:prstGeom prst="rect">
            <a:avLst/>
          </a:prstGeom>
        </p:spPr>
      </p:pic>
      <p:sp>
        <p:nvSpPr>
          <p:cNvPr id="6" name="Text Placeholder 2"/>
          <p:cNvSpPr txBox="1">
            <a:spLocks/>
          </p:cNvSpPr>
          <p:nvPr/>
        </p:nvSpPr>
        <p:spPr>
          <a:xfrm>
            <a:off x="385763" y="4440022"/>
            <a:ext cx="7910513" cy="550427"/>
          </a:xfrm>
          <a:prstGeom prst="rect">
            <a:avLst/>
          </a:prstGeom>
        </p:spPr>
        <p:txBody>
          <a:bodyPr>
            <a:normAutofit fontScale="92500" lnSpcReduction="10000"/>
          </a:bodyPr>
          <a:lstStyle>
            <a:lvl1pPr marL="0" indent="0" algn="l" defTabSz="685800" rtl="0" eaLnBrk="1" latinLnBrk="0" hangingPunct="1">
              <a:lnSpc>
                <a:spcPct val="90000"/>
              </a:lnSpc>
              <a:spcBef>
                <a:spcPts val="750"/>
              </a:spcBef>
              <a:buFont typeface="Arial" panose="020B0604020202020204" pitchFamily="34" charset="0"/>
              <a:buNone/>
              <a:defRPr sz="3000" b="1" kern="1200">
                <a:solidFill>
                  <a:schemeClr val="bg1">
                    <a:lumMod val="50000"/>
                  </a:schemeClr>
                </a:solidFill>
                <a:latin typeface="+mn-lt"/>
                <a:ea typeface="+mn-ea"/>
                <a:cs typeface="+mn-cs"/>
              </a:defRPr>
            </a:lvl1pPr>
            <a:lvl2pPr marL="457200" indent="0" algn="l" defTabSz="685800" rtl="0" eaLnBrk="1" latinLnBrk="0" hangingPunct="1">
              <a:lnSpc>
                <a:spcPct val="90000"/>
              </a:lnSpc>
              <a:spcBef>
                <a:spcPts val="375"/>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685800" rtl="0" eaLnBrk="1" latinLnBrk="0" hangingPunct="1">
              <a:lnSpc>
                <a:spcPct val="90000"/>
              </a:lnSpc>
              <a:spcBef>
                <a:spcPts val="375"/>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685800" rtl="0" eaLnBrk="1" latinLnBrk="0" hangingPunct="1">
              <a:lnSpc>
                <a:spcPct val="90000"/>
              </a:lnSpc>
              <a:spcBef>
                <a:spcPts val="375"/>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685800" rtl="0" eaLnBrk="1" latinLnBrk="0" hangingPunct="1">
              <a:lnSpc>
                <a:spcPct val="90000"/>
              </a:lnSpc>
              <a:spcBef>
                <a:spcPts val="375"/>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685800" rtl="0" eaLnBrk="1" latinLnBrk="0" hangingPunct="1">
              <a:lnSpc>
                <a:spcPct val="90000"/>
              </a:lnSpc>
              <a:spcBef>
                <a:spcPts val="375"/>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685800" rtl="0" eaLnBrk="1" latinLnBrk="0" hangingPunct="1">
              <a:lnSpc>
                <a:spcPct val="90000"/>
              </a:lnSpc>
              <a:spcBef>
                <a:spcPts val="375"/>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685800" rtl="0" eaLnBrk="1" latinLnBrk="0" hangingPunct="1">
              <a:lnSpc>
                <a:spcPct val="90000"/>
              </a:lnSpc>
              <a:spcBef>
                <a:spcPts val="375"/>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685800" rtl="0" eaLnBrk="1" latinLnBrk="0" hangingPunct="1">
              <a:lnSpc>
                <a:spcPct val="90000"/>
              </a:lnSpc>
              <a:spcBef>
                <a:spcPts val="375"/>
              </a:spcBef>
              <a:buFont typeface="Arial" panose="020B0604020202020204" pitchFamily="34" charset="0"/>
              <a:buNone/>
              <a:defRPr sz="1600" kern="1200">
                <a:solidFill>
                  <a:schemeClr val="tx1">
                    <a:tint val="75000"/>
                  </a:schemeClr>
                </a:solidFill>
                <a:latin typeface="+mn-lt"/>
                <a:ea typeface="+mn-ea"/>
                <a:cs typeface="+mn-cs"/>
              </a:defRPr>
            </a:lvl9pPr>
          </a:lstStyle>
          <a:p>
            <a:r>
              <a:rPr lang="en-ZA" sz="1800" b="0" dirty="0">
                <a:solidFill>
                  <a:schemeClr val="tx1"/>
                </a:solidFill>
              </a:rPr>
              <a:t>Test your knowledge of Module 7 by completing the Formative assessment on page 127 of your </a:t>
            </a:r>
            <a:r>
              <a:rPr lang="en-ZA" sz="1800" b="0" i="1" dirty="0">
                <a:solidFill>
                  <a:schemeClr val="tx1"/>
                </a:solidFill>
              </a:rPr>
              <a:t>Student’s Book.</a:t>
            </a:r>
          </a:p>
          <a:p>
            <a:endParaRPr lang="en-ZA" sz="1800" b="0" dirty="0">
              <a:solidFill>
                <a:schemeClr val="tx1"/>
              </a:solidFill>
            </a:endParaRPr>
          </a:p>
        </p:txBody>
      </p:sp>
    </p:spTree>
    <p:extLst>
      <p:ext uri="{BB962C8B-B14F-4D97-AF65-F5344CB8AC3E}">
        <p14:creationId xmlns:p14="http://schemas.microsoft.com/office/powerpoint/2010/main" val="94995543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94043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1" y="1371600"/>
            <a:ext cx="7905751" cy="4891088"/>
          </a:xfrm>
        </p:spPr>
        <p:txBody>
          <a:bodyPr/>
          <a:lstStyle/>
          <a:p>
            <a:endParaRPr lang="en-ZA" dirty="0" smtClean="0"/>
          </a:p>
          <a:p>
            <a:endParaRPr lang="en-ZA" dirty="0"/>
          </a:p>
          <a:p>
            <a:endParaRPr lang="en-ZA" dirty="0" smtClean="0"/>
          </a:p>
          <a:p>
            <a:endParaRPr lang="en-ZA" dirty="0"/>
          </a:p>
          <a:p>
            <a:endParaRPr lang="en-ZA" dirty="0" smtClean="0"/>
          </a:p>
          <a:p>
            <a:pPr>
              <a:buNone/>
            </a:pPr>
            <a:endParaRPr lang="en-ZA" dirty="0"/>
          </a:p>
          <a:p>
            <a:r>
              <a:rPr lang="en-ZA" dirty="0" smtClean="0"/>
              <a:t>The </a:t>
            </a:r>
            <a:r>
              <a:rPr lang="en-ZA" dirty="0"/>
              <a:t>term ‘</a:t>
            </a:r>
            <a:r>
              <a:rPr lang="en-ZA" dirty="0" smtClean="0"/>
              <a:t>multimedia</a:t>
            </a:r>
            <a:r>
              <a:rPr lang="en-ZA" dirty="0"/>
              <a:t>’ covers types of texts that integrate different forms of information. </a:t>
            </a:r>
            <a:endParaRPr lang="en-ZA" dirty="0" smtClean="0"/>
          </a:p>
          <a:p>
            <a:r>
              <a:rPr lang="en-ZA" dirty="0"/>
              <a:t>These may include spoken or written texts, still, animated or moving images; they may be produced on paper or electronic screens and may include sound and interactivity. </a:t>
            </a:r>
            <a:endParaRPr lang="en-ZA" dirty="0" smtClean="0"/>
          </a:p>
          <a:p>
            <a:r>
              <a:rPr lang="en-ZA" dirty="0" smtClean="0"/>
              <a:t>Multimedia </a:t>
            </a:r>
            <a:r>
              <a:rPr lang="en-ZA" dirty="0"/>
              <a:t>texts have more than one content form so that meaning is communicated in a number of ways. </a:t>
            </a:r>
          </a:p>
        </p:txBody>
      </p:sp>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4480" y="1652907"/>
            <a:ext cx="3353040" cy="3838454"/>
          </a:xfrm>
          <a:prstGeom prst="rect">
            <a:avLst/>
          </a:prstGeom>
        </p:spPr>
      </p:pic>
      <p:sp>
        <p:nvSpPr>
          <p:cNvPr id="2" name="Title 1"/>
          <p:cNvSpPr>
            <a:spLocks noGrp="1"/>
          </p:cNvSpPr>
          <p:nvPr>
            <p:ph type="title"/>
          </p:nvPr>
        </p:nvSpPr>
        <p:spPr/>
        <p:txBody>
          <a:bodyPr/>
          <a:lstStyle/>
          <a:p>
            <a:r>
              <a:rPr lang="en-ZA" dirty="0" smtClean="0"/>
              <a:t>Multimedia </a:t>
            </a:r>
            <a:r>
              <a:rPr lang="en-ZA" dirty="0"/>
              <a:t>texts</a:t>
            </a:r>
            <a:endParaRPr lang="en-GB" dirty="0"/>
          </a:p>
        </p:txBody>
      </p:sp>
      <p:grpSp>
        <p:nvGrpSpPr>
          <p:cNvPr id="15" name="Group 14"/>
          <p:cNvGrpSpPr/>
          <p:nvPr/>
        </p:nvGrpSpPr>
        <p:grpSpPr>
          <a:xfrm>
            <a:off x="685800" y="1295400"/>
            <a:ext cx="2088542" cy="2088542"/>
            <a:chOff x="743707" y="1731802"/>
            <a:chExt cx="1981200" cy="1981200"/>
          </a:xfrm>
        </p:grpSpPr>
        <p:sp>
          <p:nvSpPr>
            <p:cNvPr id="6" name="Oval 5"/>
            <p:cNvSpPr/>
            <p:nvPr/>
          </p:nvSpPr>
          <p:spPr>
            <a:xfrm>
              <a:off x="743707" y="1731802"/>
              <a:ext cx="1981200" cy="1981200"/>
            </a:xfrm>
            <a:prstGeom prst="ellipse">
              <a:avLst/>
            </a:prstGeom>
            <a:solidFill>
              <a:srgbClr val="5B9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39007" y="2038784"/>
              <a:ext cx="990599" cy="1421295"/>
            </a:xfrm>
            <a:prstGeom prst="rect">
              <a:avLst/>
            </a:prstGeom>
          </p:spPr>
        </p:pic>
      </p:grpSp>
      <p:grpSp>
        <p:nvGrpSpPr>
          <p:cNvPr id="16" name="Group 15"/>
          <p:cNvGrpSpPr/>
          <p:nvPr/>
        </p:nvGrpSpPr>
        <p:grpSpPr>
          <a:xfrm>
            <a:off x="3154112" y="1302387"/>
            <a:ext cx="2088542" cy="2088542"/>
            <a:chOff x="3212019" y="1738789"/>
            <a:chExt cx="1981200" cy="1981200"/>
          </a:xfrm>
        </p:grpSpPr>
        <p:sp>
          <p:nvSpPr>
            <p:cNvPr id="7" name="Oval 6"/>
            <p:cNvSpPr/>
            <p:nvPr/>
          </p:nvSpPr>
          <p:spPr>
            <a:xfrm>
              <a:off x="3212019" y="1738789"/>
              <a:ext cx="1981200" cy="1981200"/>
            </a:xfrm>
            <a:prstGeom prst="ellipse">
              <a:avLst/>
            </a:prstGeom>
            <a:solidFill>
              <a:srgbClr val="DAF0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45289" y="2191459"/>
              <a:ext cx="1398480" cy="1061887"/>
            </a:xfrm>
            <a:prstGeom prst="rect">
              <a:avLst/>
            </a:prstGeom>
          </p:spPr>
        </p:pic>
      </p:grpSp>
      <p:grpSp>
        <p:nvGrpSpPr>
          <p:cNvPr id="14" name="Group 13"/>
          <p:cNvGrpSpPr/>
          <p:nvPr/>
        </p:nvGrpSpPr>
        <p:grpSpPr>
          <a:xfrm>
            <a:off x="5683858" y="1348107"/>
            <a:ext cx="2088542" cy="2088542"/>
            <a:chOff x="5715000" y="1828800"/>
            <a:chExt cx="1981200" cy="1981200"/>
          </a:xfrm>
        </p:grpSpPr>
        <p:sp>
          <p:nvSpPr>
            <p:cNvPr id="9" name="Oval 8"/>
            <p:cNvSpPr/>
            <p:nvPr/>
          </p:nvSpPr>
          <p:spPr>
            <a:xfrm>
              <a:off x="5715000" y="1828800"/>
              <a:ext cx="1981200" cy="19812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19800" y="2362200"/>
              <a:ext cx="1343130" cy="863046"/>
            </a:xfrm>
            <a:prstGeom prst="rect">
              <a:avLst/>
            </a:prstGeom>
          </p:spPr>
        </p:pic>
      </p:grpSp>
    </p:spTree>
    <p:extLst>
      <p:ext uri="{BB962C8B-B14F-4D97-AF65-F5344CB8AC3E}">
        <p14:creationId xmlns:p14="http://schemas.microsoft.com/office/powerpoint/2010/main" val="1299036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7"/>
                                        </p:tgtEl>
                                      </p:cBhvr>
                                    </p:animEffect>
                                    <p:set>
                                      <p:cBhvr>
                                        <p:cTn id="7" dur="1" fill="hold">
                                          <p:stCondLst>
                                            <p:cond delay="499"/>
                                          </p:stCondLst>
                                        </p:cTn>
                                        <p:tgtEl>
                                          <p:spTgt spid="17"/>
                                        </p:tgtEl>
                                        <p:attrNameLst>
                                          <p:attrName>style.visibility</p:attrName>
                                        </p:attrNameLst>
                                      </p:cBhvr>
                                      <p:to>
                                        <p:strVal val="hidden"/>
                                      </p:to>
                                    </p:se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p:cTn id="25" dur="500" fill="hold"/>
                                        <p:tgtEl>
                                          <p:spTgt spid="14"/>
                                        </p:tgtEl>
                                        <p:attrNameLst>
                                          <p:attrName>ppt_w</p:attrName>
                                        </p:attrNameLst>
                                      </p:cBhvr>
                                      <p:tavLst>
                                        <p:tav tm="0">
                                          <p:val>
                                            <p:fltVal val="0"/>
                                          </p:val>
                                        </p:tav>
                                        <p:tav tm="100000">
                                          <p:val>
                                            <p:strVal val="#ppt_w"/>
                                          </p:val>
                                        </p:tav>
                                      </p:tavLst>
                                    </p:anim>
                                    <p:anim calcmode="lin" valueType="num">
                                      <p:cBhvr>
                                        <p:cTn id="26" dur="500" fill="hold"/>
                                        <p:tgtEl>
                                          <p:spTgt spid="14"/>
                                        </p:tgtEl>
                                        <p:attrNameLst>
                                          <p:attrName>ppt_h</p:attrName>
                                        </p:attrNameLst>
                                      </p:cBhvr>
                                      <p:tavLst>
                                        <p:tav tm="0">
                                          <p:val>
                                            <p:fltVal val="0"/>
                                          </p:val>
                                        </p:tav>
                                        <p:tav tm="100000">
                                          <p:val>
                                            <p:strVal val="#ppt_h"/>
                                          </p:val>
                                        </p:tav>
                                      </p:tavLst>
                                    </p:anim>
                                    <p:animEffect transition="in" filter="fad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 calcmode="lin" valueType="num">
                                      <p:cBhvr additive="base">
                                        <p:cTn id="32"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33"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8" fill="hold" grpId="0" nodeType="click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 calcmode="lin" valueType="num">
                                      <p:cBhvr additive="base">
                                        <p:cTn id="38" dur="5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39" dur="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8" fill="hold" grpId="0" nodeType="clickEffect">
                                  <p:stCondLst>
                                    <p:cond delay="0"/>
                                  </p:stCondLst>
                                  <p:childTnLst>
                                    <p:set>
                                      <p:cBhvr>
                                        <p:cTn id="43" dur="1" fill="hold">
                                          <p:stCondLst>
                                            <p:cond delay="0"/>
                                          </p:stCondLst>
                                        </p:cTn>
                                        <p:tgtEl>
                                          <p:spTgt spid="3">
                                            <p:txEl>
                                              <p:pRg st="8" end="8"/>
                                            </p:txEl>
                                          </p:spTgt>
                                        </p:tgtEl>
                                        <p:attrNameLst>
                                          <p:attrName>style.visibility</p:attrName>
                                        </p:attrNameLst>
                                      </p:cBhvr>
                                      <p:to>
                                        <p:strVal val="visible"/>
                                      </p:to>
                                    </p:set>
                                    <p:anim calcmode="lin" valueType="num">
                                      <p:cBhvr additive="base">
                                        <p:cTn id="44" dur="500" fill="hold"/>
                                        <p:tgtEl>
                                          <p:spTgt spid="3">
                                            <p:txEl>
                                              <p:pRg st="8" end="8"/>
                                            </p:txEl>
                                          </p:spTgt>
                                        </p:tgtEl>
                                        <p:attrNameLst>
                                          <p:attrName>ppt_x</p:attrName>
                                        </p:attrNameLst>
                                      </p:cBhvr>
                                      <p:tavLst>
                                        <p:tav tm="0">
                                          <p:val>
                                            <p:strVal val="0-#ppt_w/2"/>
                                          </p:val>
                                        </p:tav>
                                        <p:tav tm="100000">
                                          <p:val>
                                            <p:strVal val="#ppt_x"/>
                                          </p:val>
                                        </p:tav>
                                      </p:tavLst>
                                    </p:anim>
                                    <p:anim calcmode="lin" valueType="num">
                                      <p:cBhvr additive="base">
                                        <p:cTn id="45" dur="500" fill="hold"/>
                                        <p:tgtEl>
                                          <p:spTgt spid="3">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1" y="1143000"/>
            <a:ext cx="7905751" cy="4891088"/>
          </a:xfrm>
        </p:spPr>
        <p:txBody>
          <a:bodyPr/>
          <a:lstStyle/>
          <a:p>
            <a:pPr lvl="0"/>
            <a:endParaRPr lang="en-ZA" b="1" dirty="0" smtClean="0"/>
          </a:p>
          <a:p>
            <a:pPr lvl="0"/>
            <a:endParaRPr lang="en-ZA" b="1" dirty="0"/>
          </a:p>
          <a:p>
            <a:pPr lvl="0"/>
            <a:endParaRPr lang="en-ZA" b="1" dirty="0" smtClean="0"/>
          </a:p>
          <a:p>
            <a:pPr lvl="0"/>
            <a:endParaRPr lang="en-ZA" b="1" dirty="0"/>
          </a:p>
          <a:p>
            <a:pPr lvl="0"/>
            <a:endParaRPr lang="en-ZA" b="1" dirty="0" smtClean="0"/>
          </a:p>
          <a:p>
            <a:pPr lvl="0"/>
            <a:endParaRPr lang="en-ZA" b="1" dirty="0" smtClean="0"/>
          </a:p>
          <a:p>
            <a:pPr lvl="0"/>
            <a:endParaRPr lang="en-ZA" b="1" dirty="0"/>
          </a:p>
          <a:p>
            <a:pPr lvl="0"/>
            <a:r>
              <a:rPr lang="en-ZA" b="1" dirty="0" smtClean="0"/>
              <a:t>Examples </a:t>
            </a:r>
            <a:r>
              <a:rPr lang="en-ZA" dirty="0"/>
              <a:t>include a webpage with a video and sound effects, or a visual book with textual and visual images. </a:t>
            </a:r>
            <a:endParaRPr lang="en-US" dirty="0"/>
          </a:p>
          <a:p>
            <a:pPr lvl="0"/>
            <a:r>
              <a:rPr lang="en-ZA" dirty="0"/>
              <a:t>These texts can be on </a:t>
            </a:r>
            <a:r>
              <a:rPr lang="en-ZA" b="1" dirty="0"/>
              <a:t>paper or digital</a:t>
            </a:r>
            <a:r>
              <a:rPr lang="en-ZA" dirty="0" smtClean="0"/>
              <a:t>.</a:t>
            </a:r>
            <a:endParaRPr lang="en-US" dirty="0"/>
          </a:p>
        </p:txBody>
      </p:sp>
      <p:sp>
        <p:nvSpPr>
          <p:cNvPr id="2" name="Title 1"/>
          <p:cNvSpPr>
            <a:spLocks noGrp="1"/>
          </p:cNvSpPr>
          <p:nvPr>
            <p:ph type="title"/>
          </p:nvPr>
        </p:nvSpPr>
        <p:spPr/>
        <p:txBody>
          <a:bodyPr/>
          <a:lstStyle/>
          <a:p>
            <a:r>
              <a:rPr lang="en-ZA" dirty="0" smtClean="0"/>
              <a:t>Multimedia </a:t>
            </a:r>
            <a:r>
              <a:rPr lang="en-ZA" dirty="0"/>
              <a:t>texts</a:t>
            </a:r>
            <a:endParaRPr lang="en-GB" dirty="0"/>
          </a:p>
        </p:txBody>
      </p:sp>
      <p:grpSp>
        <p:nvGrpSpPr>
          <p:cNvPr id="15" name="Group 14"/>
          <p:cNvGrpSpPr/>
          <p:nvPr/>
        </p:nvGrpSpPr>
        <p:grpSpPr>
          <a:xfrm>
            <a:off x="685800" y="1295400"/>
            <a:ext cx="2088542" cy="2088542"/>
            <a:chOff x="743707" y="1731802"/>
            <a:chExt cx="1981200" cy="1981200"/>
          </a:xfrm>
        </p:grpSpPr>
        <p:sp>
          <p:nvSpPr>
            <p:cNvPr id="6" name="Oval 5"/>
            <p:cNvSpPr/>
            <p:nvPr/>
          </p:nvSpPr>
          <p:spPr>
            <a:xfrm>
              <a:off x="743707" y="1731802"/>
              <a:ext cx="1981200" cy="1981200"/>
            </a:xfrm>
            <a:prstGeom prst="ellipse">
              <a:avLst/>
            </a:prstGeom>
            <a:solidFill>
              <a:srgbClr val="5B9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39007" y="2038784"/>
              <a:ext cx="990599" cy="1421295"/>
            </a:xfrm>
            <a:prstGeom prst="rect">
              <a:avLst/>
            </a:prstGeom>
          </p:spPr>
        </p:pic>
      </p:grpSp>
      <p:grpSp>
        <p:nvGrpSpPr>
          <p:cNvPr id="16" name="Group 15"/>
          <p:cNvGrpSpPr/>
          <p:nvPr/>
        </p:nvGrpSpPr>
        <p:grpSpPr>
          <a:xfrm>
            <a:off x="3154112" y="1302387"/>
            <a:ext cx="2088542" cy="2088542"/>
            <a:chOff x="3212019" y="1738789"/>
            <a:chExt cx="1981200" cy="1981200"/>
          </a:xfrm>
        </p:grpSpPr>
        <p:sp>
          <p:nvSpPr>
            <p:cNvPr id="7" name="Oval 6"/>
            <p:cNvSpPr/>
            <p:nvPr/>
          </p:nvSpPr>
          <p:spPr>
            <a:xfrm>
              <a:off x="3212019" y="1738789"/>
              <a:ext cx="1981200" cy="1981200"/>
            </a:xfrm>
            <a:prstGeom prst="ellipse">
              <a:avLst/>
            </a:prstGeom>
            <a:solidFill>
              <a:srgbClr val="DAF0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45289" y="2191459"/>
              <a:ext cx="1398480" cy="1061887"/>
            </a:xfrm>
            <a:prstGeom prst="rect">
              <a:avLst/>
            </a:prstGeom>
          </p:spPr>
        </p:pic>
      </p:grpSp>
      <p:grpSp>
        <p:nvGrpSpPr>
          <p:cNvPr id="14" name="Group 13"/>
          <p:cNvGrpSpPr/>
          <p:nvPr/>
        </p:nvGrpSpPr>
        <p:grpSpPr>
          <a:xfrm>
            <a:off x="5683858" y="1348107"/>
            <a:ext cx="2088542" cy="2088542"/>
            <a:chOff x="5715000" y="1828800"/>
            <a:chExt cx="1981200" cy="1981200"/>
          </a:xfrm>
        </p:grpSpPr>
        <p:sp>
          <p:nvSpPr>
            <p:cNvPr id="9" name="Oval 8"/>
            <p:cNvSpPr/>
            <p:nvPr/>
          </p:nvSpPr>
          <p:spPr>
            <a:xfrm>
              <a:off x="5715000" y="1828800"/>
              <a:ext cx="1981200" cy="19812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19800" y="2362200"/>
              <a:ext cx="1343130" cy="863046"/>
            </a:xfrm>
            <a:prstGeom prst="rect">
              <a:avLst/>
            </a:prstGeom>
          </p:spPr>
        </p:pic>
      </p:grpSp>
      <p:grpSp>
        <p:nvGrpSpPr>
          <p:cNvPr id="4" name="Group 3"/>
          <p:cNvGrpSpPr/>
          <p:nvPr/>
        </p:nvGrpSpPr>
        <p:grpSpPr>
          <a:xfrm>
            <a:off x="678792" y="5001073"/>
            <a:ext cx="7391400" cy="942527"/>
            <a:chOff x="678792" y="5001073"/>
            <a:chExt cx="7391400" cy="942527"/>
          </a:xfrm>
        </p:grpSpPr>
        <p:sp>
          <p:nvSpPr>
            <p:cNvPr id="18" name="Content Placeholder 2"/>
            <p:cNvSpPr txBox="1">
              <a:spLocks/>
            </p:cNvSpPr>
            <p:nvPr/>
          </p:nvSpPr>
          <p:spPr>
            <a:xfrm>
              <a:off x="838201" y="5486400"/>
              <a:ext cx="7001974" cy="376753"/>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0" indent="0">
                <a:buNone/>
              </a:pPr>
              <a:r>
                <a:rPr lang="en-US" dirty="0"/>
                <a:t>text with hyperlinks</a:t>
              </a:r>
              <a:endParaRPr lang="en-ZA" dirty="0"/>
            </a:p>
          </p:txBody>
        </p:sp>
        <p:sp>
          <p:nvSpPr>
            <p:cNvPr id="19" name="Rectangle 18"/>
            <p:cNvSpPr/>
            <p:nvPr/>
          </p:nvSpPr>
          <p:spPr>
            <a:xfrm>
              <a:off x="678792" y="5296349"/>
              <a:ext cx="7391400" cy="647251"/>
            </a:xfrm>
            <a:prstGeom prst="rect">
              <a:avLst/>
            </a:prstGeom>
            <a:noFill/>
            <a:ln w="38100">
              <a:solidFill>
                <a:srgbClr val="D9F0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noFill/>
              </a:endParaRPr>
            </a:p>
          </p:txBody>
        </p:sp>
        <p:sp>
          <p:nvSpPr>
            <p:cNvPr id="20" name="Content Placeholder 2"/>
            <p:cNvSpPr txBox="1">
              <a:spLocks/>
            </p:cNvSpPr>
            <p:nvPr/>
          </p:nvSpPr>
          <p:spPr>
            <a:xfrm>
              <a:off x="983592" y="5001073"/>
              <a:ext cx="1790750" cy="469263"/>
            </a:xfrm>
            <a:prstGeom prst="rect">
              <a:avLst/>
            </a:prstGeom>
            <a:solidFill>
              <a:schemeClr val="bg1"/>
            </a:solidFill>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ZA" sz="2800" b="1" i="1" dirty="0" smtClean="0">
                  <a:solidFill>
                    <a:srgbClr val="1073B0"/>
                  </a:solidFill>
                </a:rPr>
                <a:t>Hypertext</a:t>
              </a:r>
              <a:endParaRPr lang="en-GB" sz="2800" b="1" i="1" dirty="0">
                <a:solidFill>
                  <a:srgbClr val="1073B0"/>
                </a:solidFill>
              </a:endParaRPr>
            </a:p>
          </p:txBody>
        </p:sp>
      </p:grpSp>
    </p:spTree>
    <p:extLst>
      <p:ext uri="{BB962C8B-B14F-4D97-AF65-F5344CB8AC3E}">
        <p14:creationId xmlns:p14="http://schemas.microsoft.com/office/powerpoint/2010/main" val="2704968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 calcmode="lin" valueType="num">
                                      <p:cBhvr additive="base">
                                        <p:cTn id="7" dur="5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anim calcmode="lin" valueType="num">
                                      <p:cBhvr additive="base">
                                        <p:cTn id="13" dur="500" fill="hold"/>
                                        <p:tgtEl>
                                          <p:spTgt spid="3">
                                            <p:txEl>
                                              <p:pRg st="8" end="8"/>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Multimedia </a:t>
            </a:r>
            <a:r>
              <a:rPr lang="en-ZA" dirty="0"/>
              <a:t>texts</a:t>
            </a:r>
            <a:endParaRPr lang="en-GB" dirty="0"/>
          </a:p>
        </p:txBody>
      </p:sp>
      <p:grpSp>
        <p:nvGrpSpPr>
          <p:cNvPr id="15" name="Group 14"/>
          <p:cNvGrpSpPr/>
          <p:nvPr/>
        </p:nvGrpSpPr>
        <p:grpSpPr>
          <a:xfrm>
            <a:off x="685800" y="1295400"/>
            <a:ext cx="2088542" cy="2088542"/>
            <a:chOff x="743707" y="1731802"/>
            <a:chExt cx="1981200" cy="1981200"/>
          </a:xfrm>
        </p:grpSpPr>
        <p:sp>
          <p:nvSpPr>
            <p:cNvPr id="6" name="Oval 5"/>
            <p:cNvSpPr/>
            <p:nvPr/>
          </p:nvSpPr>
          <p:spPr>
            <a:xfrm>
              <a:off x="743707" y="1731802"/>
              <a:ext cx="1981200" cy="1981200"/>
            </a:xfrm>
            <a:prstGeom prst="ellipse">
              <a:avLst/>
            </a:prstGeom>
            <a:solidFill>
              <a:srgbClr val="5B9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39007" y="2038784"/>
              <a:ext cx="990599" cy="1421295"/>
            </a:xfrm>
            <a:prstGeom prst="rect">
              <a:avLst/>
            </a:prstGeom>
          </p:spPr>
        </p:pic>
      </p:grpSp>
      <p:grpSp>
        <p:nvGrpSpPr>
          <p:cNvPr id="16" name="Group 15"/>
          <p:cNvGrpSpPr/>
          <p:nvPr/>
        </p:nvGrpSpPr>
        <p:grpSpPr>
          <a:xfrm>
            <a:off x="3154112" y="1302387"/>
            <a:ext cx="2088542" cy="2088542"/>
            <a:chOff x="3212019" y="1738789"/>
            <a:chExt cx="1981200" cy="1981200"/>
          </a:xfrm>
        </p:grpSpPr>
        <p:sp>
          <p:nvSpPr>
            <p:cNvPr id="7" name="Oval 6"/>
            <p:cNvSpPr/>
            <p:nvPr/>
          </p:nvSpPr>
          <p:spPr>
            <a:xfrm>
              <a:off x="3212019" y="1738789"/>
              <a:ext cx="1981200" cy="1981200"/>
            </a:xfrm>
            <a:prstGeom prst="ellipse">
              <a:avLst/>
            </a:prstGeom>
            <a:solidFill>
              <a:srgbClr val="DAF0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45289" y="2191459"/>
              <a:ext cx="1398480" cy="1061887"/>
            </a:xfrm>
            <a:prstGeom prst="rect">
              <a:avLst/>
            </a:prstGeom>
          </p:spPr>
        </p:pic>
      </p:grpSp>
      <p:grpSp>
        <p:nvGrpSpPr>
          <p:cNvPr id="14" name="Group 13"/>
          <p:cNvGrpSpPr/>
          <p:nvPr/>
        </p:nvGrpSpPr>
        <p:grpSpPr>
          <a:xfrm>
            <a:off x="5683858" y="1348107"/>
            <a:ext cx="2088542" cy="2088542"/>
            <a:chOff x="5715000" y="1828800"/>
            <a:chExt cx="1981200" cy="1981200"/>
          </a:xfrm>
        </p:grpSpPr>
        <p:sp>
          <p:nvSpPr>
            <p:cNvPr id="9" name="Oval 8"/>
            <p:cNvSpPr/>
            <p:nvPr/>
          </p:nvSpPr>
          <p:spPr>
            <a:xfrm>
              <a:off x="5715000" y="1828800"/>
              <a:ext cx="1981200" cy="19812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19800" y="2362200"/>
              <a:ext cx="1343130" cy="863046"/>
            </a:xfrm>
            <a:prstGeom prst="rect">
              <a:avLst/>
            </a:prstGeom>
          </p:spPr>
        </p:pic>
      </p:grpSp>
      <p:grpSp>
        <p:nvGrpSpPr>
          <p:cNvPr id="12" name="Group 11"/>
          <p:cNvGrpSpPr/>
          <p:nvPr/>
        </p:nvGrpSpPr>
        <p:grpSpPr>
          <a:xfrm>
            <a:off x="638176" y="3810000"/>
            <a:ext cx="7391400" cy="1933127"/>
            <a:chOff x="678792" y="3810000"/>
            <a:chExt cx="7391400" cy="1933127"/>
          </a:xfrm>
        </p:grpSpPr>
        <p:grpSp>
          <p:nvGrpSpPr>
            <p:cNvPr id="4" name="Group 3"/>
            <p:cNvGrpSpPr/>
            <p:nvPr/>
          </p:nvGrpSpPr>
          <p:grpSpPr>
            <a:xfrm>
              <a:off x="678792" y="3810000"/>
              <a:ext cx="7391400" cy="1933127"/>
              <a:chOff x="678792" y="3810000"/>
              <a:chExt cx="7391400" cy="1933127"/>
            </a:xfrm>
          </p:grpSpPr>
          <p:sp>
            <p:nvSpPr>
              <p:cNvPr id="18" name="Rectangle 17"/>
              <p:cNvSpPr/>
              <p:nvPr/>
            </p:nvSpPr>
            <p:spPr>
              <a:xfrm>
                <a:off x="678792" y="4105276"/>
                <a:ext cx="7391400" cy="1637851"/>
              </a:xfrm>
              <a:prstGeom prst="rect">
                <a:avLst/>
              </a:prstGeom>
              <a:noFill/>
              <a:ln w="38100">
                <a:solidFill>
                  <a:srgbClr val="D9F0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noFill/>
                </a:endParaRPr>
              </a:p>
            </p:txBody>
          </p:sp>
          <p:sp>
            <p:nvSpPr>
              <p:cNvPr id="19" name="Content Placeholder 2"/>
              <p:cNvSpPr txBox="1">
                <a:spLocks/>
              </p:cNvSpPr>
              <p:nvPr/>
            </p:nvSpPr>
            <p:spPr>
              <a:xfrm>
                <a:off x="983592" y="3810000"/>
                <a:ext cx="1790750" cy="469263"/>
              </a:xfrm>
              <a:prstGeom prst="rect">
                <a:avLst/>
              </a:prstGeom>
              <a:solidFill>
                <a:schemeClr val="bg1"/>
              </a:solidFill>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ZA" sz="2800" b="1" i="1" dirty="0" smtClean="0">
                    <a:solidFill>
                      <a:srgbClr val="1073B0"/>
                    </a:solidFill>
                  </a:rPr>
                  <a:t>Hyperlink</a:t>
                </a:r>
                <a:endParaRPr lang="en-GB" sz="2800" b="1" i="1" dirty="0">
                  <a:solidFill>
                    <a:srgbClr val="1073B0"/>
                  </a:solidFill>
                </a:endParaRPr>
              </a:p>
            </p:txBody>
          </p:sp>
        </p:grpSp>
        <p:sp>
          <p:nvSpPr>
            <p:cNvPr id="21" name="Content Placeholder 2"/>
            <p:cNvSpPr txBox="1">
              <a:spLocks/>
            </p:cNvSpPr>
            <p:nvPr/>
          </p:nvSpPr>
          <p:spPr>
            <a:xfrm>
              <a:off x="873504" y="4345910"/>
              <a:ext cx="7051295" cy="1295400"/>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0" indent="0">
                <a:buNone/>
              </a:pPr>
              <a:r>
                <a:rPr lang="en-US" dirty="0"/>
                <a:t>in computing, a hyperlink, or simply a link, is a reference to data that the reader can follow by clicking, tapping or hovering;</a:t>
              </a:r>
              <a:r>
                <a:rPr lang="en-US" baseline="30000" dirty="0"/>
                <a:t> </a:t>
              </a:r>
              <a:r>
                <a:rPr lang="en-US" dirty="0"/>
                <a:t>a hyperlink points to a whole document or to a specific element within a document</a:t>
              </a:r>
            </a:p>
          </p:txBody>
        </p:sp>
      </p:grpSp>
    </p:spTree>
    <p:extLst>
      <p:ext uri="{BB962C8B-B14F-4D97-AF65-F5344CB8AC3E}">
        <p14:creationId xmlns:p14="http://schemas.microsoft.com/office/powerpoint/2010/main" val="1332045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Print-based vs </a:t>
            </a:r>
            <a:r>
              <a:rPr lang="en-ZA" dirty="0" smtClean="0"/>
              <a:t>multimedia </a:t>
            </a:r>
            <a:r>
              <a:rPr lang="en-ZA" dirty="0"/>
              <a:t>texts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826352003"/>
              </p:ext>
            </p:extLst>
          </p:nvPr>
        </p:nvGraphicFramePr>
        <p:xfrm>
          <a:off x="381000" y="1285875"/>
          <a:ext cx="7696200" cy="4733925"/>
        </p:xfrm>
        <a:graphic>
          <a:graphicData uri="http://schemas.openxmlformats.org/drawingml/2006/table">
            <a:tbl>
              <a:tblPr firstRow="1" bandRow="1">
                <a:tableStyleId>{5C22544A-7EE6-4342-B048-85BDC9FD1C3A}</a:tableStyleId>
              </a:tblPr>
              <a:tblGrid>
                <a:gridCol w="3848100">
                  <a:extLst>
                    <a:ext uri="{9D8B030D-6E8A-4147-A177-3AD203B41FA5}">
                      <a16:colId xmlns:a16="http://schemas.microsoft.com/office/drawing/2014/main" xmlns="" val="20000"/>
                    </a:ext>
                  </a:extLst>
                </a:gridCol>
                <a:gridCol w="3848100">
                  <a:extLst>
                    <a:ext uri="{9D8B030D-6E8A-4147-A177-3AD203B41FA5}">
                      <a16:colId xmlns:a16="http://schemas.microsoft.com/office/drawing/2014/main" xmlns="" val="20001"/>
                    </a:ext>
                  </a:extLst>
                </a:gridCol>
              </a:tblGrid>
              <a:tr h="542925">
                <a:tc gridSpan="2">
                  <a:txBody>
                    <a:bodyPr/>
                    <a:lstStyle/>
                    <a:p>
                      <a:pPr algn="ctr"/>
                      <a:r>
                        <a:rPr lang="en-ZA" sz="2000" dirty="0" smtClean="0">
                          <a:solidFill>
                            <a:schemeClr val="tx1"/>
                          </a:solidFill>
                        </a:rPr>
                        <a:t>Differences between reading of print-based and multimedia</a:t>
                      </a:r>
                      <a:r>
                        <a:rPr lang="en-ZA" sz="2000" baseline="0" dirty="0" smtClean="0">
                          <a:solidFill>
                            <a:schemeClr val="tx1"/>
                          </a:solidFill>
                        </a:rPr>
                        <a:t> texts</a:t>
                      </a:r>
                    </a:p>
                  </a:txBody>
                  <a:tcPr anchor="ctr">
                    <a:lnL w="12700" cmpd="sng">
                      <a:noFill/>
                    </a:lnL>
                    <a:lnR w="12700" cmpd="sng">
                      <a:noFill/>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ACAD3"/>
                    </a:solidFill>
                  </a:tcPr>
                </a:tc>
                <a:tc hMerge="1">
                  <a:txBody>
                    <a:bodyPr/>
                    <a:lstStyle/>
                    <a:p>
                      <a:endParaRPr lang="en-ZA"/>
                    </a:p>
                  </a:txBody>
                  <a:tcPr/>
                </a:tc>
                <a:extLst>
                  <a:ext uri="{0D108BD9-81ED-4DB2-BD59-A6C34878D82A}">
                    <a16:rowId xmlns:a16="http://schemas.microsoft.com/office/drawing/2014/main" xmlns="" val="10000"/>
                  </a:ext>
                </a:extLst>
              </a:tr>
              <a:tr h="533400">
                <a:tc>
                  <a:txBody>
                    <a:bodyPr/>
                    <a:lstStyle/>
                    <a:p>
                      <a:pPr algn="ctr">
                        <a:spcBef>
                          <a:spcPts val="0"/>
                        </a:spcBef>
                        <a:spcAft>
                          <a:spcPts val="0"/>
                        </a:spcAft>
                      </a:pPr>
                      <a:r>
                        <a:rPr lang="en-ZA" sz="1800" b="1" baseline="0" dirty="0" smtClean="0"/>
                        <a:t>Reading print-based texts</a:t>
                      </a:r>
                    </a:p>
                  </a:txBody>
                  <a:tcPr anchor="ctr">
                    <a:lnL w="12700" cmpd="sng">
                      <a:noFill/>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FC47A"/>
                    </a:solidFill>
                  </a:tcPr>
                </a:tc>
                <a:tc>
                  <a:txBody>
                    <a:bodyPr/>
                    <a:lstStyle/>
                    <a:p>
                      <a:pPr algn="ctr"/>
                      <a:r>
                        <a:rPr lang="en-ZA" sz="1800" b="1" baseline="0" dirty="0" smtClean="0"/>
                        <a:t>Reading multimedia texts</a:t>
                      </a:r>
                    </a:p>
                  </a:txBody>
                  <a:tcPr anchor="ctr">
                    <a:lnL w="28575" cap="flat" cmpd="sng" algn="ctr">
                      <a:solidFill>
                        <a:schemeClr val="bg1"/>
                      </a:solidFill>
                      <a:prstDash val="solid"/>
                      <a:round/>
                      <a:headEnd type="none" w="med" len="med"/>
                      <a:tailEnd type="none" w="med" len="med"/>
                    </a:lnL>
                    <a:lnR w="12700" cmpd="sng">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9A9D5"/>
                    </a:solidFill>
                  </a:tcPr>
                </a:tc>
                <a:extLst>
                  <a:ext uri="{0D108BD9-81ED-4DB2-BD59-A6C34878D82A}">
                    <a16:rowId xmlns:a16="http://schemas.microsoft.com/office/drawing/2014/main" xmlns="" val="10001"/>
                  </a:ext>
                </a:extLst>
              </a:tr>
              <a:tr h="913943">
                <a:tc>
                  <a:txBody>
                    <a:bodyPr/>
                    <a:lstStyle/>
                    <a:p>
                      <a:r>
                        <a:rPr lang="en-ZA" b="1" baseline="0" dirty="0" smtClean="0"/>
                        <a:t>Words</a:t>
                      </a:r>
                      <a:r>
                        <a:rPr lang="en-ZA" baseline="0" dirty="0" smtClean="0"/>
                        <a:t>: The words </a:t>
                      </a:r>
                      <a:r>
                        <a:rPr lang="en-ZA" b="1" baseline="0" dirty="0" smtClean="0"/>
                        <a:t>‘tell’. </a:t>
                      </a:r>
                      <a:r>
                        <a:rPr lang="en-ZA" baseline="0" dirty="0" smtClean="0"/>
                        <a:t>The words create the text’s register, vocabulary, grammar, headings, chapters, paragraphs and sentence structure.</a:t>
                      </a:r>
                    </a:p>
                  </a:txBody>
                  <a:tcPr>
                    <a:lnL w="12700" cmpd="sng">
                      <a:noFill/>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4DFB8"/>
                    </a:solidFill>
                  </a:tcPr>
                </a:tc>
                <a:tc>
                  <a:txBody>
                    <a:bodyPr/>
                    <a:lstStyle/>
                    <a:p>
                      <a:r>
                        <a:rPr lang="en-ZA" b="1" baseline="0" dirty="0" smtClean="0"/>
                        <a:t>Visual images</a:t>
                      </a:r>
                      <a:r>
                        <a:rPr lang="en-ZA" baseline="0" dirty="0" smtClean="0"/>
                        <a:t>: The images </a:t>
                      </a:r>
                      <a:r>
                        <a:rPr lang="en-ZA" b="1" baseline="0" dirty="0" smtClean="0"/>
                        <a:t>‘show’</a:t>
                      </a:r>
                      <a:r>
                        <a:rPr lang="en-ZA" b="0" baseline="0" dirty="0" smtClean="0"/>
                        <a:t>.</a:t>
                      </a:r>
                      <a:r>
                        <a:rPr lang="en-ZA" b="1" baseline="0" dirty="0" smtClean="0"/>
                        <a:t> </a:t>
                      </a:r>
                      <a:r>
                        <a:rPr lang="en-ZA" baseline="0" dirty="0" smtClean="0"/>
                        <a:t>This includes layout, size, shape, colour, line, angle, position, perspective, screen, frames, icons, links and hyperlinks.</a:t>
                      </a:r>
                    </a:p>
                  </a:txBody>
                  <a:tcPr>
                    <a:lnL w="28575" cap="flat" cmpd="sng" algn="ctr">
                      <a:solidFill>
                        <a:schemeClr val="bg1"/>
                      </a:solidFill>
                      <a:prstDash val="solid"/>
                      <a:round/>
                      <a:headEnd type="none" w="med" len="med"/>
                      <a:tailEnd type="none" w="med" len="med"/>
                    </a:lnL>
                    <a:lnR w="12700" cmpd="sng">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FE0F0"/>
                    </a:solidFill>
                  </a:tcPr>
                </a:tc>
                <a:extLst>
                  <a:ext uri="{0D108BD9-81ED-4DB2-BD59-A6C34878D82A}">
                    <a16:rowId xmlns:a16="http://schemas.microsoft.com/office/drawing/2014/main" xmlns="" val="10002"/>
                  </a:ext>
                </a:extLst>
              </a:tr>
              <a:tr h="1530853">
                <a:tc>
                  <a:txBody>
                    <a:bodyPr/>
                    <a:lstStyle/>
                    <a:p>
                      <a:r>
                        <a:rPr lang="en-ZA" b="1" baseline="0" dirty="0" smtClean="0"/>
                        <a:t>Verbal style</a:t>
                      </a:r>
                      <a:r>
                        <a:rPr lang="en-ZA" b="0" baseline="0" dirty="0" smtClean="0"/>
                        <a:t>:</a:t>
                      </a:r>
                      <a:r>
                        <a:rPr lang="en-ZA" b="1" baseline="0" dirty="0" smtClean="0"/>
                        <a:t> </a:t>
                      </a:r>
                      <a:r>
                        <a:rPr lang="en-ZA" baseline="0" dirty="0" smtClean="0"/>
                        <a:t>Register, tone, intonation, humour and word play are developed through the use of words.</a:t>
                      </a:r>
                    </a:p>
                    <a:p>
                      <a:endParaRPr lang="en-ZA" baseline="0" dirty="0" smtClean="0"/>
                    </a:p>
                    <a:p>
                      <a:r>
                        <a:rPr lang="en-ZA" baseline="0" dirty="0" smtClean="0"/>
                        <a:t>We see the text’s formatting, layout, font, and  punctuation – these help to create the text’s meaning.</a:t>
                      </a:r>
                    </a:p>
                    <a:p>
                      <a:endParaRPr lang="en-ZA" baseline="0" dirty="0" smtClean="0"/>
                    </a:p>
                  </a:txBody>
                  <a:tcPr>
                    <a:lnL w="12700" cmpd="sng">
                      <a:noFill/>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4DFB8"/>
                    </a:solidFill>
                  </a:tcPr>
                </a:tc>
                <a:tc>
                  <a:txBody>
                    <a:bodyPr/>
                    <a:lstStyle/>
                    <a:p>
                      <a:r>
                        <a:rPr lang="en-ZA" b="1" baseline="0" dirty="0" smtClean="0"/>
                        <a:t>Visual style</a:t>
                      </a:r>
                      <a:r>
                        <a:rPr lang="en-ZA" baseline="0" dirty="0" smtClean="0"/>
                        <a:t>: The style of the text is created by the choice of medium, graphics, animation, frames, menu board and hypertext.</a:t>
                      </a:r>
                    </a:p>
                  </a:txBody>
                  <a:tcPr>
                    <a:lnL w="28575" cap="flat" cmpd="sng" algn="ctr">
                      <a:solidFill>
                        <a:schemeClr val="bg1"/>
                      </a:solidFill>
                      <a:prstDash val="solid"/>
                      <a:round/>
                      <a:headEnd type="none" w="med" len="med"/>
                      <a:tailEnd type="none" w="med" len="med"/>
                    </a:lnL>
                    <a:lnR w="12700" cmpd="sng">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FE0F0"/>
                    </a:solidFill>
                  </a:tcPr>
                </a:tc>
                <a:extLst>
                  <a:ext uri="{0D108BD9-81ED-4DB2-BD59-A6C34878D82A}">
                    <a16:rowId xmlns:a16="http://schemas.microsoft.com/office/drawing/2014/main" xmlns="" val="10003"/>
                  </a:ext>
                </a:extLst>
              </a:tr>
              <a:tr h="708305">
                <a:tc>
                  <a:txBody>
                    <a:bodyPr/>
                    <a:lstStyle/>
                    <a:p>
                      <a:r>
                        <a:rPr lang="en-ZA" b="1" baseline="0" dirty="0" smtClean="0"/>
                        <a:t>Verbal imagery</a:t>
                      </a:r>
                      <a:r>
                        <a:rPr lang="en-ZA" baseline="0" dirty="0" smtClean="0"/>
                        <a:t>: Includes description, images, symbolism, poetic devices with words and sound patterns.</a:t>
                      </a:r>
                    </a:p>
                  </a:txBody>
                  <a:tcPr>
                    <a:lnL w="12700" cmpd="sng">
                      <a:noFill/>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4DFB8"/>
                    </a:solidFill>
                  </a:tcPr>
                </a:tc>
                <a:tc>
                  <a:txBody>
                    <a:bodyPr/>
                    <a:lstStyle/>
                    <a:p>
                      <a:r>
                        <a:rPr lang="en-ZA" b="1" baseline="0" dirty="0" smtClean="0"/>
                        <a:t>Visual imagery</a:t>
                      </a:r>
                      <a:r>
                        <a:rPr lang="en-ZA" baseline="0" dirty="0" smtClean="0"/>
                        <a:t>: Includes the use of colour, icons, symbols and repetition.</a:t>
                      </a:r>
                    </a:p>
                  </a:txBody>
                  <a:tcPr>
                    <a:lnL w="28575" cap="flat" cmpd="sng" algn="ctr">
                      <a:solidFill>
                        <a:schemeClr val="bg1"/>
                      </a:solidFill>
                      <a:prstDash val="solid"/>
                      <a:round/>
                      <a:headEnd type="none" w="med" len="med"/>
                      <a:tailEnd type="none" w="med" len="med"/>
                    </a:lnL>
                    <a:lnR w="12700" cmpd="sng">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FE0F0"/>
                    </a:solidFill>
                  </a:tcPr>
                </a:tc>
                <a:extLst>
                  <a:ext uri="{0D108BD9-81ED-4DB2-BD59-A6C34878D82A}">
                    <a16:rowId xmlns:a16="http://schemas.microsoft.com/office/drawing/2014/main" xmlns="" val="10004"/>
                  </a:ext>
                </a:extLst>
              </a:tr>
              <a:tr h="502668">
                <a:tc>
                  <a:txBody>
                    <a:bodyPr/>
                    <a:lstStyle/>
                    <a:p>
                      <a:r>
                        <a:rPr lang="en-ZA" baseline="0" dirty="0" smtClean="0"/>
                        <a:t>Readers mostly follow what the creator has decided should  be followed. </a:t>
                      </a:r>
                    </a:p>
                  </a:txBody>
                  <a:tcPr>
                    <a:lnL w="12700" cmpd="sng">
                      <a:noFill/>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D4DFB8"/>
                    </a:solidFill>
                  </a:tcPr>
                </a:tc>
                <a:tc>
                  <a:txBody>
                    <a:bodyPr/>
                    <a:lstStyle/>
                    <a:p>
                      <a:r>
                        <a:rPr lang="en-ZA" baseline="0" dirty="0" smtClean="0"/>
                        <a:t>Reader has more choice and opportunity to interact.</a:t>
                      </a:r>
                    </a:p>
                  </a:txBody>
                  <a:tcPr>
                    <a:lnL w="28575" cap="flat" cmpd="sng" algn="ctr">
                      <a:solidFill>
                        <a:schemeClr val="bg1"/>
                      </a:solidFill>
                      <a:prstDash val="solid"/>
                      <a:round/>
                      <a:headEnd type="none" w="med" len="med"/>
                      <a:tailEnd type="none" w="med" len="med"/>
                    </a:lnL>
                    <a:lnR w="12700" cmpd="sng">
                      <a:noFill/>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CFE0F0"/>
                    </a:solidFill>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6847492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5763" y="1524000"/>
            <a:ext cx="7910513" cy="2636839"/>
          </a:xfrm>
        </p:spPr>
        <p:txBody>
          <a:bodyPr/>
          <a:lstStyle/>
          <a:p>
            <a:r>
              <a:rPr lang="en-ZA" dirty="0"/>
              <a:t>Learning activity </a:t>
            </a:r>
            <a:r>
              <a:rPr lang="en-ZA" dirty="0" smtClean="0"/>
              <a:t>7.1</a:t>
            </a:r>
            <a:endParaRPr lang="en-GB" dirty="0"/>
          </a:p>
        </p:txBody>
      </p:sp>
      <p:sp>
        <p:nvSpPr>
          <p:cNvPr id="3" name="Text Placeholder 2"/>
          <p:cNvSpPr>
            <a:spLocks noGrp="1"/>
          </p:cNvSpPr>
          <p:nvPr>
            <p:ph type="body" idx="1"/>
          </p:nvPr>
        </p:nvSpPr>
        <p:spPr>
          <a:xfrm>
            <a:off x="385763" y="3983834"/>
            <a:ext cx="7910513" cy="550427"/>
          </a:xfrm>
        </p:spPr>
        <p:txBody>
          <a:bodyPr/>
          <a:lstStyle/>
          <a:p>
            <a:r>
              <a:rPr lang="en-ZA" dirty="0" smtClean="0"/>
              <a:t>Module 7</a:t>
            </a:r>
            <a:endParaRPr lang="en-GB"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1520" y="411599"/>
            <a:ext cx="1824241" cy="2484000"/>
          </a:xfrm>
          <a:prstGeom prst="rect">
            <a:avLst/>
          </a:prstGeom>
        </p:spPr>
      </p:pic>
      <p:sp>
        <p:nvSpPr>
          <p:cNvPr id="6" name="Text Placeholder 2"/>
          <p:cNvSpPr txBox="1">
            <a:spLocks/>
          </p:cNvSpPr>
          <p:nvPr/>
        </p:nvSpPr>
        <p:spPr>
          <a:xfrm>
            <a:off x="385763" y="4440022"/>
            <a:ext cx="7910513" cy="550427"/>
          </a:xfrm>
          <a:prstGeom prst="rect">
            <a:avLst/>
          </a:prstGeom>
        </p:spPr>
        <p:txBody>
          <a:bodyPr>
            <a:normAutofit fontScale="92500" lnSpcReduction="10000"/>
          </a:bodyPr>
          <a:lstStyle>
            <a:lvl1pPr marL="0" indent="0" algn="l" defTabSz="685800" rtl="0" eaLnBrk="1" latinLnBrk="0" hangingPunct="1">
              <a:lnSpc>
                <a:spcPct val="90000"/>
              </a:lnSpc>
              <a:spcBef>
                <a:spcPts val="750"/>
              </a:spcBef>
              <a:buFont typeface="Arial" panose="020B0604020202020204" pitchFamily="34" charset="0"/>
              <a:buNone/>
              <a:defRPr sz="3000" b="1" kern="1200">
                <a:solidFill>
                  <a:schemeClr val="bg1">
                    <a:lumMod val="50000"/>
                  </a:schemeClr>
                </a:solidFill>
                <a:latin typeface="+mn-lt"/>
                <a:ea typeface="+mn-ea"/>
                <a:cs typeface="+mn-cs"/>
              </a:defRPr>
            </a:lvl1pPr>
            <a:lvl2pPr marL="457200" indent="0" algn="l" defTabSz="685800" rtl="0" eaLnBrk="1" latinLnBrk="0" hangingPunct="1">
              <a:lnSpc>
                <a:spcPct val="90000"/>
              </a:lnSpc>
              <a:spcBef>
                <a:spcPts val="375"/>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685800" rtl="0" eaLnBrk="1" latinLnBrk="0" hangingPunct="1">
              <a:lnSpc>
                <a:spcPct val="90000"/>
              </a:lnSpc>
              <a:spcBef>
                <a:spcPts val="375"/>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685800" rtl="0" eaLnBrk="1" latinLnBrk="0" hangingPunct="1">
              <a:lnSpc>
                <a:spcPct val="90000"/>
              </a:lnSpc>
              <a:spcBef>
                <a:spcPts val="375"/>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685800" rtl="0" eaLnBrk="1" latinLnBrk="0" hangingPunct="1">
              <a:lnSpc>
                <a:spcPct val="90000"/>
              </a:lnSpc>
              <a:spcBef>
                <a:spcPts val="375"/>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685800" rtl="0" eaLnBrk="1" latinLnBrk="0" hangingPunct="1">
              <a:lnSpc>
                <a:spcPct val="90000"/>
              </a:lnSpc>
              <a:spcBef>
                <a:spcPts val="375"/>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685800" rtl="0" eaLnBrk="1" latinLnBrk="0" hangingPunct="1">
              <a:lnSpc>
                <a:spcPct val="90000"/>
              </a:lnSpc>
              <a:spcBef>
                <a:spcPts val="375"/>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685800" rtl="0" eaLnBrk="1" latinLnBrk="0" hangingPunct="1">
              <a:lnSpc>
                <a:spcPct val="90000"/>
              </a:lnSpc>
              <a:spcBef>
                <a:spcPts val="375"/>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685800" rtl="0" eaLnBrk="1" latinLnBrk="0" hangingPunct="1">
              <a:lnSpc>
                <a:spcPct val="90000"/>
              </a:lnSpc>
              <a:spcBef>
                <a:spcPts val="375"/>
              </a:spcBef>
              <a:buFont typeface="Arial" panose="020B0604020202020204" pitchFamily="34" charset="0"/>
              <a:buNone/>
              <a:defRPr sz="1600" kern="1200">
                <a:solidFill>
                  <a:schemeClr val="tx1">
                    <a:tint val="75000"/>
                  </a:schemeClr>
                </a:solidFill>
                <a:latin typeface="+mn-lt"/>
                <a:ea typeface="+mn-ea"/>
                <a:cs typeface="+mn-cs"/>
              </a:defRPr>
            </a:lvl9pPr>
          </a:lstStyle>
          <a:p>
            <a:r>
              <a:rPr lang="en-ZA" sz="1800" b="0" dirty="0">
                <a:solidFill>
                  <a:schemeClr val="tx1"/>
                </a:solidFill>
              </a:rPr>
              <a:t>Test your knowledge of this section by completing Learning activity 7.1 on page 114 of your </a:t>
            </a:r>
            <a:r>
              <a:rPr lang="en-ZA" sz="1800" b="0" i="1" dirty="0">
                <a:solidFill>
                  <a:schemeClr val="tx1"/>
                </a:solidFill>
              </a:rPr>
              <a:t>Student’s Book.</a:t>
            </a:r>
          </a:p>
          <a:p>
            <a:endParaRPr lang="en-ZA" sz="1800" b="0" dirty="0">
              <a:solidFill>
                <a:schemeClr val="tx1"/>
              </a:solidFill>
            </a:endParaRPr>
          </a:p>
        </p:txBody>
      </p:sp>
    </p:spTree>
    <p:extLst>
      <p:ext uri="{BB962C8B-B14F-4D97-AF65-F5344CB8AC3E}">
        <p14:creationId xmlns:p14="http://schemas.microsoft.com/office/powerpoint/2010/main" val="28148891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Flyers</a:t>
            </a:r>
            <a:endParaRPr lang="en-ZA" dirty="0"/>
          </a:p>
        </p:txBody>
      </p:sp>
      <p:sp>
        <p:nvSpPr>
          <p:cNvPr id="3" name="Content Placeholder 2"/>
          <p:cNvSpPr>
            <a:spLocks noGrp="1"/>
          </p:cNvSpPr>
          <p:nvPr>
            <p:ph idx="1"/>
          </p:nvPr>
        </p:nvSpPr>
        <p:spPr/>
        <p:txBody>
          <a:bodyPr/>
          <a:lstStyle/>
          <a:p>
            <a:endParaRPr lang="en-ZA" dirty="0" smtClean="0"/>
          </a:p>
          <a:p>
            <a:endParaRPr lang="en-ZA"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1295400"/>
            <a:ext cx="3352800" cy="4704141"/>
          </a:xfrm>
          <a:prstGeom prst="rect">
            <a:avLst/>
          </a:prstGeom>
          <a:ln>
            <a:noFill/>
          </a:ln>
          <a:effectLst>
            <a:outerShdw blurRad="292100" dist="139700" dir="2700000" algn="tl" rotWithShape="0">
              <a:srgbClr val="333333">
                <a:alpha val="65000"/>
              </a:srgbClr>
            </a:outerShdw>
          </a:effectLst>
        </p:spPr>
      </p:pic>
      <p:sp>
        <p:nvSpPr>
          <p:cNvPr id="8" name="Rectangle 7"/>
          <p:cNvSpPr/>
          <p:nvPr/>
        </p:nvSpPr>
        <p:spPr>
          <a:xfrm>
            <a:off x="4759052" y="5008186"/>
            <a:ext cx="3442335" cy="1077218"/>
          </a:xfrm>
          <a:prstGeom prst="rect">
            <a:avLst/>
          </a:prstGeom>
        </p:spPr>
        <p:txBody>
          <a:bodyPr wrap="square">
            <a:spAutoFit/>
          </a:bodyPr>
          <a:lstStyle/>
          <a:p>
            <a:pPr lvl="0"/>
            <a:r>
              <a:rPr lang="en-ZA" sz="1600" dirty="0" smtClean="0">
                <a:solidFill>
                  <a:srgbClr val="EB0979"/>
                </a:solidFill>
              </a:rPr>
              <a:t>The message of a flyer may leave the reader feeling like he or she is missing out on a good deal if the product or service is not bought immediately. </a:t>
            </a:r>
            <a:endParaRPr lang="en-ZA" sz="1600" dirty="0">
              <a:solidFill>
                <a:srgbClr val="EB0979"/>
              </a:solidFill>
            </a:endParaRPr>
          </a:p>
        </p:txBody>
      </p:sp>
      <p:sp>
        <p:nvSpPr>
          <p:cNvPr id="9" name="Rectangle 8"/>
          <p:cNvSpPr/>
          <p:nvPr/>
        </p:nvSpPr>
        <p:spPr>
          <a:xfrm>
            <a:off x="4739641" y="3680264"/>
            <a:ext cx="3413759" cy="1077218"/>
          </a:xfrm>
          <a:prstGeom prst="rect">
            <a:avLst/>
          </a:prstGeom>
        </p:spPr>
        <p:txBody>
          <a:bodyPr wrap="square">
            <a:spAutoFit/>
          </a:bodyPr>
          <a:lstStyle/>
          <a:p>
            <a:pPr lvl="0"/>
            <a:r>
              <a:rPr lang="en-ZA" sz="1600" dirty="0">
                <a:solidFill>
                  <a:srgbClr val="17C7FC"/>
                </a:solidFill>
              </a:rPr>
              <a:t>Flyers are also used to announce shop openings or events. They can contain product information and be given out at trade shows and events. </a:t>
            </a:r>
          </a:p>
        </p:txBody>
      </p:sp>
      <p:sp>
        <p:nvSpPr>
          <p:cNvPr id="10" name="Rectangle 9"/>
          <p:cNvSpPr/>
          <p:nvPr/>
        </p:nvSpPr>
        <p:spPr>
          <a:xfrm>
            <a:off x="4739641" y="2969210"/>
            <a:ext cx="3337560" cy="584775"/>
          </a:xfrm>
          <a:prstGeom prst="rect">
            <a:avLst/>
          </a:prstGeom>
        </p:spPr>
        <p:txBody>
          <a:bodyPr wrap="square">
            <a:spAutoFit/>
          </a:bodyPr>
          <a:lstStyle/>
          <a:p>
            <a:pPr lvl="0"/>
            <a:r>
              <a:rPr lang="en-ZA" sz="1600" dirty="0">
                <a:solidFill>
                  <a:srgbClr val="EB0979"/>
                </a:solidFill>
              </a:rPr>
              <a:t>Flyers use large typefaces, capital letters and bold type. </a:t>
            </a:r>
          </a:p>
        </p:txBody>
      </p:sp>
      <p:sp>
        <p:nvSpPr>
          <p:cNvPr id="5" name="TextBox 4"/>
          <p:cNvSpPr txBox="1"/>
          <p:nvPr/>
        </p:nvSpPr>
        <p:spPr>
          <a:xfrm>
            <a:off x="4718955" y="1490336"/>
            <a:ext cx="3358245" cy="584775"/>
          </a:xfrm>
          <a:prstGeom prst="rect">
            <a:avLst/>
          </a:prstGeom>
          <a:noFill/>
        </p:spPr>
        <p:txBody>
          <a:bodyPr wrap="square" rtlCol="0">
            <a:spAutoFit/>
          </a:bodyPr>
          <a:lstStyle/>
          <a:p>
            <a:r>
              <a:rPr lang="en-ZA" sz="1600" b="1" dirty="0">
                <a:solidFill>
                  <a:srgbClr val="17C7FC"/>
                </a:solidFill>
              </a:rPr>
              <a:t>Flyers, or leaflets</a:t>
            </a:r>
            <a:r>
              <a:rPr lang="en-ZA" sz="1600" dirty="0">
                <a:solidFill>
                  <a:srgbClr val="17C7FC"/>
                </a:solidFill>
              </a:rPr>
              <a:t>, are used by people for small-scale marketing. </a:t>
            </a:r>
          </a:p>
        </p:txBody>
      </p:sp>
      <p:cxnSp>
        <p:nvCxnSpPr>
          <p:cNvPr id="12" name="Straight Arrow Connector 11"/>
          <p:cNvCxnSpPr/>
          <p:nvPr/>
        </p:nvCxnSpPr>
        <p:spPr>
          <a:xfrm>
            <a:off x="2971800" y="3253781"/>
            <a:ext cx="1779809" cy="0"/>
          </a:xfrm>
          <a:prstGeom prst="straightConnector1">
            <a:avLst/>
          </a:prstGeom>
          <a:ln w="57150">
            <a:solidFill>
              <a:srgbClr val="EB0979"/>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2894793" y="4038600"/>
            <a:ext cx="1829607" cy="914400"/>
          </a:xfrm>
          <a:prstGeom prst="straightConnector1">
            <a:avLst/>
          </a:prstGeom>
          <a:ln w="57150">
            <a:solidFill>
              <a:srgbClr val="17C7FC"/>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3886200" y="1752600"/>
            <a:ext cx="838200" cy="0"/>
          </a:xfrm>
          <a:prstGeom prst="straightConnector1">
            <a:avLst/>
          </a:prstGeom>
          <a:ln w="57150">
            <a:solidFill>
              <a:srgbClr val="17C7FC"/>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3327985" y="5715000"/>
            <a:ext cx="1431067" cy="0"/>
          </a:xfrm>
          <a:prstGeom prst="straightConnector1">
            <a:avLst/>
          </a:prstGeom>
          <a:ln w="57150">
            <a:solidFill>
              <a:srgbClr val="EB0979"/>
            </a:solidFill>
            <a:tailEnd type="triangle"/>
          </a:ln>
        </p:spPr>
        <p:style>
          <a:lnRef idx="1">
            <a:schemeClr val="accent1"/>
          </a:lnRef>
          <a:fillRef idx="0">
            <a:schemeClr val="accent1"/>
          </a:fillRef>
          <a:effectRef idx="0">
            <a:schemeClr val="accent1"/>
          </a:effectRef>
          <a:fontRef idx="minor">
            <a:schemeClr val="tx1"/>
          </a:fontRef>
        </p:style>
      </p:cxnSp>
      <p:pic>
        <p:nvPicPr>
          <p:cNvPr id="28" name="Picture 2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4480" y="1652907"/>
            <a:ext cx="3353040" cy="3838454"/>
          </a:xfrm>
          <a:prstGeom prst="rect">
            <a:avLst/>
          </a:prstGeom>
        </p:spPr>
      </p:pic>
      <p:sp>
        <p:nvSpPr>
          <p:cNvPr id="26" name="Rectangle 25"/>
          <p:cNvSpPr/>
          <p:nvPr/>
        </p:nvSpPr>
        <p:spPr>
          <a:xfrm>
            <a:off x="8424925" y="-1"/>
            <a:ext cx="719075" cy="5604503"/>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7" name="Picture 26"/>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8424000" y="5604503"/>
            <a:ext cx="725296" cy="720000"/>
          </a:xfrm>
          <a:prstGeom prst="rect">
            <a:avLst/>
          </a:prstGeom>
        </p:spPr>
      </p:pic>
    </p:spTree>
    <p:extLst>
      <p:ext uri="{BB962C8B-B14F-4D97-AF65-F5344CB8AC3E}">
        <p14:creationId xmlns:p14="http://schemas.microsoft.com/office/powerpoint/2010/main" val="2522836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8"/>
                                        </p:tgtEl>
                                      </p:cBhvr>
                                    </p:animEffect>
                                    <p:set>
                                      <p:cBhvr>
                                        <p:cTn id="7" dur="1" fill="hold">
                                          <p:stCondLst>
                                            <p:cond delay="499"/>
                                          </p:stCondLst>
                                        </p:cTn>
                                        <p:tgtEl>
                                          <p:spTgt spid="28"/>
                                        </p:tgtEl>
                                        <p:attrNameLst>
                                          <p:attrName>style.visibility</p:attrName>
                                        </p:attrNameLst>
                                      </p:cBhvr>
                                      <p:to>
                                        <p:strVal val="hidden"/>
                                      </p:to>
                                    </p:se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ipe(left)">
                                      <p:cBhvr>
                                        <p:cTn id="18" dur="500"/>
                                        <p:tgtEl>
                                          <p:spTgt spid="15"/>
                                        </p:tgtEl>
                                      </p:cBhvr>
                                    </p:animEffect>
                                  </p:childTnLst>
                                </p:cTn>
                              </p:par>
                              <p:par>
                                <p:cTn id="19" presetID="2" presetClass="entr" presetSubtype="2"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1+#ppt_w/2"/>
                                          </p:val>
                                        </p:tav>
                                        <p:tav tm="100000">
                                          <p:val>
                                            <p:strVal val="#ppt_x"/>
                                          </p:val>
                                        </p:tav>
                                      </p:tavLst>
                                    </p:anim>
                                    <p:anim calcmode="lin" valueType="num">
                                      <p:cBhvr additive="base">
                                        <p:cTn id="22"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par>
                                <p:cTn id="28" presetID="2" presetClass="entr" presetSubtype="2"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additive="base">
                                        <p:cTn id="30" dur="500" fill="hold"/>
                                        <p:tgtEl>
                                          <p:spTgt spid="10"/>
                                        </p:tgtEl>
                                        <p:attrNameLst>
                                          <p:attrName>ppt_x</p:attrName>
                                        </p:attrNameLst>
                                      </p:cBhvr>
                                      <p:tavLst>
                                        <p:tav tm="0">
                                          <p:val>
                                            <p:strVal val="1+#ppt_w/2"/>
                                          </p:val>
                                        </p:tav>
                                        <p:tav tm="100000">
                                          <p:val>
                                            <p:strVal val="#ppt_x"/>
                                          </p:val>
                                        </p:tav>
                                      </p:tavLst>
                                    </p:anim>
                                    <p:anim calcmode="lin" valueType="num">
                                      <p:cBhvr additive="base">
                                        <p:cTn id="31"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wipe(left)">
                                      <p:cBhvr>
                                        <p:cTn id="36" dur="500"/>
                                        <p:tgtEl>
                                          <p:spTgt spid="13"/>
                                        </p:tgtEl>
                                      </p:cBhvr>
                                    </p:animEffect>
                                  </p:childTnLst>
                                </p:cTn>
                              </p:par>
                              <p:par>
                                <p:cTn id="37" presetID="2" presetClass="entr" presetSubtype="2"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1+#ppt_w/2"/>
                                          </p:val>
                                        </p:tav>
                                        <p:tav tm="100000">
                                          <p:val>
                                            <p:strVal val="#ppt_x"/>
                                          </p:val>
                                        </p:tav>
                                      </p:tavLst>
                                    </p:anim>
                                    <p:anim calcmode="lin" valueType="num">
                                      <p:cBhvr additive="base">
                                        <p:cTn id="40"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23"/>
                                        </p:tgtEl>
                                        <p:attrNameLst>
                                          <p:attrName>style.visibility</p:attrName>
                                        </p:attrNameLst>
                                      </p:cBhvr>
                                      <p:to>
                                        <p:strVal val="visible"/>
                                      </p:to>
                                    </p:set>
                                    <p:animEffect transition="in" filter="wipe(left)">
                                      <p:cBhvr>
                                        <p:cTn id="45" dur="500"/>
                                        <p:tgtEl>
                                          <p:spTgt spid="23"/>
                                        </p:tgtEl>
                                      </p:cBhvr>
                                    </p:animEffect>
                                  </p:childTnLst>
                                </p:cTn>
                              </p:par>
                              <p:par>
                                <p:cTn id="46" presetID="2" presetClass="entr" presetSubtype="2" fill="hold" grpId="0" nodeType="withEffect">
                                  <p:stCondLst>
                                    <p:cond delay="0"/>
                                  </p:stCondLst>
                                  <p:childTnLst>
                                    <p:set>
                                      <p:cBhvr>
                                        <p:cTn id="47" dur="1" fill="hold">
                                          <p:stCondLst>
                                            <p:cond delay="0"/>
                                          </p:stCondLst>
                                        </p:cTn>
                                        <p:tgtEl>
                                          <p:spTgt spid="8"/>
                                        </p:tgtEl>
                                        <p:attrNameLst>
                                          <p:attrName>style.visibility</p:attrName>
                                        </p:attrNameLst>
                                      </p:cBhvr>
                                      <p:to>
                                        <p:strVal val="visible"/>
                                      </p:to>
                                    </p:set>
                                    <p:anim calcmode="lin" valueType="num">
                                      <p:cBhvr additive="base">
                                        <p:cTn id="48" dur="500" fill="hold"/>
                                        <p:tgtEl>
                                          <p:spTgt spid="8"/>
                                        </p:tgtEl>
                                        <p:attrNameLst>
                                          <p:attrName>ppt_x</p:attrName>
                                        </p:attrNameLst>
                                      </p:cBhvr>
                                      <p:tavLst>
                                        <p:tav tm="0">
                                          <p:val>
                                            <p:strVal val="1+#ppt_w/2"/>
                                          </p:val>
                                        </p:tav>
                                        <p:tav tm="100000">
                                          <p:val>
                                            <p:strVal val="#ppt_x"/>
                                          </p:val>
                                        </p:tav>
                                      </p:tavLst>
                                    </p:anim>
                                    <p:anim calcmode="lin" valueType="num">
                                      <p:cBhvr additive="base">
                                        <p:cTn id="49"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5" grpId="0"/>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5061</TotalTime>
  <Words>1333</Words>
  <Application>Microsoft Office PowerPoint</Application>
  <PresentationFormat>On-screen Show (4:3)</PresentationFormat>
  <Paragraphs>199</Paragraphs>
  <Slides>36</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36</vt:i4>
      </vt:variant>
    </vt:vector>
  </HeadingPairs>
  <TitlesOfParts>
    <vt:vector size="42" baseType="lpstr">
      <vt:lpstr>Aharoni</vt:lpstr>
      <vt:lpstr>Arial</vt:lpstr>
      <vt:lpstr>Calibri</vt:lpstr>
      <vt:lpstr>Calibri Light</vt:lpstr>
      <vt:lpstr>Times New Roman</vt:lpstr>
      <vt:lpstr>Office Theme</vt:lpstr>
      <vt:lpstr>English: First Additional Language</vt:lpstr>
      <vt:lpstr>Reading and creating multimedia texts, flyers, pamphlets and brochures</vt:lpstr>
      <vt:lpstr>Overview</vt:lpstr>
      <vt:lpstr>Multimedia texts</vt:lpstr>
      <vt:lpstr>Multimedia texts</vt:lpstr>
      <vt:lpstr>Multimedia texts</vt:lpstr>
      <vt:lpstr>Print-based vs multimedia texts</vt:lpstr>
      <vt:lpstr>Learning activity 7.1</vt:lpstr>
      <vt:lpstr>Flyers</vt:lpstr>
      <vt:lpstr>Examples of flyers </vt:lpstr>
      <vt:lpstr>Examples of flyers </vt:lpstr>
      <vt:lpstr>Examples of flyers </vt:lpstr>
      <vt:lpstr>Learning activity 7.2</vt:lpstr>
      <vt:lpstr>Pamphlets</vt:lpstr>
      <vt:lpstr>Learning activity  7.3</vt:lpstr>
      <vt:lpstr>Brochures</vt:lpstr>
      <vt:lpstr>Example of brochures</vt:lpstr>
      <vt:lpstr>Learning activity 7.4</vt:lpstr>
      <vt:lpstr>Phrases and clauses</vt:lpstr>
      <vt:lpstr>More about phrases and clauses </vt:lpstr>
      <vt:lpstr>More about phrases and clauses </vt:lpstr>
      <vt:lpstr>More about phrases and clauses</vt:lpstr>
      <vt:lpstr>Learning activity 7.5</vt:lpstr>
      <vt:lpstr>Learning activity 7.6</vt:lpstr>
      <vt:lpstr>Active and passive voice</vt:lpstr>
      <vt:lpstr>Active and passive voice</vt:lpstr>
      <vt:lpstr>Learning activity 7.7</vt:lpstr>
      <vt:lpstr>Learning activity 7.8</vt:lpstr>
      <vt:lpstr>Conditionals</vt:lpstr>
      <vt:lpstr>Conditionals</vt:lpstr>
      <vt:lpstr>Conditionals</vt:lpstr>
      <vt:lpstr>Learning activity 7.9</vt:lpstr>
      <vt:lpstr>Learning activity 7.10</vt:lpstr>
      <vt:lpstr>Summary of Module 7</vt:lpstr>
      <vt:lpstr>Formative assessment</vt:lpstr>
      <vt:lpstr>PowerPoint Presentation</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1:  Communication</dc:title>
  <dc:creator>Sharon Quinn</dc:creator>
  <cp:lastModifiedBy>Tease, Itumeleng, Springer</cp:lastModifiedBy>
  <cp:revision>730</cp:revision>
  <dcterms:created xsi:type="dcterms:W3CDTF">2017-05-30T11:35:06Z</dcterms:created>
  <dcterms:modified xsi:type="dcterms:W3CDTF">2017-12-11T11:35:07Z</dcterms:modified>
</cp:coreProperties>
</file>