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sldIdLst>
    <p:sldId id="289" r:id="rId2"/>
    <p:sldId id="290" r:id="rId3"/>
    <p:sldId id="335" r:id="rId4"/>
    <p:sldId id="337" r:id="rId5"/>
    <p:sldId id="338" r:id="rId6"/>
    <p:sldId id="339" r:id="rId7"/>
    <p:sldId id="341" r:id="rId8"/>
    <p:sldId id="342" r:id="rId9"/>
    <p:sldId id="343" r:id="rId10"/>
    <p:sldId id="359" r:id="rId11"/>
    <p:sldId id="345" r:id="rId12"/>
    <p:sldId id="346" r:id="rId13"/>
    <p:sldId id="347" r:id="rId14"/>
    <p:sldId id="348" r:id="rId15"/>
    <p:sldId id="349" r:id="rId16"/>
    <p:sldId id="350" r:id="rId17"/>
    <p:sldId id="351" r:id="rId18"/>
    <p:sldId id="352" r:id="rId19"/>
    <p:sldId id="353" r:id="rId20"/>
    <p:sldId id="354" r:id="rId21"/>
    <p:sldId id="355" r:id="rId22"/>
    <p:sldId id="356" r:id="rId23"/>
    <p:sldId id="357" r:id="rId24"/>
    <p:sldId id="358" r:id="rId25"/>
    <p:sldId id="360" r:id="rId26"/>
    <p:sldId id="361" r:id="rId27"/>
    <p:sldId id="36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25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73B0"/>
    <a:srgbClr val="DAF04F"/>
    <a:srgbClr val="BFBFBF"/>
    <a:srgbClr val="A4C83B"/>
    <a:srgbClr val="C9DF8C"/>
    <a:srgbClr val="F2FAC1"/>
    <a:srgbClr val="5B9CD6"/>
    <a:srgbClr val="76ABDC"/>
    <a:srgbClr val="5B9BD5"/>
    <a:srgbClr val="7EB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82" autoAdjust="0"/>
  </p:normalViewPr>
  <p:slideViewPr>
    <p:cSldViewPr>
      <p:cViewPr varScale="1">
        <p:scale>
          <a:sx n="107" d="100"/>
          <a:sy n="107" d="100"/>
        </p:scale>
        <p:origin x="1734" y="78"/>
      </p:cViewPr>
      <p:guideLst>
        <p:guide orient="horz" pos="2064"/>
        <p:guide pos="2592"/>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01/12/2017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1</a:t>
            </a:fld>
            <a:endParaRPr lang="en-GB"/>
          </a:p>
        </p:txBody>
      </p:sp>
    </p:spTree>
    <p:extLst>
      <p:ext uri="{BB962C8B-B14F-4D97-AF65-F5344CB8AC3E}">
        <p14:creationId xmlns:p14="http://schemas.microsoft.com/office/powerpoint/2010/main" val="1183830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smtClean="0"/>
              <a:t> Display this sign while you are discussing the information provided on page 118 of the </a:t>
            </a:r>
            <a:r>
              <a:rPr lang="en-ZA" i="1" dirty="0" smtClean="0"/>
              <a:t>Student’s Book</a:t>
            </a:r>
            <a:r>
              <a:rPr lang="en-ZA" dirty="0" smtClean="0"/>
              <a:t>.</a:t>
            </a:r>
          </a:p>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5</a:t>
            </a:fld>
            <a:endParaRPr lang="en-GB"/>
          </a:p>
        </p:txBody>
      </p:sp>
    </p:spTree>
    <p:extLst>
      <p:ext uri="{BB962C8B-B14F-4D97-AF65-F5344CB8AC3E}">
        <p14:creationId xmlns:p14="http://schemas.microsoft.com/office/powerpoint/2010/main" val="1844147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smtClean="0"/>
              <a:t>Display this slide while you are discussing the information provided on pages 118 and 119 of the </a:t>
            </a:r>
            <a:r>
              <a:rPr lang="en-ZA" i="1" dirty="0" smtClean="0"/>
              <a:t>Student’s Book</a:t>
            </a:r>
            <a:r>
              <a:rPr lang="en-ZA" dirty="0" smtClean="0"/>
              <a:t>.</a:t>
            </a:r>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8</a:t>
            </a:fld>
            <a:endParaRPr lang="en-GB"/>
          </a:p>
        </p:txBody>
      </p:sp>
    </p:spTree>
    <p:extLst>
      <p:ext uri="{BB962C8B-B14F-4D97-AF65-F5344CB8AC3E}">
        <p14:creationId xmlns:p14="http://schemas.microsoft.com/office/powerpoint/2010/main" val="2396269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14</a:t>
            </a:fld>
            <a:endParaRPr lang="en-GB"/>
          </a:p>
        </p:txBody>
      </p:sp>
    </p:spTree>
    <p:extLst>
      <p:ext uri="{BB962C8B-B14F-4D97-AF65-F5344CB8AC3E}">
        <p14:creationId xmlns:p14="http://schemas.microsoft.com/office/powerpoint/2010/main" val="157154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16</a:t>
            </a:fld>
            <a:endParaRPr lang="en-GB"/>
          </a:p>
        </p:txBody>
      </p:sp>
    </p:spTree>
    <p:extLst>
      <p:ext uri="{BB962C8B-B14F-4D97-AF65-F5344CB8AC3E}">
        <p14:creationId xmlns:p14="http://schemas.microsoft.com/office/powerpoint/2010/main" val="4168563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5FC25A-1D42-4859-828C-26D884ED84C8}" type="slidenum">
              <a:rPr lang="en-GB" smtClean="0"/>
              <a:t>17</a:t>
            </a:fld>
            <a:endParaRPr lang="en-GB"/>
          </a:p>
        </p:txBody>
      </p:sp>
    </p:spTree>
    <p:extLst>
      <p:ext uri="{BB962C8B-B14F-4D97-AF65-F5344CB8AC3E}">
        <p14:creationId xmlns:p14="http://schemas.microsoft.com/office/powerpoint/2010/main" val="3736142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105FC25A-1D42-4859-828C-26D884ED84C8}" type="slidenum">
              <a:rPr lang="en-GB" smtClean="0"/>
              <a:t>26</a:t>
            </a:fld>
            <a:endParaRPr lang="en-GB"/>
          </a:p>
        </p:txBody>
      </p:sp>
    </p:spTree>
    <p:extLst>
      <p:ext uri="{BB962C8B-B14F-4D97-AF65-F5344CB8AC3E}">
        <p14:creationId xmlns:p14="http://schemas.microsoft.com/office/powerpoint/2010/main" val="724385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4867606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Lists</a:t>
            </a:r>
            <a:endParaRPr lang="en-GB" dirty="0"/>
          </a:p>
        </p:txBody>
      </p:sp>
      <p:sp>
        <p:nvSpPr>
          <p:cNvPr id="17" name="Rectangle 16"/>
          <p:cNvSpPr/>
          <p:nvPr userDrawn="1"/>
        </p:nvSpPr>
        <p:spPr>
          <a:xfrm>
            <a:off x="540945" y="4427803"/>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p:cNvSpPr txBox="1">
            <a:spLocks/>
          </p:cNvSpPr>
          <p:nvPr userDrawn="1"/>
        </p:nvSpPr>
        <p:spPr>
          <a:xfrm>
            <a:off x="845745" y="4586062"/>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3</a:t>
            </a:r>
            <a:endParaRPr lang="en-ZA" sz="6600" b="1" dirty="0" smtClean="0">
              <a:solidFill>
                <a:schemeClr val="bg1"/>
              </a:solidFill>
            </a:endParaRPr>
          </a:p>
        </p:txBody>
      </p:sp>
      <p:cxnSp>
        <p:nvCxnSpPr>
          <p:cNvPr id="19" name="Straight Connector 18"/>
          <p:cNvCxnSpPr/>
          <p:nvPr userDrawn="1"/>
        </p:nvCxnSpPr>
        <p:spPr>
          <a:xfrm>
            <a:off x="1683945" y="4577954"/>
            <a:ext cx="0" cy="1006816"/>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Content Placeholder 2"/>
          <p:cNvSpPr txBox="1">
            <a:spLocks/>
          </p:cNvSpPr>
          <p:nvPr userDrawn="1"/>
        </p:nvSpPr>
        <p:spPr>
          <a:xfrm>
            <a:off x="1981200" y="4774899"/>
            <a:ext cx="5715000" cy="541223"/>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Step 3</a:t>
            </a:r>
            <a:endParaRPr lang="en-ZA" sz="3200" b="1" dirty="0"/>
          </a:p>
        </p:txBody>
      </p:sp>
      <p:sp>
        <p:nvSpPr>
          <p:cNvPr id="21" name="Rectangle 20"/>
          <p:cNvSpPr/>
          <p:nvPr userDrawn="1"/>
        </p:nvSpPr>
        <p:spPr>
          <a:xfrm>
            <a:off x="533400" y="3056203"/>
            <a:ext cx="7467599" cy="1235416"/>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ontent Placeholder 2"/>
          <p:cNvSpPr txBox="1">
            <a:spLocks/>
          </p:cNvSpPr>
          <p:nvPr userDrawn="1"/>
        </p:nvSpPr>
        <p:spPr>
          <a:xfrm>
            <a:off x="838200" y="3214462"/>
            <a:ext cx="609600" cy="990600"/>
          </a:xfrm>
          <a:prstGeom prst="rect">
            <a:avLst/>
          </a:prstGeom>
          <a:noFill/>
          <a:ln>
            <a:noFill/>
          </a:ln>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smtClean="0">
                <a:solidFill>
                  <a:schemeClr val="bg1"/>
                </a:solidFill>
              </a:rPr>
              <a:t>2</a:t>
            </a:r>
          </a:p>
        </p:txBody>
      </p:sp>
      <p:cxnSp>
        <p:nvCxnSpPr>
          <p:cNvPr id="23" name="Straight Connector 22"/>
          <p:cNvCxnSpPr/>
          <p:nvPr userDrawn="1"/>
        </p:nvCxnSpPr>
        <p:spPr>
          <a:xfrm>
            <a:off x="1676400" y="3206354"/>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4" name="Content Placeholder 2"/>
          <p:cNvSpPr txBox="1">
            <a:spLocks/>
          </p:cNvSpPr>
          <p:nvPr userDrawn="1"/>
        </p:nvSpPr>
        <p:spPr>
          <a:xfrm>
            <a:off x="1973655" y="3432440"/>
            <a:ext cx="5715000" cy="52996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Step 2</a:t>
            </a:r>
            <a:endParaRPr lang="en-ZA" sz="3200" b="1" dirty="0"/>
          </a:p>
        </p:txBody>
      </p:sp>
      <p:sp>
        <p:nvSpPr>
          <p:cNvPr id="25" name="Rectangle 24"/>
          <p:cNvSpPr/>
          <p:nvPr userDrawn="1"/>
        </p:nvSpPr>
        <p:spPr>
          <a:xfrm>
            <a:off x="533400" y="1676400"/>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ontent Placeholder 2"/>
          <p:cNvSpPr txBox="1">
            <a:spLocks/>
          </p:cNvSpPr>
          <p:nvPr userDrawn="1"/>
        </p:nvSpPr>
        <p:spPr>
          <a:xfrm>
            <a:off x="845745" y="1834659"/>
            <a:ext cx="609600" cy="99060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1</a:t>
            </a:r>
            <a:endParaRPr lang="en-ZA" sz="6600" b="1" dirty="0" smtClean="0">
              <a:solidFill>
                <a:schemeClr val="bg1"/>
              </a:solidFill>
            </a:endParaRPr>
          </a:p>
        </p:txBody>
      </p:sp>
      <p:cxnSp>
        <p:nvCxnSpPr>
          <p:cNvPr id="27" name="Straight Connector 26"/>
          <p:cNvCxnSpPr/>
          <p:nvPr userDrawn="1"/>
        </p:nvCxnSpPr>
        <p:spPr>
          <a:xfrm>
            <a:off x="1683945" y="1826551"/>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8" name="Content Placeholder 2"/>
          <p:cNvSpPr txBox="1">
            <a:spLocks/>
          </p:cNvSpPr>
          <p:nvPr userDrawn="1"/>
        </p:nvSpPr>
        <p:spPr>
          <a:xfrm>
            <a:off x="1981200" y="2041374"/>
            <a:ext cx="5715000" cy="397026"/>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Step 1</a:t>
            </a:r>
            <a:endParaRPr lang="en-ZA" sz="3200" b="1" dirty="0"/>
          </a:p>
        </p:txBody>
      </p:sp>
    </p:spTree>
    <p:extLst>
      <p:ext uri="{BB962C8B-B14F-4D97-AF65-F5344CB8AC3E}">
        <p14:creationId xmlns:p14="http://schemas.microsoft.com/office/powerpoint/2010/main" val="20230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0-#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0-#ppt_h/2"/>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p:bldP spid="21" grpId="0" animBg="1"/>
      <p:bldP spid="22" grpId="0"/>
      <p:bldP spid="24" grpId="0"/>
      <p:bldP spid="25" grpId="0" animBg="1"/>
      <p:bldP spid="26" grpId="0"/>
      <p:bldP spid="28"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Tables</a:t>
            </a:r>
            <a:endParaRPr lang="en-GB" dirty="0"/>
          </a:p>
        </p:txBody>
      </p:sp>
      <p:graphicFrame>
        <p:nvGraphicFramePr>
          <p:cNvPr id="16" name="Content Placeholder 3"/>
          <p:cNvGraphicFramePr>
            <a:graphicFrameLocks/>
          </p:cNvGraphicFramePr>
          <p:nvPr userDrawn="1">
            <p:extLst>
              <p:ext uri="{D42A27DB-BD31-4B8C-83A1-F6EECF244321}">
                <p14:modId xmlns:p14="http://schemas.microsoft.com/office/powerpoint/2010/main" val="3326434197"/>
              </p:ext>
            </p:extLst>
          </p:nvPr>
        </p:nvGraphicFramePr>
        <p:xfrm>
          <a:off x="415492" y="1524000"/>
          <a:ext cx="7620000" cy="2438400"/>
        </p:xfrm>
        <a:graphic>
          <a:graphicData uri="http://schemas.openxmlformats.org/drawingml/2006/table">
            <a:tbl>
              <a:tblPr firstRow="1" bandRow="1">
                <a:tableStyleId>{5C22544A-7EE6-4342-B048-85BDC9FD1C3A}</a:tableStyleId>
              </a:tblPr>
              <a:tblGrid>
                <a:gridCol w="3810000"/>
                <a:gridCol w="3810000"/>
              </a:tblGrid>
              <a:tr h="343370">
                <a:tc>
                  <a:txBody>
                    <a:bodyPr/>
                    <a:lstStyle/>
                    <a:p>
                      <a:r>
                        <a:rPr lang="en-ZA" sz="2100" dirty="0" smtClean="0"/>
                        <a:t>Heading</a:t>
                      </a:r>
                      <a:endParaRPr lang="en-ZA" sz="2100" dirty="0"/>
                    </a:p>
                  </a:txBody>
                  <a:tcPr marL="84667" marR="84667" marT="42333" marB="42333">
                    <a:solidFill>
                      <a:srgbClr val="5B9BD5"/>
                    </a:solidFill>
                  </a:tcPr>
                </a:tc>
                <a:tc>
                  <a:txBody>
                    <a:bodyPr/>
                    <a:lstStyle/>
                    <a:p>
                      <a:r>
                        <a:rPr lang="en-ZA" sz="2100" dirty="0" smtClean="0"/>
                        <a:t>Heading 2</a:t>
                      </a:r>
                      <a:endParaRPr lang="en-ZA" sz="2100" dirty="0"/>
                    </a:p>
                  </a:txBody>
                  <a:tcPr marL="84667" marR="84667" marT="42333" marB="42333">
                    <a:solidFill>
                      <a:srgbClr val="5B9BD5"/>
                    </a:solidFill>
                  </a:tcPr>
                </a:tc>
              </a:tr>
              <a:tr h="343370">
                <a:tc>
                  <a:txBody>
                    <a:bodyPr/>
                    <a:lstStyle/>
                    <a:p>
                      <a:pPr>
                        <a:lnSpc>
                          <a:spcPct val="107000"/>
                        </a:lnSpc>
                        <a:spcAft>
                          <a:spcPts val="500"/>
                        </a:spcAft>
                      </a:pP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endParaRPr lang="en-ZA" sz="2000" dirty="0"/>
                    </a:p>
                  </a:txBody>
                  <a:tcPr marL="84667" marR="84667" marT="42333" marB="42333">
                    <a:solidFill>
                      <a:srgbClr val="D9F04E"/>
                    </a:solidFill>
                  </a:tcPr>
                </a:tc>
              </a:tr>
              <a:tr h="425028">
                <a:tc>
                  <a:txBody>
                    <a:bodyPr/>
                    <a:lstStyle/>
                    <a:p>
                      <a:endParaRPr lang="en-ZA" sz="2000" dirty="0">
                        <a:latin typeface="+mn-lt"/>
                      </a:endParaRPr>
                    </a:p>
                  </a:txBody>
                  <a:tcPr marL="84667" marR="84667" marT="42333" marB="42333">
                    <a:solidFill>
                      <a:srgbClr val="F2FAC2"/>
                    </a:solidFill>
                  </a:tcPr>
                </a:tc>
                <a:tc>
                  <a:txBody>
                    <a:bodyPr/>
                    <a:lstStyle/>
                    <a:p>
                      <a:endParaRPr lang="en-ZA" sz="2000" dirty="0"/>
                    </a:p>
                  </a:txBody>
                  <a:tcPr marL="84667" marR="84667" marT="42333" marB="42333">
                    <a:solidFill>
                      <a:srgbClr val="F2FAC2"/>
                    </a:solidFill>
                  </a:tcPr>
                </a:tc>
              </a:tr>
              <a:tr h="343370">
                <a:tc>
                  <a:txBody>
                    <a:bodyPr/>
                    <a:lstStyle/>
                    <a:p>
                      <a:pPr>
                        <a:lnSpc>
                          <a:spcPct val="107000"/>
                        </a:lnSpc>
                        <a:spcAft>
                          <a:spcPts val="500"/>
                        </a:spcAft>
                      </a:pPr>
                      <a:endParaRPr lang="en-ZA" sz="2000" dirty="0">
                        <a:effectLst/>
                        <a:latin typeface="+mn-lt"/>
                        <a:ea typeface="Calibri" panose="020F0502020204030204" pitchFamily="34" charset="0"/>
                        <a:cs typeface="Times New Roman" panose="02020603050405020304" pitchFamily="18" charset="0"/>
                      </a:endParaRPr>
                    </a:p>
                  </a:txBody>
                  <a:tcPr marL="63500" marR="63500" marT="0" marB="0">
                    <a:solidFill>
                      <a:srgbClr val="D9F04E"/>
                    </a:solidFill>
                  </a:tcPr>
                </a:tc>
                <a:tc>
                  <a:txBody>
                    <a:bodyPr/>
                    <a:lstStyle/>
                    <a:p>
                      <a:endParaRPr lang="en-ZA" sz="2000" dirty="0"/>
                    </a:p>
                  </a:txBody>
                  <a:tcPr marL="84667" marR="84667" marT="42333" marB="42333">
                    <a:solidFill>
                      <a:srgbClr val="D9F04E"/>
                    </a:solidFill>
                  </a:tcPr>
                </a:tc>
              </a:tr>
              <a:tr h="372534">
                <a:tc>
                  <a:txBody>
                    <a:bodyPr/>
                    <a:lstStyle/>
                    <a:p>
                      <a:endParaRPr lang="en-ZA" sz="2000" dirty="0">
                        <a:latin typeface="+mn-lt"/>
                      </a:endParaRPr>
                    </a:p>
                  </a:txBody>
                  <a:tcPr marL="84667" marR="84667" marT="42333" marB="42333">
                    <a:solidFill>
                      <a:srgbClr val="F2FAC2"/>
                    </a:solidFill>
                  </a:tcPr>
                </a:tc>
                <a:tc>
                  <a:txBody>
                    <a:bodyPr/>
                    <a:lstStyle/>
                    <a:p>
                      <a:endParaRPr lang="en-ZA" sz="2000" dirty="0"/>
                    </a:p>
                  </a:txBody>
                  <a:tcPr marL="84667" marR="84667" marT="42333" marB="42333">
                    <a:solidFill>
                      <a:srgbClr val="F2FAC2"/>
                    </a:solidFill>
                  </a:tcPr>
                </a:tc>
              </a:tr>
              <a:tr h="440268">
                <a:tc>
                  <a:txBody>
                    <a:bodyPr/>
                    <a:lstStyle/>
                    <a:p>
                      <a:endParaRPr lang="en-ZA" sz="2000" dirty="0">
                        <a:latin typeface="+mn-lt"/>
                      </a:endParaRPr>
                    </a:p>
                  </a:txBody>
                  <a:tcPr marL="84667" marR="84667" marT="42333" marB="42333">
                    <a:solidFill>
                      <a:srgbClr val="D9F04E"/>
                    </a:solidFill>
                  </a:tcPr>
                </a:tc>
                <a:tc>
                  <a:txBody>
                    <a:bodyPr/>
                    <a:lstStyle/>
                    <a:p>
                      <a:endParaRPr lang="en-ZA" sz="2000" dirty="0"/>
                    </a:p>
                  </a:txBody>
                  <a:tcPr marL="84667" marR="84667" marT="42333" marB="42333">
                    <a:solidFill>
                      <a:srgbClr val="D9F04E"/>
                    </a:solidFill>
                  </a:tcPr>
                </a:tc>
              </a:tr>
            </a:tbl>
          </a:graphicData>
        </a:graphic>
      </p:graphicFrame>
    </p:spTree>
    <p:extLst>
      <p:ext uri="{BB962C8B-B14F-4D97-AF65-F5344CB8AC3E}">
        <p14:creationId xmlns:p14="http://schemas.microsoft.com/office/powerpoint/2010/main" val="2401300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Highlight Phrase</a:t>
            </a:r>
            <a:endParaRPr lang="en-GB" dirty="0"/>
          </a:p>
        </p:txBody>
      </p:sp>
      <p:sp>
        <p:nvSpPr>
          <p:cNvPr id="4" name="Rectangle 3"/>
          <p:cNvSpPr/>
          <p:nvPr userDrawn="1"/>
        </p:nvSpPr>
        <p:spPr>
          <a:xfrm>
            <a:off x="533400" y="2054224"/>
            <a:ext cx="7391400" cy="3736976"/>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5" name="TextBox 4"/>
          <p:cNvSpPr txBox="1"/>
          <p:nvPr userDrawn="1"/>
        </p:nvSpPr>
        <p:spPr>
          <a:xfrm>
            <a:off x="1720804" y="4437967"/>
            <a:ext cx="1130438" cy="461665"/>
          </a:xfrm>
          <a:prstGeom prst="rect">
            <a:avLst/>
          </a:prstGeom>
          <a:noFill/>
        </p:spPr>
        <p:txBody>
          <a:bodyPr wrap="none" rtlCol="0">
            <a:spAutoFit/>
          </a:bodyPr>
          <a:lstStyle/>
          <a:p>
            <a:r>
              <a:rPr lang="en-ZA" sz="2400" b="1" dirty="0" smtClean="0">
                <a:solidFill>
                  <a:srgbClr val="1073B0"/>
                </a:solidFill>
              </a:rPr>
              <a:t>Subject</a:t>
            </a:r>
            <a:endParaRPr lang="en-GB" sz="2400" b="1" dirty="0">
              <a:solidFill>
                <a:srgbClr val="1073B0"/>
              </a:solidFill>
            </a:endParaRPr>
          </a:p>
        </p:txBody>
      </p:sp>
      <p:grpSp>
        <p:nvGrpSpPr>
          <p:cNvPr id="6" name="Group 5"/>
          <p:cNvGrpSpPr/>
          <p:nvPr userDrawn="1"/>
        </p:nvGrpSpPr>
        <p:grpSpPr>
          <a:xfrm>
            <a:off x="825500" y="4045631"/>
            <a:ext cx="3060700" cy="256200"/>
            <a:chOff x="5638800" y="3722464"/>
            <a:chExt cx="1143000" cy="256200"/>
          </a:xfrm>
        </p:grpSpPr>
        <p:cxnSp>
          <p:nvCxnSpPr>
            <p:cNvPr id="7" name="Straight Connector 6"/>
            <p:cNvCxnSpPr/>
            <p:nvPr/>
          </p:nvCxnSpPr>
          <p:spPr>
            <a:xfrm flipH="1">
              <a:off x="5638800" y="3962400"/>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userDrawn="1"/>
        </p:nvCxnSpPr>
        <p:spPr>
          <a:xfrm flipV="1">
            <a:off x="2355850" y="4285567"/>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6096000" y="4413287"/>
            <a:ext cx="1027845" cy="461665"/>
          </a:xfrm>
          <a:prstGeom prst="rect">
            <a:avLst/>
          </a:prstGeom>
          <a:noFill/>
        </p:spPr>
        <p:txBody>
          <a:bodyPr wrap="none" rtlCol="0">
            <a:spAutoFit/>
          </a:bodyPr>
          <a:lstStyle/>
          <a:p>
            <a:r>
              <a:rPr lang="en-ZA" sz="2400" b="1" dirty="0" smtClean="0">
                <a:solidFill>
                  <a:srgbClr val="1073B0"/>
                </a:solidFill>
              </a:rPr>
              <a:t>Object</a:t>
            </a:r>
            <a:endParaRPr lang="en-GB" sz="2400" b="1" dirty="0">
              <a:solidFill>
                <a:srgbClr val="1073B0"/>
              </a:solidFill>
            </a:endParaRPr>
          </a:p>
        </p:txBody>
      </p:sp>
      <p:grpSp>
        <p:nvGrpSpPr>
          <p:cNvPr id="12" name="Group 11"/>
          <p:cNvGrpSpPr/>
          <p:nvPr userDrawn="1"/>
        </p:nvGrpSpPr>
        <p:grpSpPr>
          <a:xfrm>
            <a:off x="5638800" y="4020951"/>
            <a:ext cx="1917700" cy="256200"/>
            <a:chOff x="5638800" y="3722464"/>
            <a:chExt cx="1143000" cy="256200"/>
          </a:xfrm>
        </p:grpSpPr>
        <p:cxnSp>
          <p:nvCxnSpPr>
            <p:cNvPr id="13" name="Straight Connector 12"/>
            <p:cNvCxnSpPr/>
            <p:nvPr/>
          </p:nvCxnSpPr>
          <p:spPr>
            <a:xfrm flipH="1">
              <a:off x="5638800" y="3962400"/>
              <a:ext cx="1143000" cy="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81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38800" y="3722464"/>
              <a:ext cx="0" cy="2562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p:cNvCxnSpPr/>
          <p:nvPr userDrawn="1"/>
        </p:nvCxnSpPr>
        <p:spPr>
          <a:xfrm flipV="1">
            <a:off x="6597650" y="4260887"/>
            <a:ext cx="0" cy="152400"/>
          </a:xfrm>
          <a:prstGeom prst="line">
            <a:avLst/>
          </a:prstGeom>
          <a:ln w="38100">
            <a:solidFill>
              <a:srgbClr val="1073B0"/>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flipV="1">
            <a:off x="3896497" y="3412736"/>
            <a:ext cx="1742303" cy="256200"/>
            <a:chOff x="5638800" y="3722464"/>
            <a:chExt cx="1143000" cy="256200"/>
          </a:xfrm>
        </p:grpSpPr>
        <p:cxnSp>
          <p:nvCxnSpPr>
            <p:cNvPr id="20" name="Straight Connector 19"/>
            <p:cNvCxnSpPr/>
            <p:nvPr/>
          </p:nvCxnSpPr>
          <p:spPr>
            <a:xfrm flipH="1">
              <a:off x="5638800" y="3962400"/>
              <a:ext cx="1143000" cy="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81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38800" y="3722464"/>
              <a:ext cx="0" cy="2562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p:cNvCxnSpPr/>
          <p:nvPr userDrawn="1"/>
        </p:nvCxnSpPr>
        <p:spPr>
          <a:xfrm>
            <a:off x="4767649" y="3276600"/>
            <a:ext cx="0" cy="152400"/>
          </a:xfrm>
          <a:prstGeom prst="line">
            <a:avLst/>
          </a:prstGeom>
          <a:ln w="38100">
            <a:solidFill>
              <a:srgbClr val="D9F04E"/>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3996571" y="2835760"/>
            <a:ext cx="1542153" cy="461665"/>
          </a:xfrm>
          <a:prstGeom prst="rect">
            <a:avLst/>
          </a:prstGeom>
          <a:noFill/>
        </p:spPr>
        <p:txBody>
          <a:bodyPr wrap="none" rtlCol="0">
            <a:spAutoFit/>
          </a:bodyPr>
          <a:lstStyle/>
          <a:p>
            <a:r>
              <a:rPr lang="en-ZA" sz="2400" b="1" dirty="0" smtClean="0">
                <a:solidFill>
                  <a:srgbClr val="D9F04E"/>
                </a:solidFill>
              </a:rPr>
              <a:t>Finite verb</a:t>
            </a:r>
            <a:endParaRPr lang="en-GB" sz="2400" b="1" dirty="0">
              <a:solidFill>
                <a:srgbClr val="D9F04E"/>
              </a:solidFill>
            </a:endParaRPr>
          </a:p>
        </p:txBody>
      </p:sp>
      <p:sp>
        <p:nvSpPr>
          <p:cNvPr id="25" name="Content Placeholder 2"/>
          <p:cNvSpPr txBox="1">
            <a:spLocks/>
          </p:cNvSpPr>
          <p:nvPr userDrawn="1"/>
        </p:nvSpPr>
        <p:spPr>
          <a:xfrm>
            <a:off x="762000" y="3481012"/>
            <a:ext cx="10668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sz="4200" b="1" dirty="0"/>
          </a:p>
        </p:txBody>
      </p:sp>
      <p:sp>
        <p:nvSpPr>
          <p:cNvPr id="26" name="Content Placeholder 2"/>
          <p:cNvSpPr txBox="1">
            <a:spLocks/>
          </p:cNvSpPr>
          <p:nvPr userDrawn="1"/>
        </p:nvSpPr>
        <p:spPr>
          <a:xfrm>
            <a:off x="825500" y="3475392"/>
            <a:ext cx="3367559"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None/>
            </a:pPr>
            <a:r>
              <a:rPr lang="en-ZA" sz="4200" b="1" dirty="0" smtClean="0"/>
              <a:t>The engineer</a:t>
            </a:r>
            <a:endParaRPr lang="en-GB" sz="4200" b="1" dirty="0"/>
          </a:p>
        </p:txBody>
      </p:sp>
      <p:sp>
        <p:nvSpPr>
          <p:cNvPr id="27" name="Content Placeholder 2"/>
          <p:cNvSpPr txBox="1">
            <a:spLocks/>
          </p:cNvSpPr>
          <p:nvPr userDrawn="1"/>
        </p:nvSpPr>
        <p:spPr>
          <a:xfrm>
            <a:off x="3810000" y="3469772"/>
            <a:ext cx="25146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ZA" sz="4200" b="1" dirty="0" smtClean="0"/>
              <a:t>designs</a:t>
            </a:r>
            <a:endParaRPr lang="en-GB" sz="4200" b="1" dirty="0"/>
          </a:p>
        </p:txBody>
      </p:sp>
      <p:sp>
        <p:nvSpPr>
          <p:cNvPr id="28" name="Content Placeholder 2"/>
          <p:cNvSpPr txBox="1">
            <a:spLocks/>
          </p:cNvSpPr>
          <p:nvPr userDrawn="1"/>
        </p:nvSpPr>
        <p:spPr>
          <a:xfrm>
            <a:off x="5638800" y="3466007"/>
            <a:ext cx="2514600" cy="3841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ZA" sz="4200" b="1" dirty="0"/>
              <a:t>b</a:t>
            </a:r>
            <a:r>
              <a:rPr lang="en-ZA" sz="4200" b="1" dirty="0" smtClean="0"/>
              <a:t>ridges.</a:t>
            </a:r>
            <a:endParaRPr lang="en-GB" sz="4200" b="1" dirty="0"/>
          </a:p>
        </p:txBody>
      </p:sp>
    </p:spTree>
    <p:extLst>
      <p:ext uri="{BB962C8B-B14F-4D97-AF65-F5344CB8AC3E}">
        <p14:creationId xmlns:p14="http://schemas.microsoft.com/office/powerpoint/2010/main" val="182009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par>
                                <p:cTn id="30" presetID="3" presetClass="emph" presetSubtype="2" fill="hold" grpId="1" nodeType="withEffect">
                                  <p:stCondLst>
                                    <p:cond delay="0"/>
                                  </p:stCondLst>
                                  <p:childTnLst>
                                    <p:animClr clrSpc="rgb" dir="cw">
                                      <p:cBhvr override="childStyle">
                                        <p:cTn id="31" dur="500" fill="hold"/>
                                        <p:tgtEl>
                                          <p:spTgt spid="26"/>
                                        </p:tgtEl>
                                        <p:attrNameLst>
                                          <p:attrName>style.color</p:attrName>
                                        </p:attrNameLst>
                                      </p:cBhvr>
                                      <p:to>
                                        <a:srgbClr val="0B74B2"/>
                                      </p:to>
                                    </p:animClr>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par>
                          <p:cTn id="36" fill="hold">
                            <p:stCondLst>
                              <p:cond delay="1500"/>
                            </p:stCondLst>
                            <p:childTnLst>
                              <p:par>
                                <p:cTn id="37" presetID="18" presetClass="entr" presetSubtype="6"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strips(downRight)">
                                      <p:cBhvr>
                                        <p:cTn id="39" dur="1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3" presetClass="emph" presetSubtype="2" fill="hold" grpId="2" nodeType="withEffect">
                                  <p:stCondLst>
                                    <p:cond delay="0"/>
                                  </p:stCondLst>
                                  <p:childTnLst>
                                    <p:animClr clrSpc="rgb" dir="cw">
                                      <p:cBhvr override="childStyle">
                                        <p:cTn id="46" dur="500" fill="hold"/>
                                        <p:tgtEl>
                                          <p:spTgt spid="26"/>
                                        </p:tgtEl>
                                        <p:attrNameLst>
                                          <p:attrName>style.color</p:attrName>
                                        </p:attrNameLst>
                                      </p:cBhvr>
                                      <p:to>
                                        <a:srgbClr val="000000"/>
                                      </p:to>
                                    </p:animClr>
                                  </p:childTnLst>
                                </p:cTn>
                              </p:par>
                              <p:par>
                                <p:cTn id="47" presetID="3" presetClass="emph" presetSubtype="2" fill="hold" grpId="1" nodeType="withEffect">
                                  <p:stCondLst>
                                    <p:cond delay="0"/>
                                  </p:stCondLst>
                                  <p:childTnLst>
                                    <p:animClr clrSpc="rgb" dir="cw">
                                      <p:cBhvr override="childStyle">
                                        <p:cTn id="48" dur="500" fill="hold"/>
                                        <p:tgtEl>
                                          <p:spTgt spid="27"/>
                                        </p:tgtEl>
                                        <p:attrNameLst>
                                          <p:attrName>style.color</p:attrName>
                                        </p:attrNameLst>
                                      </p:cBhvr>
                                      <p:to>
                                        <a:srgbClr val="D9F04E"/>
                                      </p:to>
                                    </p:animClr>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par>
                          <p:cTn id="53" fill="hold">
                            <p:stCondLst>
                              <p:cond delay="1000"/>
                            </p:stCondLst>
                            <p:childTnLst>
                              <p:par>
                                <p:cTn id="54" presetID="18" presetClass="entr" presetSubtype="6"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strips(downRight)">
                                      <p:cBhvr>
                                        <p:cTn id="56" dur="10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750"/>
                                        <p:tgtEl>
                                          <p:spTgt spid="12"/>
                                        </p:tgtEl>
                                      </p:cBhvr>
                                    </p:animEffect>
                                  </p:childTnLst>
                                </p:cTn>
                              </p:par>
                              <p:par>
                                <p:cTn id="62" presetID="3" presetClass="emph" presetSubtype="2" fill="hold" grpId="2" nodeType="withEffect">
                                  <p:stCondLst>
                                    <p:cond delay="0"/>
                                  </p:stCondLst>
                                  <p:childTnLst>
                                    <p:animClr clrSpc="rgb" dir="cw">
                                      <p:cBhvr override="childStyle">
                                        <p:cTn id="63" dur="500" fill="hold"/>
                                        <p:tgtEl>
                                          <p:spTgt spid="27"/>
                                        </p:tgtEl>
                                        <p:attrNameLst>
                                          <p:attrName>style.color</p:attrName>
                                        </p:attrNameLst>
                                      </p:cBhvr>
                                      <p:to>
                                        <a:srgbClr val="000000"/>
                                      </p:to>
                                    </p:animClr>
                                  </p:childTnLst>
                                </p:cTn>
                              </p:par>
                              <p:par>
                                <p:cTn id="64" presetID="3" presetClass="emph" presetSubtype="2" fill="hold" grpId="1" nodeType="withEffect">
                                  <p:stCondLst>
                                    <p:cond delay="0"/>
                                  </p:stCondLst>
                                  <p:childTnLst>
                                    <p:animClr clrSpc="rgb" dir="cw">
                                      <p:cBhvr override="childStyle">
                                        <p:cTn id="65" dur="500" fill="hold"/>
                                        <p:tgtEl>
                                          <p:spTgt spid="28"/>
                                        </p:tgtEl>
                                        <p:attrNameLst>
                                          <p:attrName>style.color</p:attrName>
                                        </p:attrNameLst>
                                      </p:cBhvr>
                                      <p:to>
                                        <a:srgbClr val="0B74B2"/>
                                      </p:to>
                                    </p:animClr>
                                  </p:childTnLst>
                                </p:cTn>
                              </p:par>
                            </p:childTnLst>
                          </p:cTn>
                        </p:par>
                        <p:par>
                          <p:cTn id="66" fill="hold">
                            <p:stCondLst>
                              <p:cond delay="750"/>
                            </p:stCondLst>
                            <p:childTnLst>
                              <p:par>
                                <p:cTn id="67" presetID="22" presetClass="entr" presetSubtype="1"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par>
                          <p:cTn id="70" fill="hold">
                            <p:stCondLst>
                              <p:cond delay="1250"/>
                            </p:stCondLst>
                            <p:childTnLst>
                              <p:par>
                                <p:cTn id="71" presetID="18" presetClass="entr" presetSubtype="6"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strips(downRight)">
                                      <p:cBhvr>
                                        <p:cTn id="7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4" grpId="0"/>
      <p:bldP spid="25" grpId="0"/>
      <p:bldP spid="26" grpId="0"/>
      <p:bldP spid="26" grpId="1"/>
      <p:bldP spid="26" grpId="2"/>
      <p:bldP spid="27" grpId="0"/>
      <p:bldP spid="27" grpId="1"/>
      <p:bldP spid="27" grpId="2"/>
      <p:bldP spid="28" grpId="0"/>
      <p:bldP spid="28"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Remember/Hints</a:t>
            </a:r>
            <a:endParaRPr lang="en-GB" dirty="0"/>
          </a:p>
        </p:txBody>
      </p:sp>
      <p:sp>
        <p:nvSpPr>
          <p:cNvPr id="31" name="Rectangle 30"/>
          <p:cNvSpPr/>
          <p:nvPr userDrawn="1"/>
        </p:nvSpPr>
        <p:spPr>
          <a:xfrm>
            <a:off x="425669" y="1751120"/>
            <a:ext cx="7391400" cy="925405"/>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2" name="Content Placeholder 2"/>
          <p:cNvSpPr txBox="1">
            <a:spLocks/>
          </p:cNvSpPr>
          <p:nvPr userDrawn="1"/>
        </p:nvSpPr>
        <p:spPr>
          <a:xfrm>
            <a:off x="228600" y="1676400"/>
            <a:ext cx="7905751" cy="13049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70000"/>
              </a:lnSpc>
              <a:buFont typeface="Arial" panose="020B0604020202020204" pitchFamily="34" charset="0"/>
              <a:buNone/>
            </a:pPr>
            <a:endParaRPr lang="en-ZA" dirty="0" smtClean="0"/>
          </a:p>
          <a:p>
            <a:pPr marL="400050" lvl="1" indent="0">
              <a:lnSpc>
                <a:spcPct val="70000"/>
              </a:lnSpc>
              <a:buFont typeface="Arial" panose="020B0604020202020204" pitchFamily="34" charset="0"/>
              <a:buNone/>
            </a:pPr>
            <a:r>
              <a:rPr lang="en-ZA" sz="2100" dirty="0" smtClean="0"/>
              <a:t>Keep the tense the same and make sure the verb agrees with </a:t>
            </a:r>
          </a:p>
          <a:p>
            <a:pPr marL="400050" lvl="1" indent="0">
              <a:lnSpc>
                <a:spcPct val="70000"/>
              </a:lnSpc>
              <a:buFont typeface="Arial" panose="020B0604020202020204" pitchFamily="34" charset="0"/>
              <a:buNone/>
            </a:pPr>
            <a:r>
              <a:rPr lang="en-ZA" sz="2100" dirty="0" smtClean="0"/>
              <a:t>the subject in terms of number (singular or plural).</a:t>
            </a:r>
          </a:p>
          <a:p>
            <a:pPr marL="400050" lvl="1" indent="0">
              <a:lnSpc>
                <a:spcPct val="70000"/>
              </a:lnSpc>
              <a:buFont typeface="Arial" panose="020B0604020202020204" pitchFamily="34" charset="0"/>
              <a:buNone/>
            </a:pPr>
            <a:endParaRPr lang="en-ZA" sz="2100" dirty="0"/>
          </a:p>
        </p:txBody>
      </p:sp>
      <p:sp>
        <p:nvSpPr>
          <p:cNvPr id="33" name="Content Placeholder 2"/>
          <p:cNvSpPr txBox="1">
            <a:spLocks/>
          </p:cNvSpPr>
          <p:nvPr userDrawn="1"/>
        </p:nvSpPr>
        <p:spPr>
          <a:xfrm>
            <a:off x="959069" y="1500351"/>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Tree>
    <p:extLst>
      <p:ext uri="{BB962C8B-B14F-4D97-AF65-F5344CB8AC3E}">
        <p14:creationId xmlns:p14="http://schemas.microsoft.com/office/powerpoint/2010/main" val="29142673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Roadmap</a:t>
            </a:r>
            <a:endParaRPr lang="en-GB" dirty="0"/>
          </a:p>
        </p:txBody>
      </p:sp>
      <p:grpSp>
        <p:nvGrpSpPr>
          <p:cNvPr id="6" name="Group 5"/>
          <p:cNvGrpSpPr/>
          <p:nvPr userDrawn="1"/>
        </p:nvGrpSpPr>
        <p:grpSpPr>
          <a:xfrm>
            <a:off x="1062890" y="2362200"/>
            <a:ext cx="1295557" cy="1295558"/>
            <a:chOff x="774745" y="3085042"/>
            <a:chExt cx="2772548" cy="2772548"/>
          </a:xfrm>
        </p:grpSpPr>
        <p:sp>
          <p:nvSpPr>
            <p:cNvPr id="7" name="Oval 6"/>
            <p:cNvSpPr/>
            <p:nvPr/>
          </p:nvSpPr>
          <p:spPr>
            <a:xfrm>
              <a:off x="774745" y="3085042"/>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289" y="3512894"/>
              <a:ext cx="1143459" cy="1905765"/>
            </a:xfrm>
            <a:prstGeom prst="rect">
              <a:avLst/>
            </a:prstGeom>
          </p:spPr>
        </p:pic>
      </p:grpSp>
      <p:sp>
        <p:nvSpPr>
          <p:cNvPr id="9" name="Arc 8"/>
          <p:cNvSpPr/>
          <p:nvPr userDrawn="1"/>
        </p:nvSpPr>
        <p:spPr>
          <a:xfrm>
            <a:off x="852266" y="2077346"/>
            <a:ext cx="1724512" cy="1565902"/>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 name="Straight Connector 9"/>
          <p:cNvCxnSpPr/>
          <p:nvPr userDrawn="1"/>
        </p:nvCxnSpPr>
        <p:spPr>
          <a:xfrm>
            <a:off x="2536248" y="2860297"/>
            <a:ext cx="1033809" cy="1105"/>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728620" y="2043017"/>
            <a:ext cx="5045" cy="33211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543648" y="2861402"/>
            <a:ext cx="706452"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flipV="1">
            <a:off x="4235448" y="2381553"/>
            <a:ext cx="1003906" cy="483362"/>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userDrawn="1"/>
        </p:nvCxnSpPr>
        <p:spPr>
          <a:xfrm>
            <a:off x="5999448" y="3162017"/>
            <a:ext cx="0" cy="446181"/>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6" name="Arc 15"/>
          <p:cNvSpPr/>
          <p:nvPr userDrawn="1"/>
        </p:nvSpPr>
        <p:spPr>
          <a:xfrm flipH="1" flipV="1">
            <a:off x="5214648" y="1635617"/>
            <a:ext cx="1561632" cy="1561632"/>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7" name="Group 16"/>
          <p:cNvGrpSpPr/>
          <p:nvPr userDrawn="1"/>
        </p:nvGrpSpPr>
        <p:grpSpPr>
          <a:xfrm>
            <a:off x="5372448" y="1671418"/>
            <a:ext cx="1352862" cy="1352862"/>
            <a:chOff x="3668733" y="1752254"/>
            <a:chExt cx="2772548" cy="2772548"/>
          </a:xfrm>
        </p:grpSpPr>
        <p:sp>
          <p:nvSpPr>
            <p:cNvPr id="18" name="Oval 17"/>
            <p:cNvSpPr/>
            <p:nvPr/>
          </p:nvSpPr>
          <p:spPr>
            <a:xfrm>
              <a:off x="3668733" y="1752254"/>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349501"/>
              <a:ext cx="1447800" cy="1689100"/>
            </a:xfrm>
            <a:prstGeom prst="rect">
              <a:avLst/>
            </a:prstGeom>
          </p:spPr>
        </p:pic>
      </p:grpSp>
      <p:cxnSp>
        <p:nvCxnSpPr>
          <p:cNvPr id="20" name="Straight Connector 19"/>
          <p:cNvCxnSpPr/>
          <p:nvPr userDrawn="1"/>
        </p:nvCxnSpPr>
        <p:spPr>
          <a:xfrm>
            <a:off x="6820248" y="2340858"/>
            <a:ext cx="122699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3948790" y="4549696"/>
            <a:ext cx="681604"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3396648" y="4537217"/>
            <a:ext cx="579224" cy="553929"/>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a:xfrm rot="5400000">
            <a:off x="2010648" y="5458817"/>
            <a:ext cx="0" cy="430487"/>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4" name="Arc 23"/>
          <p:cNvSpPr/>
          <p:nvPr userDrawn="1"/>
        </p:nvSpPr>
        <p:spPr>
          <a:xfrm flipV="1">
            <a:off x="1902648" y="4314017"/>
            <a:ext cx="1506703" cy="1506703"/>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5" name="Group 24"/>
          <p:cNvGrpSpPr/>
          <p:nvPr userDrawn="1"/>
        </p:nvGrpSpPr>
        <p:grpSpPr>
          <a:xfrm flipH="1">
            <a:off x="1937429" y="4380880"/>
            <a:ext cx="1305276" cy="1305276"/>
            <a:chOff x="2947602" y="1981418"/>
            <a:chExt cx="2772548" cy="2772548"/>
          </a:xfrm>
        </p:grpSpPr>
        <p:sp>
          <p:nvSpPr>
            <p:cNvPr id="26" name="Oval 25"/>
            <p:cNvSpPr/>
            <p:nvPr/>
          </p:nvSpPr>
          <p:spPr>
            <a:xfrm>
              <a:off x="2947602" y="1981418"/>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458450" y="2581462"/>
              <a:ext cx="1534343" cy="1597485"/>
            </a:xfrm>
            <a:prstGeom prst="rect">
              <a:avLst/>
            </a:prstGeom>
          </p:spPr>
        </p:pic>
      </p:grpSp>
      <p:cxnSp>
        <p:nvCxnSpPr>
          <p:cNvPr id="28" name="Straight Connector 27"/>
          <p:cNvCxnSpPr/>
          <p:nvPr userDrawn="1"/>
        </p:nvCxnSpPr>
        <p:spPr>
          <a:xfrm flipH="1">
            <a:off x="8036003" y="2304379"/>
            <a:ext cx="1" cy="201098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rot="5400000" flipV="1">
            <a:off x="5243448" y="3748817"/>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0" name="Straight Connector 29"/>
          <p:cNvCxnSpPr/>
          <p:nvPr userDrawn="1"/>
        </p:nvCxnSpPr>
        <p:spPr>
          <a:xfrm flipH="1">
            <a:off x="6797957" y="4331850"/>
            <a:ext cx="801135" cy="28473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userDrawn="1"/>
        </p:nvCxnSpPr>
        <p:spPr>
          <a:xfrm rot="5400000" flipH="1">
            <a:off x="5027448" y="4353617"/>
            <a:ext cx="0" cy="453354"/>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7582403" y="4331850"/>
            <a:ext cx="491133"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36" name="Arc 35"/>
          <p:cNvSpPr/>
          <p:nvPr userDrawn="1"/>
        </p:nvSpPr>
        <p:spPr>
          <a:xfrm rot="197459" flipV="1">
            <a:off x="5236248" y="3748817"/>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7" name="Group 36"/>
          <p:cNvGrpSpPr/>
          <p:nvPr userDrawn="1"/>
        </p:nvGrpSpPr>
        <p:grpSpPr>
          <a:xfrm>
            <a:off x="5357558" y="3844882"/>
            <a:ext cx="1374612" cy="1374612"/>
            <a:chOff x="2780646" y="2160043"/>
            <a:chExt cx="2772548" cy="2772548"/>
          </a:xfrm>
        </p:grpSpPr>
        <p:sp>
          <p:nvSpPr>
            <p:cNvPr id="38" name="Oval 37"/>
            <p:cNvSpPr/>
            <p:nvPr/>
          </p:nvSpPr>
          <p:spPr>
            <a:xfrm>
              <a:off x="2780646" y="2160043"/>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4C83B"/>
                </a:solidFill>
              </a:endParaRPr>
            </a:p>
          </p:txBody>
        </p:sp>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880" y="2717559"/>
              <a:ext cx="1914264" cy="1798094"/>
            </a:xfrm>
            <a:prstGeom prst="rect">
              <a:avLst/>
            </a:prstGeom>
          </p:spPr>
        </p:pic>
      </p:grpSp>
      <p:sp>
        <p:nvSpPr>
          <p:cNvPr id="40" name="Rectangle 39"/>
          <p:cNvSpPr>
            <a:spLocks noChangeAspect="1"/>
          </p:cNvSpPr>
          <p:nvPr userDrawn="1"/>
        </p:nvSpPr>
        <p:spPr>
          <a:xfrm>
            <a:off x="608192" y="1812902"/>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ontent Placeholder 2"/>
          <p:cNvSpPr txBox="1">
            <a:spLocks/>
          </p:cNvSpPr>
          <p:nvPr userDrawn="1"/>
        </p:nvSpPr>
        <p:spPr>
          <a:xfrm>
            <a:off x="-2309" y="1764292"/>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1600" b="1" dirty="0" smtClean="0">
                <a:cs typeface="Aharoni" panose="02010803020104030203" pitchFamily="2" charset="-79"/>
              </a:rPr>
              <a:t>Step </a:t>
            </a:r>
            <a:r>
              <a:rPr lang="en-ZA" sz="1600" b="1" dirty="0">
                <a:cs typeface="Aharoni" panose="02010803020104030203" pitchFamily="2" charset="-79"/>
              </a:rPr>
              <a:t>1</a:t>
            </a:r>
            <a:endParaRPr lang="en-ZA" sz="1600" b="1" dirty="0" smtClean="0">
              <a:cs typeface="Aharoni" panose="02010803020104030203" pitchFamily="2" charset="-79"/>
            </a:endParaRPr>
          </a:p>
          <a:p>
            <a:pPr marL="0" indent="0" algn="ctr">
              <a:lnSpc>
                <a:spcPct val="100000"/>
              </a:lnSpc>
              <a:spcBef>
                <a:spcPts val="0"/>
              </a:spcBef>
              <a:buNone/>
            </a:pPr>
            <a:r>
              <a:rPr lang="en-ZA" sz="2000" b="1" dirty="0" smtClean="0">
                <a:cs typeface="Aharoni" panose="02010803020104030203" pitchFamily="2" charset="-79"/>
              </a:rPr>
              <a:t>PRE-READ</a:t>
            </a:r>
            <a:endParaRPr lang="en-GB" sz="2000" b="1" dirty="0">
              <a:cs typeface="Aharoni" panose="02010803020104030203" pitchFamily="2" charset="-79"/>
            </a:endParaRPr>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sp>
        <p:nvSpPr>
          <p:cNvPr id="42" name="Rectangle 41"/>
          <p:cNvSpPr>
            <a:spLocks noChangeAspect="1"/>
          </p:cNvSpPr>
          <p:nvPr userDrawn="1"/>
        </p:nvSpPr>
        <p:spPr>
          <a:xfrm>
            <a:off x="4259929" y="3030959"/>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ontent Placeholder 2"/>
          <p:cNvSpPr txBox="1">
            <a:spLocks/>
          </p:cNvSpPr>
          <p:nvPr userDrawn="1"/>
        </p:nvSpPr>
        <p:spPr>
          <a:xfrm>
            <a:off x="4380160" y="2983123"/>
            <a:ext cx="772193" cy="2858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1600" b="1" dirty="0" smtClean="0">
                <a:cs typeface="Aharoni" panose="02010803020104030203" pitchFamily="2" charset="-79"/>
              </a:rPr>
              <a:t>Step 2</a:t>
            </a:r>
            <a:endParaRPr lang="en-GB" sz="1800" b="1" dirty="0">
              <a:cs typeface="Aharoni" panose="02010803020104030203" pitchFamily="2" charset="-79"/>
            </a:endParaRPr>
          </a:p>
        </p:txBody>
      </p:sp>
      <p:sp>
        <p:nvSpPr>
          <p:cNvPr id="44" name="Content Placeholder 2"/>
          <p:cNvSpPr txBox="1">
            <a:spLocks/>
          </p:cNvSpPr>
          <p:nvPr userDrawn="1"/>
        </p:nvSpPr>
        <p:spPr>
          <a:xfrm>
            <a:off x="3010248" y="3262217"/>
            <a:ext cx="3521631" cy="3642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00000"/>
              </a:lnSpc>
              <a:spcBef>
                <a:spcPts val="0"/>
              </a:spcBef>
              <a:buNone/>
            </a:pPr>
            <a:r>
              <a:rPr lang="en-ZA" sz="2000" b="1" dirty="0" smtClean="0">
                <a:cs typeface="Times New Roman"/>
              </a:rPr>
              <a:t>READ and</a:t>
            </a:r>
            <a:r>
              <a:rPr lang="en-ZA" sz="2000" b="1" dirty="0">
                <a:cs typeface="Times New Roman"/>
              </a:rPr>
              <a:t> </a:t>
            </a:r>
            <a:r>
              <a:rPr lang="en-ZA" sz="2000" b="1" dirty="0" smtClean="0">
                <a:cs typeface="Times New Roman"/>
              </a:rPr>
              <a:t>ANALYSE </a:t>
            </a:r>
            <a:endParaRPr lang="en-GB" sz="2000" b="1" dirty="0"/>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grpSp>
        <p:nvGrpSpPr>
          <p:cNvPr id="45" name="Group 44"/>
          <p:cNvGrpSpPr/>
          <p:nvPr userDrawn="1"/>
        </p:nvGrpSpPr>
        <p:grpSpPr>
          <a:xfrm>
            <a:off x="3570057" y="4856495"/>
            <a:ext cx="2250557" cy="964525"/>
            <a:chOff x="5790299" y="5379471"/>
            <a:chExt cx="2250557" cy="964525"/>
          </a:xfrm>
        </p:grpSpPr>
        <p:sp>
          <p:nvSpPr>
            <p:cNvPr id="46" name="Rectangle 45"/>
            <p:cNvSpPr>
              <a:spLocks noChangeAspect="1"/>
            </p:cNvSpPr>
            <p:nvPr/>
          </p:nvSpPr>
          <p:spPr>
            <a:xfrm>
              <a:off x="6400800" y="5428081"/>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Content Placeholder 2"/>
            <p:cNvSpPr txBox="1">
              <a:spLocks/>
            </p:cNvSpPr>
            <p:nvPr/>
          </p:nvSpPr>
          <p:spPr>
            <a:xfrm>
              <a:off x="5790299" y="5379471"/>
              <a:ext cx="2250557" cy="964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ZA" sz="1600" b="1" dirty="0" smtClean="0">
                  <a:cs typeface="Aharoni" panose="02010803020104030203" pitchFamily="2" charset="-79"/>
                </a:rPr>
                <a:t>Step </a:t>
              </a:r>
              <a:r>
                <a:rPr lang="en-ZA" sz="1600" b="1" dirty="0">
                  <a:cs typeface="Aharoni" panose="02010803020104030203" pitchFamily="2" charset="-79"/>
                </a:rPr>
                <a:t>3</a:t>
              </a:r>
              <a:endParaRPr lang="en-ZA" sz="1600" b="1" dirty="0" smtClean="0">
                <a:cs typeface="Aharoni" panose="02010803020104030203" pitchFamily="2" charset="-79"/>
              </a:endParaRPr>
            </a:p>
            <a:p>
              <a:pPr marL="0" indent="0" algn="ctr">
                <a:lnSpc>
                  <a:spcPct val="100000"/>
                </a:lnSpc>
                <a:spcBef>
                  <a:spcPts val="0"/>
                </a:spcBef>
                <a:buNone/>
              </a:pPr>
              <a:r>
                <a:rPr lang="en-ZA" sz="2000" b="1" dirty="0" smtClean="0">
                  <a:cs typeface="Aharoni" panose="02010803020104030203" pitchFamily="2" charset="-79"/>
                </a:rPr>
                <a:t>SYNTHESISE</a:t>
              </a:r>
              <a:endParaRPr lang="en-GB" sz="2000" b="1" dirty="0">
                <a:cs typeface="Aharoni" panose="02010803020104030203" pitchFamily="2" charset="-79"/>
              </a:endParaRPr>
            </a:p>
            <a:p>
              <a:pPr marL="0" indent="0" algn="ctr">
                <a:lnSpc>
                  <a:spcPct val="100000"/>
                </a:lnSpc>
                <a:spcBef>
                  <a:spcPts val="0"/>
                </a:spcBef>
                <a:buFont typeface="Arial" panose="020B0604020202020204" pitchFamily="34" charset="0"/>
                <a:buNone/>
              </a:pPr>
              <a:endParaRPr lang="en-GB" sz="1800" b="1" dirty="0">
                <a:cs typeface="Aharoni" panose="02010803020104030203" pitchFamily="2" charset="-79"/>
              </a:endParaRPr>
            </a:p>
          </p:txBody>
        </p:sp>
      </p:grpSp>
      <p:grpSp>
        <p:nvGrpSpPr>
          <p:cNvPr id="48" name="Group 47"/>
          <p:cNvGrpSpPr/>
          <p:nvPr userDrawn="1"/>
        </p:nvGrpSpPr>
        <p:grpSpPr>
          <a:xfrm>
            <a:off x="485823" y="5243417"/>
            <a:ext cx="1369912" cy="643359"/>
            <a:chOff x="382688" y="4139572"/>
            <a:chExt cx="1369912" cy="643359"/>
          </a:xfrm>
        </p:grpSpPr>
        <p:sp>
          <p:nvSpPr>
            <p:cNvPr id="49" name="Rectangle 48"/>
            <p:cNvSpPr>
              <a:spLocks noChangeAspect="1"/>
            </p:cNvSpPr>
            <p:nvPr/>
          </p:nvSpPr>
          <p:spPr>
            <a:xfrm>
              <a:off x="577556" y="4187408"/>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ontent Placeholder 2"/>
            <p:cNvSpPr txBox="1">
              <a:spLocks/>
            </p:cNvSpPr>
            <p:nvPr/>
          </p:nvSpPr>
          <p:spPr>
            <a:xfrm>
              <a:off x="697787" y="4139572"/>
              <a:ext cx="772193" cy="2858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ZA" sz="1600" b="1" dirty="0" smtClean="0">
                  <a:cs typeface="Aharoni" panose="02010803020104030203" pitchFamily="2" charset="-79"/>
                </a:rPr>
                <a:t>Step 4</a:t>
              </a:r>
              <a:endParaRPr lang="en-GB" sz="1800" b="1" dirty="0">
                <a:cs typeface="Aharoni" panose="02010803020104030203" pitchFamily="2" charset="-79"/>
              </a:endParaRPr>
            </a:p>
          </p:txBody>
        </p:sp>
        <p:sp>
          <p:nvSpPr>
            <p:cNvPr id="51" name="Content Placeholder 2"/>
            <p:cNvSpPr txBox="1">
              <a:spLocks/>
            </p:cNvSpPr>
            <p:nvPr/>
          </p:nvSpPr>
          <p:spPr>
            <a:xfrm>
              <a:off x="382688" y="4418666"/>
              <a:ext cx="1369912" cy="3642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lnSpc>
                  <a:spcPct val="100000"/>
                </a:lnSpc>
                <a:spcBef>
                  <a:spcPts val="0"/>
                </a:spcBef>
                <a:buNone/>
              </a:pPr>
              <a:r>
                <a:rPr lang="en-ZA" sz="2000" b="1" dirty="0" smtClean="0">
                  <a:cs typeface="Times New Roman"/>
                </a:rPr>
                <a:t>EVALUATE</a:t>
              </a:r>
              <a:endParaRPr lang="en-GB" sz="1800" b="1" dirty="0">
                <a:cs typeface="Aharoni" panose="02010803020104030203" pitchFamily="2" charset="-79"/>
              </a:endParaRPr>
            </a:p>
          </p:txBody>
        </p:sp>
      </p:grpSp>
    </p:spTree>
    <p:extLst>
      <p:ext uri="{BB962C8B-B14F-4D97-AF65-F5344CB8AC3E}">
        <p14:creationId xmlns:p14="http://schemas.microsoft.com/office/powerpoint/2010/main" val="28943340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Categories</a:t>
            </a:r>
            <a:endParaRPr lang="en-GB" dirty="0"/>
          </a:p>
        </p:txBody>
      </p:sp>
      <p:grpSp>
        <p:nvGrpSpPr>
          <p:cNvPr id="72" name="Group 71"/>
          <p:cNvGrpSpPr/>
          <p:nvPr userDrawn="1"/>
        </p:nvGrpSpPr>
        <p:grpSpPr>
          <a:xfrm>
            <a:off x="452337" y="1345252"/>
            <a:ext cx="7467599" cy="1087768"/>
            <a:chOff x="452337" y="1345252"/>
            <a:chExt cx="7467599" cy="1087768"/>
          </a:xfrm>
        </p:grpSpPr>
        <p:sp>
          <p:nvSpPr>
            <p:cNvPr id="73" name="Rectangle 72"/>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p:cNvCxnSpPr/>
            <p:nvPr/>
          </p:nvCxnSpPr>
          <p:spPr>
            <a:xfrm>
              <a:off x="68093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5" name="Content Placeholder 2"/>
            <p:cNvSpPr txBox="1">
              <a:spLocks/>
            </p:cNvSpPr>
            <p:nvPr/>
          </p:nvSpPr>
          <p:spPr>
            <a:xfrm>
              <a:off x="786320" y="1520679"/>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Proper Nouns</a:t>
              </a:r>
              <a:endParaRPr lang="en-ZA" b="1" dirty="0"/>
            </a:p>
            <a:p>
              <a:pPr marL="0" indent="0">
                <a:lnSpc>
                  <a:spcPct val="100000"/>
                </a:lnSpc>
                <a:spcBef>
                  <a:spcPts val="0"/>
                </a:spcBef>
                <a:buNone/>
              </a:pPr>
              <a:r>
                <a:rPr lang="en-ZA" sz="1800" dirty="0" smtClean="0"/>
                <a:t>Wednesday, March</a:t>
              </a:r>
              <a:endParaRPr lang="en-ZA" sz="1800" dirty="0"/>
            </a:p>
            <a:p>
              <a:pPr marL="0" indent="0">
                <a:lnSpc>
                  <a:spcPct val="110000"/>
                </a:lnSpc>
                <a:buFont typeface="Arial" panose="020B0604020202020204" pitchFamily="34" charset="0"/>
                <a:buNone/>
              </a:pPr>
              <a:endParaRPr lang="en-ZA" dirty="0" smtClean="0"/>
            </a:p>
          </p:txBody>
        </p:sp>
      </p:grpSp>
      <p:pic>
        <p:nvPicPr>
          <p:cNvPr id="76" name="Picture 7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9337" y="1434927"/>
            <a:ext cx="686612" cy="881322"/>
          </a:xfrm>
          <a:prstGeom prst="rect">
            <a:avLst/>
          </a:prstGeom>
        </p:spPr>
      </p:pic>
      <p:grpSp>
        <p:nvGrpSpPr>
          <p:cNvPr id="77" name="Group 76"/>
          <p:cNvGrpSpPr/>
          <p:nvPr userDrawn="1"/>
        </p:nvGrpSpPr>
        <p:grpSpPr>
          <a:xfrm>
            <a:off x="452337" y="2516994"/>
            <a:ext cx="7467599" cy="1087768"/>
            <a:chOff x="452337" y="2516994"/>
            <a:chExt cx="7467599" cy="1087768"/>
          </a:xfrm>
        </p:grpSpPr>
        <p:sp>
          <p:nvSpPr>
            <p:cNvPr id="78" name="Rectangle 77"/>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p:cNvCxnSpPr/>
            <p:nvPr/>
          </p:nvCxnSpPr>
          <p:spPr>
            <a:xfrm>
              <a:off x="680937" y="26567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80" name="Content Placeholder 2"/>
            <p:cNvSpPr txBox="1">
              <a:spLocks/>
            </p:cNvSpPr>
            <p:nvPr/>
          </p:nvSpPr>
          <p:spPr>
            <a:xfrm>
              <a:off x="786320" y="2692421"/>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Common Nouns</a:t>
              </a:r>
              <a:endParaRPr lang="en-ZA" b="1" dirty="0"/>
            </a:p>
            <a:p>
              <a:pPr marL="0" indent="0">
                <a:lnSpc>
                  <a:spcPct val="100000"/>
                </a:lnSpc>
                <a:spcBef>
                  <a:spcPts val="0"/>
                </a:spcBef>
                <a:buNone/>
              </a:pPr>
              <a:r>
                <a:rPr lang="en-ZA" sz="1800" dirty="0" smtClean="0"/>
                <a:t>Pen</a:t>
              </a:r>
              <a:endParaRPr lang="en-ZA" sz="1800" dirty="0"/>
            </a:p>
            <a:p>
              <a:pPr marL="0" indent="0">
                <a:lnSpc>
                  <a:spcPct val="110000"/>
                </a:lnSpc>
                <a:buFont typeface="Arial" panose="020B0604020202020204" pitchFamily="34" charset="0"/>
                <a:buNone/>
              </a:pPr>
              <a:endParaRPr lang="en-ZA" dirty="0" smtClean="0"/>
            </a:p>
          </p:txBody>
        </p:sp>
      </p:grpSp>
      <p:pic>
        <p:nvPicPr>
          <p:cNvPr id="81" name="Picture 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9337" y="2670506"/>
            <a:ext cx="686612" cy="753648"/>
          </a:xfrm>
          <a:prstGeom prst="rect">
            <a:avLst/>
          </a:prstGeom>
        </p:spPr>
      </p:pic>
      <p:grpSp>
        <p:nvGrpSpPr>
          <p:cNvPr id="82" name="Group 81"/>
          <p:cNvGrpSpPr/>
          <p:nvPr userDrawn="1"/>
        </p:nvGrpSpPr>
        <p:grpSpPr>
          <a:xfrm>
            <a:off x="457201" y="3712832"/>
            <a:ext cx="7467599" cy="1087768"/>
            <a:chOff x="457201" y="3712832"/>
            <a:chExt cx="7467599" cy="1087768"/>
          </a:xfrm>
        </p:grpSpPr>
        <p:sp>
          <p:nvSpPr>
            <p:cNvPr id="83" name="Rectangle 82"/>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Straight Connector 83"/>
            <p:cNvCxnSpPr/>
            <p:nvPr/>
          </p:nvCxnSpPr>
          <p:spPr>
            <a:xfrm>
              <a:off x="685801" y="385263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85" name="Content Placeholder 2"/>
            <p:cNvSpPr txBox="1">
              <a:spLocks/>
            </p:cNvSpPr>
            <p:nvPr/>
          </p:nvSpPr>
          <p:spPr>
            <a:xfrm>
              <a:off x="791184" y="3888259"/>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Abstract Nouns</a:t>
              </a:r>
              <a:endParaRPr lang="en-ZA" b="1" dirty="0"/>
            </a:p>
            <a:p>
              <a:pPr marL="0" indent="0">
                <a:lnSpc>
                  <a:spcPct val="100000"/>
                </a:lnSpc>
                <a:spcBef>
                  <a:spcPts val="0"/>
                </a:spcBef>
                <a:buNone/>
              </a:pPr>
              <a:r>
                <a:rPr lang="en-ZA" sz="1800" dirty="0" smtClean="0"/>
                <a:t>Determination</a:t>
              </a:r>
              <a:endParaRPr lang="en-ZA" sz="1800" dirty="0"/>
            </a:p>
            <a:p>
              <a:pPr marL="0" indent="0">
                <a:lnSpc>
                  <a:spcPct val="110000"/>
                </a:lnSpc>
                <a:buFont typeface="Arial" panose="020B0604020202020204" pitchFamily="34" charset="0"/>
                <a:buNone/>
              </a:pPr>
              <a:endParaRPr lang="en-ZA" dirty="0" smtClean="0"/>
            </a:p>
          </p:txBody>
        </p:sp>
      </p:grpSp>
      <p:pic>
        <p:nvPicPr>
          <p:cNvPr id="86" name="Picture 8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12608" y="3852630"/>
            <a:ext cx="603341" cy="753648"/>
          </a:xfrm>
          <a:prstGeom prst="rect">
            <a:avLst/>
          </a:prstGeom>
        </p:spPr>
      </p:pic>
      <p:grpSp>
        <p:nvGrpSpPr>
          <p:cNvPr id="87" name="Group 86"/>
          <p:cNvGrpSpPr/>
          <p:nvPr userDrawn="1"/>
        </p:nvGrpSpPr>
        <p:grpSpPr>
          <a:xfrm>
            <a:off x="452337" y="4914856"/>
            <a:ext cx="7467599" cy="1087768"/>
            <a:chOff x="452337" y="4914856"/>
            <a:chExt cx="7467599" cy="1087768"/>
          </a:xfrm>
        </p:grpSpPr>
        <p:sp>
          <p:nvSpPr>
            <p:cNvPr id="88" name="Rectangle 87"/>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p:cNvCxnSpPr/>
            <p:nvPr/>
          </p:nvCxnSpPr>
          <p:spPr>
            <a:xfrm>
              <a:off x="680937" y="5054654"/>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90" name="Content Placeholder 2"/>
            <p:cNvSpPr txBox="1">
              <a:spLocks/>
            </p:cNvSpPr>
            <p:nvPr/>
          </p:nvSpPr>
          <p:spPr>
            <a:xfrm>
              <a:off x="786320" y="5090283"/>
              <a:ext cx="5715000" cy="85422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b="1" dirty="0" smtClean="0"/>
                <a:t>Collective Nouns</a:t>
              </a:r>
            </a:p>
            <a:p>
              <a:pPr marL="0" indent="0">
                <a:lnSpc>
                  <a:spcPct val="100000"/>
                </a:lnSpc>
                <a:spcBef>
                  <a:spcPts val="0"/>
                </a:spcBef>
                <a:buNone/>
              </a:pPr>
              <a:r>
                <a:rPr lang="en-ZA" sz="1800" dirty="0" smtClean="0"/>
                <a:t>A pack of cards</a:t>
              </a:r>
            </a:p>
            <a:p>
              <a:pPr marL="0" indent="0">
                <a:lnSpc>
                  <a:spcPct val="110000"/>
                </a:lnSpc>
                <a:buFont typeface="Arial" panose="020B0604020202020204" pitchFamily="34" charset="0"/>
                <a:buNone/>
              </a:pPr>
              <a:endParaRPr lang="en-ZA" dirty="0" smtClean="0"/>
            </a:p>
          </p:txBody>
        </p:sp>
      </p:grpSp>
      <p:pic>
        <p:nvPicPr>
          <p:cNvPr id="91" name="Picture 9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89928" y="5037032"/>
            <a:ext cx="1245360" cy="827812"/>
          </a:xfrm>
          <a:prstGeom prst="rect">
            <a:avLst/>
          </a:prstGeom>
        </p:spPr>
      </p:pic>
    </p:spTree>
    <p:extLst>
      <p:ext uri="{BB962C8B-B14F-4D97-AF65-F5344CB8AC3E}">
        <p14:creationId xmlns:p14="http://schemas.microsoft.com/office/powerpoint/2010/main" val="158398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0-#ppt_w/2"/>
                                          </p:val>
                                        </p:tav>
                                        <p:tav tm="100000">
                                          <p:val>
                                            <p:strVal val="#ppt_x"/>
                                          </p:val>
                                        </p:tav>
                                      </p:tavLst>
                                    </p:anim>
                                    <p:anim calcmode="lin" valueType="num">
                                      <p:cBhvr additive="base">
                                        <p:cTn id="18" dur="500" fill="hold"/>
                                        <p:tgtEl>
                                          <p:spTgt spid="77"/>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fill="hold"/>
                                        <p:tgtEl>
                                          <p:spTgt spid="82"/>
                                        </p:tgtEl>
                                        <p:attrNameLst>
                                          <p:attrName>ppt_x</p:attrName>
                                        </p:attrNameLst>
                                      </p:cBhvr>
                                      <p:tavLst>
                                        <p:tav tm="0">
                                          <p:val>
                                            <p:strVal val="0-#ppt_w/2"/>
                                          </p:val>
                                        </p:tav>
                                        <p:tav tm="100000">
                                          <p:val>
                                            <p:strVal val="#ppt_x"/>
                                          </p:val>
                                        </p:tav>
                                      </p:tavLst>
                                    </p:anim>
                                    <p:anim calcmode="lin" valueType="num">
                                      <p:cBhvr additive="base">
                                        <p:cTn id="28" dur="500" fill="hold"/>
                                        <p:tgtEl>
                                          <p:spTgt spid="8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additive="base">
                                        <p:cTn id="37" dur="500" fill="hold"/>
                                        <p:tgtEl>
                                          <p:spTgt spid="87"/>
                                        </p:tgtEl>
                                        <p:attrNameLst>
                                          <p:attrName>ppt_x</p:attrName>
                                        </p:attrNameLst>
                                      </p:cBhvr>
                                      <p:tavLst>
                                        <p:tav tm="0">
                                          <p:val>
                                            <p:strVal val="0-#ppt_w/2"/>
                                          </p:val>
                                        </p:tav>
                                        <p:tav tm="100000">
                                          <p:val>
                                            <p:strVal val="#ppt_x"/>
                                          </p:val>
                                        </p:tav>
                                      </p:tavLst>
                                    </p:anim>
                                    <p:anim calcmode="lin" valueType="num">
                                      <p:cBhvr additive="base">
                                        <p:cTn id="38" dur="500" fill="hold"/>
                                        <p:tgtEl>
                                          <p:spTgt spid="8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fade">
                                      <p:cBhvr>
                                        <p:cTn id="4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5" name="Title 1"/>
          <p:cNvSpPr txBox="1">
            <a:spLocks/>
          </p:cNvSpPr>
          <p:nvPr userDrawn="1"/>
        </p:nvSpPr>
        <p:spPr>
          <a:xfrm>
            <a:off x="381001" y="365127"/>
            <a:ext cx="790575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Categories 2</a:t>
            </a:r>
            <a:endParaRPr lang="en-GB" dirty="0"/>
          </a:p>
        </p:txBody>
      </p:sp>
      <p:sp>
        <p:nvSpPr>
          <p:cNvPr id="23" name="Title 1"/>
          <p:cNvSpPr txBox="1">
            <a:spLocks/>
          </p:cNvSpPr>
          <p:nvPr userDrawn="1"/>
        </p:nvSpPr>
        <p:spPr>
          <a:xfrm>
            <a:off x="2195365" y="3679728"/>
            <a:ext cx="2085326"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smtClean="0">
                <a:latin typeface="+mn-lt"/>
              </a:rPr>
              <a:t>Perceptual</a:t>
            </a:r>
            <a:endParaRPr lang="en-GB" sz="2800" b="1" dirty="0">
              <a:latin typeface="+mn-lt"/>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0806" y="1958069"/>
            <a:ext cx="765443" cy="1497294"/>
          </a:xfrm>
          <a:prstGeom prst="rect">
            <a:avLst/>
          </a:prstGeom>
        </p:spPr>
      </p:pic>
      <p:sp>
        <p:nvSpPr>
          <p:cNvPr id="25" name="Title 1"/>
          <p:cNvSpPr txBox="1">
            <a:spLocks/>
          </p:cNvSpPr>
          <p:nvPr userDrawn="1"/>
        </p:nvSpPr>
        <p:spPr>
          <a:xfrm>
            <a:off x="3112926" y="1206326"/>
            <a:ext cx="2461204"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a:latin typeface="+mn-lt"/>
              </a:rPr>
              <a:t>Physiological</a:t>
            </a:r>
            <a:endParaRPr lang="en-GB" sz="2800" b="1" dirty="0">
              <a:latin typeface="+mn-lt"/>
            </a:endParaRPr>
          </a:p>
        </p:txBody>
      </p:sp>
      <p:sp>
        <p:nvSpPr>
          <p:cNvPr id="26" name="Title 1"/>
          <p:cNvSpPr txBox="1">
            <a:spLocks/>
          </p:cNvSpPr>
          <p:nvPr userDrawn="1"/>
        </p:nvSpPr>
        <p:spPr>
          <a:xfrm>
            <a:off x="5384203" y="1209585"/>
            <a:ext cx="2540597"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a:latin typeface="+mn-lt"/>
              </a:rPr>
              <a:t>Psychological</a:t>
            </a:r>
            <a:endParaRPr lang="en-GB" sz="2800" b="1" dirty="0">
              <a:latin typeface="+mn-lt"/>
            </a:endParaRPr>
          </a:p>
        </p:txBody>
      </p:sp>
      <p:sp>
        <p:nvSpPr>
          <p:cNvPr id="27" name="Title 1"/>
          <p:cNvSpPr txBox="1">
            <a:spLocks/>
          </p:cNvSpPr>
          <p:nvPr userDrawn="1"/>
        </p:nvSpPr>
        <p:spPr>
          <a:xfrm>
            <a:off x="1189897" y="1200594"/>
            <a:ext cx="1762539"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smtClean="0">
                <a:latin typeface="+mn-lt"/>
              </a:rPr>
              <a:t>Physical</a:t>
            </a:r>
            <a:endParaRPr lang="en-GB" sz="2800" b="1" dirty="0">
              <a:latin typeface="+mn-lt"/>
            </a:endParaRPr>
          </a:p>
        </p:txBody>
      </p:sp>
      <p:sp>
        <p:nvSpPr>
          <p:cNvPr id="28" name="Title 1"/>
          <p:cNvSpPr txBox="1">
            <a:spLocks/>
          </p:cNvSpPr>
          <p:nvPr userDrawn="1"/>
        </p:nvSpPr>
        <p:spPr>
          <a:xfrm>
            <a:off x="4637935" y="3695683"/>
            <a:ext cx="1651388" cy="45783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800" b="1" dirty="0" smtClean="0">
                <a:latin typeface="+mn-lt"/>
              </a:rPr>
              <a:t>Semantic</a:t>
            </a:r>
            <a:endParaRPr lang="en-GB" sz="2800" b="1" dirty="0">
              <a:latin typeface="+mn-lt"/>
            </a:endParaRPr>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02273" y="4363458"/>
            <a:ext cx="1019985" cy="1033877"/>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15405" y="1947097"/>
            <a:ext cx="550075" cy="1450472"/>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89897" y="2167014"/>
            <a:ext cx="1417862" cy="881174"/>
          </a:xfrm>
          <a:prstGeom prst="rect">
            <a:avLst/>
          </a:prstGeom>
        </p:spPr>
      </p:pic>
      <p:pic>
        <p:nvPicPr>
          <p:cNvPr id="32" name="Picture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46044" y="5072914"/>
            <a:ext cx="476318" cy="952635"/>
          </a:xfrm>
          <a:prstGeom prst="rect">
            <a:avLst/>
          </a:prstGeom>
        </p:spPr>
      </p:pic>
      <p:pic>
        <p:nvPicPr>
          <p:cNvPr id="33" name="Picture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5451954" y="4473107"/>
            <a:ext cx="721927" cy="625434"/>
          </a:xfrm>
          <a:prstGeom prst="rect">
            <a:avLst/>
          </a:prstGeom>
        </p:spPr>
      </p:pic>
      <p:sp>
        <p:nvSpPr>
          <p:cNvPr id="34" name="Oval 33"/>
          <p:cNvSpPr/>
          <p:nvPr userDrawn="1"/>
        </p:nvSpPr>
        <p:spPr>
          <a:xfrm>
            <a:off x="914400" y="165843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3200937"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a:off x="5423959"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a:off x="2071167" y="4163032"/>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userDrawn="1"/>
        </p:nvSpPr>
        <p:spPr>
          <a:xfrm>
            <a:off x="2519928" y="5323853"/>
            <a:ext cx="1079398" cy="646331"/>
          </a:xfrm>
          <a:prstGeom prst="rect">
            <a:avLst/>
          </a:prstGeom>
          <a:noFill/>
        </p:spPr>
        <p:txBody>
          <a:bodyPr wrap="none" rtlCol="0">
            <a:spAutoFit/>
          </a:bodyPr>
          <a:lstStyle/>
          <a:p>
            <a:pPr algn="ctr"/>
            <a:r>
              <a:rPr lang="en-ZA" sz="1200" b="1" dirty="0" smtClean="0"/>
              <a:t>Praying hands</a:t>
            </a:r>
          </a:p>
          <a:p>
            <a:pPr algn="ctr"/>
            <a:r>
              <a:rPr lang="en-ZA" sz="1200" b="1" dirty="0" smtClean="0"/>
              <a:t>or a </a:t>
            </a:r>
          </a:p>
          <a:p>
            <a:pPr algn="ctr"/>
            <a:r>
              <a:rPr lang="en-ZA" sz="1200" b="1" dirty="0" smtClean="0"/>
              <a:t>High five?</a:t>
            </a:r>
            <a:endParaRPr lang="en-GB" sz="1200" b="1" dirty="0"/>
          </a:p>
        </p:txBody>
      </p:sp>
      <p:sp>
        <p:nvSpPr>
          <p:cNvPr id="39" name="Oval 38"/>
          <p:cNvSpPr/>
          <p:nvPr userDrawn="1"/>
        </p:nvSpPr>
        <p:spPr>
          <a:xfrm>
            <a:off x="4407721" y="4155357"/>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50989" y="4529287"/>
            <a:ext cx="454058" cy="330078"/>
          </a:xfrm>
          <a:prstGeom prst="rect">
            <a:avLst/>
          </a:prstGeom>
        </p:spPr>
      </p:pic>
      <p:pic>
        <p:nvPicPr>
          <p:cNvPr id="41" name="Picture 4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66492" y="4520759"/>
            <a:ext cx="666923" cy="577782"/>
          </a:xfrm>
          <a:prstGeom prst="rect">
            <a:avLst/>
          </a:prstGeom>
        </p:spPr>
      </p:pic>
      <p:pic>
        <p:nvPicPr>
          <p:cNvPr id="42" name="Picture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4111" y="4581141"/>
            <a:ext cx="193113" cy="355395"/>
          </a:xfrm>
          <a:prstGeom prst="rect">
            <a:avLst/>
          </a:prstGeom>
        </p:spPr>
      </p:pic>
      <p:sp>
        <p:nvSpPr>
          <p:cNvPr id="43" name="TextBox 42"/>
          <p:cNvSpPr txBox="1"/>
          <p:nvPr userDrawn="1"/>
        </p:nvSpPr>
        <p:spPr>
          <a:xfrm>
            <a:off x="4973492" y="4259843"/>
            <a:ext cx="793935" cy="307777"/>
          </a:xfrm>
          <a:prstGeom prst="rect">
            <a:avLst/>
          </a:prstGeom>
          <a:noFill/>
        </p:spPr>
        <p:txBody>
          <a:bodyPr wrap="square" rtlCol="0">
            <a:spAutoFit/>
          </a:bodyPr>
          <a:lstStyle/>
          <a:p>
            <a:r>
              <a:rPr lang="en-ZA" sz="1400" dirty="0" smtClean="0">
                <a:latin typeface="Aharoni" panose="02010803020104030203" pitchFamily="2" charset="-79"/>
                <a:cs typeface="Aharoni" panose="02010803020104030203" pitchFamily="2" charset="-79"/>
              </a:rPr>
              <a:t>PLANT</a:t>
            </a:r>
            <a:endParaRPr lang="en-GB" sz="1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73519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heel(1)">
                                      <p:cBhvr>
                                        <p:cTn id="12" dur="1000"/>
                                        <p:tgtEl>
                                          <p:spTgt spid="34"/>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1000"/>
                                        <p:tgtEl>
                                          <p:spTgt spid="35"/>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childTnLst>
                                </p:cTn>
                              </p:par>
                            </p:childTnLst>
                          </p:cTn>
                        </p:par>
                        <p:par>
                          <p:cTn id="37" fill="hold">
                            <p:stCondLst>
                              <p:cond delay="500"/>
                            </p:stCondLst>
                            <p:childTnLst>
                              <p:par>
                                <p:cTn id="38" presetID="21" presetClass="entr" presetSubtype="1"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heel(1)">
                                      <p:cBhvr>
                                        <p:cTn id="40" dur="1000"/>
                                        <p:tgtEl>
                                          <p:spTgt spid="36"/>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heel(1)">
                                      <p:cBhvr>
                                        <p:cTn id="54" dur="1000"/>
                                        <p:tgtEl>
                                          <p:spTgt spid="37"/>
                                        </p:tgtEl>
                                      </p:cBhvr>
                                    </p:animEffect>
                                  </p:childTnLst>
                                </p:cTn>
                              </p:par>
                            </p:childTnLst>
                          </p:cTn>
                        </p:par>
                        <p:par>
                          <p:cTn id="55" fill="hold">
                            <p:stCondLst>
                              <p:cond delay="150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 calcmode="lin" valueType="num">
                                      <p:cBhvr>
                                        <p:cTn id="66" dur="500" fill="hold"/>
                                        <p:tgtEl>
                                          <p:spTgt spid="28"/>
                                        </p:tgtEl>
                                        <p:attrNameLst>
                                          <p:attrName>ppt_w</p:attrName>
                                        </p:attrNameLst>
                                      </p:cBhvr>
                                      <p:tavLst>
                                        <p:tav tm="0">
                                          <p:val>
                                            <p:fltVal val="0"/>
                                          </p:val>
                                        </p:tav>
                                        <p:tav tm="100000">
                                          <p:val>
                                            <p:strVal val="#ppt_w"/>
                                          </p:val>
                                        </p:tav>
                                      </p:tavLst>
                                    </p:anim>
                                    <p:anim calcmode="lin" valueType="num">
                                      <p:cBhvr>
                                        <p:cTn id="67" dur="500" fill="hold"/>
                                        <p:tgtEl>
                                          <p:spTgt spid="28"/>
                                        </p:tgtEl>
                                        <p:attrNameLst>
                                          <p:attrName>ppt_h</p:attrName>
                                        </p:attrNameLst>
                                      </p:cBhvr>
                                      <p:tavLst>
                                        <p:tav tm="0">
                                          <p:val>
                                            <p:fltVal val="0"/>
                                          </p:val>
                                        </p:tav>
                                        <p:tav tm="100000">
                                          <p:val>
                                            <p:strVal val="#ppt_h"/>
                                          </p:val>
                                        </p:tav>
                                      </p:tavLst>
                                    </p:anim>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heel(1)">
                                      <p:cBhvr>
                                        <p:cTn id="71" dur="1000"/>
                                        <p:tgtEl>
                                          <p:spTgt spid="39"/>
                                        </p:tgtEl>
                                      </p:cBhvr>
                                    </p:animEffect>
                                  </p:childTnLst>
                                </p:cTn>
                              </p:par>
                            </p:childTnLst>
                          </p:cTn>
                        </p:par>
                        <p:par>
                          <p:cTn id="72" fill="hold">
                            <p:stCondLst>
                              <p:cond delay="1500"/>
                            </p:stCondLst>
                            <p:childTnLst>
                              <p:par>
                                <p:cTn id="73" presetID="10" presetClass="entr" presetSubtype="0"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par>
                                <p:cTn id="82" presetID="10"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nodeType="with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28" grpId="0"/>
      <p:bldP spid="34" grpId="0" animBg="1"/>
      <p:bldP spid="35" grpId="0" animBg="1"/>
      <p:bldP spid="36" grpId="0" animBg="1"/>
      <p:bldP spid="37" grpId="0" animBg="1"/>
      <p:bldP spid="38" grpId="0"/>
      <p:bldP spid="39" grpId="0" animBg="1"/>
      <p:bldP spid="4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TextBox 2"/>
          <p:cNvSpPr txBox="1"/>
          <p:nvPr userDrawn="1"/>
        </p:nvSpPr>
        <p:spPr>
          <a:xfrm>
            <a:off x="687353" y="2747526"/>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4" name="Straight Connector 3"/>
          <p:cNvCxnSpPr/>
          <p:nvPr userDrawn="1"/>
        </p:nvCxnSpPr>
        <p:spPr>
          <a:xfrm>
            <a:off x="2898638" y="2512597"/>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975402" y="1600200"/>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extLst>
      <p:ext uri="{BB962C8B-B14F-4D97-AF65-F5344CB8AC3E}">
        <p14:creationId xmlns:p14="http://schemas.microsoft.com/office/powerpoint/2010/main" val="41667890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extLst>
      <p:ext uri="{BB962C8B-B14F-4D97-AF65-F5344CB8AC3E}">
        <p14:creationId xmlns:p14="http://schemas.microsoft.com/office/powerpoint/2010/main" val="31770392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81171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ustDataLst>
      <p:tags r:id="rId1"/>
    </p:custDataLst>
    <p:extLst>
      <p:ext uri="{BB962C8B-B14F-4D97-AF65-F5344CB8AC3E}">
        <p14:creationId xmlns:p14="http://schemas.microsoft.com/office/powerpoint/2010/main" val="1606236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1381475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457200" y="2286000"/>
            <a:ext cx="7396263" cy="8382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p:cNvCxnSpPr/>
          <p:nvPr userDrawn="1"/>
        </p:nvCxnSpPr>
        <p:spPr>
          <a:xfrm flipH="1">
            <a:off x="683616" y="2391079"/>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 name="Content Placeholder 2"/>
          <p:cNvSpPr txBox="1">
            <a:spLocks/>
          </p:cNvSpPr>
          <p:nvPr userDrawn="1"/>
        </p:nvSpPr>
        <p:spPr>
          <a:xfrm>
            <a:off x="761999" y="2472567"/>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1</a:t>
            </a:r>
            <a:endParaRPr lang="en-ZA" sz="2400" dirty="0" smtClean="0">
              <a:solidFill>
                <a:schemeClr val="tx1"/>
              </a:solidFill>
            </a:endParaRPr>
          </a:p>
        </p:txBody>
      </p:sp>
      <p:sp>
        <p:nvSpPr>
          <p:cNvPr id="5" name="Rectangle 4"/>
          <p:cNvSpPr/>
          <p:nvPr userDrawn="1"/>
        </p:nvSpPr>
        <p:spPr>
          <a:xfrm>
            <a:off x="457199" y="3234418"/>
            <a:ext cx="7396263" cy="95658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6" name="Straight Connector 5"/>
          <p:cNvCxnSpPr/>
          <p:nvPr userDrawn="1"/>
        </p:nvCxnSpPr>
        <p:spPr>
          <a:xfrm flipH="1">
            <a:off x="683615" y="3381679"/>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Content Placeholder 2"/>
          <p:cNvSpPr txBox="1">
            <a:spLocks/>
          </p:cNvSpPr>
          <p:nvPr userDrawn="1"/>
        </p:nvSpPr>
        <p:spPr>
          <a:xfrm>
            <a:off x="761998" y="3352949"/>
            <a:ext cx="6741696" cy="761851"/>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2</a:t>
            </a:r>
            <a:endParaRPr lang="en-ZA" sz="2400" dirty="0" smtClean="0">
              <a:solidFill>
                <a:schemeClr val="tx1"/>
              </a:solidFill>
            </a:endParaRPr>
          </a:p>
        </p:txBody>
      </p:sp>
      <p:sp>
        <p:nvSpPr>
          <p:cNvPr id="8" name="Rectangle 7"/>
          <p:cNvSpPr/>
          <p:nvPr userDrawn="1"/>
        </p:nvSpPr>
        <p:spPr>
          <a:xfrm>
            <a:off x="457199" y="4301218"/>
            <a:ext cx="7396263" cy="8382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userDrawn="1"/>
        </p:nvCxnSpPr>
        <p:spPr>
          <a:xfrm flipH="1">
            <a:off x="683615" y="4406297"/>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0" name="Content Placeholder 2"/>
          <p:cNvSpPr txBox="1">
            <a:spLocks/>
          </p:cNvSpPr>
          <p:nvPr userDrawn="1"/>
        </p:nvSpPr>
        <p:spPr>
          <a:xfrm>
            <a:off x="761998" y="4487785"/>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3</a:t>
            </a:r>
            <a:endParaRPr lang="en-ZA" sz="2400" dirty="0" smtClean="0">
              <a:solidFill>
                <a:schemeClr val="tx1"/>
              </a:solidFill>
            </a:endParaRPr>
          </a:p>
        </p:txBody>
      </p:sp>
      <p:sp>
        <p:nvSpPr>
          <p:cNvPr id="11" name="Rectangle 10"/>
          <p:cNvSpPr/>
          <p:nvPr userDrawn="1"/>
        </p:nvSpPr>
        <p:spPr>
          <a:xfrm>
            <a:off x="457199" y="5239209"/>
            <a:ext cx="7396263" cy="8382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userDrawn="1"/>
        </p:nvCxnSpPr>
        <p:spPr>
          <a:xfrm flipH="1">
            <a:off x="683615" y="5344288"/>
            <a:ext cx="2184" cy="646345"/>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Content Placeholder 2"/>
          <p:cNvSpPr txBox="1">
            <a:spLocks/>
          </p:cNvSpPr>
          <p:nvPr userDrawn="1"/>
        </p:nvSpPr>
        <p:spPr>
          <a:xfrm>
            <a:off x="761998" y="5425776"/>
            <a:ext cx="5660406" cy="465065"/>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2400" b="1" dirty="0" smtClean="0">
                <a:solidFill>
                  <a:schemeClr val="tx1"/>
                </a:solidFill>
              </a:rPr>
              <a:t>List</a:t>
            </a:r>
            <a:r>
              <a:rPr lang="en-ZA" sz="2400" b="1" baseline="0" dirty="0" smtClean="0">
                <a:solidFill>
                  <a:schemeClr val="tx1"/>
                </a:solidFill>
              </a:rPr>
              <a:t> Item 4</a:t>
            </a:r>
            <a:endParaRPr lang="en-ZA" sz="2400" dirty="0" smtClean="0">
              <a:solidFill>
                <a:schemeClr val="tx1"/>
              </a:solidFill>
            </a:endParaRPr>
          </a:p>
        </p:txBody>
      </p:sp>
    </p:spTree>
    <p:extLst>
      <p:ext uri="{BB962C8B-B14F-4D97-AF65-F5344CB8AC3E}">
        <p14:creationId xmlns:p14="http://schemas.microsoft.com/office/powerpoint/2010/main" val="4539038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Content Placeholder 2"/>
          <p:cNvSpPr txBox="1">
            <a:spLocks/>
          </p:cNvSpPr>
          <p:nvPr userDrawn="1"/>
        </p:nvSpPr>
        <p:spPr>
          <a:xfrm>
            <a:off x="723901" y="1981200"/>
            <a:ext cx="678180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5600" indent="-355600"/>
            <a:r>
              <a:rPr lang="en-ZA" sz="2100" dirty="0" smtClean="0"/>
              <a:t>Meaning</a:t>
            </a:r>
            <a:endParaRPr lang="en-ZA" sz="2100" dirty="0"/>
          </a:p>
        </p:txBody>
      </p:sp>
      <p:sp>
        <p:nvSpPr>
          <p:cNvPr id="3" name="Rectangle 2"/>
          <p:cNvSpPr/>
          <p:nvPr userDrawn="1"/>
        </p:nvSpPr>
        <p:spPr>
          <a:xfrm>
            <a:off x="495300" y="1524000"/>
            <a:ext cx="7391400" cy="4467224"/>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4" name="Content Placeholder 2"/>
          <p:cNvSpPr txBox="1">
            <a:spLocks/>
          </p:cNvSpPr>
          <p:nvPr userDrawn="1"/>
        </p:nvSpPr>
        <p:spPr>
          <a:xfrm>
            <a:off x="800100" y="1228725"/>
            <a:ext cx="20574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5" name="Content Placeholder 2"/>
          <p:cNvSpPr txBox="1">
            <a:spLocks/>
          </p:cNvSpPr>
          <p:nvPr userDrawn="1"/>
        </p:nvSpPr>
        <p:spPr>
          <a:xfrm>
            <a:off x="6858000" y="5386388"/>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9600" b="1" i="1" dirty="0" smtClean="0">
                <a:solidFill>
                  <a:srgbClr val="1073B0"/>
                </a:solidFill>
              </a:rPr>
              <a:t>” </a:t>
            </a:r>
            <a:endParaRPr lang="en-GB" sz="9600" b="1" i="1" dirty="0">
              <a:solidFill>
                <a:srgbClr val="1073B0"/>
              </a:solidFill>
            </a:endParaRPr>
          </a:p>
        </p:txBody>
      </p:sp>
    </p:spTree>
    <p:extLst>
      <p:ext uri="{BB962C8B-B14F-4D97-AF65-F5344CB8AC3E}">
        <p14:creationId xmlns:p14="http://schemas.microsoft.com/office/powerpoint/2010/main" val="19427886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19" name="Picture 1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20"/>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233301903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697" r:id="rId8"/>
    <p:sldLayoutId id="2147483698"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17.wav"/><Relationship Id="rId13" Type="http://schemas.microsoft.com/office/2007/relationships/media" Target="../media/media20.wav"/><Relationship Id="rId18" Type="http://schemas.openxmlformats.org/officeDocument/2006/relationships/image" Target="../media/image40.png"/><Relationship Id="rId3" Type="http://schemas.microsoft.com/office/2007/relationships/media" Target="../media/media15.wav"/><Relationship Id="rId21" Type="http://schemas.openxmlformats.org/officeDocument/2006/relationships/image" Target="../media/image43.png"/><Relationship Id="rId7" Type="http://schemas.microsoft.com/office/2007/relationships/media" Target="../media/media17.wav"/><Relationship Id="rId12" Type="http://schemas.openxmlformats.org/officeDocument/2006/relationships/audio" Target="../media/media19.wav"/><Relationship Id="rId17" Type="http://schemas.openxmlformats.org/officeDocument/2006/relationships/slideLayout" Target="../slideLayouts/slideLayout7.xml"/><Relationship Id="rId2" Type="http://schemas.openxmlformats.org/officeDocument/2006/relationships/audio" Target="../media/media14.wav"/><Relationship Id="rId16" Type="http://schemas.openxmlformats.org/officeDocument/2006/relationships/audio" Target="../media/media21.wav"/><Relationship Id="rId20" Type="http://schemas.openxmlformats.org/officeDocument/2006/relationships/image" Target="../media/image42.png"/><Relationship Id="rId1" Type="http://schemas.microsoft.com/office/2007/relationships/media" Target="../media/media14.wav"/><Relationship Id="rId6" Type="http://schemas.openxmlformats.org/officeDocument/2006/relationships/audio" Target="../media/media16.wav"/><Relationship Id="rId11" Type="http://schemas.microsoft.com/office/2007/relationships/media" Target="../media/media19.wav"/><Relationship Id="rId24" Type="http://schemas.openxmlformats.org/officeDocument/2006/relationships/image" Target="../media/image27.png"/><Relationship Id="rId5" Type="http://schemas.microsoft.com/office/2007/relationships/media" Target="../media/media16.wav"/><Relationship Id="rId15" Type="http://schemas.microsoft.com/office/2007/relationships/media" Target="../media/media21.wav"/><Relationship Id="rId23" Type="http://schemas.openxmlformats.org/officeDocument/2006/relationships/image" Target="../media/image26.png"/><Relationship Id="rId10" Type="http://schemas.openxmlformats.org/officeDocument/2006/relationships/audio" Target="../media/media18.wav"/><Relationship Id="rId19" Type="http://schemas.openxmlformats.org/officeDocument/2006/relationships/image" Target="../media/image41.png"/><Relationship Id="rId4" Type="http://schemas.openxmlformats.org/officeDocument/2006/relationships/audio" Target="../media/media15.wav"/><Relationship Id="rId9" Type="http://schemas.microsoft.com/office/2007/relationships/media" Target="../media/media18.wav"/><Relationship Id="rId14" Type="http://schemas.openxmlformats.org/officeDocument/2006/relationships/audio" Target="../media/media20.wav"/><Relationship Id="rId22"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audio" Target="../media/media25.wav"/><Relationship Id="rId13" Type="http://schemas.openxmlformats.org/officeDocument/2006/relationships/slideLayout" Target="../slideLayouts/slideLayout7.xml"/><Relationship Id="rId18" Type="http://schemas.openxmlformats.org/officeDocument/2006/relationships/image" Target="../media/image50.png"/><Relationship Id="rId3" Type="http://schemas.microsoft.com/office/2007/relationships/media" Target="../media/media23.wav"/><Relationship Id="rId21" Type="http://schemas.openxmlformats.org/officeDocument/2006/relationships/image" Target="../media/image53.png"/><Relationship Id="rId7" Type="http://schemas.microsoft.com/office/2007/relationships/media" Target="../media/media25.wav"/><Relationship Id="rId12" Type="http://schemas.openxmlformats.org/officeDocument/2006/relationships/audio" Target="../media/media27.wav"/><Relationship Id="rId17" Type="http://schemas.openxmlformats.org/officeDocument/2006/relationships/image" Target="../media/image49.png"/><Relationship Id="rId2" Type="http://schemas.openxmlformats.org/officeDocument/2006/relationships/audio" Target="../media/media22.wav"/><Relationship Id="rId16" Type="http://schemas.openxmlformats.org/officeDocument/2006/relationships/image" Target="../media/image48.png"/><Relationship Id="rId20" Type="http://schemas.openxmlformats.org/officeDocument/2006/relationships/image" Target="../media/image52.png"/><Relationship Id="rId1" Type="http://schemas.microsoft.com/office/2007/relationships/media" Target="../media/media22.wav"/><Relationship Id="rId6" Type="http://schemas.openxmlformats.org/officeDocument/2006/relationships/audio" Target="../media/media24.wav"/><Relationship Id="rId11" Type="http://schemas.microsoft.com/office/2007/relationships/media" Target="../media/media27.wav"/><Relationship Id="rId5" Type="http://schemas.microsoft.com/office/2007/relationships/media" Target="../media/media24.wav"/><Relationship Id="rId15" Type="http://schemas.openxmlformats.org/officeDocument/2006/relationships/image" Target="../media/image26.png"/><Relationship Id="rId10" Type="http://schemas.openxmlformats.org/officeDocument/2006/relationships/audio" Target="../media/media26.wav"/><Relationship Id="rId19" Type="http://schemas.openxmlformats.org/officeDocument/2006/relationships/image" Target="../media/image51.png"/><Relationship Id="rId4" Type="http://schemas.openxmlformats.org/officeDocument/2006/relationships/audio" Target="../media/media23.wav"/><Relationship Id="rId9" Type="http://schemas.microsoft.com/office/2007/relationships/media" Target="../media/media26.wav"/><Relationship Id="rId14" Type="http://schemas.openxmlformats.org/officeDocument/2006/relationships/image" Target="../media/image47.png"/><Relationship Id="rId22"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23.png"/><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audio" Target="../media/media1.wav"/><Relationship Id="rId16" Type="http://schemas.openxmlformats.org/officeDocument/2006/relationships/image" Target="../media/image26.png"/><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slideLayout" Target="../slideLayouts/slideLayout7.xml"/><Relationship Id="rId5" Type="http://schemas.microsoft.com/office/2007/relationships/media" Target="../media/media3.wav"/><Relationship Id="rId15" Type="http://schemas.openxmlformats.org/officeDocument/2006/relationships/image" Target="../media/image25.png"/><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30.png"/><Relationship Id="rId3" Type="http://schemas.microsoft.com/office/2007/relationships/media" Target="../media/media7.wav"/><Relationship Id="rId7" Type="http://schemas.microsoft.com/office/2007/relationships/media" Target="../media/media9.wav"/><Relationship Id="rId12" Type="http://schemas.openxmlformats.org/officeDocument/2006/relationships/image" Target="../media/image2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image" Target="../media/image28.png"/><Relationship Id="rId5" Type="http://schemas.microsoft.com/office/2007/relationships/media" Target="../media/media8.wav"/><Relationship Id="rId15" Type="http://schemas.openxmlformats.org/officeDocument/2006/relationships/image" Target="../media/image27.png"/><Relationship Id="rId10" Type="http://schemas.openxmlformats.org/officeDocument/2006/relationships/notesSlide" Target="../notesSlides/notesSlide2.xml"/><Relationship Id="rId4" Type="http://schemas.openxmlformats.org/officeDocument/2006/relationships/audio" Target="../media/media7.wav"/><Relationship Id="rId9" Type="http://schemas.openxmlformats.org/officeDocument/2006/relationships/slideLayout" Target="../slideLayouts/slideLayout7.xml"/><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media13.wav"/><Relationship Id="rId13" Type="http://schemas.openxmlformats.org/officeDocument/2006/relationships/image" Target="../media/image37.png"/><Relationship Id="rId3" Type="http://schemas.microsoft.com/office/2007/relationships/media" Target="../media/media11.wav"/><Relationship Id="rId7" Type="http://schemas.microsoft.com/office/2007/relationships/media" Target="../media/media13.wav"/><Relationship Id="rId12" Type="http://schemas.openxmlformats.org/officeDocument/2006/relationships/image" Target="../media/image36.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2.wav"/><Relationship Id="rId11" Type="http://schemas.openxmlformats.org/officeDocument/2006/relationships/image" Target="../media/image35.png"/><Relationship Id="rId5" Type="http://schemas.microsoft.com/office/2007/relationships/media" Target="../media/media12.wav"/><Relationship Id="rId15" Type="http://schemas.openxmlformats.org/officeDocument/2006/relationships/image" Target="../media/image27.png"/><Relationship Id="rId10" Type="http://schemas.openxmlformats.org/officeDocument/2006/relationships/notesSlide" Target="../notesSlides/notesSlide3.xml"/><Relationship Id="rId4" Type="http://schemas.openxmlformats.org/officeDocument/2006/relationships/audio" Target="../media/media11.wav"/><Relationship Id="rId9" Type="http://schemas.openxmlformats.org/officeDocument/2006/relationships/slideLayout" Target="../slideLayouts/slideLayout7.xml"/><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2</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Purpose, message and meaning of signs</a:t>
            </a:r>
            <a:endParaRPr lang="en-GB" dirty="0"/>
          </a:p>
        </p:txBody>
      </p:sp>
      <p:sp>
        <p:nvSpPr>
          <p:cNvPr id="7" name="Content Placeholder 2"/>
          <p:cNvSpPr txBox="1">
            <a:spLocks/>
          </p:cNvSpPr>
          <p:nvPr/>
        </p:nvSpPr>
        <p:spPr>
          <a:xfrm>
            <a:off x="1024547" y="1890153"/>
            <a:ext cx="3205222"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800" b="1" dirty="0" smtClean="0">
                <a:solidFill>
                  <a:srgbClr val="1073B0"/>
                </a:solidFill>
              </a:rPr>
              <a:t>Signs that inform:</a:t>
            </a:r>
            <a:endParaRPr lang="en-ZA" sz="2800" b="1" dirty="0">
              <a:solidFill>
                <a:srgbClr val="1073B0"/>
              </a:solidFill>
            </a:endParaRPr>
          </a:p>
        </p:txBody>
      </p:sp>
      <p:cxnSp>
        <p:nvCxnSpPr>
          <p:cNvPr id="14" name="Straight Connector 13"/>
          <p:cNvCxnSpPr/>
          <p:nvPr/>
        </p:nvCxnSpPr>
        <p:spPr>
          <a:xfrm>
            <a:off x="4487165" y="2145000"/>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5" name="Content Placeholder 2"/>
          <p:cNvSpPr txBox="1">
            <a:spLocks/>
          </p:cNvSpPr>
          <p:nvPr/>
        </p:nvSpPr>
        <p:spPr>
          <a:xfrm>
            <a:off x="5115350" y="1880606"/>
            <a:ext cx="2572215"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800" b="1" dirty="0" smtClean="0">
                <a:solidFill>
                  <a:srgbClr val="A4C83B"/>
                </a:solidFill>
              </a:rPr>
              <a:t>Signs that warn:</a:t>
            </a:r>
            <a:endParaRPr lang="en-ZA" sz="2800" b="1" dirty="0">
              <a:solidFill>
                <a:srgbClr val="A4C83B"/>
              </a:solidFill>
            </a:endParaRPr>
          </a:p>
        </p:txBody>
      </p:sp>
      <p:grpSp>
        <p:nvGrpSpPr>
          <p:cNvPr id="31" name="Group 30"/>
          <p:cNvGrpSpPr/>
          <p:nvPr/>
        </p:nvGrpSpPr>
        <p:grpSpPr>
          <a:xfrm>
            <a:off x="4944365" y="2587126"/>
            <a:ext cx="2980435" cy="1139782"/>
            <a:chOff x="4572000" y="2439257"/>
            <a:chExt cx="2980435" cy="1139782"/>
          </a:xfrm>
        </p:grpSpPr>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0" y="2439257"/>
              <a:ext cx="1139782" cy="1139782"/>
            </a:xfrm>
            <a:prstGeom prst="rect">
              <a:avLst/>
            </a:prstGeom>
          </p:spPr>
        </p:pic>
        <p:sp>
          <p:nvSpPr>
            <p:cNvPr id="23" name="Content Placeholder 2"/>
            <p:cNvSpPr txBox="1">
              <a:spLocks/>
            </p:cNvSpPr>
            <p:nvPr/>
          </p:nvSpPr>
          <p:spPr>
            <a:xfrm>
              <a:off x="5628163" y="2655600"/>
              <a:ext cx="1924272" cy="7632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400" b="1" dirty="0" smtClean="0"/>
                <a:t>Prohibition signs</a:t>
              </a:r>
              <a:endParaRPr lang="en-ZA" sz="2400" b="1" dirty="0"/>
            </a:p>
          </p:txBody>
        </p:sp>
      </p:grpSp>
      <p:grpSp>
        <p:nvGrpSpPr>
          <p:cNvPr id="30" name="Group 29"/>
          <p:cNvGrpSpPr/>
          <p:nvPr/>
        </p:nvGrpSpPr>
        <p:grpSpPr>
          <a:xfrm>
            <a:off x="5042744" y="4107269"/>
            <a:ext cx="2773393" cy="1417549"/>
            <a:chOff x="4670379" y="3959400"/>
            <a:chExt cx="2773393" cy="1417549"/>
          </a:xfrm>
        </p:grpSpPr>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70379" y="3959400"/>
              <a:ext cx="1041403" cy="1417549"/>
            </a:xfrm>
            <a:prstGeom prst="rect">
              <a:avLst/>
            </a:prstGeom>
          </p:spPr>
        </p:pic>
        <p:sp>
          <p:nvSpPr>
            <p:cNvPr id="26" name="Content Placeholder 2"/>
            <p:cNvSpPr txBox="1">
              <a:spLocks/>
            </p:cNvSpPr>
            <p:nvPr/>
          </p:nvSpPr>
          <p:spPr>
            <a:xfrm>
              <a:off x="5736826" y="4326277"/>
              <a:ext cx="1706946" cy="7632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400" b="1" dirty="0" smtClean="0"/>
                <a:t>Hazard signs</a:t>
              </a:r>
              <a:endParaRPr lang="en-ZA" sz="2400" b="1" dirty="0"/>
            </a:p>
          </p:txBody>
        </p:sp>
      </p:grpSp>
      <p:grpSp>
        <p:nvGrpSpPr>
          <p:cNvPr id="32" name="Group 31"/>
          <p:cNvGrpSpPr/>
          <p:nvPr/>
        </p:nvGrpSpPr>
        <p:grpSpPr>
          <a:xfrm>
            <a:off x="612888" y="2487733"/>
            <a:ext cx="3645677" cy="763285"/>
            <a:chOff x="265279" y="2627505"/>
            <a:chExt cx="3645677" cy="763285"/>
          </a:xfrm>
        </p:grpSpPr>
        <p:pic>
          <p:nvPicPr>
            <p:cNvPr id="3" name="Pictur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5279" y="2719354"/>
              <a:ext cx="1600200" cy="575072"/>
            </a:xfrm>
            <a:prstGeom prst="rect">
              <a:avLst/>
            </a:prstGeom>
          </p:spPr>
        </p:pic>
        <p:sp>
          <p:nvSpPr>
            <p:cNvPr id="27" name="Content Placeholder 2"/>
            <p:cNvSpPr txBox="1">
              <a:spLocks/>
            </p:cNvSpPr>
            <p:nvPr/>
          </p:nvSpPr>
          <p:spPr>
            <a:xfrm>
              <a:off x="1986684" y="2627505"/>
              <a:ext cx="1924272" cy="7632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400" b="1" dirty="0" smtClean="0"/>
                <a:t>Direction and place signs</a:t>
              </a:r>
              <a:endParaRPr lang="en-ZA" sz="2400" b="1" dirty="0"/>
            </a:p>
          </p:txBody>
        </p:sp>
      </p:grpSp>
      <p:grpSp>
        <p:nvGrpSpPr>
          <p:cNvPr id="33" name="Group 32"/>
          <p:cNvGrpSpPr/>
          <p:nvPr/>
        </p:nvGrpSpPr>
        <p:grpSpPr>
          <a:xfrm>
            <a:off x="996473" y="3341425"/>
            <a:ext cx="3248500" cy="1274048"/>
            <a:chOff x="648864" y="3519407"/>
            <a:chExt cx="3248500" cy="1274048"/>
          </a:xfrm>
        </p:grpSpPr>
        <p:pic>
          <p:nvPicPr>
            <p:cNvPr id="18" name="Picture 1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8864" y="3519407"/>
              <a:ext cx="875175" cy="1274048"/>
            </a:xfrm>
            <a:prstGeom prst="rect">
              <a:avLst/>
            </a:prstGeom>
          </p:spPr>
        </p:pic>
        <p:sp>
          <p:nvSpPr>
            <p:cNvPr id="28" name="Content Placeholder 2"/>
            <p:cNvSpPr txBox="1">
              <a:spLocks/>
            </p:cNvSpPr>
            <p:nvPr/>
          </p:nvSpPr>
          <p:spPr>
            <a:xfrm>
              <a:off x="1973092" y="3904890"/>
              <a:ext cx="1924272" cy="7632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400" b="1" dirty="0" smtClean="0"/>
                <a:t>Mandatory signs</a:t>
              </a:r>
              <a:endParaRPr lang="en-ZA" sz="2400" b="1" dirty="0"/>
            </a:p>
          </p:txBody>
        </p:sp>
      </p:grpSp>
      <p:grpSp>
        <p:nvGrpSpPr>
          <p:cNvPr id="34" name="Group 33"/>
          <p:cNvGrpSpPr/>
          <p:nvPr/>
        </p:nvGrpSpPr>
        <p:grpSpPr>
          <a:xfrm>
            <a:off x="1046405" y="4781901"/>
            <a:ext cx="3198568" cy="1161699"/>
            <a:chOff x="698796" y="4959883"/>
            <a:chExt cx="3198568" cy="1161699"/>
          </a:xfrm>
        </p:grpSpPr>
        <p:pic>
          <p:nvPicPr>
            <p:cNvPr id="19" name="Picture 1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8796" y="4959883"/>
              <a:ext cx="817097" cy="1161699"/>
            </a:xfrm>
            <a:prstGeom prst="rect">
              <a:avLst/>
            </a:prstGeom>
          </p:spPr>
        </p:pic>
        <p:sp>
          <p:nvSpPr>
            <p:cNvPr id="29" name="Content Placeholder 2"/>
            <p:cNvSpPr txBox="1">
              <a:spLocks/>
            </p:cNvSpPr>
            <p:nvPr/>
          </p:nvSpPr>
          <p:spPr>
            <a:xfrm>
              <a:off x="1973092" y="5018786"/>
              <a:ext cx="1924272" cy="106577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400" b="1" dirty="0" smtClean="0"/>
                <a:t>Emergency information signs</a:t>
              </a:r>
              <a:endParaRPr lang="en-ZA" sz="2400" b="1" dirty="0"/>
            </a:p>
          </p:txBody>
        </p:sp>
      </p:grpSp>
      <p:sp>
        <p:nvSpPr>
          <p:cNvPr id="35" name="Rectangle 34"/>
          <p:cNvSpPr/>
          <p:nvPr/>
        </p:nvSpPr>
        <p:spPr>
          <a:xfrm>
            <a:off x="8424001" y="1880606"/>
            <a:ext cx="720000" cy="364421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672901" y="2072951"/>
            <a:ext cx="2883798" cy="3301282"/>
          </a:xfrm>
          <a:prstGeom prst="rect">
            <a:avLst/>
          </a:prstGeom>
        </p:spPr>
      </p:pic>
      <p:pic>
        <p:nvPicPr>
          <p:cNvPr id="4" nam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9586913" y="3178175"/>
            <a:ext cx="609600" cy="609600"/>
          </a:xfrm>
          <a:prstGeom prst="rect">
            <a:avLst/>
          </a:prstGeom>
        </p:spPr>
      </p:pic>
      <p:pic>
        <p:nvPicPr>
          <p:cNvPr id="5" nam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9685338" y="3276600"/>
            <a:ext cx="609600" cy="609600"/>
          </a:xfrm>
          <a:prstGeom prst="rect">
            <a:avLst/>
          </a:prstGeom>
        </p:spPr>
      </p:pic>
      <p:pic>
        <p:nvPicPr>
          <p:cNvPr id="6" name="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9783763" y="3375025"/>
            <a:ext cx="609600" cy="609600"/>
          </a:xfrm>
          <a:prstGeom prst="rect">
            <a:avLst/>
          </a:prstGeom>
        </p:spPr>
      </p:pic>
      <p:pic>
        <p:nvPicPr>
          <p:cNvPr id="8" name="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9882188" y="3473450"/>
            <a:ext cx="609600" cy="609600"/>
          </a:xfrm>
          <a:prstGeom prst="rect">
            <a:avLst/>
          </a:prstGeom>
        </p:spPr>
      </p:pic>
      <p:pic>
        <p:nvPicPr>
          <p:cNvPr id="9" name="G">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9980613" y="3571875"/>
            <a:ext cx="609600" cy="609600"/>
          </a:xfrm>
          <a:prstGeom prst="rect">
            <a:avLst/>
          </a:prstGeom>
        </p:spPr>
      </p:pic>
      <p:pic>
        <p:nvPicPr>
          <p:cNvPr id="10" name="H">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0079038" y="3670300"/>
            <a:ext cx="609600" cy="609600"/>
          </a:xfrm>
          <a:prstGeom prst="rect">
            <a:avLst/>
          </a:prstGeom>
        </p:spPr>
      </p:pic>
      <p:pic>
        <p:nvPicPr>
          <p:cNvPr id="11" name="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9675068" y="4283098"/>
            <a:ext cx="609600" cy="609600"/>
          </a:xfrm>
          <a:prstGeom prst="rect">
            <a:avLst/>
          </a:prstGeom>
        </p:spPr>
      </p:pic>
      <p:pic>
        <p:nvPicPr>
          <p:cNvPr id="12" name="B">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9783763" y="4847818"/>
            <a:ext cx="609600" cy="609600"/>
          </a:xfrm>
          <a:prstGeom prst="rect">
            <a:avLst/>
          </a:prstGeom>
        </p:spPr>
      </p:pic>
      <p:sp>
        <p:nvSpPr>
          <p:cNvPr id="13" name="Rectangle 12"/>
          <p:cNvSpPr/>
          <p:nvPr/>
        </p:nvSpPr>
        <p:spPr>
          <a:xfrm>
            <a:off x="9394031" y="2086963"/>
            <a:ext cx="1370013" cy="387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45819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11"/>
                                        </p:tgtEl>
                                      </p:cBhvr>
                                    </p:cmd>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mediacall" presetSubtype="0" fill="hold" nodeType="withEffect">
                                  <p:stCondLst>
                                    <p:cond delay="0"/>
                                  </p:stCondLst>
                                  <p:childTnLst>
                                    <p:cmd type="call" cmd="playFrom(0.0)">
                                      <p:cBhvr>
                                        <p:cTn id="19" dur="6978" fill="hold"/>
                                        <p:tgtEl>
                                          <p:spTgt spid="12"/>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0-#ppt_w/2"/>
                                          </p:val>
                                        </p:tav>
                                        <p:tav tm="100000">
                                          <p:val>
                                            <p:strVal val="#ppt_x"/>
                                          </p:val>
                                        </p:tav>
                                      </p:tavLst>
                                    </p:anim>
                                    <p:anim calcmode="lin" valueType="num">
                                      <p:cBhvr additive="base">
                                        <p:cTn id="25" dur="500" fill="hold"/>
                                        <p:tgtEl>
                                          <p:spTgt spid="32"/>
                                        </p:tgtEl>
                                        <p:attrNameLst>
                                          <p:attrName>ppt_y</p:attrName>
                                        </p:attrNameLst>
                                      </p:cBhvr>
                                      <p:tavLst>
                                        <p:tav tm="0">
                                          <p:val>
                                            <p:strVal val="#ppt_y"/>
                                          </p:val>
                                        </p:tav>
                                        <p:tav tm="100000">
                                          <p:val>
                                            <p:strVal val="#ppt_y"/>
                                          </p:val>
                                        </p:tav>
                                      </p:tavLst>
                                    </p:anim>
                                  </p:childTnLst>
                                </p:cTn>
                              </p:par>
                              <p:par>
                                <p:cTn id="26" presetID="3" presetClass="mediacall" presetSubtype="0" fill="hold" nodeType="withEffect">
                                  <p:stCondLst>
                                    <p:cond delay="0"/>
                                  </p:stCondLst>
                                  <p:childTnLst>
                                    <p:cmd type="call" cmd="stop">
                                      <p:cBhvr>
                                        <p:cTn id="27" dur="1" fill="hold"/>
                                        <p:tgtEl>
                                          <p:spTgt spid="12"/>
                                        </p:tgtEl>
                                      </p:cBhvr>
                                    </p:cmd>
                                  </p:childTnLst>
                                </p:cTn>
                              </p:par>
                              <p:par>
                                <p:cTn id="28" presetID="1" presetClass="mediacall" presetSubtype="0" fill="hold" nodeType="withEffect">
                                  <p:stCondLst>
                                    <p:cond delay="0"/>
                                  </p:stCondLst>
                                  <p:childTnLst>
                                    <p:cmd type="call" cmd="playFrom(0.0)">
                                      <p:cBhvr>
                                        <p:cTn id="29" dur="6285" fill="hold"/>
                                        <p:tgtEl>
                                          <p:spTgt spid="4"/>
                                        </p:tgtEl>
                                      </p:cBhvr>
                                    </p:cmd>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0-#ppt_w/2"/>
                                          </p:val>
                                        </p:tav>
                                        <p:tav tm="100000">
                                          <p:val>
                                            <p:strVal val="#ppt_x"/>
                                          </p:val>
                                        </p:tav>
                                      </p:tavLst>
                                    </p:anim>
                                    <p:anim calcmode="lin" valueType="num">
                                      <p:cBhvr additive="base">
                                        <p:cTn id="35" dur="500" fill="hold"/>
                                        <p:tgtEl>
                                          <p:spTgt spid="33"/>
                                        </p:tgtEl>
                                        <p:attrNameLst>
                                          <p:attrName>ppt_y</p:attrName>
                                        </p:attrNameLst>
                                      </p:cBhvr>
                                      <p:tavLst>
                                        <p:tav tm="0">
                                          <p:val>
                                            <p:strVal val="#ppt_y"/>
                                          </p:val>
                                        </p:tav>
                                        <p:tav tm="100000">
                                          <p:val>
                                            <p:strVal val="#ppt_y"/>
                                          </p:val>
                                        </p:tav>
                                      </p:tavLst>
                                    </p:anim>
                                  </p:childTnLst>
                                </p:cTn>
                              </p:par>
                              <p:par>
                                <p:cTn id="36" presetID="3" presetClass="mediacall" presetSubtype="0" fill="hold" nodeType="withEffect">
                                  <p:stCondLst>
                                    <p:cond delay="0"/>
                                  </p:stCondLst>
                                  <p:childTnLst>
                                    <p:cmd type="call" cmd="stop">
                                      <p:cBhvr>
                                        <p:cTn id="37" dur="1" fill="hold"/>
                                        <p:tgtEl>
                                          <p:spTgt spid="4"/>
                                        </p:tgtEl>
                                      </p:cBhvr>
                                    </p:cmd>
                                  </p:childTnLst>
                                </p:cTn>
                              </p:par>
                              <p:par>
                                <p:cTn id="38" presetID="1" presetClass="mediacall" presetSubtype="0" fill="hold" nodeType="withEffect">
                                  <p:stCondLst>
                                    <p:cond delay="0"/>
                                  </p:stCondLst>
                                  <p:childTnLst>
                                    <p:cmd type="call" cmd="playFrom(0.0)">
                                      <p:cBhvr>
                                        <p:cTn id="39" dur="7038" fill="hold"/>
                                        <p:tgtEl>
                                          <p:spTgt spid="5"/>
                                        </p:tgtEl>
                                      </p:cBhvr>
                                    </p:cmd>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0-#ppt_w/2"/>
                                          </p:val>
                                        </p:tav>
                                        <p:tav tm="100000">
                                          <p:val>
                                            <p:strVal val="#ppt_x"/>
                                          </p:val>
                                        </p:tav>
                                      </p:tavLst>
                                    </p:anim>
                                    <p:anim calcmode="lin" valueType="num">
                                      <p:cBhvr additive="base">
                                        <p:cTn id="4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par>
                                <p:cTn id="51" presetID="3" presetClass="mediacall" presetSubtype="0" fill="hold" nodeType="withEffect">
                                  <p:stCondLst>
                                    <p:cond delay="0"/>
                                  </p:stCondLst>
                                  <p:childTnLst>
                                    <p:cmd type="call" cmd="stop">
                                      <p:cBhvr>
                                        <p:cTn id="52" dur="1" fill="hold"/>
                                        <p:tgtEl>
                                          <p:spTgt spid="5"/>
                                        </p:tgtEl>
                                      </p:cBhvr>
                                    </p:cmd>
                                  </p:childTnLst>
                                </p:cTn>
                              </p:par>
                              <p:par>
                                <p:cTn id="53" presetID="1" presetClass="mediacall" presetSubtype="0" fill="hold" nodeType="withEffect">
                                  <p:stCondLst>
                                    <p:cond delay="0"/>
                                  </p:stCondLst>
                                  <p:childTnLst>
                                    <p:cmd type="call" cmd="playFrom(0.0)">
                                      <p:cBhvr>
                                        <p:cTn id="54" dur="4024" fill="hold"/>
                                        <p:tgtEl>
                                          <p:spTgt spid="6"/>
                                        </p:tgtEl>
                                      </p:cBhvr>
                                    </p:cmd>
                                  </p:childTnLst>
                                </p:cTn>
                              </p:par>
                            </p:childTnLst>
                          </p:cTn>
                        </p:par>
                        <p:par>
                          <p:cTn id="55" fill="hold">
                            <p:stCondLst>
                              <p:cond delay="4024"/>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3" presetClass="mediacall" presetSubtype="0" fill="hold" nodeType="withEffect">
                                  <p:stCondLst>
                                    <p:cond delay="0"/>
                                  </p:stCondLst>
                                  <p:childTnLst>
                                    <p:cmd type="call" cmd="stop">
                                      <p:cBhvr>
                                        <p:cTn id="60" dur="1" fill="hold"/>
                                        <p:tgtEl>
                                          <p:spTgt spid="6"/>
                                        </p:tgtEl>
                                      </p:cBhvr>
                                    </p:cmd>
                                  </p:childTnLst>
                                </p:cTn>
                              </p:par>
                              <p:par>
                                <p:cTn id="61" presetID="1" presetClass="mediacall" presetSubtype="0" fill="hold" nodeType="withEffect">
                                  <p:stCondLst>
                                    <p:cond delay="0"/>
                                  </p:stCondLst>
                                  <p:childTnLst>
                                    <p:cmd type="call" cmd="playFrom(0.0)">
                                      <p:cBhvr>
                                        <p:cTn id="62" dur="4619" fill="hold"/>
                                        <p:tgtEl>
                                          <p:spTgt spid="8"/>
                                        </p:tgtEl>
                                      </p:cBhvr>
                                    </p:cmd>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1+#ppt_w/2"/>
                                          </p:val>
                                        </p:tav>
                                        <p:tav tm="100000">
                                          <p:val>
                                            <p:strVal val="#ppt_x"/>
                                          </p:val>
                                        </p:tav>
                                      </p:tavLst>
                                    </p:anim>
                                    <p:anim calcmode="lin" valueType="num">
                                      <p:cBhvr additive="base">
                                        <p:cTn id="68" dur="500" fill="hold"/>
                                        <p:tgtEl>
                                          <p:spTgt spid="31"/>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3" presetClass="mediacall" presetSubtype="0" fill="hold" nodeType="afterEffect">
                                  <p:stCondLst>
                                    <p:cond delay="0"/>
                                  </p:stCondLst>
                                  <p:childTnLst>
                                    <p:cmd type="call" cmd="stop">
                                      <p:cBhvr>
                                        <p:cTn id="71" dur="1" fill="hold"/>
                                        <p:tgtEl>
                                          <p:spTgt spid="8"/>
                                        </p:tgtEl>
                                      </p:cBhvr>
                                    </p:cmd>
                                  </p:childTnLst>
                                </p:cTn>
                              </p:par>
                            </p:childTnLst>
                          </p:cTn>
                        </p:par>
                        <p:par>
                          <p:cTn id="72" fill="hold">
                            <p:stCondLst>
                              <p:cond delay="500"/>
                            </p:stCondLst>
                            <p:childTnLst>
                              <p:par>
                                <p:cTn id="73" presetID="1" presetClass="mediacall" presetSubtype="0" fill="hold" nodeType="afterEffect">
                                  <p:stCondLst>
                                    <p:cond delay="0"/>
                                  </p:stCondLst>
                                  <p:childTnLst>
                                    <p:cmd type="call" cmd="playFrom(0.0)">
                                      <p:cBhvr>
                                        <p:cTn id="74" dur="3211" fill="hold"/>
                                        <p:tgtEl>
                                          <p:spTgt spid="9"/>
                                        </p:tgtEl>
                                      </p:cBhvr>
                                    </p:cmd>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1+#ppt_w/2"/>
                                          </p:val>
                                        </p:tav>
                                        <p:tav tm="100000">
                                          <p:val>
                                            <p:strVal val="#ppt_x"/>
                                          </p:val>
                                        </p:tav>
                                      </p:tavLst>
                                    </p:anim>
                                    <p:anim calcmode="lin" valueType="num">
                                      <p:cBhvr additive="base">
                                        <p:cTn id="80" dur="500" fill="hold"/>
                                        <p:tgtEl>
                                          <p:spTgt spid="30"/>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3" presetClass="mediacall" presetSubtype="0" fill="hold" nodeType="afterEffect">
                                  <p:stCondLst>
                                    <p:cond delay="0"/>
                                  </p:stCondLst>
                                  <p:childTnLst>
                                    <p:cmd type="call" cmd="stop">
                                      <p:cBhvr>
                                        <p:cTn id="83" dur="1" fill="hold"/>
                                        <p:tgtEl>
                                          <p:spTgt spid="9"/>
                                        </p:tgtEl>
                                      </p:cBhvr>
                                    </p:cmd>
                                  </p:childTnLst>
                                </p:cTn>
                              </p:par>
                            </p:childTnLst>
                          </p:cTn>
                        </p:par>
                        <p:par>
                          <p:cTn id="84" fill="hold">
                            <p:stCondLst>
                              <p:cond delay="500"/>
                            </p:stCondLst>
                            <p:childTnLst>
                              <p:par>
                                <p:cTn id="85" presetID="1" presetClass="mediacall" presetSubtype="0" fill="hold" nodeType="afterEffect">
                                  <p:stCondLst>
                                    <p:cond delay="0"/>
                                  </p:stCondLst>
                                  <p:childTnLst>
                                    <p:cmd type="call" cmd="playFrom(0.0)">
                                      <p:cBhvr>
                                        <p:cTn id="86" dur="12776" fill="hold"/>
                                        <p:tgtEl>
                                          <p:spTgt spid="10"/>
                                        </p:tgtEl>
                                      </p:cBhvr>
                                    </p:cmd>
                                  </p:childTnLst>
                                </p:cTn>
                              </p:par>
                            </p:childTnLst>
                          </p:cTn>
                        </p:par>
                      </p:childTnLst>
                    </p:cTn>
                  </p:par>
                  <p:par>
                    <p:cTn id="87" fill="hold">
                      <p:stCondLst>
                        <p:cond delay="indefinite"/>
                      </p:stCondLst>
                      <p:childTnLst>
                        <p:par>
                          <p:cTn id="88" fill="hold">
                            <p:stCondLst>
                              <p:cond delay="0"/>
                            </p:stCondLst>
                            <p:childTnLst>
                              <p:par>
                                <p:cTn id="89" presetID="3" presetClass="mediacall" presetSubtype="0" fill="hold" nodeType="clickEffect">
                                  <p:stCondLst>
                                    <p:cond delay="0"/>
                                  </p:stCondLst>
                                  <p:childTnLst>
                                    <p:cmd type="call" cmd="stop">
                                      <p:cBhvr>
                                        <p:cTn id="9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4"/>
                </p:tgtEl>
              </p:cMediaNode>
            </p:audio>
            <p:audio>
              <p:cMediaNode vol="80000">
                <p:cTn id="92" fill="hold" display="0">
                  <p:stCondLst>
                    <p:cond delay="indefinite"/>
                  </p:stCondLst>
                  <p:endCondLst>
                    <p:cond evt="onStopAudio" delay="0">
                      <p:tgtEl>
                        <p:sldTgt/>
                      </p:tgtEl>
                    </p:cond>
                  </p:endCondLst>
                </p:cTn>
                <p:tgtEl>
                  <p:spTgt spid="5"/>
                </p:tgtEl>
              </p:cMediaNode>
            </p:audio>
            <p:audio>
              <p:cMediaNode vol="80000">
                <p:cTn id="93" fill="hold" display="0">
                  <p:stCondLst>
                    <p:cond delay="indefinite"/>
                  </p:stCondLst>
                  <p:endCondLst>
                    <p:cond evt="onStopAudio" delay="0">
                      <p:tgtEl>
                        <p:sldTgt/>
                      </p:tgtEl>
                    </p:cond>
                  </p:endCondLst>
                </p:cTn>
                <p:tgtEl>
                  <p:spTgt spid="6"/>
                </p:tgtEl>
              </p:cMediaNode>
            </p:audio>
            <p:audio>
              <p:cMediaNode vol="80000">
                <p:cTn id="94" fill="hold" display="0">
                  <p:stCondLst>
                    <p:cond delay="indefinite"/>
                  </p:stCondLst>
                  <p:endCondLst>
                    <p:cond evt="onStopAudio" delay="0">
                      <p:tgtEl>
                        <p:sldTgt/>
                      </p:tgtEl>
                    </p:cond>
                  </p:endCondLst>
                </p:cTn>
                <p:tgtEl>
                  <p:spTgt spid="8"/>
                </p:tgtEl>
              </p:cMediaNode>
            </p:audio>
            <p:audio>
              <p:cMediaNode vol="80000">
                <p:cTn id="95" fill="hold" display="0">
                  <p:stCondLst>
                    <p:cond delay="indefinite"/>
                  </p:stCondLst>
                  <p:endCondLst>
                    <p:cond evt="onStopAudio" delay="0">
                      <p:tgtEl>
                        <p:sldTgt/>
                      </p:tgtEl>
                    </p:cond>
                  </p:endCondLst>
                </p:cTn>
                <p:tgtEl>
                  <p:spTgt spid="9"/>
                </p:tgtEl>
              </p:cMediaNode>
            </p:audio>
            <p:audio>
              <p:cMediaNode vol="80000">
                <p:cTn id="96" fill="hold" display="0">
                  <p:stCondLst>
                    <p:cond delay="indefinite"/>
                  </p:stCondLst>
                  <p:endCondLst>
                    <p:cond evt="onStopAudio" delay="0">
                      <p:tgtEl>
                        <p:sldTgt/>
                      </p:tgtEl>
                    </p:cond>
                  </p:endCondLst>
                </p:cTn>
                <p:tgtEl>
                  <p:spTgt spid="10"/>
                </p:tgtEl>
              </p:cMediaNode>
            </p:audio>
            <p:audio>
              <p:cMediaNode vol="80000">
                <p:cTn id="97" fill="hold" display="0">
                  <p:stCondLst>
                    <p:cond delay="indefinite"/>
                  </p:stCondLst>
                  <p:endCondLst>
                    <p:cond evt="onStopAudio" delay="0">
                      <p:tgtEl>
                        <p:sldTgt/>
                      </p:tgtEl>
                    </p:cond>
                  </p:endCondLst>
                </p:cTn>
                <p:tgtEl>
                  <p:spTgt spid="11"/>
                </p:tgtEl>
              </p:cMediaNode>
            </p:audio>
            <p:audio>
              <p:cMediaNode vol="80000">
                <p:cTn id="98" fill="hold" display="0">
                  <p:stCondLst>
                    <p:cond delay="indefinite"/>
                  </p:stCondLst>
                  <p:endCondLst>
                    <p:cond evt="onStopAudio" delay="0">
                      <p:tgtEl>
                        <p:sldTgt/>
                      </p:tgtEl>
                    </p:cond>
                  </p:endCondLst>
                </p:cTn>
                <p:tgtEl>
                  <p:spTgt spid="12"/>
                </p:tgtEl>
              </p:cMediaNode>
            </p:audio>
          </p:childTnLst>
        </p:cTn>
      </p:par>
    </p:tnLst>
    <p:bldLst>
      <p:bldP spid="7"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8.2</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8</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8.2 on page 120 of the </a:t>
            </a:r>
            <a:r>
              <a:rPr lang="en-ZA" sz="1700" b="0" i="1" dirty="0">
                <a:solidFill>
                  <a:schemeClr val="tx1"/>
                </a:solidFill>
              </a:rPr>
              <a:t>Student’s Book.</a:t>
            </a:r>
          </a:p>
        </p:txBody>
      </p:sp>
    </p:spTree>
    <p:extLst>
      <p:ext uri="{BB962C8B-B14F-4D97-AF65-F5344CB8AC3E}">
        <p14:creationId xmlns:p14="http://schemas.microsoft.com/office/powerpoint/2010/main" val="1154776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Features of signs</a:t>
            </a:r>
            <a:endParaRPr lang="en-GB" dirty="0"/>
          </a:p>
        </p:txBody>
      </p:sp>
      <p:sp>
        <p:nvSpPr>
          <p:cNvPr id="3" name="Content Placeholder 2"/>
          <p:cNvSpPr>
            <a:spLocks noGrp="1"/>
          </p:cNvSpPr>
          <p:nvPr>
            <p:ph idx="1"/>
          </p:nvPr>
        </p:nvSpPr>
        <p:spPr/>
        <p:txBody>
          <a:bodyPr/>
          <a:lstStyle/>
          <a:p>
            <a:pPr marL="174625" indent="-174625"/>
            <a:r>
              <a:rPr lang="en-ZA" sz="2400" dirty="0"/>
              <a:t>Format or layout</a:t>
            </a:r>
          </a:p>
          <a:p>
            <a:pPr marL="174625" indent="-174625"/>
            <a:r>
              <a:rPr lang="en-ZA" sz="2400" dirty="0"/>
              <a:t>Font</a:t>
            </a:r>
          </a:p>
          <a:p>
            <a:pPr marL="174625" indent="-174625"/>
            <a:r>
              <a:rPr lang="en-ZA" sz="2400" dirty="0"/>
              <a:t>Size</a:t>
            </a:r>
          </a:p>
          <a:p>
            <a:pPr marL="174625" indent="-174625"/>
            <a:r>
              <a:rPr lang="en-ZA" sz="2400" dirty="0"/>
              <a:t>Colour</a:t>
            </a:r>
          </a:p>
          <a:p>
            <a:pPr marL="174625" indent="-174625"/>
            <a:r>
              <a:rPr lang="en-ZA" sz="2400" dirty="0"/>
              <a:t>Shape</a:t>
            </a:r>
          </a:p>
          <a:p>
            <a:pPr marL="174625" indent="-174625"/>
            <a:r>
              <a:rPr lang="en-ZA" sz="2400" dirty="0"/>
              <a:t>The use of abbreviations</a:t>
            </a:r>
          </a:p>
          <a:p>
            <a:pPr marL="174625" indent="-174625">
              <a:buNone/>
            </a:pPr>
            <a:endParaRPr lang="en-GB" dirty="0"/>
          </a:p>
        </p:txBody>
      </p:sp>
    </p:spTree>
    <p:extLst>
      <p:ext uri="{BB962C8B-B14F-4D97-AF65-F5344CB8AC3E}">
        <p14:creationId xmlns:p14="http://schemas.microsoft.com/office/powerpoint/2010/main" val="904646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800" dirty="0" smtClean="0"/>
              <a:t>Learning activities 8.3 and 8.4</a:t>
            </a:r>
            <a:endParaRPr lang="en-GB" sz="48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8</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t>
            </a:r>
            <a:r>
              <a:rPr lang="en-ZA" sz="1700" b="0" dirty="0" smtClean="0">
                <a:solidFill>
                  <a:schemeClr val="tx1"/>
                </a:solidFill>
              </a:rPr>
              <a:t>activities </a:t>
            </a:r>
            <a:r>
              <a:rPr lang="en-ZA" sz="1700" b="0" dirty="0">
                <a:solidFill>
                  <a:schemeClr val="tx1"/>
                </a:solidFill>
              </a:rPr>
              <a:t>8.3 and 8.4 on page 122 of the </a:t>
            </a:r>
            <a:r>
              <a:rPr lang="en-ZA" sz="1700" b="0" i="1" dirty="0">
                <a:solidFill>
                  <a:schemeClr val="tx1"/>
                </a:solidFill>
              </a:rPr>
              <a:t>Student’s Book.</a:t>
            </a:r>
          </a:p>
        </p:txBody>
      </p:sp>
    </p:spTree>
    <p:extLst>
      <p:ext uri="{BB962C8B-B14F-4D97-AF65-F5344CB8AC3E}">
        <p14:creationId xmlns:p14="http://schemas.microsoft.com/office/powerpoint/2010/main" val="3378172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Language pillars of effective signs</a:t>
            </a:r>
            <a:endParaRPr lang="en-GB" dirty="0"/>
          </a:p>
        </p:txBody>
      </p:sp>
      <p:grpSp>
        <p:nvGrpSpPr>
          <p:cNvPr id="46" name="Group 45"/>
          <p:cNvGrpSpPr/>
          <p:nvPr/>
        </p:nvGrpSpPr>
        <p:grpSpPr>
          <a:xfrm>
            <a:off x="548532" y="1982450"/>
            <a:ext cx="2018649" cy="914401"/>
            <a:chOff x="548532" y="1982450"/>
            <a:chExt cx="2018649" cy="914401"/>
          </a:xfrm>
        </p:grpSpPr>
        <p:sp>
          <p:nvSpPr>
            <p:cNvPr id="31" name="Rectangle 30"/>
            <p:cNvSpPr/>
            <p:nvPr/>
          </p:nvSpPr>
          <p:spPr>
            <a:xfrm>
              <a:off x="548532" y="1982450"/>
              <a:ext cx="1574815"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solidFill>
                    <a:schemeClr val="bg1"/>
                  </a:solidFill>
                </a:rPr>
                <a:t>Pillar 1</a:t>
              </a:r>
              <a:endParaRPr lang="en-GB" sz="2400" b="1" dirty="0">
                <a:solidFill>
                  <a:schemeClr val="bg1"/>
                </a:solidFill>
              </a:endParaRPr>
            </a:p>
          </p:txBody>
        </p:sp>
        <p:sp>
          <p:nvSpPr>
            <p:cNvPr id="32" name="Isosceles Triangle 31"/>
            <p:cNvSpPr/>
            <p:nvPr/>
          </p:nvSpPr>
          <p:spPr>
            <a:xfrm rot="5400000">
              <a:off x="1884846" y="2214515"/>
              <a:ext cx="914398" cy="45027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p:cNvGrpSpPr/>
          <p:nvPr/>
        </p:nvGrpSpPr>
        <p:grpSpPr>
          <a:xfrm>
            <a:off x="2146538" y="1828800"/>
            <a:ext cx="2882662" cy="1221698"/>
            <a:chOff x="2057400" y="1828800"/>
            <a:chExt cx="2882662" cy="1221698"/>
          </a:xfrm>
        </p:grpSpPr>
        <p:sp>
          <p:nvSpPr>
            <p:cNvPr id="34" name="Chevron 33"/>
            <p:cNvSpPr/>
            <p:nvPr/>
          </p:nvSpPr>
          <p:spPr>
            <a:xfrm>
              <a:off x="2057400" y="1828800"/>
              <a:ext cx="2882662" cy="1221698"/>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TextBox 34"/>
            <p:cNvSpPr txBox="1"/>
            <p:nvPr/>
          </p:nvSpPr>
          <p:spPr>
            <a:xfrm>
              <a:off x="3031708" y="2242062"/>
              <a:ext cx="1159292" cy="395173"/>
            </a:xfrm>
            <a:prstGeom prst="rect">
              <a:avLst/>
            </a:prstGeom>
            <a:noFill/>
          </p:spPr>
          <p:txBody>
            <a:bodyPr wrap="none" rtlCol="0">
              <a:spAutoFit/>
            </a:bodyPr>
            <a:lstStyle/>
            <a:p>
              <a:pPr>
                <a:lnSpc>
                  <a:spcPct val="80000"/>
                </a:lnSpc>
              </a:pPr>
              <a:r>
                <a:rPr lang="en-ZA" sz="2400" dirty="0" smtClean="0"/>
                <a:t>Spelling</a:t>
              </a:r>
              <a:endParaRPr lang="en-GB" sz="2400" dirty="0"/>
            </a:p>
          </p:txBody>
        </p:sp>
      </p:grpSp>
      <p:grpSp>
        <p:nvGrpSpPr>
          <p:cNvPr id="47" name="Group 46"/>
          <p:cNvGrpSpPr/>
          <p:nvPr/>
        </p:nvGrpSpPr>
        <p:grpSpPr>
          <a:xfrm>
            <a:off x="1739322" y="3430250"/>
            <a:ext cx="2018649" cy="914401"/>
            <a:chOff x="1739322" y="3430250"/>
            <a:chExt cx="2018649" cy="914401"/>
          </a:xfrm>
        </p:grpSpPr>
        <p:sp>
          <p:nvSpPr>
            <p:cNvPr id="38" name="Rectangle 37"/>
            <p:cNvSpPr/>
            <p:nvPr/>
          </p:nvSpPr>
          <p:spPr>
            <a:xfrm>
              <a:off x="1739322" y="3430250"/>
              <a:ext cx="1574815"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solidFill>
                    <a:schemeClr val="bg1"/>
                  </a:solidFill>
                </a:rPr>
                <a:t>Pillar 2</a:t>
              </a:r>
              <a:endParaRPr lang="en-GB" sz="2400" b="1" dirty="0">
                <a:solidFill>
                  <a:schemeClr val="bg1"/>
                </a:solidFill>
              </a:endParaRPr>
            </a:p>
          </p:txBody>
        </p:sp>
        <p:sp>
          <p:nvSpPr>
            <p:cNvPr id="39" name="Isosceles Triangle 38"/>
            <p:cNvSpPr/>
            <p:nvPr/>
          </p:nvSpPr>
          <p:spPr>
            <a:xfrm rot="5400000">
              <a:off x="3075636" y="3662315"/>
              <a:ext cx="914398" cy="45027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9" name="Group 48"/>
          <p:cNvGrpSpPr/>
          <p:nvPr/>
        </p:nvGrpSpPr>
        <p:grpSpPr>
          <a:xfrm>
            <a:off x="3328869" y="3276600"/>
            <a:ext cx="2882662" cy="1221698"/>
            <a:chOff x="3248190" y="3276600"/>
            <a:chExt cx="2882662" cy="1221698"/>
          </a:xfrm>
        </p:grpSpPr>
        <p:sp>
          <p:nvSpPr>
            <p:cNvPr id="40" name="Chevron 39"/>
            <p:cNvSpPr/>
            <p:nvPr/>
          </p:nvSpPr>
          <p:spPr>
            <a:xfrm>
              <a:off x="3248190" y="3276600"/>
              <a:ext cx="2882662" cy="1221698"/>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TextBox 40"/>
            <p:cNvSpPr txBox="1"/>
            <p:nvPr/>
          </p:nvSpPr>
          <p:spPr>
            <a:xfrm>
              <a:off x="3971490" y="3671288"/>
              <a:ext cx="1703030" cy="395173"/>
            </a:xfrm>
            <a:prstGeom prst="rect">
              <a:avLst/>
            </a:prstGeom>
            <a:noFill/>
          </p:spPr>
          <p:txBody>
            <a:bodyPr wrap="none" rtlCol="0">
              <a:spAutoFit/>
            </a:bodyPr>
            <a:lstStyle/>
            <a:p>
              <a:pPr>
                <a:lnSpc>
                  <a:spcPct val="80000"/>
                </a:lnSpc>
              </a:pPr>
              <a:r>
                <a:rPr lang="en-ZA" sz="2400" dirty="0" smtClean="0"/>
                <a:t>Punctuation</a:t>
              </a:r>
              <a:endParaRPr lang="en-GB" sz="2400" dirty="0"/>
            </a:p>
          </p:txBody>
        </p:sp>
      </p:grpSp>
      <p:grpSp>
        <p:nvGrpSpPr>
          <p:cNvPr id="48" name="Group 47"/>
          <p:cNvGrpSpPr/>
          <p:nvPr/>
        </p:nvGrpSpPr>
        <p:grpSpPr>
          <a:xfrm>
            <a:off x="3076070" y="4878050"/>
            <a:ext cx="2018649" cy="914401"/>
            <a:chOff x="3076070" y="4878050"/>
            <a:chExt cx="2018649" cy="914401"/>
          </a:xfrm>
        </p:grpSpPr>
        <p:sp>
          <p:nvSpPr>
            <p:cNvPr id="42" name="Rectangle 41"/>
            <p:cNvSpPr/>
            <p:nvPr/>
          </p:nvSpPr>
          <p:spPr>
            <a:xfrm>
              <a:off x="3076070" y="4878050"/>
              <a:ext cx="1574815"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solidFill>
                    <a:schemeClr val="bg1"/>
                  </a:solidFill>
                </a:rPr>
                <a:t>Pillar 3</a:t>
              </a:r>
              <a:endParaRPr lang="en-GB" sz="2400" b="1" dirty="0">
                <a:solidFill>
                  <a:schemeClr val="bg1"/>
                </a:solidFill>
              </a:endParaRPr>
            </a:p>
          </p:txBody>
        </p:sp>
        <p:sp>
          <p:nvSpPr>
            <p:cNvPr id="43" name="Isosceles Triangle 42"/>
            <p:cNvSpPr/>
            <p:nvPr/>
          </p:nvSpPr>
          <p:spPr>
            <a:xfrm rot="5400000">
              <a:off x="4412384" y="5110115"/>
              <a:ext cx="914398" cy="45027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p:cNvGrpSpPr/>
          <p:nvPr/>
        </p:nvGrpSpPr>
        <p:grpSpPr>
          <a:xfrm>
            <a:off x="4737338" y="4724400"/>
            <a:ext cx="2882662" cy="1221698"/>
            <a:chOff x="4584938" y="4724400"/>
            <a:chExt cx="2882662" cy="1221698"/>
          </a:xfrm>
        </p:grpSpPr>
        <p:sp>
          <p:nvSpPr>
            <p:cNvPr id="44" name="Chevron 43"/>
            <p:cNvSpPr/>
            <p:nvPr/>
          </p:nvSpPr>
          <p:spPr>
            <a:xfrm>
              <a:off x="4584938" y="4724400"/>
              <a:ext cx="2882662" cy="1221698"/>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TextBox 44"/>
            <p:cNvSpPr txBox="1"/>
            <p:nvPr/>
          </p:nvSpPr>
          <p:spPr>
            <a:xfrm>
              <a:off x="5216225" y="4989930"/>
              <a:ext cx="1887055" cy="690638"/>
            </a:xfrm>
            <a:prstGeom prst="rect">
              <a:avLst/>
            </a:prstGeom>
            <a:noFill/>
          </p:spPr>
          <p:txBody>
            <a:bodyPr wrap="none" rtlCol="0">
              <a:spAutoFit/>
            </a:bodyPr>
            <a:lstStyle/>
            <a:p>
              <a:pPr algn="ctr">
                <a:lnSpc>
                  <a:spcPct val="80000"/>
                </a:lnSpc>
              </a:pPr>
              <a:r>
                <a:rPr lang="en-ZA" sz="2400" dirty="0" smtClean="0"/>
                <a:t>Choosing the </a:t>
              </a:r>
            </a:p>
            <a:p>
              <a:pPr algn="ctr">
                <a:lnSpc>
                  <a:spcPct val="80000"/>
                </a:lnSpc>
              </a:pPr>
              <a:r>
                <a:rPr lang="en-ZA" sz="2400" dirty="0" smtClean="0"/>
                <a:t>right word</a:t>
              </a:r>
            </a:p>
          </p:txBody>
        </p:sp>
      </p:gr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901" y="2072951"/>
            <a:ext cx="2883798" cy="3301282"/>
          </a:xfrm>
          <a:prstGeom prst="rect">
            <a:avLst/>
          </a:prstGeom>
        </p:spPr>
      </p:pic>
    </p:spTree>
    <p:extLst>
      <p:ext uri="{BB962C8B-B14F-4D97-AF65-F5344CB8AC3E}">
        <p14:creationId xmlns:p14="http://schemas.microsoft.com/office/powerpoint/2010/main" val="47451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0-#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0-#ppt_w/2"/>
                                          </p:val>
                                        </p:tav>
                                        <p:tav tm="100000">
                                          <p:val>
                                            <p:strVal val="#ppt_x"/>
                                          </p:val>
                                        </p:tav>
                                      </p:tavLst>
                                    </p:anim>
                                    <p:anim calcmode="lin" valueType="num">
                                      <p:cBhvr additive="base">
                                        <p:cTn id="1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0-#ppt_w/2"/>
                                          </p:val>
                                        </p:tav>
                                        <p:tav tm="100000">
                                          <p:val>
                                            <p:strVal val="#ppt_x"/>
                                          </p:val>
                                        </p:tav>
                                      </p:tavLst>
                                    </p:anim>
                                    <p:anim calcmode="lin" valueType="num">
                                      <p:cBhvr additive="base">
                                        <p:cTn id="24"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0-#ppt_w/2"/>
                                          </p:val>
                                        </p:tav>
                                        <p:tav tm="100000">
                                          <p:val>
                                            <p:strVal val="#ppt_x"/>
                                          </p:val>
                                        </p:tav>
                                      </p:tavLst>
                                    </p:anim>
                                    <p:anim calcmode="lin" valueType="num">
                                      <p:cBhvr additive="base">
                                        <p:cTn id="3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0-#ppt_w/2"/>
                                          </p:val>
                                        </p:tav>
                                        <p:tav tm="100000">
                                          <p:val>
                                            <p:strVal val="#ppt_x"/>
                                          </p:val>
                                        </p:tav>
                                      </p:tavLst>
                                    </p:anim>
                                    <p:anim calcmode="lin" valueType="num">
                                      <p:cBhvr additive="base">
                                        <p:cTn id="36"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500" fill="hold"/>
                                        <p:tgtEl>
                                          <p:spTgt spid="51"/>
                                        </p:tgtEl>
                                        <p:attrNameLst>
                                          <p:attrName>ppt_x</p:attrName>
                                        </p:attrNameLst>
                                      </p:cBhvr>
                                      <p:tavLst>
                                        <p:tav tm="0">
                                          <p:val>
                                            <p:strVal val="0-#ppt_w/2"/>
                                          </p:val>
                                        </p:tav>
                                        <p:tav tm="100000">
                                          <p:val>
                                            <p:strVal val="#ppt_x"/>
                                          </p:val>
                                        </p:tav>
                                      </p:tavLst>
                                    </p:anim>
                                    <p:anim calcmode="lin" valueType="num">
                                      <p:cBhvr additive="base">
                                        <p:cTn id="42"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800" dirty="0" smtClean="0"/>
              <a:t>Learning activities 8.5 and 8.6</a:t>
            </a:r>
            <a:endParaRPr lang="en-GB" sz="48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8</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t>
            </a:r>
            <a:r>
              <a:rPr lang="en-ZA" sz="1700" b="0" dirty="0" smtClean="0">
                <a:solidFill>
                  <a:schemeClr val="tx1"/>
                </a:solidFill>
              </a:rPr>
              <a:t>activities </a:t>
            </a:r>
            <a:r>
              <a:rPr lang="en-ZA" sz="1700" b="0" dirty="0">
                <a:solidFill>
                  <a:schemeClr val="tx1"/>
                </a:solidFill>
              </a:rPr>
              <a:t>8.5 and 8.6 on page 123 of the </a:t>
            </a:r>
            <a:r>
              <a:rPr lang="en-ZA" sz="1700" b="0" i="1" dirty="0">
                <a:solidFill>
                  <a:schemeClr val="tx1"/>
                </a:solidFill>
              </a:rPr>
              <a:t>Student’s Book.</a:t>
            </a:r>
          </a:p>
          <a:p>
            <a:endParaRPr lang="en-ZA" sz="1700" b="0" dirty="0">
              <a:solidFill>
                <a:schemeClr val="tx1"/>
              </a:solidFill>
            </a:endParaRPr>
          </a:p>
        </p:txBody>
      </p:sp>
    </p:spTree>
    <p:extLst>
      <p:ext uri="{BB962C8B-B14F-4D97-AF65-F5344CB8AC3E}">
        <p14:creationId xmlns:p14="http://schemas.microsoft.com/office/powerpoint/2010/main" val="3868431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a:xfrm>
            <a:off x="6629206" y="2057400"/>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7" name="Rectangle 66"/>
          <p:cNvSpPr/>
          <p:nvPr/>
        </p:nvSpPr>
        <p:spPr>
          <a:xfrm>
            <a:off x="5068723"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6" name="Rectangle 65"/>
          <p:cNvSpPr/>
          <p:nvPr/>
        </p:nvSpPr>
        <p:spPr>
          <a:xfrm>
            <a:off x="3508240"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42" name="Rectangle 41"/>
          <p:cNvSpPr/>
          <p:nvPr/>
        </p:nvSpPr>
        <p:spPr>
          <a:xfrm>
            <a:off x="411805"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57" name="Rectangle 56"/>
          <p:cNvSpPr/>
          <p:nvPr/>
        </p:nvSpPr>
        <p:spPr>
          <a:xfrm>
            <a:off x="1947757"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2" name="TextBox 71"/>
          <p:cNvSpPr txBox="1"/>
          <p:nvPr/>
        </p:nvSpPr>
        <p:spPr>
          <a:xfrm>
            <a:off x="990600" y="3339841"/>
            <a:ext cx="609600" cy="2646878"/>
          </a:xfrm>
          <a:prstGeom prst="rect">
            <a:avLst/>
          </a:prstGeom>
          <a:noFill/>
        </p:spPr>
        <p:txBody>
          <a:bodyPr wrap="square" rtlCol="0">
            <a:spAutoFit/>
          </a:bodyPr>
          <a:lstStyle/>
          <a:p>
            <a:pPr algn="ctr"/>
            <a:r>
              <a:rPr lang="en-GB" sz="16600" b="1" dirty="0" smtClean="0">
                <a:solidFill>
                  <a:srgbClr val="7EB0DE"/>
                </a:solidFill>
              </a:rPr>
              <a:t>1</a:t>
            </a:r>
            <a:endParaRPr lang="en-ZA" sz="16600" dirty="0" smtClean="0">
              <a:solidFill>
                <a:srgbClr val="7EB0DE"/>
              </a:solidFill>
            </a:endParaRPr>
          </a:p>
        </p:txBody>
      </p:sp>
      <p:sp>
        <p:nvSpPr>
          <p:cNvPr id="62" name="TextBox 61"/>
          <p:cNvSpPr txBox="1"/>
          <p:nvPr/>
        </p:nvSpPr>
        <p:spPr>
          <a:xfrm>
            <a:off x="488006" y="2675453"/>
            <a:ext cx="1295395" cy="2277547"/>
          </a:xfrm>
          <a:prstGeom prst="rect">
            <a:avLst/>
          </a:prstGeom>
          <a:noFill/>
        </p:spPr>
        <p:txBody>
          <a:bodyPr wrap="square" rtlCol="0">
            <a:spAutoFit/>
          </a:bodyPr>
          <a:lstStyle/>
          <a:p>
            <a:pPr algn="ctr"/>
            <a:r>
              <a:rPr lang="en-GB" sz="1600" b="1" dirty="0" smtClean="0">
                <a:solidFill>
                  <a:schemeClr val="bg1"/>
                </a:solidFill>
              </a:rPr>
              <a:t>Plan</a:t>
            </a:r>
            <a:r>
              <a:rPr lang="en-GB" sz="1600" b="1" dirty="0">
                <a:solidFill>
                  <a:schemeClr val="bg1"/>
                </a:solidFill>
              </a:rPr>
              <a:t>: </a:t>
            </a:r>
            <a:r>
              <a:rPr lang="en-GB" sz="1400" dirty="0">
                <a:solidFill>
                  <a:schemeClr val="bg1"/>
                </a:solidFill>
              </a:rPr>
              <a:t>brainstorm, draw a </a:t>
            </a:r>
            <a:endParaRPr lang="en-GB" sz="1400" dirty="0" smtClean="0">
              <a:solidFill>
                <a:schemeClr val="bg1"/>
              </a:solidFill>
            </a:endParaRPr>
          </a:p>
          <a:p>
            <a:pPr algn="ctr"/>
            <a:r>
              <a:rPr lang="en-GB" sz="1400" dirty="0" smtClean="0">
                <a:solidFill>
                  <a:schemeClr val="bg1"/>
                </a:solidFill>
              </a:rPr>
              <a:t>mind-map</a:t>
            </a:r>
            <a:r>
              <a:rPr lang="en-GB" sz="1400" dirty="0">
                <a:solidFill>
                  <a:schemeClr val="bg1"/>
                </a:solidFill>
              </a:rPr>
              <a:t>, </a:t>
            </a:r>
            <a:endParaRPr lang="en-GB" sz="1400" dirty="0" smtClean="0">
              <a:solidFill>
                <a:schemeClr val="bg1"/>
              </a:solidFill>
            </a:endParaRPr>
          </a:p>
          <a:p>
            <a:pPr algn="ctr"/>
            <a:r>
              <a:rPr lang="en-GB" sz="1400" dirty="0" smtClean="0">
                <a:solidFill>
                  <a:schemeClr val="bg1"/>
                </a:solidFill>
              </a:rPr>
              <a:t>organise </a:t>
            </a:r>
            <a:r>
              <a:rPr lang="en-GB" sz="1400" dirty="0">
                <a:solidFill>
                  <a:schemeClr val="bg1"/>
                </a:solidFill>
              </a:rPr>
              <a:t>the information according to the features of an effective sign. </a:t>
            </a:r>
            <a:endParaRPr lang="en-ZA" sz="1200" dirty="0" smtClean="0">
              <a:solidFill>
                <a:schemeClr val="bg1"/>
              </a:solidFill>
            </a:endParaRPr>
          </a:p>
        </p:txBody>
      </p:sp>
      <p:sp>
        <p:nvSpPr>
          <p:cNvPr id="86" name="TextBox 85"/>
          <p:cNvSpPr txBox="1"/>
          <p:nvPr/>
        </p:nvSpPr>
        <p:spPr>
          <a:xfrm>
            <a:off x="2514600" y="3339841"/>
            <a:ext cx="609600" cy="2646878"/>
          </a:xfrm>
          <a:prstGeom prst="rect">
            <a:avLst/>
          </a:prstGeom>
          <a:noFill/>
        </p:spPr>
        <p:txBody>
          <a:bodyPr wrap="square" rtlCol="0">
            <a:spAutoFit/>
          </a:bodyPr>
          <a:lstStyle/>
          <a:p>
            <a:pPr algn="ctr"/>
            <a:r>
              <a:rPr lang="en-GB" sz="16600" b="1" dirty="0" smtClean="0">
                <a:solidFill>
                  <a:srgbClr val="E6F58B"/>
                </a:solidFill>
              </a:rPr>
              <a:t>2</a:t>
            </a:r>
            <a:endParaRPr lang="en-ZA" sz="16600" dirty="0" smtClean="0">
              <a:solidFill>
                <a:srgbClr val="E6F58B"/>
              </a:solidFill>
            </a:endParaRPr>
          </a:p>
        </p:txBody>
      </p:sp>
      <p:sp>
        <p:nvSpPr>
          <p:cNvPr id="5" name="TextBox 4"/>
          <p:cNvSpPr txBox="1"/>
          <p:nvPr/>
        </p:nvSpPr>
        <p:spPr>
          <a:xfrm>
            <a:off x="2023958" y="2294572"/>
            <a:ext cx="1295395" cy="2954655"/>
          </a:xfrm>
          <a:prstGeom prst="rect">
            <a:avLst/>
          </a:prstGeom>
          <a:noFill/>
        </p:spPr>
        <p:txBody>
          <a:bodyPr wrap="square" rtlCol="0">
            <a:spAutoFit/>
          </a:bodyPr>
          <a:lstStyle/>
          <a:p>
            <a:pPr algn="ctr"/>
            <a:r>
              <a:rPr lang="en-GB" sz="1600" b="1" dirty="0" smtClean="0"/>
              <a:t>Design </a:t>
            </a:r>
            <a:r>
              <a:rPr lang="en-GB" sz="1600" b="1" dirty="0"/>
              <a:t>the first draft </a:t>
            </a:r>
            <a:endParaRPr lang="en-GB" sz="1600" b="1" dirty="0" smtClean="0"/>
          </a:p>
          <a:p>
            <a:pPr algn="ctr"/>
            <a:r>
              <a:rPr lang="en-GB" sz="1400" dirty="0" smtClean="0"/>
              <a:t>of </a:t>
            </a:r>
            <a:r>
              <a:rPr lang="en-GB" sz="1400" dirty="0"/>
              <a:t>the </a:t>
            </a:r>
            <a:r>
              <a:rPr lang="en-GB" sz="1400" dirty="0" smtClean="0"/>
              <a:t>sign. Use appropriate </a:t>
            </a:r>
            <a:r>
              <a:rPr lang="en-GB" sz="1400" dirty="0"/>
              <a:t>format, layout, size, </a:t>
            </a:r>
            <a:r>
              <a:rPr lang="en-GB" sz="1400" dirty="0" smtClean="0"/>
              <a:t>font </a:t>
            </a:r>
            <a:r>
              <a:rPr lang="en-GB" sz="1400" dirty="0"/>
              <a:t>and use of colour. Edit and proofread. </a:t>
            </a:r>
            <a:r>
              <a:rPr lang="en-GB" sz="1400" dirty="0" smtClean="0"/>
              <a:t>Make </a:t>
            </a:r>
            <a:r>
              <a:rPr lang="en-GB" sz="1400" dirty="0"/>
              <a:t>necessary changes. </a:t>
            </a:r>
            <a:endParaRPr lang="en-ZA" sz="1400" dirty="0" smtClean="0"/>
          </a:p>
        </p:txBody>
      </p:sp>
      <p:sp>
        <p:nvSpPr>
          <p:cNvPr id="87" name="TextBox 86"/>
          <p:cNvSpPr txBox="1"/>
          <p:nvPr/>
        </p:nvSpPr>
        <p:spPr>
          <a:xfrm>
            <a:off x="4114800" y="3352800"/>
            <a:ext cx="609600" cy="2646878"/>
          </a:xfrm>
          <a:prstGeom prst="rect">
            <a:avLst/>
          </a:prstGeom>
          <a:noFill/>
        </p:spPr>
        <p:txBody>
          <a:bodyPr wrap="square" rtlCol="0">
            <a:spAutoFit/>
          </a:bodyPr>
          <a:lstStyle/>
          <a:p>
            <a:pPr algn="ctr"/>
            <a:r>
              <a:rPr lang="en-GB" sz="16600" b="1" dirty="0" smtClean="0">
                <a:solidFill>
                  <a:srgbClr val="7EB0DE"/>
                </a:solidFill>
              </a:rPr>
              <a:t>3</a:t>
            </a:r>
            <a:endParaRPr lang="en-ZA" sz="16600" dirty="0" smtClean="0">
              <a:solidFill>
                <a:srgbClr val="7EB0DE"/>
              </a:solidFill>
            </a:endParaRPr>
          </a:p>
        </p:txBody>
      </p:sp>
      <p:sp>
        <p:nvSpPr>
          <p:cNvPr id="63" name="TextBox 62"/>
          <p:cNvSpPr txBox="1"/>
          <p:nvPr/>
        </p:nvSpPr>
        <p:spPr>
          <a:xfrm>
            <a:off x="3581908" y="3287906"/>
            <a:ext cx="1295395" cy="1015663"/>
          </a:xfrm>
          <a:prstGeom prst="rect">
            <a:avLst/>
          </a:prstGeom>
          <a:noFill/>
        </p:spPr>
        <p:txBody>
          <a:bodyPr wrap="square" rtlCol="0">
            <a:spAutoFit/>
          </a:bodyPr>
          <a:lstStyle/>
          <a:p>
            <a:pPr algn="ctr"/>
            <a:r>
              <a:rPr lang="en-GB" sz="1600" b="1" dirty="0" smtClean="0">
                <a:solidFill>
                  <a:schemeClr val="bg1"/>
                </a:solidFill>
              </a:rPr>
              <a:t>Present </a:t>
            </a:r>
            <a:r>
              <a:rPr lang="en-GB" sz="1600" b="1" dirty="0">
                <a:solidFill>
                  <a:schemeClr val="bg1"/>
                </a:solidFill>
              </a:rPr>
              <a:t>a final draft </a:t>
            </a:r>
            <a:r>
              <a:rPr lang="en-GB" sz="1400" dirty="0">
                <a:solidFill>
                  <a:schemeClr val="bg1"/>
                </a:solidFill>
              </a:rPr>
              <a:t>of the sign to your partner. </a:t>
            </a:r>
            <a:endParaRPr lang="en-ZA" sz="1400" dirty="0" smtClean="0">
              <a:solidFill>
                <a:schemeClr val="bg1"/>
              </a:solidFill>
            </a:endParaRPr>
          </a:p>
        </p:txBody>
      </p:sp>
      <p:sp>
        <p:nvSpPr>
          <p:cNvPr id="88" name="TextBox 87"/>
          <p:cNvSpPr txBox="1"/>
          <p:nvPr/>
        </p:nvSpPr>
        <p:spPr>
          <a:xfrm>
            <a:off x="7207192" y="3339841"/>
            <a:ext cx="609600" cy="2646878"/>
          </a:xfrm>
          <a:prstGeom prst="rect">
            <a:avLst/>
          </a:prstGeom>
          <a:noFill/>
        </p:spPr>
        <p:txBody>
          <a:bodyPr wrap="square" rtlCol="0">
            <a:spAutoFit/>
          </a:bodyPr>
          <a:lstStyle/>
          <a:p>
            <a:pPr algn="ctr"/>
            <a:r>
              <a:rPr lang="en-GB" sz="16600" b="1" dirty="0" smtClean="0">
                <a:solidFill>
                  <a:srgbClr val="7EB0DE"/>
                </a:solidFill>
              </a:rPr>
              <a:t>5</a:t>
            </a:r>
            <a:endParaRPr lang="en-ZA" sz="16600" dirty="0" smtClean="0">
              <a:solidFill>
                <a:srgbClr val="7EB0DE"/>
              </a:solidFill>
            </a:endParaRPr>
          </a:p>
        </p:txBody>
      </p:sp>
      <p:sp>
        <p:nvSpPr>
          <p:cNvPr id="65" name="TextBox 64"/>
          <p:cNvSpPr txBox="1"/>
          <p:nvPr/>
        </p:nvSpPr>
        <p:spPr>
          <a:xfrm>
            <a:off x="6705407" y="3339841"/>
            <a:ext cx="1295395" cy="984885"/>
          </a:xfrm>
          <a:prstGeom prst="rect">
            <a:avLst/>
          </a:prstGeom>
          <a:noFill/>
        </p:spPr>
        <p:txBody>
          <a:bodyPr wrap="square" rtlCol="0">
            <a:spAutoFit/>
          </a:bodyPr>
          <a:lstStyle/>
          <a:p>
            <a:pPr algn="ctr"/>
            <a:r>
              <a:rPr lang="en-GB" sz="1600" b="1" dirty="0" smtClean="0">
                <a:solidFill>
                  <a:schemeClr val="bg1"/>
                </a:solidFill>
              </a:rPr>
              <a:t>Submit </a:t>
            </a:r>
          </a:p>
          <a:p>
            <a:pPr algn="ctr"/>
            <a:r>
              <a:rPr lang="en-GB" sz="1400" dirty="0" smtClean="0">
                <a:solidFill>
                  <a:schemeClr val="bg1"/>
                </a:solidFill>
              </a:rPr>
              <a:t>your </a:t>
            </a:r>
            <a:r>
              <a:rPr lang="en-GB" sz="1400" dirty="0">
                <a:solidFill>
                  <a:schemeClr val="bg1"/>
                </a:solidFill>
              </a:rPr>
              <a:t>final </a:t>
            </a:r>
            <a:endParaRPr lang="en-GB" sz="1400" dirty="0" smtClean="0">
              <a:solidFill>
                <a:schemeClr val="bg1"/>
              </a:solidFill>
            </a:endParaRPr>
          </a:p>
          <a:p>
            <a:pPr algn="ctr"/>
            <a:r>
              <a:rPr lang="en-GB" sz="1400" dirty="0" smtClean="0">
                <a:solidFill>
                  <a:schemeClr val="bg1"/>
                </a:solidFill>
              </a:rPr>
              <a:t>sign </a:t>
            </a:r>
            <a:r>
              <a:rPr lang="en-GB" sz="1400" dirty="0">
                <a:solidFill>
                  <a:schemeClr val="bg1"/>
                </a:solidFill>
              </a:rPr>
              <a:t>for assessment. </a:t>
            </a:r>
            <a:endParaRPr lang="en-ZA" sz="1400" dirty="0" smtClean="0">
              <a:solidFill>
                <a:schemeClr val="bg1"/>
              </a:solidFill>
            </a:endParaRPr>
          </a:p>
        </p:txBody>
      </p:sp>
      <p:sp>
        <p:nvSpPr>
          <p:cNvPr id="90" name="TextBox 89"/>
          <p:cNvSpPr txBox="1"/>
          <p:nvPr/>
        </p:nvSpPr>
        <p:spPr>
          <a:xfrm>
            <a:off x="5618382" y="3324501"/>
            <a:ext cx="609600" cy="2646878"/>
          </a:xfrm>
          <a:prstGeom prst="rect">
            <a:avLst/>
          </a:prstGeom>
          <a:noFill/>
        </p:spPr>
        <p:txBody>
          <a:bodyPr wrap="square" rtlCol="0">
            <a:spAutoFit/>
          </a:bodyPr>
          <a:lstStyle/>
          <a:p>
            <a:pPr algn="ctr"/>
            <a:r>
              <a:rPr lang="en-GB" sz="16600" b="1" dirty="0" smtClean="0">
                <a:solidFill>
                  <a:srgbClr val="E6F58B"/>
                </a:solidFill>
              </a:rPr>
              <a:t>4</a:t>
            </a:r>
            <a:endParaRPr lang="en-ZA" sz="16600" dirty="0" smtClean="0">
              <a:solidFill>
                <a:srgbClr val="E6F58B"/>
              </a:solidFill>
            </a:endParaRPr>
          </a:p>
        </p:txBody>
      </p:sp>
      <p:sp>
        <p:nvSpPr>
          <p:cNvPr id="64" name="TextBox 63"/>
          <p:cNvSpPr txBox="1"/>
          <p:nvPr/>
        </p:nvSpPr>
        <p:spPr>
          <a:xfrm>
            <a:off x="5197212" y="3539897"/>
            <a:ext cx="1181904" cy="584775"/>
          </a:xfrm>
          <a:prstGeom prst="rect">
            <a:avLst/>
          </a:prstGeom>
          <a:noFill/>
        </p:spPr>
        <p:txBody>
          <a:bodyPr wrap="square" rtlCol="0">
            <a:spAutoFit/>
          </a:bodyPr>
          <a:lstStyle/>
          <a:p>
            <a:pPr algn="ctr"/>
            <a:r>
              <a:rPr lang="en-GB" sz="1600" b="1" dirty="0" smtClean="0"/>
              <a:t>Incorporate </a:t>
            </a:r>
            <a:r>
              <a:rPr lang="en-GB" sz="1600" b="1" dirty="0"/>
              <a:t>feedback</a:t>
            </a:r>
            <a:r>
              <a:rPr lang="en-GB" sz="1600" dirty="0"/>
              <a:t>. </a:t>
            </a:r>
            <a:endParaRPr lang="en-ZA" sz="1400" dirty="0" smtClean="0"/>
          </a:p>
        </p:txBody>
      </p:sp>
      <p:sp>
        <p:nvSpPr>
          <p:cNvPr id="12" name="Rectangle 11"/>
          <p:cNvSpPr/>
          <p:nvPr/>
        </p:nvSpPr>
        <p:spPr>
          <a:xfrm>
            <a:off x="0" y="-1"/>
            <a:ext cx="8286751" cy="2052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ZA" dirty="0"/>
              <a:t>Use the writing process when designing your sign:</a:t>
            </a:r>
            <a:endParaRPr lang="en-GB" dirty="0"/>
          </a:p>
        </p:txBody>
      </p:sp>
      <p:sp>
        <p:nvSpPr>
          <p:cNvPr id="91" name="Rectangle 90"/>
          <p:cNvSpPr/>
          <p:nvPr/>
        </p:nvSpPr>
        <p:spPr>
          <a:xfrm>
            <a:off x="8424925" y="2052604"/>
            <a:ext cx="833395" cy="3433796"/>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901" y="2072951"/>
            <a:ext cx="2883798" cy="3301282"/>
          </a:xfrm>
          <a:prstGeom prst="rect">
            <a:avLst/>
          </a:prstGeom>
        </p:spPr>
      </p:pic>
    </p:spTree>
    <p:extLst>
      <p:ext uri="{BB962C8B-B14F-4D97-AF65-F5344CB8AC3E}">
        <p14:creationId xmlns:p14="http://schemas.microsoft.com/office/powerpoint/2010/main" val="321272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anim calcmode="lin" valueType="num">
                                      <p:cBhvr additive="base">
                                        <p:cTn id="15" dur="500" fill="hold"/>
                                        <p:tgtEl>
                                          <p:spTgt spid="72"/>
                                        </p:tgtEl>
                                        <p:attrNameLst>
                                          <p:attrName>ppt_x</p:attrName>
                                        </p:attrNameLst>
                                      </p:cBhvr>
                                      <p:tavLst>
                                        <p:tav tm="0">
                                          <p:val>
                                            <p:strVal val="1+#ppt_w/2"/>
                                          </p:val>
                                        </p:tav>
                                        <p:tav tm="100000">
                                          <p:val>
                                            <p:strVal val="#ppt_x"/>
                                          </p:val>
                                        </p:tav>
                                      </p:tavLst>
                                    </p:anim>
                                    <p:anim calcmode="lin" valueType="num">
                                      <p:cBhvr additive="base">
                                        <p:cTn id="16" dur="500" fill="hold"/>
                                        <p:tgtEl>
                                          <p:spTgt spid="72"/>
                                        </p:tgtEl>
                                        <p:attrNameLst>
                                          <p:attrName>ppt_y</p:attrName>
                                        </p:attrNameLst>
                                      </p:cBhvr>
                                      <p:tavLst>
                                        <p:tav tm="0">
                                          <p:val>
                                            <p:strVal val="#ppt_y"/>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anim calcmode="lin" valueType="num">
                                      <p:cBhvr>
                                        <p:cTn id="20" dur="500" fill="hold"/>
                                        <p:tgtEl>
                                          <p:spTgt spid="62"/>
                                        </p:tgtEl>
                                        <p:attrNameLst>
                                          <p:attrName>ppt_x</p:attrName>
                                        </p:attrNameLst>
                                      </p:cBhvr>
                                      <p:tavLst>
                                        <p:tav tm="0">
                                          <p:val>
                                            <p:strVal val="#ppt_x"/>
                                          </p:val>
                                        </p:tav>
                                        <p:tav tm="100000">
                                          <p:val>
                                            <p:strVal val="#ppt_x"/>
                                          </p:val>
                                        </p:tav>
                                      </p:tavLst>
                                    </p:anim>
                                    <p:anim calcmode="lin" valueType="num">
                                      <p:cBhvr>
                                        <p:cTn id="21"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additive="base">
                                        <p:cTn id="26" dur="500" fill="hold"/>
                                        <p:tgtEl>
                                          <p:spTgt spid="57"/>
                                        </p:tgtEl>
                                        <p:attrNameLst>
                                          <p:attrName>ppt_x</p:attrName>
                                        </p:attrNameLst>
                                      </p:cBhvr>
                                      <p:tavLst>
                                        <p:tav tm="0">
                                          <p:val>
                                            <p:strVal val="#ppt_x"/>
                                          </p:val>
                                        </p:tav>
                                        <p:tav tm="100000">
                                          <p:val>
                                            <p:strVal val="#ppt_x"/>
                                          </p:val>
                                        </p:tav>
                                      </p:tavLst>
                                    </p:anim>
                                    <p:anim calcmode="lin" valueType="num">
                                      <p:cBhvr additive="base">
                                        <p:cTn id="27" dur="500" fill="hold"/>
                                        <p:tgtEl>
                                          <p:spTgt spid="57"/>
                                        </p:tgtEl>
                                        <p:attrNameLst>
                                          <p:attrName>ppt_y</p:attrName>
                                        </p:attrNameLst>
                                      </p:cBhvr>
                                      <p:tavLst>
                                        <p:tav tm="0">
                                          <p:val>
                                            <p:strVal val="0-#ppt_h/2"/>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 calcmode="lin" valueType="num">
                                      <p:cBhvr additive="base">
                                        <p:cTn id="30" dur="500" fill="hold"/>
                                        <p:tgtEl>
                                          <p:spTgt spid="86"/>
                                        </p:tgtEl>
                                        <p:attrNameLst>
                                          <p:attrName>ppt_x</p:attrName>
                                        </p:attrNameLst>
                                      </p:cBhvr>
                                      <p:tavLst>
                                        <p:tav tm="0">
                                          <p:val>
                                            <p:strVal val="1+#ppt_w/2"/>
                                          </p:val>
                                        </p:tav>
                                        <p:tav tm="100000">
                                          <p:val>
                                            <p:strVal val="#ppt_x"/>
                                          </p:val>
                                        </p:tav>
                                      </p:tavLst>
                                    </p:anim>
                                    <p:anim calcmode="lin" valueType="num">
                                      <p:cBhvr additive="base">
                                        <p:cTn id="31" dur="500" fill="hold"/>
                                        <p:tgtEl>
                                          <p:spTgt spid="86"/>
                                        </p:tgtEl>
                                        <p:attrNameLst>
                                          <p:attrName>ppt_y</p:attrName>
                                        </p:attrNameLst>
                                      </p:cBhvr>
                                      <p:tavLst>
                                        <p:tav tm="0">
                                          <p:val>
                                            <p:strVal val="#ppt_y"/>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ppt_x"/>
                                          </p:val>
                                        </p:tav>
                                        <p:tav tm="100000">
                                          <p:val>
                                            <p:strVal val="#ppt_x"/>
                                          </p:val>
                                        </p:tav>
                                      </p:tavLst>
                                    </p:anim>
                                    <p:anim calcmode="lin" valueType="num">
                                      <p:cBhvr additive="base">
                                        <p:cTn id="42" dur="500" fill="hold"/>
                                        <p:tgtEl>
                                          <p:spTgt spid="66"/>
                                        </p:tgtEl>
                                        <p:attrNameLst>
                                          <p:attrName>ppt_y</p:attrName>
                                        </p:attrNameLst>
                                      </p:cBhvr>
                                      <p:tavLst>
                                        <p:tav tm="0">
                                          <p:val>
                                            <p:strVal val="0-#ppt_h/2"/>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 calcmode="lin" valueType="num">
                                      <p:cBhvr additive="base">
                                        <p:cTn id="45" dur="500" fill="hold"/>
                                        <p:tgtEl>
                                          <p:spTgt spid="87"/>
                                        </p:tgtEl>
                                        <p:attrNameLst>
                                          <p:attrName>ppt_x</p:attrName>
                                        </p:attrNameLst>
                                      </p:cBhvr>
                                      <p:tavLst>
                                        <p:tav tm="0">
                                          <p:val>
                                            <p:strVal val="1+#ppt_w/2"/>
                                          </p:val>
                                        </p:tav>
                                        <p:tav tm="100000">
                                          <p:val>
                                            <p:strVal val="#ppt_x"/>
                                          </p:val>
                                        </p:tav>
                                      </p:tavLst>
                                    </p:anim>
                                    <p:anim calcmode="lin" valueType="num">
                                      <p:cBhvr additive="base">
                                        <p:cTn id="46" dur="500" fill="hold"/>
                                        <p:tgtEl>
                                          <p:spTgt spid="87"/>
                                        </p:tgtEl>
                                        <p:attrNameLst>
                                          <p:attrName>ppt_y</p:attrName>
                                        </p:attrNameLst>
                                      </p:cBhvr>
                                      <p:tavLst>
                                        <p:tav tm="0">
                                          <p:val>
                                            <p:strVal val="#ppt_y"/>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anim calcmode="lin" valueType="num">
                                      <p:cBhvr>
                                        <p:cTn id="50" dur="500" fill="hold"/>
                                        <p:tgtEl>
                                          <p:spTgt spid="63"/>
                                        </p:tgtEl>
                                        <p:attrNameLst>
                                          <p:attrName>ppt_x</p:attrName>
                                        </p:attrNameLst>
                                      </p:cBhvr>
                                      <p:tavLst>
                                        <p:tav tm="0">
                                          <p:val>
                                            <p:strVal val="#ppt_x"/>
                                          </p:val>
                                        </p:tav>
                                        <p:tav tm="100000">
                                          <p:val>
                                            <p:strVal val="#ppt_x"/>
                                          </p:val>
                                        </p:tav>
                                      </p:tavLst>
                                    </p:anim>
                                    <p:anim calcmode="lin" valueType="num">
                                      <p:cBhvr>
                                        <p:cTn id="51"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grpId="0" nodeType="clickEffect">
                                  <p:stCondLst>
                                    <p:cond delay="0"/>
                                  </p:stCondLst>
                                  <p:childTnLst>
                                    <p:set>
                                      <p:cBhvr>
                                        <p:cTn id="55" dur="1" fill="hold">
                                          <p:stCondLst>
                                            <p:cond delay="0"/>
                                          </p:stCondLst>
                                        </p:cTn>
                                        <p:tgtEl>
                                          <p:spTgt spid="67"/>
                                        </p:tgtEl>
                                        <p:attrNameLst>
                                          <p:attrName>style.visibility</p:attrName>
                                        </p:attrNameLst>
                                      </p:cBhvr>
                                      <p:to>
                                        <p:strVal val="visible"/>
                                      </p:to>
                                    </p:set>
                                    <p:anim calcmode="lin" valueType="num">
                                      <p:cBhvr additive="base">
                                        <p:cTn id="56" dur="500" fill="hold"/>
                                        <p:tgtEl>
                                          <p:spTgt spid="67"/>
                                        </p:tgtEl>
                                        <p:attrNameLst>
                                          <p:attrName>ppt_x</p:attrName>
                                        </p:attrNameLst>
                                      </p:cBhvr>
                                      <p:tavLst>
                                        <p:tav tm="0">
                                          <p:val>
                                            <p:strVal val="#ppt_x"/>
                                          </p:val>
                                        </p:tav>
                                        <p:tav tm="100000">
                                          <p:val>
                                            <p:strVal val="#ppt_x"/>
                                          </p:val>
                                        </p:tav>
                                      </p:tavLst>
                                    </p:anim>
                                    <p:anim calcmode="lin" valueType="num">
                                      <p:cBhvr additive="base">
                                        <p:cTn id="57" dur="500" fill="hold"/>
                                        <p:tgtEl>
                                          <p:spTgt spid="67"/>
                                        </p:tgtEl>
                                        <p:attrNameLst>
                                          <p:attrName>ppt_y</p:attrName>
                                        </p:attrNameLst>
                                      </p:cBhvr>
                                      <p:tavLst>
                                        <p:tav tm="0">
                                          <p:val>
                                            <p:strVal val="0-#ppt_h/2"/>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90"/>
                                        </p:tgtEl>
                                        <p:attrNameLst>
                                          <p:attrName>style.visibility</p:attrName>
                                        </p:attrNameLst>
                                      </p:cBhvr>
                                      <p:to>
                                        <p:strVal val="visible"/>
                                      </p:to>
                                    </p:set>
                                    <p:anim calcmode="lin" valueType="num">
                                      <p:cBhvr additive="base">
                                        <p:cTn id="60" dur="500" fill="hold"/>
                                        <p:tgtEl>
                                          <p:spTgt spid="90"/>
                                        </p:tgtEl>
                                        <p:attrNameLst>
                                          <p:attrName>ppt_x</p:attrName>
                                        </p:attrNameLst>
                                      </p:cBhvr>
                                      <p:tavLst>
                                        <p:tav tm="0">
                                          <p:val>
                                            <p:strVal val="1+#ppt_w/2"/>
                                          </p:val>
                                        </p:tav>
                                        <p:tav tm="100000">
                                          <p:val>
                                            <p:strVal val="#ppt_x"/>
                                          </p:val>
                                        </p:tav>
                                      </p:tavLst>
                                    </p:anim>
                                    <p:anim calcmode="lin" valueType="num">
                                      <p:cBhvr additive="base">
                                        <p:cTn id="61" dur="500" fill="hold"/>
                                        <p:tgtEl>
                                          <p:spTgt spid="90"/>
                                        </p:tgtEl>
                                        <p:attrNameLst>
                                          <p:attrName>ppt_y</p:attrName>
                                        </p:attrNameLst>
                                      </p:cBhvr>
                                      <p:tavLst>
                                        <p:tav tm="0">
                                          <p:val>
                                            <p:strVal val="#ppt_y"/>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anim calcmode="lin" valueType="num">
                                      <p:cBhvr>
                                        <p:cTn id="65" dur="500" fill="hold"/>
                                        <p:tgtEl>
                                          <p:spTgt spid="64"/>
                                        </p:tgtEl>
                                        <p:attrNameLst>
                                          <p:attrName>ppt_x</p:attrName>
                                        </p:attrNameLst>
                                      </p:cBhvr>
                                      <p:tavLst>
                                        <p:tav tm="0">
                                          <p:val>
                                            <p:strVal val="#ppt_x"/>
                                          </p:val>
                                        </p:tav>
                                        <p:tav tm="100000">
                                          <p:val>
                                            <p:strVal val="#ppt_x"/>
                                          </p:val>
                                        </p:tav>
                                      </p:tavLst>
                                    </p:anim>
                                    <p:anim calcmode="lin" valueType="num">
                                      <p:cBhvr>
                                        <p:cTn id="66" dur="5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500" fill="hold"/>
                                        <p:tgtEl>
                                          <p:spTgt spid="68"/>
                                        </p:tgtEl>
                                        <p:attrNameLst>
                                          <p:attrName>ppt_x</p:attrName>
                                        </p:attrNameLst>
                                      </p:cBhvr>
                                      <p:tavLst>
                                        <p:tav tm="0">
                                          <p:val>
                                            <p:strVal val="#ppt_x"/>
                                          </p:val>
                                        </p:tav>
                                        <p:tav tm="100000">
                                          <p:val>
                                            <p:strVal val="#ppt_x"/>
                                          </p:val>
                                        </p:tav>
                                      </p:tavLst>
                                    </p:anim>
                                    <p:anim calcmode="lin" valueType="num">
                                      <p:cBhvr additive="base">
                                        <p:cTn id="72" dur="500" fill="hold"/>
                                        <p:tgtEl>
                                          <p:spTgt spid="68"/>
                                        </p:tgtEl>
                                        <p:attrNameLst>
                                          <p:attrName>ppt_y</p:attrName>
                                        </p:attrNameLst>
                                      </p:cBhvr>
                                      <p:tavLst>
                                        <p:tav tm="0">
                                          <p:val>
                                            <p:strVal val="0-#ppt_h/2"/>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88"/>
                                        </p:tgtEl>
                                        <p:attrNameLst>
                                          <p:attrName>style.visibility</p:attrName>
                                        </p:attrNameLst>
                                      </p:cBhvr>
                                      <p:to>
                                        <p:strVal val="visible"/>
                                      </p:to>
                                    </p:set>
                                    <p:anim calcmode="lin" valueType="num">
                                      <p:cBhvr additive="base">
                                        <p:cTn id="75" dur="500" fill="hold"/>
                                        <p:tgtEl>
                                          <p:spTgt spid="88"/>
                                        </p:tgtEl>
                                        <p:attrNameLst>
                                          <p:attrName>ppt_x</p:attrName>
                                        </p:attrNameLst>
                                      </p:cBhvr>
                                      <p:tavLst>
                                        <p:tav tm="0">
                                          <p:val>
                                            <p:strVal val="1+#ppt_w/2"/>
                                          </p:val>
                                        </p:tav>
                                        <p:tav tm="100000">
                                          <p:val>
                                            <p:strVal val="#ppt_x"/>
                                          </p:val>
                                        </p:tav>
                                      </p:tavLst>
                                    </p:anim>
                                    <p:anim calcmode="lin" valueType="num">
                                      <p:cBhvr additive="base">
                                        <p:cTn id="76" dur="500" fill="hold"/>
                                        <p:tgtEl>
                                          <p:spTgt spid="88"/>
                                        </p:tgtEl>
                                        <p:attrNameLst>
                                          <p:attrName>ppt_y</p:attrName>
                                        </p:attrNameLst>
                                      </p:cBhvr>
                                      <p:tavLst>
                                        <p:tav tm="0">
                                          <p:val>
                                            <p:strVal val="#ppt_y"/>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anim calcmode="lin" valueType="num">
                                      <p:cBhvr>
                                        <p:cTn id="80" dur="500" fill="hold"/>
                                        <p:tgtEl>
                                          <p:spTgt spid="65"/>
                                        </p:tgtEl>
                                        <p:attrNameLst>
                                          <p:attrName>ppt_x</p:attrName>
                                        </p:attrNameLst>
                                      </p:cBhvr>
                                      <p:tavLst>
                                        <p:tav tm="0">
                                          <p:val>
                                            <p:strVal val="#ppt_x"/>
                                          </p:val>
                                        </p:tav>
                                        <p:tav tm="100000">
                                          <p:val>
                                            <p:strVal val="#ppt_x"/>
                                          </p:val>
                                        </p:tav>
                                      </p:tavLst>
                                    </p:anim>
                                    <p:anim calcmode="lin" valueType="num">
                                      <p:cBhvr>
                                        <p:cTn id="81" dur="5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P spid="66" grpId="0" animBg="1"/>
      <p:bldP spid="42" grpId="0" animBg="1"/>
      <p:bldP spid="57" grpId="0" animBg="1"/>
      <p:bldP spid="72" grpId="0"/>
      <p:bldP spid="62" grpId="0"/>
      <p:bldP spid="86" grpId="0"/>
      <p:bldP spid="5" grpId="0"/>
      <p:bldP spid="87" grpId="0"/>
      <p:bldP spid="63" grpId="0"/>
      <p:bldP spid="88" grpId="0"/>
      <p:bldP spid="65" grpId="0"/>
      <p:bldP spid="90"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Sign Language</a:t>
            </a:r>
            <a:endParaRPr lang="en-GB" dirty="0"/>
          </a:p>
        </p:txBody>
      </p:sp>
      <p:pic>
        <p:nvPicPr>
          <p:cNvPr id="3" name="Picture 2"/>
          <p:cNvPicPr>
            <a:picLocks noChangeAspect="1"/>
          </p:cNvPicPr>
          <p:nvPr/>
        </p:nvPicPr>
        <p:blipFill>
          <a:blip r:embed="rId3"/>
          <a:stretch>
            <a:fillRect/>
          </a:stretch>
        </p:blipFill>
        <p:spPr>
          <a:xfrm>
            <a:off x="1066800" y="1219200"/>
            <a:ext cx="6002229" cy="4863662"/>
          </a:xfrm>
          <a:prstGeom prst="rect">
            <a:avLst/>
          </a:prstGeom>
        </p:spPr>
      </p:pic>
    </p:spTree>
    <p:extLst>
      <p:ext uri="{BB962C8B-B14F-4D97-AF65-F5344CB8AC3E}">
        <p14:creationId xmlns:p14="http://schemas.microsoft.com/office/powerpoint/2010/main" val="2077205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8.7</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8</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8.7 on page 125 of the </a:t>
            </a:r>
            <a:r>
              <a:rPr lang="en-ZA" sz="1700" b="0" i="1" dirty="0">
                <a:solidFill>
                  <a:schemeClr val="tx1"/>
                </a:solidFill>
              </a:rPr>
              <a:t>Student’s Book.</a:t>
            </a:r>
          </a:p>
        </p:txBody>
      </p:sp>
    </p:spTree>
    <p:extLst>
      <p:ext uri="{BB962C8B-B14F-4D97-AF65-F5344CB8AC3E}">
        <p14:creationId xmlns:p14="http://schemas.microsoft.com/office/powerpoint/2010/main" val="2380755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Schedules</a:t>
            </a:r>
            <a:endParaRPr lang="en-GB" dirty="0"/>
          </a:p>
        </p:txBody>
      </p:sp>
      <p:sp>
        <p:nvSpPr>
          <p:cNvPr id="4" name="Content Placeholder 2"/>
          <p:cNvSpPr txBox="1">
            <a:spLocks/>
          </p:cNvSpPr>
          <p:nvPr/>
        </p:nvSpPr>
        <p:spPr>
          <a:xfrm>
            <a:off x="800100" y="1723838"/>
            <a:ext cx="6781800"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smtClean="0"/>
              <a:t>A schedule is a list of times when tasks or events or actions will take place.</a:t>
            </a:r>
            <a:endParaRPr lang="en-US" dirty="0"/>
          </a:p>
        </p:txBody>
      </p:sp>
      <p:sp>
        <p:nvSpPr>
          <p:cNvPr id="5" name="Rectangle 4"/>
          <p:cNvSpPr/>
          <p:nvPr/>
        </p:nvSpPr>
        <p:spPr>
          <a:xfrm>
            <a:off x="495300" y="1523999"/>
            <a:ext cx="7391400" cy="936021"/>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aphicFrame>
        <p:nvGraphicFramePr>
          <p:cNvPr id="16" name="Content Placeholder 4">
            <a:extLst>
              <a:ext uri="{FF2B5EF4-FFF2-40B4-BE49-F238E27FC236}">
                <a16:creationId xmlns:a16="http://schemas.microsoft.com/office/drawing/2014/main" xmlns="" id="{8157D304-1A43-4E9D-ABAC-5106F65D5565}"/>
              </a:ext>
            </a:extLst>
          </p:cNvPr>
          <p:cNvGraphicFramePr>
            <a:graphicFrameLocks noGrp="1"/>
          </p:cNvGraphicFramePr>
          <p:nvPr>
            <p:ph sz="half" idx="4294967295"/>
            <p:extLst>
              <p:ext uri="{D42A27DB-BD31-4B8C-83A1-F6EECF244321}">
                <p14:modId xmlns:p14="http://schemas.microsoft.com/office/powerpoint/2010/main" val="1258819707"/>
              </p:ext>
            </p:extLst>
          </p:nvPr>
        </p:nvGraphicFramePr>
        <p:xfrm>
          <a:off x="645268" y="2755294"/>
          <a:ext cx="7091464" cy="2499360"/>
        </p:xfrm>
        <a:graphic>
          <a:graphicData uri="http://schemas.openxmlformats.org/drawingml/2006/table">
            <a:tbl>
              <a:tblPr firstRow="1" bandRow="1">
                <a:tableStyleId>{5C22544A-7EE6-4342-B048-85BDC9FD1C3A}</a:tableStyleId>
              </a:tblPr>
              <a:tblGrid>
                <a:gridCol w="2326532">
                  <a:extLst>
                    <a:ext uri="{9D8B030D-6E8A-4147-A177-3AD203B41FA5}">
                      <a16:colId xmlns:a16="http://schemas.microsoft.com/office/drawing/2014/main" xmlns="" val="3443178812"/>
                    </a:ext>
                  </a:extLst>
                </a:gridCol>
                <a:gridCol w="2286000">
                  <a:extLst>
                    <a:ext uri="{9D8B030D-6E8A-4147-A177-3AD203B41FA5}">
                      <a16:colId xmlns:a16="http://schemas.microsoft.com/office/drawing/2014/main" xmlns="" val="2660483954"/>
                    </a:ext>
                  </a:extLst>
                </a:gridCol>
                <a:gridCol w="2478932">
                  <a:extLst>
                    <a:ext uri="{9D8B030D-6E8A-4147-A177-3AD203B41FA5}">
                      <a16:colId xmlns:a16="http://schemas.microsoft.com/office/drawing/2014/main" xmlns="" val="1976815162"/>
                    </a:ext>
                  </a:extLst>
                </a:gridCol>
              </a:tblGrid>
              <a:tr h="370840">
                <a:tc>
                  <a:txBody>
                    <a:bodyPr/>
                    <a:lstStyle/>
                    <a:p>
                      <a:pPr algn="ctr"/>
                      <a:r>
                        <a:rPr lang="en-ZA" sz="2800" b="1" dirty="0" smtClean="0"/>
                        <a:t>Day</a:t>
                      </a:r>
                      <a:endParaRPr lang="en-ZA" sz="2800" b="1" dirty="0"/>
                    </a:p>
                  </a:txBody>
                  <a:tcPr>
                    <a:lnR w="38100" cap="flat" cmpd="sng" algn="ctr">
                      <a:solidFill>
                        <a:schemeClr val="bg1"/>
                      </a:solidFill>
                      <a:prstDash val="solid"/>
                      <a:round/>
                      <a:headEnd type="none" w="med" len="med"/>
                      <a:tailEnd type="none" w="med" len="med"/>
                    </a:lnR>
                    <a:solidFill>
                      <a:srgbClr val="5B9CD6"/>
                    </a:solidFill>
                  </a:tcPr>
                </a:tc>
                <a:tc>
                  <a:txBody>
                    <a:bodyPr/>
                    <a:lstStyle/>
                    <a:p>
                      <a:pPr algn="ctr"/>
                      <a:r>
                        <a:rPr lang="en-ZA" sz="2800" dirty="0" smtClean="0"/>
                        <a:t>Time</a:t>
                      </a:r>
                      <a:endParaRPr lang="en-ZA" sz="28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5B9CD6"/>
                    </a:solidFill>
                  </a:tcPr>
                </a:tc>
                <a:tc>
                  <a:txBody>
                    <a:bodyPr/>
                    <a:lstStyle/>
                    <a:p>
                      <a:pPr algn="ctr"/>
                      <a:r>
                        <a:rPr lang="en-ZA" sz="2800" dirty="0" smtClean="0"/>
                        <a:t>Activity</a:t>
                      </a:r>
                      <a:endParaRPr lang="en-ZA" sz="2800" dirty="0"/>
                    </a:p>
                  </a:txBody>
                  <a:tcPr>
                    <a:lnL w="38100" cap="flat" cmpd="sng" algn="ctr">
                      <a:solidFill>
                        <a:schemeClr val="bg1"/>
                      </a:solidFill>
                      <a:prstDash val="solid"/>
                      <a:round/>
                      <a:headEnd type="none" w="med" len="med"/>
                      <a:tailEnd type="none" w="med" len="med"/>
                    </a:lnL>
                    <a:solidFill>
                      <a:srgbClr val="5B9CD6"/>
                    </a:solidFill>
                  </a:tcPr>
                </a:tc>
                <a:extLst>
                  <a:ext uri="{0D108BD9-81ED-4DB2-BD59-A6C34878D82A}">
                    <a16:rowId xmlns:a16="http://schemas.microsoft.com/office/drawing/2014/main" xmlns="" val="1985244420"/>
                  </a:ext>
                </a:extLst>
              </a:tr>
              <a:tr h="370840">
                <a:tc>
                  <a:txBody>
                    <a:bodyPr/>
                    <a:lstStyle/>
                    <a:p>
                      <a:r>
                        <a:rPr lang="en-ZA" sz="2000" dirty="0" smtClean="0"/>
                        <a:t>Monday</a:t>
                      </a:r>
                      <a:endParaRPr lang="en-ZA" sz="2000" dirty="0"/>
                    </a:p>
                  </a:txBody>
                  <a:tcPr>
                    <a:lnR w="38100" cap="flat" cmpd="sng" algn="ctr">
                      <a:solidFill>
                        <a:schemeClr val="bg1"/>
                      </a:solidFill>
                      <a:prstDash val="solid"/>
                      <a:round/>
                      <a:headEnd type="none" w="med" len="med"/>
                      <a:tailEnd type="none" w="med" len="med"/>
                    </a:lnR>
                    <a:solidFill>
                      <a:srgbClr val="DAF04F"/>
                    </a:solidFill>
                  </a:tcPr>
                </a:tc>
                <a:tc>
                  <a:txBody>
                    <a:bodyPr/>
                    <a:lstStyle/>
                    <a:p>
                      <a:r>
                        <a:rPr lang="en-ZA" sz="2000" dirty="0" smtClean="0"/>
                        <a:t>13:00</a:t>
                      </a:r>
                      <a:endParaRPr lang="en-ZA" sz="20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AF04F"/>
                    </a:solidFill>
                  </a:tcPr>
                </a:tc>
                <a:tc>
                  <a:txBody>
                    <a:bodyPr/>
                    <a:lstStyle/>
                    <a:p>
                      <a:r>
                        <a:rPr lang="en-ZA" sz="2000" dirty="0" smtClean="0"/>
                        <a:t>Library duty</a:t>
                      </a:r>
                      <a:endParaRPr lang="en-ZA" sz="2000" dirty="0"/>
                    </a:p>
                  </a:txBody>
                  <a:tcPr>
                    <a:lnL w="38100" cap="flat" cmpd="sng" algn="ctr">
                      <a:solidFill>
                        <a:schemeClr val="bg1"/>
                      </a:solidFill>
                      <a:prstDash val="solid"/>
                      <a:round/>
                      <a:headEnd type="none" w="med" len="med"/>
                      <a:tailEnd type="none" w="med" len="med"/>
                    </a:lnL>
                    <a:solidFill>
                      <a:srgbClr val="DAF04F"/>
                    </a:solidFill>
                  </a:tcPr>
                </a:tc>
                <a:extLst>
                  <a:ext uri="{0D108BD9-81ED-4DB2-BD59-A6C34878D82A}">
                    <a16:rowId xmlns:a16="http://schemas.microsoft.com/office/drawing/2014/main" xmlns="" val="2121072269"/>
                  </a:ext>
                </a:extLst>
              </a:tr>
              <a:tr h="370840">
                <a:tc>
                  <a:txBody>
                    <a:bodyPr/>
                    <a:lstStyle/>
                    <a:p>
                      <a:r>
                        <a:rPr lang="en-ZA" sz="2000" dirty="0" smtClean="0"/>
                        <a:t>Tuesday</a:t>
                      </a:r>
                      <a:endParaRPr lang="en-ZA" sz="2000" dirty="0"/>
                    </a:p>
                  </a:txBody>
                  <a:tcPr>
                    <a:lnR w="38100" cap="flat" cmpd="sng" algn="ctr">
                      <a:solidFill>
                        <a:schemeClr val="bg1"/>
                      </a:solidFill>
                      <a:prstDash val="solid"/>
                      <a:round/>
                      <a:headEnd type="none" w="med" len="med"/>
                      <a:tailEnd type="none" w="med" len="med"/>
                    </a:lnR>
                    <a:solidFill>
                      <a:srgbClr val="F2FAC1"/>
                    </a:solidFill>
                  </a:tcPr>
                </a:tc>
                <a:tc>
                  <a:txBody>
                    <a:bodyPr/>
                    <a:lstStyle/>
                    <a:p>
                      <a:r>
                        <a:rPr lang="en-ZA" sz="2000" dirty="0" smtClean="0"/>
                        <a:t>13:00</a:t>
                      </a:r>
                      <a:endParaRPr lang="en-ZA" sz="20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2FAC1"/>
                    </a:solidFill>
                  </a:tcPr>
                </a:tc>
                <a:tc>
                  <a:txBody>
                    <a:bodyPr/>
                    <a:lstStyle/>
                    <a:p>
                      <a:r>
                        <a:rPr lang="en-ZA" sz="2000" dirty="0" smtClean="0"/>
                        <a:t>Choir </a:t>
                      </a:r>
                      <a:endParaRPr lang="en-ZA" sz="2000" dirty="0"/>
                    </a:p>
                  </a:txBody>
                  <a:tcPr>
                    <a:lnL w="38100" cap="flat" cmpd="sng" algn="ctr">
                      <a:solidFill>
                        <a:schemeClr val="bg1"/>
                      </a:solidFill>
                      <a:prstDash val="solid"/>
                      <a:round/>
                      <a:headEnd type="none" w="med" len="med"/>
                      <a:tailEnd type="none" w="med" len="med"/>
                    </a:lnL>
                    <a:solidFill>
                      <a:srgbClr val="F2FAC1"/>
                    </a:solidFill>
                  </a:tcPr>
                </a:tc>
                <a:extLst>
                  <a:ext uri="{0D108BD9-81ED-4DB2-BD59-A6C34878D82A}">
                    <a16:rowId xmlns:a16="http://schemas.microsoft.com/office/drawing/2014/main" xmlns="" val="2168410999"/>
                  </a:ext>
                </a:extLst>
              </a:tr>
              <a:tr h="370840">
                <a:tc>
                  <a:txBody>
                    <a:bodyPr/>
                    <a:lstStyle/>
                    <a:p>
                      <a:r>
                        <a:rPr lang="en-ZA" sz="2000" dirty="0" smtClean="0"/>
                        <a:t>Wednesday</a:t>
                      </a:r>
                      <a:endParaRPr lang="en-ZA" sz="2000" dirty="0"/>
                    </a:p>
                  </a:txBody>
                  <a:tcPr>
                    <a:lnR w="38100" cap="flat" cmpd="sng" algn="ctr">
                      <a:solidFill>
                        <a:schemeClr val="bg1"/>
                      </a:solidFill>
                      <a:prstDash val="solid"/>
                      <a:round/>
                      <a:headEnd type="none" w="med" len="med"/>
                      <a:tailEnd type="none" w="med" len="med"/>
                    </a:lnR>
                    <a:solidFill>
                      <a:srgbClr val="DAF04F"/>
                    </a:solidFill>
                  </a:tcPr>
                </a:tc>
                <a:tc>
                  <a:txBody>
                    <a:bodyPr/>
                    <a:lstStyle/>
                    <a:p>
                      <a:r>
                        <a:rPr lang="en-ZA" sz="2000" dirty="0" smtClean="0"/>
                        <a:t>13:00</a:t>
                      </a:r>
                      <a:endParaRPr lang="en-ZA" sz="20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AF04F"/>
                    </a:solidFill>
                  </a:tcPr>
                </a:tc>
                <a:tc>
                  <a:txBody>
                    <a:bodyPr/>
                    <a:lstStyle/>
                    <a:p>
                      <a:r>
                        <a:rPr lang="en-ZA" sz="2000" dirty="0" smtClean="0"/>
                        <a:t>Extra IT</a:t>
                      </a:r>
                      <a:endParaRPr lang="en-ZA" sz="2000" dirty="0"/>
                    </a:p>
                  </a:txBody>
                  <a:tcPr>
                    <a:lnL w="38100" cap="flat" cmpd="sng" algn="ctr">
                      <a:solidFill>
                        <a:schemeClr val="bg1"/>
                      </a:solidFill>
                      <a:prstDash val="solid"/>
                      <a:round/>
                      <a:headEnd type="none" w="med" len="med"/>
                      <a:tailEnd type="none" w="med" len="med"/>
                    </a:lnL>
                    <a:solidFill>
                      <a:srgbClr val="DAF04F"/>
                    </a:solidFill>
                  </a:tcPr>
                </a:tc>
                <a:extLst>
                  <a:ext uri="{0D108BD9-81ED-4DB2-BD59-A6C34878D82A}">
                    <a16:rowId xmlns:a16="http://schemas.microsoft.com/office/drawing/2014/main" xmlns="" val="3629531277"/>
                  </a:ext>
                </a:extLst>
              </a:tr>
              <a:tr h="370840">
                <a:tc>
                  <a:txBody>
                    <a:bodyPr/>
                    <a:lstStyle/>
                    <a:p>
                      <a:r>
                        <a:rPr lang="en-ZA" sz="2000" dirty="0" smtClean="0"/>
                        <a:t>Thursday</a:t>
                      </a:r>
                      <a:endParaRPr lang="en-ZA" sz="2000" dirty="0"/>
                    </a:p>
                  </a:txBody>
                  <a:tcPr>
                    <a:lnR w="38100" cap="flat" cmpd="sng" algn="ctr">
                      <a:solidFill>
                        <a:schemeClr val="bg1"/>
                      </a:solidFill>
                      <a:prstDash val="solid"/>
                      <a:round/>
                      <a:headEnd type="none" w="med" len="med"/>
                      <a:tailEnd type="none" w="med" len="med"/>
                    </a:lnR>
                    <a:solidFill>
                      <a:srgbClr val="F2FAC1"/>
                    </a:solidFill>
                  </a:tcPr>
                </a:tc>
                <a:tc>
                  <a:txBody>
                    <a:bodyPr/>
                    <a:lstStyle/>
                    <a:p>
                      <a:r>
                        <a:rPr lang="en-ZA" sz="2000" dirty="0" smtClean="0"/>
                        <a:t>13:00</a:t>
                      </a:r>
                      <a:endParaRPr lang="en-ZA" sz="20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F2FAC1"/>
                    </a:solidFill>
                  </a:tcPr>
                </a:tc>
                <a:tc>
                  <a:txBody>
                    <a:bodyPr/>
                    <a:lstStyle/>
                    <a:p>
                      <a:r>
                        <a:rPr lang="en-ZA" sz="2000" dirty="0" smtClean="0"/>
                        <a:t>SRC</a:t>
                      </a:r>
                      <a:endParaRPr lang="en-ZA" sz="2000" dirty="0"/>
                    </a:p>
                  </a:txBody>
                  <a:tcPr>
                    <a:lnL w="38100" cap="flat" cmpd="sng" algn="ctr">
                      <a:solidFill>
                        <a:schemeClr val="bg1"/>
                      </a:solidFill>
                      <a:prstDash val="solid"/>
                      <a:round/>
                      <a:headEnd type="none" w="med" len="med"/>
                      <a:tailEnd type="none" w="med" len="med"/>
                    </a:lnL>
                    <a:solidFill>
                      <a:srgbClr val="F2FAC1"/>
                    </a:solidFill>
                  </a:tcPr>
                </a:tc>
                <a:extLst>
                  <a:ext uri="{0D108BD9-81ED-4DB2-BD59-A6C34878D82A}">
                    <a16:rowId xmlns:a16="http://schemas.microsoft.com/office/drawing/2014/main" xmlns="" val="820363742"/>
                  </a:ext>
                </a:extLst>
              </a:tr>
              <a:tr h="370840">
                <a:tc>
                  <a:txBody>
                    <a:bodyPr/>
                    <a:lstStyle/>
                    <a:p>
                      <a:r>
                        <a:rPr lang="en-ZA" sz="2000" dirty="0" smtClean="0"/>
                        <a:t>Friday</a:t>
                      </a:r>
                      <a:endParaRPr lang="en-ZA" sz="2000" dirty="0"/>
                    </a:p>
                  </a:txBody>
                  <a:tcPr>
                    <a:lnR w="38100" cap="flat" cmpd="sng" algn="ctr">
                      <a:solidFill>
                        <a:schemeClr val="bg1"/>
                      </a:solidFill>
                      <a:prstDash val="solid"/>
                      <a:round/>
                      <a:headEnd type="none" w="med" len="med"/>
                      <a:tailEnd type="none" w="med" len="med"/>
                    </a:lnR>
                    <a:solidFill>
                      <a:srgbClr val="DAF04F"/>
                    </a:solidFill>
                  </a:tcPr>
                </a:tc>
                <a:tc>
                  <a:txBody>
                    <a:bodyPr/>
                    <a:lstStyle/>
                    <a:p>
                      <a:r>
                        <a:rPr lang="en-ZA" sz="2000" dirty="0" smtClean="0"/>
                        <a:t>13:00</a:t>
                      </a:r>
                      <a:endParaRPr lang="en-ZA" sz="2000"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rgbClr val="DAF04F"/>
                    </a:solidFill>
                  </a:tcPr>
                </a:tc>
                <a:tc>
                  <a:txBody>
                    <a:bodyPr/>
                    <a:lstStyle/>
                    <a:p>
                      <a:r>
                        <a:rPr lang="en-ZA" sz="2000" dirty="0" smtClean="0"/>
                        <a:t>Weekend!</a:t>
                      </a:r>
                      <a:endParaRPr lang="en-ZA" sz="2000" dirty="0"/>
                    </a:p>
                  </a:txBody>
                  <a:tcPr>
                    <a:lnL w="38100" cap="flat" cmpd="sng" algn="ctr">
                      <a:solidFill>
                        <a:schemeClr val="bg1"/>
                      </a:solidFill>
                      <a:prstDash val="solid"/>
                      <a:round/>
                      <a:headEnd type="none" w="med" len="med"/>
                      <a:tailEnd type="none" w="med" len="med"/>
                    </a:lnL>
                    <a:solidFill>
                      <a:srgbClr val="DAF04F"/>
                    </a:solidFill>
                  </a:tcPr>
                </a:tc>
                <a:extLst>
                  <a:ext uri="{0D108BD9-81ED-4DB2-BD59-A6C34878D82A}">
                    <a16:rowId xmlns:a16="http://schemas.microsoft.com/office/drawing/2014/main" xmlns="" val="283520132"/>
                  </a:ext>
                </a:extLst>
              </a:tr>
            </a:tbl>
          </a:graphicData>
        </a:graphic>
      </p:graphicFrame>
    </p:spTree>
    <p:extLst>
      <p:ext uri="{BB962C8B-B14F-4D97-AF65-F5344CB8AC3E}">
        <p14:creationId xmlns:p14="http://schemas.microsoft.com/office/powerpoint/2010/main" val="4079823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6000" dirty="0"/>
              <a:t>Visual texts</a:t>
            </a:r>
            <a:endParaRPr lang="en-GB" sz="6000" dirty="0"/>
          </a:p>
        </p:txBody>
      </p:sp>
      <p:sp>
        <p:nvSpPr>
          <p:cNvPr id="3" name="Text Placeholder 2"/>
          <p:cNvSpPr>
            <a:spLocks noGrp="1"/>
          </p:cNvSpPr>
          <p:nvPr>
            <p:ph type="body" idx="1"/>
          </p:nvPr>
        </p:nvSpPr>
        <p:spPr/>
        <p:txBody>
          <a:bodyPr/>
          <a:lstStyle/>
          <a:p>
            <a:r>
              <a:rPr lang="en-ZA" dirty="0"/>
              <a:t>Module 8</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normAutofit/>
          </a:bodyPr>
          <a:lstStyle/>
          <a:p>
            <a:r>
              <a:rPr lang="en-ZA" sz="4800" dirty="0" smtClean="0"/>
              <a:t>Learning activities 8.8 and 8.9</a:t>
            </a:r>
            <a:endParaRPr lang="en-GB" sz="4800"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8</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600" b="0" dirty="0">
                <a:solidFill>
                  <a:schemeClr val="tx1"/>
                </a:solidFill>
              </a:rPr>
              <a:t>Test your knowledge of this section by completing Learning activity 8.8 and 8.9 on page 125 of the </a:t>
            </a:r>
            <a:r>
              <a:rPr lang="en-ZA" sz="1600" b="0" i="1" dirty="0">
                <a:solidFill>
                  <a:schemeClr val="tx1"/>
                </a:solidFill>
              </a:rPr>
              <a:t>Student’s Book.</a:t>
            </a:r>
          </a:p>
        </p:txBody>
      </p:sp>
    </p:spTree>
    <p:extLst>
      <p:ext uri="{BB962C8B-B14F-4D97-AF65-F5344CB8AC3E}">
        <p14:creationId xmlns:p14="http://schemas.microsoft.com/office/powerpoint/2010/main" val="38846187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Comic strips and cartoons</a:t>
            </a:r>
            <a:endParaRPr lang="en-GB" dirty="0"/>
          </a:p>
        </p:txBody>
      </p:sp>
      <p:sp>
        <p:nvSpPr>
          <p:cNvPr id="3" name="Content Placeholder 2"/>
          <p:cNvSpPr>
            <a:spLocks noGrp="1"/>
          </p:cNvSpPr>
          <p:nvPr>
            <p:ph idx="1"/>
          </p:nvPr>
        </p:nvSpPr>
        <p:spPr/>
        <p:txBody>
          <a:bodyPr/>
          <a:lstStyle/>
          <a:p>
            <a:r>
              <a:rPr lang="en-ZA" sz="2000" dirty="0"/>
              <a:t>Drawings and words work together to tell a story or inform.</a:t>
            </a:r>
          </a:p>
          <a:p>
            <a:endParaRPr lang="en-GB"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2" y="1828800"/>
            <a:ext cx="5157216" cy="4268623"/>
          </a:xfrm>
          <a:prstGeom prst="rect">
            <a:avLst/>
          </a:prstGeom>
        </p:spPr>
      </p:pic>
    </p:spTree>
    <p:extLst>
      <p:ext uri="{BB962C8B-B14F-4D97-AF65-F5344CB8AC3E}">
        <p14:creationId xmlns:p14="http://schemas.microsoft.com/office/powerpoint/2010/main" val="3213028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60239" y="2188953"/>
            <a:ext cx="2239102" cy="1059938"/>
          </a:xfrm>
          <a:prstGeom prst="rect">
            <a:avLst/>
          </a:prstGeom>
        </p:spPr>
      </p:pic>
      <p:pic>
        <p:nvPicPr>
          <p:cNvPr id="19" name="Picture 18"/>
          <p:cNvPicPr>
            <a:picLocks noChangeAspect="1"/>
          </p:cNvPicPr>
          <p:nvPr/>
        </p:nvPicPr>
        <p:blipFill rotWithShape="1">
          <a:blip r:embed="rId14" cstate="print">
            <a:extLst>
              <a:ext uri="{28A0092B-C50C-407E-A947-70E740481C1C}">
                <a14:useLocalDpi xmlns:a14="http://schemas.microsoft.com/office/drawing/2010/main" val="0"/>
              </a:ext>
            </a:extLst>
          </a:blip>
          <a:srcRect l="33579"/>
          <a:stretch/>
        </p:blipFill>
        <p:spPr>
          <a:xfrm>
            <a:off x="4267200" y="2188953"/>
            <a:ext cx="1487240" cy="1059938"/>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86208" y="1835859"/>
            <a:ext cx="3499299" cy="4005888"/>
          </a:xfrm>
          <a:prstGeom prst="rect">
            <a:avLst/>
          </a:prstGeom>
        </p:spPr>
      </p:pic>
      <p:sp>
        <p:nvSpPr>
          <p:cNvPr id="2" name="Title 1"/>
          <p:cNvSpPr>
            <a:spLocks noGrp="1"/>
          </p:cNvSpPr>
          <p:nvPr>
            <p:ph type="title"/>
          </p:nvPr>
        </p:nvSpPr>
        <p:spPr/>
        <p:txBody>
          <a:bodyPr/>
          <a:lstStyle/>
          <a:p>
            <a:r>
              <a:rPr lang="en-ZA" dirty="0"/>
              <a:t>Understanding cartoons and comic strips</a:t>
            </a:r>
            <a:endParaRPr lang="en-GB" dirty="0"/>
          </a:p>
        </p:txBody>
      </p:sp>
      <p:pic>
        <p:nvPicPr>
          <p:cNvPr id="11" name="Picture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6873" y="2406613"/>
            <a:ext cx="536144" cy="1333351"/>
          </a:xfrm>
          <a:prstGeom prst="rect">
            <a:avLst/>
          </a:prstGeom>
        </p:spPr>
      </p:pic>
      <p:grpSp>
        <p:nvGrpSpPr>
          <p:cNvPr id="28" name="Group 27"/>
          <p:cNvGrpSpPr/>
          <p:nvPr/>
        </p:nvGrpSpPr>
        <p:grpSpPr>
          <a:xfrm>
            <a:off x="6781800" y="3258416"/>
            <a:ext cx="908662" cy="481549"/>
            <a:chOff x="6781800" y="3258416"/>
            <a:chExt cx="908662" cy="481549"/>
          </a:xfrm>
        </p:grpSpPr>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81800" y="3258416"/>
              <a:ext cx="908662" cy="481549"/>
            </a:xfrm>
            <a:prstGeom prst="rect">
              <a:avLst/>
            </a:prstGeom>
          </p:spPr>
        </p:pic>
        <p:pic>
          <p:nvPicPr>
            <p:cNvPr id="12" name="Picture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53275" y="3335017"/>
              <a:ext cx="228600" cy="303513"/>
            </a:xfrm>
            <a:prstGeom prst="rect">
              <a:avLst/>
            </a:prstGeom>
          </p:spPr>
        </p:pic>
      </p:grpSp>
      <p:sp>
        <p:nvSpPr>
          <p:cNvPr id="16" name="Rectangle 15"/>
          <p:cNvSpPr/>
          <p:nvPr/>
        </p:nvSpPr>
        <p:spPr>
          <a:xfrm>
            <a:off x="533400" y="1750795"/>
            <a:ext cx="3581400" cy="2088008"/>
          </a:xfrm>
          <a:prstGeom prst="rect">
            <a:avLst/>
          </a:prstGeom>
          <a:noFill/>
          <a:ln w="5715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253889" y="1752600"/>
            <a:ext cx="3581400" cy="2088008"/>
          </a:xfrm>
          <a:prstGeom prst="rect">
            <a:avLst/>
          </a:prstGeom>
          <a:noFill/>
          <a:ln w="5715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p:cNvGrpSpPr/>
          <p:nvPr/>
        </p:nvGrpSpPr>
        <p:grpSpPr>
          <a:xfrm>
            <a:off x="1248605" y="2055567"/>
            <a:ext cx="967467" cy="783342"/>
            <a:chOff x="1363532" y="2162349"/>
            <a:chExt cx="967467" cy="783342"/>
          </a:xfrm>
        </p:grpSpPr>
        <p:pic>
          <p:nvPicPr>
            <p:cNvPr id="14" name="Picture 1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63532" y="2162349"/>
              <a:ext cx="967467" cy="783342"/>
            </a:xfrm>
            <a:prstGeom prst="rect">
              <a:avLst/>
            </a:prstGeom>
          </p:spPr>
        </p:pic>
        <p:sp>
          <p:nvSpPr>
            <p:cNvPr id="18" name="TextBox 17"/>
            <p:cNvSpPr txBox="1"/>
            <p:nvPr/>
          </p:nvSpPr>
          <p:spPr>
            <a:xfrm>
              <a:off x="1475671" y="2297668"/>
              <a:ext cx="800732" cy="369332"/>
            </a:xfrm>
            <a:prstGeom prst="rect">
              <a:avLst/>
            </a:prstGeom>
            <a:noFill/>
          </p:spPr>
          <p:txBody>
            <a:bodyPr wrap="none" rtlCol="0">
              <a:spAutoFit/>
            </a:bodyPr>
            <a:lstStyle/>
            <a:p>
              <a:r>
                <a:rPr lang="en-ZA" sz="1600" b="1" dirty="0" smtClean="0">
                  <a:solidFill>
                    <a:schemeClr val="bg1"/>
                  </a:solidFill>
                </a:rPr>
                <a:t>Attack</a:t>
              </a:r>
              <a:r>
                <a:rPr lang="en-ZA" b="1" dirty="0" smtClean="0">
                  <a:solidFill>
                    <a:schemeClr val="bg1"/>
                  </a:solidFill>
                </a:rPr>
                <a:t>!</a:t>
              </a:r>
              <a:endParaRPr lang="en-GB" b="1" dirty="0">
                <a:solidFill>
                  <a:schemeClr val="bg1"/>
                </a:solidFill>
              </a:endParaRPr>
            </a:p>
          </p:txBody>
        </p:sp>
      </p:grpSp>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61871" y="2425663"/>
            <a:ext cx="535600" cy="1332000"/>
          </a:xfrm>
          <a:prstGeom prst="rect">
            <a:avLst/>
          </a:prstGeom>
        </p:spPr>
      </p:pic>
      <p:grpSp>
        <p:nvGrpSpPr>
          <p:cNvPr id="23" name="Group 22"/>
          <p:cNvGrpSpPr/>
          <p:nvPr/>
        </p:nvGrpSpPr>
        <p:grpSpPr>
          <a:xfrm>
            <a:off x="5777847" y="1815939"/>
            <a:ext cx="1189611" cy="1013417"/>
            <a:chOff x="5916832" y="2094735"/>
            <a:chExt cx="1189611" cy="1013417"/>
          </a:xfrm>
        </p:grpSpPr>
        <p:pic>
          <p:nvPicPr>
            <p:cNvPr id="15" name="Picture 1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5916832" y="2094735"/>
              <a:ext cx="1169768" cy="1013417"/>
            </a:xfrm>
            <a:prstGeom prst="rect">
              <a:avLst/>
            </a:prstGeom>
          </p:spPr>
        </p:pic>
        <p:sp>
          <p:nvSpPr>
            <p:cNvPr id="21" name="TextBox 20"/>
            <p:cNvSpPr txBox="1"/>
            <p:nvPr/>
          </p:nvSpPr>
          <p:spPr>
            <a:xfrm>
              <a:off x="5953550" y="2206139"/>
              <a:ext cx="1152893" cy="523220"/>
            </a:xfrm>
            <a:prstGeom prst="rect">
              <a:avLst/>
            </a:prstGeom>
            <a:noFill/>
          </p:spPr>
          <p:txBody>
            <a:bodyPr wrap="square" rtlCol="0">
              <a:spAutoFit/>
            </a:bodyPr>
            <a:lstStyle/>
            <a:p>
              <a:pPr algn="ctr"/>
              <a:r>
                <a:rPr lang="en-ZA" sz="1400" b="1" dirty="0" smtClean="0">
                  <a:solidFill>
                    <a:schemeClr val="bg1"/>
                  </a:solidFill>
                </a:rPr>
                <a:t>That is a </a:t>
              </a:r>
            </a:p>
            <a:p>
              <a:pPr algn="ctr"/>
              <a:r>
                <a:rPr lang="en-ZA" sz="1400" b="1" dirty="0" smtClean="0">
                  <a:solidFill>
                    <a:schemeClr val="bg1"/>
                  </a:solidFill>
                </a:rPr>
                <a:t>scary spider.</a:t>
              </a:r>
              <a:endParaRPr lang="en-GB" sz="1400" b="1" dirty="0">
                <a:solidFill>
                  <a:schemeClr val="bg1"/>
                </a:solidFill>
              </a:endParaRPr>
            </a:p>
          </p:txBody>
        </p:sp>
      </p:grpSp>
      <p:sp>
        <p:nvSpPr>
          <p:cNvPr id="24" name="Content Placeholder 2"/>
          <p:cNvSpPr>
            <a:spLocks noGrp="1"/>
          </p:cNvSpPr>
          <p:nvPr>
            <p:ph idx="1"/>
          </p:nvPr>
        </p:nvSpPr>
        <p:spPr>
          <a:xfrm>
            <a:off x="457200" y="4113792"/>
            <a:ext cx="7315200" cy="351076"/>
          </a:xfrm>
        </p:spPr>
        <p:txBody>
          <a:bodyPr/>
          <a:lstStyle/>
          <a:p>
            <a:r>
              <a:rPr lang="en-ZA" sz="2000" dirty="0" smtClean="0"/>
              <a:t>Divided into </a:t>
            </a:r>
            <a:r>
              <a:rPr lang="en-ZA" sz="2000" dirty="0" smtClean="0">
                <a:solidFill>
                  <a:srgbClr val="1073B0"/>
                </a:solidFill>
              </a:rPr>
              <a:t>frames</a:t>
            </a:r>
            <a:endParaRPr lang="en-ZA" sz="2000" dirty="0">
              <a:solidFill>
                <a:srgbClr val="1073B0"/>
              </a:solidFill>
            </a:endParaRPr>
          </a:p>
          <a:p>
            <a:endParaRPr lang="en-GB" sz="2000" dirty="0"/>
          </a:p>
        </p:txBody>
      </p:sp>
      <p:sp>
        <p:nvSpPr>
          <p:cNvPr id="25" name="Content Placeholder 2"/>
          <p:cNvSpPr txBox="1">
            <a:spLocks/>
          </p:cNvSpPr>
          <p:nvPr/>
        </p:nvSpPr>
        <p:spPr>
          <a:xfrm>
            <a:off x="457200" y="4480717"/>
            <a:ext cx="7315200" cy="3510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ZA" sz="2000" dirty="0" smtClean="0">
                <a:solidFill>
                  <a:srgbClr val="1073B0"/>
                </a:solidFill>
              </a:rPr>
              <a:t>Speech bubbles </a:t>
            </a:r>
            <a:r>
              <a:rPr lang="en-ZA" sz="2000" dirty="0" smtClean="0"/>
              <a:t>show what a character is saying</a:t>
            </a:r>
            <a:endParaRPr lang="en-GB" sz="2000" dirty="0"/>
          </a:p>
        </p:txBody>
      </p:sp>
      <p:sp>
        <p:nvSpPr>
          <p:cNvPr id="26" name="Content Placeholder 2"/>
          <p:cNvSpPr txBox="1">
            <a:spLocks/>
          </p:cNvSpPr>
          <p:nvPr/>
        </p:nvSpPr>
        <p:spPr>
          <a:xfrm>
            <a:off x="457200" y="5486400"/>
            <a:ext cx="7315200" cy="3510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ZA" sz="2000" dirty="0" smtClean="0">
                <a:solidFill>
                  <a:srgbClr val="1073B0"/>
                </a:solidFill>
              </a:rPr>
              <a:t>Thought bubbles </a:t>
            </a:r>
            <a:r>
              <a:rPr lang="en-ZA" sz="2000" dirty="0" smtClean="0"/>
              <a:t>show what a character is thinking</a:t>
            </a:r>
            <a:endParaRPr lang="en-GB" sz="2000" dirty="0"/>
          </a:p>
        </p:txBody>
      </p:sp>
      <p:sp>
        <p:nvSpPr>
          <p:cNvPr id="27" name="Content Placeholder 2"/>
          <p:cNvSpPr txBox="1">
            <a:spLocks/>
          </p:cNvSpPr>
          <p:nvPr/>
        </p:nvSpPr>
        <p:spPr>
          <a:xfrm>
            <a:off x="457200" y="4859316"/>
            <a:ext cx="7315200" cy="35107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ZA" sz="2000" dirty="0" smtClean="0">
                <a:solidFill>
                  <a:srgbClr val="1073B0"/>
                </a:solidFill>
              </a:rPr>
              <a:t>Non-verbal clues </a:t>
            </a:r>
            <a:r>
              <a:rPr lang="en-ZA" sz="2000" dirty="0" smtClean="0"/>
              <a:t>tell us how a character is feeling or what he or she is thinking</a:t>
            </a:r>
            <a:endParaRPr lang="en-GB" sz="2000" dirty="0"/>
          </a:p>
        </p:txBody>
      </p:sp>
      <p:pic>
        <p:nvPicPr>
          <p:cNvPr id="3"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776075" y="-3235325"/>
            <a:ext cx="1380936" cy="1380936"/>
          </a:xfrm>
          <a:prstGeom prst="rect">
            <a:avLst/>
          </a:prstGeom>
        </p:spPr>
      </p:pic>
      <p:pic>
        <p:nvPicPr>
          <p:cNvPr id="4" nam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1874500" y="-3136900"/>
            <a:ext cx="1380936" cy="1380936"/>
          </a:xfrm>
          <a:prstGeom prst="rect">
            <a:avLst/>
          </a:prstGeom>
        </p:spPr>
      </p:pic>
      <p:pic>
        <p:nvPicPr>
          <p:cNvPr id="5" name="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11972925" y="-3038475"/>
            <a:ext cx="1380936" cy="1380936"/>
          </a:xfrm>
          <a:prstGeom prst="rect">
            <a:avLst/>
          </a:prstGeom>
        </p:spPr>
      </p:pic>
      <p:pic>
        <p:nvPicPr>
          <p:cNvPr id="6" name="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12071350" y="-2940050"/>
            <a:ext cx="1380936" cy="1380936"/>
          </a:xfrm>
          <a:prstGeom prst="rect">
            <a:avLst/>
          </a:prstGeom>
        </p:spPr>
      </p:pic>
      <p:pic>
        <p:nvPicPr>
          <p:cNvPr id="8" name="F">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12169775" y="-2841625"/>
            <a:ext cx="1380936" cy="1380936"/>
          </a:xfrm>
          <a:prstGeom prst="rect">
            <a:avLst/>
          </a:prstGeom>
        </p:spPr>
      </p:pic>
      <p:pic>
        <p:nvPicPr>
          <p:cNvPr id="9" name="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12268200" y="-2743200"/>
            <a:ext cx="1380936" cy="1380936"/>
          </a:xfrm>
          <a:prstGeom prst="rect">
            <a:avLst/>
          </a:prstGeom>
        </p:spPr>
      </p:pic>
      <p:sp>
        <p:nvSpPr>
          <p:cNvPr id="10" name="Rectangle 9"/>
          <p:cNvSpPr/>
          <p:nvPr/>
        </p:nvSpPr>
        <p:spPr>
          <a:xfrm>
            <a:off x="8545512" y="-3810000"/>
            <a:ext cx="7248525" cy="351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53725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9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9"/>
                                        </p:tgtEl>
                                      </p:cBhvr>
                                    </p:cmd>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fade">
                                      <p:cBhvr>
                                        <p:cTn id="18" dur="500"/>
                                        <p:tgtEl>
                                          <p:spTgt spid="24">
                                            <p:txEl>
                                              <p:pRg st="0" end="0"/>
                                            </p:txEl>
                                          </p:spTgt>
                                        </p:tgtEl>
                                      </p:cBhvr>
                                    </p:animEffect>
                                    <p:anim calcmode="lin" valueType="num">
                                      <p:cBhvr>
                                        <p:cTn id="1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 presetClass="mediacall" presetSubtype="0" fill="hold" nodeType="afterEffect">
                                  <p:stCondLst>
                                    <p:cond delay="0"/>
                                  </p:stCondLst>
                                  <p:childTnLst>
                                    <p:cmd type="call" cmd="playFrom(0.0)">
                                      <p:cBhvr>
                                        <p:cTn id="23" dur="3295"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par>
                          <p:cTn id="31" fill="hold">
                            <p:stCondLst>
                              <p:cond delay="500"/>
                            </p:stCondLst>
                            <p:childTnLst>
                              <p:par>
                                <p:cTn id="32" presetID="3" presetClass="mediacall" presetSubtype="0" fill="hold" nodeType="afterEffect">
                                  <p:stCondLst>
                                    <p:cond delay="0"/>
                                  </p:stCondLst>
                                  <p:childTnLst>
                                    <p:cmd type="call" cmd="stop">
                                      <p:cBhvr>
                                        <p:cTn id="33" dur="1" fill="hold"/>
                                        <p:tgtEl>
                                          <p:spTgt spid="3"/>
                                        </p:tgtEl>
                                      </p:cBhvr>
                                    </p:cmd>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par>
                          <p:cTn id="39" fill="hold">
                            <p:stCondLst>
                              <p:cond delay="1000"/>
                            </p:stCondLst>
                            <p:childTnLst>
                              <p:par>
                                <p:cTn id="40" presetID="18" presetClass="entr" presetSubtype="12"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strips(downLeft)">
                                      <p:cBhvr>
                                        <p:cTn id="42" dur="500"/>
                                        <p:tgtEl>
                                          <p:spTgt spid="7"/>
                                        </p:tgtEl>
                                      </p:cBhvr>
                                    </p:animEffect>
                                  </p:childTnLst>
                                </p:cTn>
                              </p:par>
                              <p:par>
                                <p:cTn id="43" presetID="18" presetClass="entr" presetSubtype="12"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strips(downLeft)">
                                      <p:cBhvr>
                                        <p:cTn id="45" dur="500"/>
                                        <p:tgtEl>
                                          <p:spTgt spid="11"/>
                                        </p:tgtEl>
                                      </p:cBhvr>
                                    </p:animEffect>
                                  </p:childTnLst>
                                </p:cTn>
                              </p:par>
                              <p:par>
                                <p:cTn id="46" presetID="18" presetClass="entr" presetSubtype="12"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strips(downLeft)">
                                      <p:cBhvr>
                                        <p:cTn id="48" dur="500"/>
                                        <p:tgtEl>
                                          <p:spTgt spid="19"/>
                                        </p:tgtEl>
                                      </p:cBhvr>
                                    </p:animEffect>
                                  </p:childTnLst>
                                </p:cTn>
                              </p:par>
                              <p:par>
                                <p:cTn id="49" presetID="18" presetClass="entr" presetSubtype="12"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strips(downLeft)">
                                      <p:cBhvr>
                                        <p:cTn id="51" dur="500"/>
                                        <p:tgtEl>
                                          <p:spTgt spid="28"/>
                                        </p:tgtEl>
                                      </p:cBhvr>
                                    </p:animEffect>
                                  </p:childTnLst>
                                </p:cTn>
                              </p:par>
                            </p:childTnLst>
                          </p:cTn>
                        </p:par>
                        <p:par>
                          <p:cTn id="52" fill="hold">
                            <p:stCondLst>
                              <p:cond delay="1500"/>
                            </p:stCondLst>
                            <p:childTnLst>
                              <p:par>
                                <p:cTn id="53" presetID="1" presetClass="mediacall" presetSubtype="0" fill="hold" nodeType="afterEffect">
                                  <p:stCondLst>
                                    <p:cond delay="0"/>
                                  </p:stCondLst>
                                  <p:childTnLst>
                                    <p:cmd type="call" cmd="playFrom(0.0)">
                                      <p:cBhvr>
                                        <p:cTn id="54" dur="2523" fill="hold"/>
                                        <p:tgtEl>
                                          <p:spTgt spid="4"/>
                                        </p:tgtEl>
                                      </p:cBhvr>
                                    </p:cmd>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anim calcmode="lin" valueType="num">
                                      <p:cBhvr>
                                        <p:cTn id="60" dur="500" fill="hold"/>
                                        <p:tgtEl>
                                          <p:spTgt spid="25"/>
                                        </p:tgtEl>
                                        <p:attrNameLst>
                                          <p:attrName>ppt_x</p:attrName>
                                        </p:attrNameLst>
                                      </p:cBhvr>
                                      <p:tavLst>
                                        <p:tav tm="0">
                                          <p:val>
                                            <p:strVal val="#ppt_x"/>
                                          </p:val>
                                        </p:tav>
                                        <p:tav tm="100000">
                                          <p:val>
                                            <p:strVal val="#ppt_x"/>
                                          </p:val>
                                        </p:tav>
                                      </p:tavLst>
                                    </p:anim>
                                    <p:anim calcmode="lin" valueType="num">
                                      <p:cBhvr>
                                        <p:cTn id="61" dur="500" fill="hold"/>
                                        <p:tgtEl>
                                          <p:spTgt spid="25"/>
                                        </p:tgtEl>
                                        <p:attrNameLst>
                                          <p:attrName>ppt_y</p:attrName>
                                        </p:attrNameLst>
                                      </p:cBhvr>
                                      <p:tavLst>
                                        <p:tav tm="0">
                                          <p:val>
                                            <p:strVal val="#ppt_y+.1"/>
                                          </p:val>
                                        </p:tav>
                                        <p:tav tm="100000">
                                          <p:val>
                                            <p:strVal val="#ppt_y"/>
                                          </p:val>
                                        </p:tav>
                                      </p:tavLst>
                                    </p:anim>
                                  </p:childTnLst>
                                </p:cTn>
                              </p:par>
                            </p:childTnLst>
                          </p:cTn>
                        </p:par>
                        <p:par>
                          <p:cTn id="62" fill="hold">
                            <p:stCondLst>
                              <p:cond delay="500"/>
                            </p:stCondLst>
                            <p:childTnLst>
                              <p:par>
                                <p:cTn id="63" presetID="3" presetClass="mediacall" presetSubtype="0" fill="hold" nodeType="afterEffect">
                                  <p:stCondLst>
                                    <p:cond delay="0"/>
                                  </p:stCondLst>
                                  <p:childTnLst>
                                    <p:cmd type="call" cmd="stop">
                                      <p:cBhvr>
                                        <p:cTn id="64" dur="1" fill="hold"/>
                                        <p:tgtEl>
                                          <p:spTgt spid="4"/>
                                        </p:tgtEl>
                                      </p:cBhvr>
                                    </p:cmd>
                                  </p:childTnLst>
                                </p:cTn>
                              </p:par>
                              <p:par>
                                <p:cTn id="65" presetID="53" presetClass="entr" presetSubtype="16"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childTnLst>
                          </p:cTn>
                        </p:par>
                        <p:par>
                          <p:cTn id="70" fill="hold">
                            <p:stCondLst>
                              <p:cond delay="1000"/>
                            </p:stCondLst>
                            <p:childTnLst>
                              <p:par>
                                <p:cTn id="71" presetID="1" presetClass="mediacall" presetSubtype="0" fill="hold" nodeType="afterEffect">
                                  <p:stCondLst>
                                    <p:cond delay="0"/>
                                  </p:stCondLst>
                                  <p:childTnLst>
                                    <p:cmd type="call" cmd="playFrom(0.0)">
                                      <p:cBhvr>
                                        <p:cTn id="72" dur="4715" fill="hold"/>
                                        <p:tgtEl>
                                          <p:spTgt spid="5"/>
                                        </p:tgtEl>
                                      </p:cBhvr>
                                    </p:cmd>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anim calcmode="lin" valueType="num">
                                      <p:cBhvr>
                                        <p:cTn id="78" dur="500" fill="hold"/>
                                        <p:tgtEl>
                                          <p:spTgt spid="27"/>
                                        </p:tgtEl>
                                        <p:attrNameLst>
                                          <p:attrName>ppt_x</p:attrName>
                                        </p:attrNameLst>
                                      </p:cBhvr>
                                      <p:tavLst>
                                        <p:tav tm="0">
                                          <p:val>
                                            <p:strVal val="#ppt_x"/>
                                          </p:val>
                                        </p:tav>
                                        <p:tav tm="100000">
                                          <p:val>
                                            <p:strVal val="#ppt_x"/>
                                          </p:val>
                                        </p:tav>
                                      </p:tavLst>
                                    </p:anim>
                                    <p:anim calcmode="lin" valueType="num">
                                      <p:cBhvr>
                                        <p:cTn id="79" dur="500" fill="hold"/>
                                        <p:tgtEl>
                                          <p:spTgt spid="27"/>
                                        </p:tgtEl>
                                        <p:attrNameLst>
                                          <p:attrName>ppt_y</p:attrName>
                                        </p:attrNameLst>
                                      </p:cBhvr>
                                      <p:tavLst>
                                        <p:tav tm="0">
                                          <p:val>
                                            <p:strVal val="#ppt_y+.1"/>
                                          </p:val>
                                        </p:tav>
                                        <p:tav tm="100000">
                                          <p:val>
                                            <p:strVal val="#ppt_y"/>
                                          </p:val>
                                        </p:tav>
                                      </p:tavLst>
                                    </p:anim>
                                  </p:childTnLst>
                                </p:cTn>
                              </p:par>
                            </p:childTnLst>
                          </p:cTn>
                        </p:par>
                        <p:par>
                          <p:cTn id="80" fill="hold">
                            <p:stCondLst>
                              <p:cond delay="500"/>
                            </p:stCondLst>
                            <p:childTnLst>
                              <p:par>
                                <p:cTn id="81" presetID="3" presetClass="mediacall" presetSubtype="0" fill="hold" nodeType="afterEffect">
                                  <p:stCondLst>
                                    <p:cond delay="0"/>
                                  </p:stCondLst>
                                  <p:childTnLst>
                                    <p:cmd type="call" cmd="stop">
                                      <p:cBhvr>
                                        <p:cTn id="82" dur="1" fill="hold"/>
                                        <p:tgtEl>
                                          <p:spTgt spid="5"/>
                                        </p:tgtEl>
                                      </p:cBhvr>
                                    </p:cmd>
                                  </p:childTnLst>
                                </p:cTn>
                              </p:par>
                            </p:childTnLst>
                          </p:cTn>
                        </p:par>
                        <p:par>
                          <p:cTn id="83" fill="hold">
                            <p:stCondLst>
                              <p:cond delay="500"/>
                            </p:stCondLst>
                            <p:childTnLst>
                              <p:par>
                                <p:cTn id="84" presetID="1" presetClass="mediacall" presetSubtype="0" fill="hold" nodeType="afterEffect">
                                  <p:stCondLst>
                                    <p:cond delay="0"/>
                                  </p:stCondLst>
                                  <p:childTnLst>
                                    <p:cmd type="call" cmd="playFrom(0.0)">
                                      <p:cBhvr>
                                        <p:cTn id="85" dur="12818" fill="hold"/>
                                        <p:tgtEl>
                                          <p:spTgt spid="6"/>
                                        </p:tgtEl>
                                      </p:cBhvr>
                                    </p:cmd>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 calcmode="lin" valueType="num">
                                      <p:cBhvr>
                                        <p:cTn id="90" dur="500" fill="hold"/>
                                        <p:tgtEl>
                                          <p:spTgt spid="20"/>
                                        </p:tgtEl>
                                        <p:attrNameLst>
                                          <p:attrName>ppt_w</p:attrName>
                                        </p:attrNameLst>
                                      </p:cBhvr>
                                      <p:tavLst>
                                        <p:tav tm="0">
                                          <p:val>
                                            <p:fltVal val="0"/>
                                          </p:val>
                                        </p:tav>
                                        <p:tav tm="100000">
                                          <p:val>
                                            <p:strVal val="#ppt_w"/>
                                          </p:val>
                                        </p:tav>
                                      </p:tavLst>
                                    </p:anim>
                                    <p:anim calcmode="lin" valueType="num">
                                      <p:cBhvr>
                                        <p:cTn id="91" dur="500" fill="hold"/>
                                        <p:tgtEl>
                                          <p:spTgt spid="20"/>
                                        </p:tgtEl>
                                        <p:attrNameLst>
                                          <p:attrName>ppt_h</p:attrName>
                                        </p:attrNameLst>
                                      </p:cBhvr>
                                      <p:tavLst>
                                        <p:tav tm="0">
                                          <p:val>
                                            <p:fltVal val="0"/>
                                          </p:val>
                                        </p:tav>
                                        <p:tav tm="100000">
                                          <p:val>
                                            <p:strVal val="#ppt_h"/>
                                          </p:val>
                                        </p:tav>
                                      </p:tavLst>
                                    </p:anim>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anim calcmode="lin" valueType="num">
                                      <p:cBhvr>
                                        <p:cTn id="98" dur="500" fill="hold"/>
                                        <p:tgtEl>
                                          <p:spTgt spid="26"/>
                                        </p:tgtEl>
                                        <p:attrNameLst>
                                          <p:attrName>ppt_x</p:attrName>
                                        </p:attrNameLst>
                                      </p:cBhvr>
                                      <p:tavLst>
                                        <p:tav tm="0">
                                          <p:val>
                                            <p:strVal val="#ppt_x"/>
                                          </p:val>
                                        </p:tav>
                                        <p:tav tm="100000">
                                          <p:val>
                                            <p:strVal val="#ppt_x"/>
                                          </p:val>
                                        </p:tav>
                                      </p:tavLst>
                                    </p:anim>
                                    <p:anim calcmode="lin" valueType="num">
                                      <p:cBhvr>
                                        <p:cTn id="99" dur="500" fill="hold"/>
                                        <p:tgtEl>
                                          <p:spTgt spid="26"/>
                                        </p:tgtEl>
                                        <p:attrNameLst>
                                          <p:attrName>ppt_y</p:attrName>
                                        </p:attrNameLst>
                                      </p:cBhvr>
                                      <p:tavLst>
                                        <p:tav tm="0">
                                          <p:val>
                                            <p:strVal val="#ppt_y+.1"/>
                                          </p:val>
                                        </p:tav>
                                        <p:tav tm="100000">
                                          <p:val>
                                            <p:strVal val="#ppt_y"/>
                                          </p:val>
                                        </p:tav>
                                      </p:tavLst>
                                    </p:anim>
                                  </p:childTnLst>
                                </p:cTn>
                              </p:par>
                            </p:childTnLst>
                          </p:cTn>
                        </p:par>
                        <p:par>
                          <p:cTn id="100" fill="hold">
                            <p:stCondLst>
                              <p:cond delay="500"/>
                            </p:stCondLst>
                            <p:childTnLst>
                              <p:par>
                                <p:cTn id="101" presetID="3" presetClass="mediacall" presetSubtype="0" fill="hold" nodeType="afterEffect">
                                  <p:stCondLst>
                                    <p:cond delay="0"/>
                                  </p:stCondLst>
                                  <p:childTnLst>
                                    <p:cmd type="call" cmd="stop">
                                      <p:cBhvr>
                                        <p:cTn id="102" dur="1" fill="hold"/>
                                        <p:tgtEl>
                                          <p:spTgt spid="6"/>
                                        </p:tgtEl>
                                      </p:cBhvr>
                                    </p:cmd>
                                  </p:childTnLst>
                                </p:cTn>
                              </p:par>
                            </p:childTnLst>
                          </p:cTn>
                        </p:par>
                        <p:par>
                          <p:cTn id="103" fill="hold">
                            <p:stCondLst>
                              <p:cond delay="500"/>
                            </p:stCondLst>
                            <p:childTnLst>
                              <p:par>
                                <p:cTn id="104" presetID="1" presetClass="mediacall" presetSubtype="0" fill="hold" nodeType="afterEffect">
                                  <p:stCondLst>
                                    <p:cond delay="0"/>
                                  </p:stCondLst>
                                  <p:childTnLst>
                                    <p:cmd type="call" cmd="playFrom(0.0)">
                                      <p:cBhvr>
                                        <p:cTn id="105" dur="4438" fill="hold"/>
                                        <p:tgtEl>
                                          <p:spTgt spid="8"/>
                                        </p:tgtEl>
                                      </p:cBhvr>
                                    </p:cmd>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p:cTn id="110" dur="500" fill="hold"/>
                                        <p:tgtEl>
                                          <p:spTgt spid="23"/>
                                        </p:tgtEl>
                                        <p:attrNameLst>
                                          <p:attrName>ppt_w</p:attrName>
                                        </p:attrNameLst>
                                      </p:cBhvr>
                                      <p:tavLst>
                                        <p:tav tm="0">
                                          <p:val>
                                            <p:fltVal val="0"/>
                                          </p:val>
                                        </p:tav>
                                        <p:tav tm="100000">
                                          <p:val>
                                            <p:strVal val="#ppt_w"/>
                                          </p:val>
                                        </p:tav>
                                      </p:tavLst>
                                    </p:anim>
                                    <p:anim calcmode="lin" valueType="num">
                                      <p:cBhvr>
                                        <p:cTn id="111" dur="500" fill="hold"/>
                                        <p:tgtEl>
                                          <p:spTgt spid="23"/>
                                        </p:tgtEl>
                                        <p:attrNameLst>
                                          <p:attrName>ppt_h</p:attrName>
                                        </p:attrNameLst>
                                      </p:cBhvr>
                                      <p:tavLst>
                                        <p:tav tm="0">
                                          <p:val>
                                            <p:fltVal val="0"/>
                                          </p:val>
                                        </p:tav>
                                        <p:tav tm="100000">
                                          <p:val>
                                            <p:strVal val="#ppt_h"/>
                                          </p:val>
                                        </p:tav>
                                      </p:tavLst>
                                    </p:anim>
                                    <p:animEffect transition="in" filter="fade">
                                      <p:cBhvr>
                                        <p:cTn id="112" dur="500"/>
                                        <p:tgtEl>
                                          <p:spTgt spid="23"/>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mediacall" presetSubtype="0" fill="hold" nodeType="clickEffect">
                                  <p:stCondLst>
                                    <p:cond delay="0"/>
                                  </p:stCondLst>
                                  <p:childTnLst>
                                    <p:cmd type="call" cmd="stop">
                                      <p:cBhvr>
                                        <p:cTn id="11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3"/>
                </p:tgtEl>
              </p:cMediaNode>
            </p:audio>
            <p:audio>
              <p:cMediaNode vol="80000">
                <p:cTn id="118" fill="hold" display="0">
                  <p:stCondLst>
                    <p:cond delay="indefinite"/>
                  </p:stCondLst>
                  <p:endCondLst>
                    <p:cond evt="onStopAudio" delay="0">
                      <p:tgtEl>
                        <p:sldTgt/>
                      </p:tgtEl>
                    </p:cond>
                  </p:endCondLst>
                </p:cTn>
                <p:tgtEl>
                  <p:spTgt spid="4"/>
                </p:tgtEl>
              </p:cMediaNode>
            </p:audio>
            <p:audio>
              <p:cMediaNode vol="80000">
                <p:cTn id="119" fill="hold" display="0">
                  <p:stCondLst>
                    <p:cond delay="indefinite"/>
                  </p:stCondLst>
                  <p:endCondLst>
                    <p:cond evt="onStopAudio" delay="0">
                      <p:tgtEl>
                        <p:sldTgt/>
                      </p:tgtEl>
                    </p:cond>
                  </p:endCondLst>
                </p:cTn>
                <p:tgtEl>
                  <p:spTgt spid="5"/>
                </p:tgtEl>
              </p:cMediaNode>
            </p:audio>
            <p:audio>
              <p:cMediaNode vol="80000">
                <p:cTn id="120" fill="hold" display="0">
                  <p:stCondLst>
                    <p:cond delay="indefinite"/>
                  </p:stCondLst>
                  <p:endCondLst>
                    <p:cond evt="onStopAudio" delay="0">
                      <p:tgtEl>
                        <p:sldTgt/>
                      </p:tgtEl>
                    </p:cond>
                  </p:endCondLst>
                </p:cTn>
                <p:tgtEl>
                  <p:spTgt spid="6"/>
                </p:tgtEl>
              </p:cMediaNode>
            </p:audio>
            <p:audio>
              <p:cMediaNode vol="80000">
                <p:cTn id="121" fill="hold" display="0">
                  <p:stCondLst>
                    <p:cond delay="indefinite"/>
                  </p:stCondLst>
                  <p:endCondLst>
                    <p:cond evt="onStopAudio" delay="0">
                      <p:tgtEl>
                        <p:sldTgt/>
                      </p:tgtEl>
                    </p:cond>
                  </p:endCondLst>
                </p:cTn>
                <p:tgtEl>
                  <p:spTgt spid="8"/>
                </p:tgtEl>
              </p:cMediaNode>
            </p:audio>
            <p:audio>
              <p:cMediaNode vol="80000">
                <p:cTn id="122" fill="hold" display="0">
                  <p:stCondLst>
                    <p:cond delay="indefinite"/>
                  </p:stCondLst>
                  <p:endCondLst>
                    <p:cond evt="onStopAudio" delay="0">
                      <p:tgtEl>
                        <p:sldTgt/>
                      </p:tgtEl>
                    </p:cond>
                  </p:endCondLst>
                </p:cTn>
                <p:tgtEl>
                  <p:spTgt spid="9"/>
                </p:tgtEl>
              </p:cMediaNode>
            </p:audio>
          </p:childTnLst>
        </p:cTn>
      </p:par>
    </p:tnLst>
    <p:bldLst>
      <p:bldP spid="16" grpId="0" animBg="1"/>
      <p:bldP spid="17" grpId="0" animBg="1"/>
      <p:bldP spid="24" grpId="0" build="p"/>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8.10</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8</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600" b="0" dirty="0">
                <a:solidFill>
                  <a:schemeClr val="tx1"/>
                </a:solidFill>
              </a:rPr>
              <a:t>Test your knowledge of this section by completing Learning activity 8.10 on page </a:t>
            </a:r>
            <a:r>
              <a:rPr lang="en-ZA" sz="1600" b="0" dirty="0" smtClean="0">
                <a:solidFill>
                  <a:schemeClr val="tx1"/>
                </a:solidFill>
              </a:rPr>
              <a:t>128 </a:t>
            </a:r>
            <a:r>
              <a:rPr lang="en-ZA" sz="1600" b="0" dirty="0">
                <a:solidFill>
                  <a:schemeClr val="tx1"/>
                </a:solidFill>
              </a:rPr>
              <a:t>of the </a:t>
            </a:r>
            <a:r>
              <a:rPr lang="en-ZA" sz="1600" b="0" i="1" dirty="0">
                <a:solidFill>
                  <a:schemeClr val="tx1"/>
                </a:solidFill>
              </a:rPr>
              <a:t>Student’s Book.</a:t>
            </a:r>
          </a:p>
        </p:txBody>
      </p:sp>
    </p:spTree>
    <p:extLst>
      <p:ext uri="{BB962C8B-B14F-4D97-AF65-F5344CB8AC3E}">
        <p14:creationId xmlns:p14="http://schemas.microsoft.com/office/powerpoint/2010/main" val="24101390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8.11</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8</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600" b="0" dirty="0">
                <a:solidFill>
                  <a:schemeClr val="tx1"/>
                </a:solidFill>
              </a:rPr>
              <a:t>Test your knowledge of this section by completing Learning activity 8.11 on page 130 of the </a:t>
            </a:r>
            <a:r>
              <a:rPr lang="en-ZA" sz="1600" b="0" i="1" dirty="0">
                <a:solidFill>
                  <a:schemeClr val="tx1"/>
                </a:solidFill>
              </a:rPr>
              <a:t>Student’s Book.</a:t>
            </a:r>
          </a:p>
        </p:txBody>
      </p:sp>
    </p:spTree>
    <p:extLst>
      <p:ext uri="{BB962C8B-B14F-4D97-AF65-F5344CB8AC3E}">
        <p14:creationId xmlns:p14="http://schemas.microsoft.com/office/powerpoint/2010/main" val="3255165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Summary of Module </a:t>
            </a:r>
            <a:r>
              <a:rPr lang="en-ZA" dirty="0"/>
              <a:t>8</a:t>
            </a:r>
            <a:endParaRPr lang="en-GB" dirty="0"/>
          </a:p>
        </p:txBody>
      </p:sp>
      <p:pic>
        <p:nvPicPr>
          <p:cNvPr id="3" name="Picture 2"/>
          <p:cNvPicPr>
            <a:picLocks noChangeAspect="1"/>
          </p:cNvPicPr>
          <p:nvPr/>
        </p:nvPicPr>
        <p:blipFill>
          <a:blip r:embed="rId2"/>
          <a:stretch>
            <a:fillRect/>
          </a:stretch>
        </p:blipFill>
        <p:spPr>
          <a:xfrm>
            <a:off x="575983" y="1447800"/>
            <a:ext cx="7515786" cy="2895600"/>
          </a:xfrm>
          <a:prstGeom prst="rect">
            <a:avLst/>
          </a:prstGeom>
        </p:spPr>
      </p:pic>
    </p:spTree>
    <p:extLst>
      <p:ext uri="{BB962C8B-B14F-4D97-AF65-F5344CB8AC3E}">
        <p14:creationId xmlns:p14="http://schemas.microsoft.com/office/powerpoint/2010/main" val="35045204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Formative </a:t>
            </a:r>
            <a:r>
              <a:rPr lang="en-ZA" dirty="0" smtClean="0"/>
              <a:t>assessment</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a:t>
            </a:r>
            <a:r>
              <a:rPr lang="en-ZA" dirty="0"/>
              <a:t>8</a:t>
            </a:r>
            <a:endParaRPr lang="en-GB" dirty="0"/>
          </a:p>
        </p:txBody>
      </p:sp>
      <p:sp>
        <p:nvSpPr>
          <p:cNvPr id="6" name="Text Placeholder 2"/>
          <p:cNvSpPr txBox="1">
            <a:spLocks/>
          </p:cNvSpPr>
          <p:nvPr/>
        </p:nvSpPr>
        <p:spPr>
          <a:xfrm>
            <a:off x="385763" y="4440022"/>
            <a:ext cx="7910513"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prstClr val="black"/>
                </a:solidFill>
              </a:rPr>
              <a:t>Test your knowledge of Module 8</a:t>
            </a:r>
            <a:r>
              <a:rPr lang="en-ZA" sz="1800" b="0" dirty="0" smtClean="0">
                <a:solidFill>
                  <a:prstClr val="black"/>
                </a:solidFill>
              </a:rPr>
              <a:t> </a:t>
            </a:r>
            <a:r>
              <a:rPr lang="en-ZA" sz="1800" b="0" dirty="0">
                <a:solidFill>
                  <a:prstClr val="black"/>
                </a:solidFill>
              </a:rPr>
              <a:t>by completing the Formative assessment on page </a:t>
            </a:r>
            <a:r>
              <a:rPr lang="en-ZA" sz="1800" b="0" dirty="0" smtClean="0">
                <a:solidFill>
                  <a:prstClr val="black"/>
                </a:solidFill>
              </a:rPr>
              <a:t>131 of </a:t>
            </a:r>
            <a:r>
              <a:rPr lang="en-ZA" sz="1800" b="0" dirty="0">
                <a:solidFill>
                  <a:prstClr val="black"/>
                </a:solidFill>
              </a:rPr>
              <a:t>your </a:t>
            </a:r>
            <a:r>
              <a:rPr lang="en-ZA" sz="1800" b="0" i="1" dirty="0">
                <a:solidFill>
                  <a:prstClr val="black"/>
                </a:solidFill>
              </a:rPr>
              <a:t>Student’s Book</a:t>
            </a:r>
            <a:r>
              <a:rPr lang="en-ZA" sz="1800" b="0" dirty="0">
                <a:solidFill>
                  <a:prstClr val="black"/>
                </a:solidFill>
              </a:rPr>
              <a:t>.</a:t>
            </a:r>
          </a:p>
          <a:p>
            <a:endParaRPr lang="en-ZA" sz="1800" b="0" dirty="0">
              <a:solidFill>
                <a:prstClr val="black"/>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4431"/>
            <a:ext cx="1835756" cy="2484000"/>
          </a:xfrm>
          <a:prstGeom prst="rect">
            <a:avLst/>
          </a:prstGeom>
        </p:spPr>
      </p:pic>
    </p:spTree>
    <p:extLst>
      <p:ext uri="{BB962C8B-B14F-4D97-AF65-F5344CB8AC3E}">
        <p14:creationId xmlns:p14="http://schemas.microsoft.com/office/powerpoint/2010/main" val="1608777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06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Overview</a:t>
            </a:r>
            <a:endParaRPr lang="en-GB" dirty="0"/>
          </a:p>
        </p:txBody>
      </p:sp>
      <p:sp>
        <p:nvSpPr>
          <p:cNvPr id="3" name="Content Placeholder 2"/>
          <p:cNvSpPr>
            <a:spLocks noGrp="1"/>
          </p:cNvSpPr>
          <p:nvPr>
            <p:ph idx="1"/>
          </p:nvPr>
        </p:nvSpPr>
        <p:spPr/>
        <p:txBody>
          <a:bodyPr/>
          <a:lstStyle/>
          <a:p>
            <a:pPr marL="447675" indent="-436563"/>
            <a:r>
              <a:rPr lang="en-ZA" sz="2400" dirty="0"/>
              <a:t>Symbols</a:t>
            </a:r>
          </a:p>
          <a:p>
            <a:pPr marL="447675" indent="-436563"/>
            <a:r>
              <a:rPr lang="en-ZA" sz="2400" dirty="0"/>
              <a:t>Signs</a:t>
            </a:r>
          </a:p>
          <a:p>
            <a:pPr marL="447675" indent="-436563"/>
            <a:r>
              <a:rPr lang="en-ZA" sz="2400" dirty="0"/>
              <a:t>Sign language</a:t>
            </a:r>
          </a:p>
          <a:p>
            <a:pPr marL="447675" indent="-436563"/>
            <a:r>
              <a:rPr lang="en-ZA" sz="2400" dirty="0"/>
              <a:t>Schedules</a:t>
            </a:r>
          </a:p>
          <a:p>
            <a:pPr marL="447675" indent="-436563"/>
            <a:r>
              <a:rPr lang="en-ZA" sz="2400" dirty="0"/>
              <a:t>Comic strips and cartoons</a:t>
            </a:r>
          </a:p>
          <a:p>
            <a:pPr marL="447675" indent="-436563"/>
            <a:r>
              <a:rPr lang="en-ZA" sz="2400" dirty="0"/>
              <a:t>Examination instruction words: Differentiate</a:t>
            </a:r>
          </a:p>
          <a:p>
            <a:pPr marL="447675" indent="-436563"/>
            <a:r>
              <a:rPr lang="en-ZA" sz="2400" dirty="0"/>
              <a:t>Abbreviations</a:t>
            </a:r>
          </a:p>
          <a:p>
            <a:pPr marL="447675" indent="-436563"/>
            <a:r>
              <a:rPr lang="en-ZA" sz="2400" dirty="0"/>
              <a:t>Proofreading</a:t>
            </a:r>
          </a:p>
          <a:p>
            <a:pPr marL="447675" indent="-436563"/>
            <a:endParaRPr lang="en-GB" sz="2800" dirty="0"/>
          </a:p>
        </p:txBody>
      </p:sp>
    </p:spTree>
    <p:extLst>
      <p:ext uri="{BB962C8B-B14F-4D97-AF65-F5344CB8AC3E}">
        <p14:creationId xmlns:p14="http://schemas.microsoft.com/office/powerpoint/2010/main" val="526049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Visual Texts</a:t>
            </a:r>
            <a:endParaRPr lang="en-GB" dirty="0"/>
          </a:p>
        </p:txBody>
      </p:sp>
      <p:sp>
        <p:nvSpPr>
          <p:cNvPr id="4" name="Content Placeholder 2"/>
          <p:cNvSpPr txBox="1">
            <a:spLocks/>
          </p:cNvSpPr>
          <p:nvPr/>
        </p:nvSpPr>
        <p:spPr>
          <a:xfrm>
            <a:off x="800100" y="1676400"/>
            <a:ext cx="6781800"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400" dirty="0"/>
              <a:t>Visual texts use pictures or graphics to send a message.</a:t>
            </a:r>
          </a:p>
          <a:p>
            <a:pPr marL="0" indent="0">
              <a:buNone/>
            </a:pPr>
            <a:endParaRPr lang="en-ZA" sz="2400" dirty="0"/>
          </a:p>
          <a:p>
            <a:pPr marL="0" indent="0">
              <a:buNone/>
            </a:pPr>
            <a:endParaRPr lang="en-ZA" sz="2400" dirty="0"/>
          </a:p>
          <a:p>
            <a:endParaRPr lang="en-ZA" sz="2400" dirty="0"/>
          </a:p>
          <a:p>
            <a:pPr marL="0" indent="0">
              <a:buNone/>
            </a:pPr>
            <a:endParaRPr lang="en-ZA" sz="2400" dirty="0"/>
          </a:p>
        </p:txBody>
      </p:sp>
      <p:sp>
        <p:nvSpPr>
          <p:cNvPr id="5" name="Rectangle 4"/>
          <p:cNvSpPr/>
          <p:nvPr/>
        </p:nvSpPr>
        <p:spPr>
          <a:xfrm>
            <a:off x="495300" y="1524000"/>
            <a:ext cx="7391400" cy="1014773"/>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2" name="Title 1"/>
          <p:cNvSpPr txBox="1">
            <a:spLocks/>
          </p:cNvSpPr>
          <p:nvPr/>
        </p:nvSpPr>
        <p:spPr>
          <a:xfrm>
            <a:off x="663732" y="2747962"/>
            <a:ext cx="1299833" cy="38864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400" b="1" dirty="0" smtClean="0">
                <a:latin typeface="+mn-lt"/>
              </a:rPr>
              <a:t>Symbols</a:t>
            </a:r>
            <a:endParaRPr lang="en-GB" sz="2400" b="1" dirty="0">
              <a:latin typeface="+mn-lt"/>
            </a:endParaRPr>
          </a:p>
        </p:txBody>
      </p:sp>
      <p:sp>
        <p:nvSpPr>
          <p:cNvPr id="19" name="Oval 18"/>
          <p:cNvSpPr/>
          <p:nvPr/>
        </p:nvSpPr>
        <p:spPr>
          <a:xfrm>
            <a:off x="450063" y="3230076"/>
            <a:ext cx="1640841" cy="1640841"/>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itle 1"/>
          <p:cNvSpPr txBox="1">
            <a:spLocks/>
          </p:cNvSpPr>
          <p:nvPr/>
        </p:nvSpPr>
        <p:spPr>
          <a:xfrm>
            <a:off x="2661665" y="3648208"/>
            <a:ext cx="870664" cy="38864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400" b="1" dirty="0" smtClean="0">
                <a:latin typeface="+mn-lt"/>
              </a:rPr>
              <a:t>Signs</a:t>
            </a:r>
            <a:endParaRPr lang="en-GB" sz="2400" b="1" dirty="0">
              <a:latin typeface="+mn-lt"/>
            </a:endParaRPr>
          </a:p>
        </p:txBody>
      </p:sp>
      <p:sp>
        <p:nvSpPr>
          <p:cNvPr id="31" name="Oval 30"/>
          <p:cNvSpPr/>
          <p:nvPr/>
        </p:nvSpPr>
        <p:spPr>
          <a:xfrm>
            <a:off x="2238947" y="4134332"/>
            <a:ext cx="1640841" cy="1640841"/>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itle 1"/>
          <p:cNvSpPr txBox="1">
            <a:spLocks/>
          </p:cNvSpPr>
          <p:nvPr/>
        </p:nvSpPr>
        <p:spPr>
          <a:xfrm>
            <a:off x="4049872" y="2747962"/>
            <a:ext cx="2122328" cy="38864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400" b="1" dirty="0" smtClean="0">
                <a:latin typeface="+mn-lt"/>
              </a:rPr>
              <a:t>Sign Language</a:t>
            </a:r>
            <a:endParaRPr lang="en-GB" sz="2400" b="1" dirty="0">
              <a:latin typeface="+mn-lt"/>
            </a:endParaRPr>
          </a:p>
        </p:txBody>
      </p:sp>
      <p:sp>
        <p:nvSpPr>
          <p:cNvPr id="34" name="Oval 33"/>
          <p:cNvSpPr/>
          <p:nvPr/>
        </p:nvSpPr>
        <p:spPr>
          <a:xfrm>
            <a:off x="4178756" y="3230076"/>
            <a:ext cx="1640841" cy="1640841"/>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itle 1"/>
          <p:cNvSpPr txBox="1">
            <a:spLocks/>
          </p:cNvSpPr>
          <p:nvPr/>
        </p:nvSpPr>
        <p:spPr>
          <a:xfrm>
            <a:off x="6268238" y="3659931"/>
            <a:ext cx="1504162" cy="38864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ZA" sz="2400" b="1" dirty="0" smtClean="0">
                <a:latin typeface="+mn-lt"/>
              </a:rPr>
              <a:t>Schedules</a:t>
            </a:r>
            <a:endParaRPr lang="en-GB" sz="2400" b="1" dirty="0">
              <a:latin typeface="+mn-lt"/>
            </a:endParaRPr>
          </a:p>
        </p:txBody>
      </p:sp>
      <p:sp>
        <p:nvSpPr>
          <p:cNvPr id="37" name="Oval 36"/>
          <p:cNvSpPr/>
          <p:nvPr/>
        </p:nvSpPr>
        <p:spPr>
          <a:xfrm>
            <a:off x="6118565" y="4142045"/>
            <a:ext cx="1640841" cy="1640841"/>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3784" y="3457736"/>
            <a:ext cx="908327" cy="1229499"/>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21461" y="4452871"/>
            <a:ext cx="829773" cy="106789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15743" y="4393151"/>
            <a:ext cx="1124250" cy="1124250"/>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6972" y="3648208"/>
            <a:ext cx="1176749" cy="891593"/>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93617" y="2976922"/>
            <a:ext cx="2632122" cy="3013171"/>
          </a:xfrm>
          <a:prstGeom prst="rect">
            <a:avLst/>
          </a:prstGeom>
        </p:spPr>
      </p:pic>
      <p:pic>
        <p:nvPicPr>
          <p:cNvPr id="3"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77400" y="4682017"/>
            <a:ext cx="609600" cy="609600"/>
          </a:xfrm>
          <a:prstGeom prst="rect">
            <a:avLst/>
          </a:prstGeom>
        </p:spPr>
      </p:pic>
      <p:pic>
        <p:nvPicPr>
          <p:cNvPr id="6" nam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677400" y="3457736"/>
            <a:ext cx="609600" cy="609600"/>
          </a:xfrm>
          <a:prstGeom prst="rect">
            <a:avLst/>
          </a:prstGeom>
        </p:spPr>
      </p:pic>
      <p:pic>
        <p:nvPicPr>
          <p:cNvPr id="7" name="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602595" y="825794"/>
            <a:ext cx="609600" cy="609600"/>
          </a:xfrm>
          <a:prstGeom prst="rect">
            <a:avLst/>
          </a:prstGeom>
        </p:spPr>
      </p:pic>
      <p:pic>
        <p:nvPicPr>
          <p:cNvPr id="8" name="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601200" y="1676400"/>
            <a:ext cx="609600" cy="609600"/>
          </a:xfrm>
          <a:prstGeom prst="rect">
            <a:avLst/>
          </a:prstGeom>
        </p:spPr>
      </p:pic>
      <p:pic>
        <p:nvPicPr>
          <p:cNvPr id="9" name="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9601200" y="2527006"/>
            <a:ext cx="609600" cy="609600"/>
          </a:xfrm>
          <a:prstGeom prst="rect">
            <a:avLst/>
          </a:prstGeom>
        </p:spPr>
      </p:pic>
      <p:sp>
        <p:nvSpPr>
          <p:cNvPr id="11" name="Rectangle 10"/>
          <p:cNvSpPr/>
          <p:nvPr/>
        </p:nvSpPr>
        <p:spPr>
          <a:xfrm>
            <a:off x="9377174" y="477619"/>
            <a:ext cx="1143000" cy="531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63177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1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9"/>
                                        </p:tgtEl>
                                      </p:cBhvr>
                                    </p:cmd>
                                  </p:childTnLst>
                                </p:cTn>
                              </p:par>
                            </p:childTnLst>
                          </p:cTn>
                        </p:par>
                        <p:par>
                          <p:cTn id="15" fill="hold">
                            <p:stCondLst>
                              <p:cond delay="500"/>
                            </p:stCondLst>
                            <p:childTnLst>
                              <p:par>
                                <p:cTn id="16" presetID="2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childTnLst>
                                </p:cTn>
                              </p:par>
                              <p:par>
                                <p:cTn id="20" presetID="1" presetClass="mediacall" presetSubtype="0" fill="hold" nodeType="withEffect">
                                  <p:stCondLst>
                                    <p:cond delay="0"/>
                                  </p:stCondLst>
                                  <p:childTnLst>
                                    <p:cmd type="call" cmd="playFrom(0.0)">
                                      <p:cBhvr>
                                        <p:cTn id="21" dur="1163"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heel(1)">
                                      <p:cBhvr>
                                        <p:cTn id="26" dur="10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3" presetClass="mediacall" presetSubtype="0" fill="hold" nodeType="afterEffect">
                                  <p:stCondLst>
                                    <p:cond delay="0"/>
                                  </p:stCondLst>
                                  <p:childTnLst>
                                    <p:cmd type="call" cmd="stop">
                                      <p:cBhvr>
                                        <p:cTn id="32" dur="1" fill="hold"/>
                                        <p:tgtEl>
                                          <p:spTgt spid="3"/>
                                        </p:tgtEl>
                                      </p:cBhvr>
                                    </p:cmd>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childTnLst>
                                </p:cTn>
                              </p:par>
                              <p:par>
                                <p:cTn id="39" presetID="1" presetClass="mediacall" presetSubtype="0" fill="hold" nodeType="withEffect">
                                  <p:stCondLst>
                                    <p:cond delay="0"/>
                                  </p:stCondLst>
                                  <p:childTnLst>
                                    <p:cmd type="call" cmd="playFrom(0.0)">
                                      <p:cBhvr>
                                        <p:cTn id="40" dur="853" fill="hold"/>
                                        <p:tgtEl>
                                          <p:spTgt spid="6"/>
                                        </p:tgtEl>
                                      </p:cBhvr>
                                    </p:cmd>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heel(1)">
                                      <p:cBhvr>
                                        <p:cTn id="45" dur="1000"/>
                                        <p:tgtEl>
                                          <p:spTgt spid="31"/>
                                        </p:tgtEl>
                                      </p:cBhvr>
                                    </p:animEffect>
                                  </p:childTnLst>
                                </p:cTn>
                              </p:par>
                              <p:par>
                                <p:cTn id="46" presetID="10"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par>
                          <p:cTn id="49" fill="hold">
                            <p:stCondLst>
                              <p:cond delay="1000"/>
                            </p:stCondLst>
                            <p:childTnLst>
                              <p:par>
                                <p:cTn id="50" presetID="3" presetClass="mediacall" presetSubtype="0" fill="hold" nodeType="afterEffect">
                                  <p:stCondLst>
                                    <p:cond delay="0"/>
                                  </p:stCondLst>
                                  <p:childTnLst>
                                    <p:cmd type="call" cmd="stop">
                                      <p:cBhvr>
                                        <p:cTn id="51" dur="1" fill="hold"/>
                                        <p:tgtEl>
                                          <p:spTgt spid="6"/>
                                        </p:tgtEl>
                                      </p:cBhvr>
                                    </p:cmd>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childTnLst>
                                </p:cTn>
                              </p:par>
                              <p:par>
                                <p:cTn id="58" presetID="1" presetClass="mediacall" presetSubtype="0" fill="hold" nodeType="withEffect">
                                  <p:stCondLst>
                                    <p:cond delay="0"/>
                                  </p:stCondLst>
                                  <p:childTnLst>
                                    <p:cmd type="call" cmd="playFrom(0.0)">
                                      <p:cBhvr>
                                        <p:cTn id="59" dur="1258" fill="hold"/>
                                        <p:tgtEl>
                                          <p:spTgt spid="7"/>
                                        </p:tgtEl>
                                      </p:cBhvr>
                                    </p:cmd>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heel(1)">
                                      <p:cBhvr>
                                        <p:cTn id="64" dur="1000"/>
                                        <p:tgtEl>
                                          <p:spTgt spid="34"/>
                                        </p:tgtEl>
                                      </p:cBhvr>
                                    </p:animEffect>
                                  </p:childTnLst>
                                </p:cTn>
                              </p:par>
                              <p:par>
                                <p:cTn id="65" presetID="10" presetClass="entr" presetSubtype="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mediacall" presetSubtype="0" fill="hold" nodeType="clickEffect">
                                  <p:stCondLst>
                                    <p:cond delay="0"/>
                                  </p:stCondLst>
                                  <p:childTnLst>
                                    <p:cmd type="call" cmd="stop">
                                      <p:cBhvr>
                                        <p:cTn id="71" dur="1" fill="hold"/>
                                        <p:tgtEl>
                                          <p:spTgt spid="7"/>
                                        </p:tgtEl>
                                      </p:cBhvr>
                                    </p:cmd>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fltVal val="0"/>
                                          </p:val>
                                        </p:tav>
                                        <p:tav tm="100000">
                                          <p:val>
                                            <p:strVal val="#ppt_h"/>
                                          </p:val>
                                        </p:tav>
                                      </p:tavLst>
                                    </p:anim>
                                  </p:childTnLst>
                                </p:cTn>
                              </p:par>
                              <p:par>
                                <p:cTn id="78" presetID="1" presetClass="mediacall" presetSubtype="0" fill="hold" nodeType="withEffect">
                                  <p:stCondLst>
                                    <p:cond delay="0"/>
                                  </p:stCondLst>
                                  <p:childTnLst>
                                    <p:cmd type="call" cmd="playFrom(0.0)">
                                      <p:cBhvr>
                                        <p:cTn id="79" dur="786" fill="hold"/>
                                        <p:tgtEl>
                                          <p:spTgt spid="8"/>
                                        </p:tgtEl>
                                      </p:cBhvr>
                                    </p:cmd>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heel(1)">
                                      <p:cBhvr>
                                        <p:cTn id="84" dur="1000"/>
                                        <p:tgtEl>
                                          <p:spTgt spid="37"/>
                                        </p:tgtEl>
                                      </p:cBhvr>
                                    </p:animEffect>
                                  </p:childTnLst>
                                </p:cTn>
                              </p:par>
                              <p:par>
                                <p:cTn id="85" presetID="10"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par>
                          <p:cTn id="88" fill="hold">
                            <p:stCondLst>
                              <p:cond delay="1000"/>
                            </p:stCondLst>
                            <p:childTnLst>
                              <p:par>
                                <p:cTn id="89" presetID="3" presetClass="mediacall" presetSubtype="0" fill="hold" nodeType="afterEffect">
                                  <p:stCondLst>
                                    <p:cond delay="0"/>
                                  </p:stCondLst>
                                  <p:childTnLst>
                                    <p:cmd type="call" cmd="stop">
                                      <p:cBhvr>
                                        <p:cTn id="9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9"/>
                </p:tgtEl>
              </p:cMediaNode>
            </p:audio>
            <p:audio>
              <p:cMediaNode vol="80000">
                <p:cTn id="92" fill="hold" display="0">
                  <p:stCondLst>
                    <p:cond delay="indefinite"/>
                  </p:stCondLst>
                  <p:endCondLst>
                    <p:cond evt="onStopAudio" delay="0">
                      <p:tgtEl>
                        <p:sldTgt/>
                      </p:tgtEl>
                    </p:cond>
                  </p:endCondLst>
                </p:cTn>
                <p:tgtEl>
                  <p:spTgt spid="3"/>
                </p:tgtEl>
              </p:cMediaNode>
            </p:audio>
            <p:audio>
              <p:cMediaNode vol="80000">
                <p:cTn id="93" fill="hold" display="0">
                  <p:stCondLst>
                    <p:cond delay="indefinite"/>
                  </p:stCondLst>
                  <p:endCondLst>
                    <p:cond evt="onStopAudio" delay="0">
                      <p:tgtEl>
                        <p:sldTgt/>
                      </p:tgtEl>
                    </p:cond>
                  </p:endCondLst>
                </p:cTn>
                <p:tgtEl>
                  <p:spTgt spid="6"/>
                </p:tgtEl>
              </p:cMediaNode>
            </p:audio>
            <p:audio>
              <p:cMediaNode vol="80000">
                <p:cTn id="94" fill="hold" display="0">
                  <p:stCondLst>
                    <p:cond delay="indefinite"/>
                  </p:stCondLst>
                  <p:endCondLst>
                    <p:cond evt="onStopAudio" delay="0">
                      <p:tgtEl>
                        <p:sldTgt/>
                      </p:tgtEl>
                    </p:cond>
                  </p:endCondLst>
                </p:cTn>
                <p:tgtEl>
                  <p:spTgt spid="7"/>
                </p:tgtEl>
              </p:cMediaNode>
            </p:audio>
            <p:audio>
              <p:cMediaNode vol="80000">
                <p:cTn id="95" fill="hold" display="0">
                  <p:stCondLst>
                    <p:cond delay="indefinite"/>
                  </p:stCondLst>
                  <p:endCondLst>
                    <p:cond evt="onStopAudio" delay="0">
                      <p:tgtEl>
                        <p:sldTgt/>
                      </p:tgtEl>
                    </p:cond>
                  </p:endCondLst>
                </p:cTn>
                <p:tgtEl>
                  <p:spTgt spid="8"/>
                </p:tgtEl>
              </p:cMediaNode>
            </p:audio>
          </p:childTnLst>
        </p:cTn>
      </p:par>
    </p:tnLst>
    <p:bldLst>
      <p:bldP spid="12" grpId="0"/>
      <p:bldP spid="19" grpId="0" animBg="1"/>
      <p:bldP spid="29" grpId="0"/>
      <p:bldP spid="31" grpId="0" animBg="1"/>
      <p:bldP spid="32" grpId="0"/>
      <p:bldP spid="34" grpId="0" animBg="1"/>
      <p:bldP spid="35" grpId="0"/>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Symbols</a:t>
            </a:r>
            <a:endParaRPr lang="en-GB" dirty="0"/>
          </a:p>
        </p:txBody>
      </p:sp>
      <p:sp>
        <p:nvSpPr>
          <p:cNvPr id="4" name="Content Placeholder 2"/>
          <p:cNvSpPr txBox="1">
            <a:spLocks/>
          </p:cNvSpPr>
          <p:nvPr/>
        </p:nvSpPr>
        <p:spPr>
          <a:xfrm>
            <a:off x="800100" y="1757362"/>
            <a:ext cx="6781800"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A symbol is a mark or a sign that represents a specific idea</a:t>
            </a:r>
            <a:r>
              <a:rPr lang="en-US" dirty="0" smtClean="0"/>
              <a:t>.</a:t>
            </a:r>
            <a:endParaRPr lang="en-US" dirty="0"/>
          </a:p>
        </p:txBody>
      </p:sp>
      <p:sp>
        <p:nvSpPr>
          <p:cNvPr id="5" name="Rectangle 4"/>
          <p:cNvSpPr/>
          <p:nvPr/>
        </p:nvSpPr>
        <p:spPr>
          <a:xfrm>
            <a:off x="495300" y="1524000"/>
            <a:ext cx="7391400" cy="7620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7" name="Content Placeholder 2"/>
          <p:cNvSpPr txBox="1">
            <a:spLocks/>
          </p:cNvSpPr>
          <p:nvPr/>
        </p:nvSpPr>
        <p:spPr>
          <a:xfrm>
            <a:off x="518746" y="5562600"/>
            <a:ext cx="6781800"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6213" indent="-176213"/>
            <a:r>
              <a:rPr lang="en-US" sz="2400" dirty="0"/>
              <a:t>Effective symbols are universally understood.</a:t>
            </a:r>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00" y="2875964"/>
            <a:ext cx="1732130" cy="153451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79706" y="2872086"/>
            <a:ext cx="1581890" cy="1533600"/>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33628" y="2886000"/>
            <a:ext cx="976753" cy="1512000"/>
          </a:xfrm>
          <a:prstGeom prst="rect">
            <a:avLst/>
          </a:prstGeom>
        </p:spPr>
      </p:pic>
      <p:sp>
        <p:nvSpPr>
          <p:cNvPr id="13" name="Content Placeholder 2"/>
          <p:cNvSpPr txBox="1">
            <a:spLocks/>
          </p:cNvSpPr>
          <p:nvPr/>
        </p:nvSpPr>
        <p:spPr>
          <a:xfrm>
            <a:off x="3697850" y="4817751"/>
            <a:ext cx="1143000"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smtClean="0"/>
              <a:t>Recycle</a:t>
            </a:r>
            <a:endParaRPr lang="en-US" sz="2400" b="1" dirty="0"/>
          </a:p>
        </p:txBody>
      </p:sp>
      <p:sp>
        <p:nvSpPr>
          <p:cNvPr id="14" name="Content Placeholder 2"/>
          <p:cNvSpPr txBox="1">
            <a:spLocks/>
          </p:cNvSpPr>
          <p:nvPr/>
        </p:nvSpPr>
        <p:spPr>
          <a:xfrm>
            <a:off x="5883084" y="4804884"/>
            <a:ext cx="1477840"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smtClean="0"/>
              <a:t>Bluetooth</a:t>
            </a:r>
            <a:endParaRPr lang="en-US" sz="2400" b="1" dirty="0"/>
          </a:p>
        </p:txBody>
      </p:sp>
      <p:sp>
        <p:nvSpPr>
          <p:cNvPr id="15" name="Content Placeholder 2"/>
          <p:cNvSpPr txBox="1">
            <a:spLocks/>
          </p:cNvSpPr>
          <p:nvPr/>
        </p:nvSpPr>
        <p:spPr>
          <a:xfrm>
            <a:off x="1215387" y="4817751"/>
            <a:ext cx="901555"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smtClean="0"/>
              <a:t>Heart</a:t>
            </a:r>
            <a:endParaRPr lang="en-US" sz="2400" b="1" dirty="0"/>
          </a:p>
        </p:txBody>
      </p:sp>
      <p:cxnSp>
        <p:nvCxnSpPr>
          <p:cNvPr id="18" name="Straight Connector 17"/>
          <p:cNvCxnSpPr/>
          <p:nvPr/>
        </p:nvCxnSpPr>
        <p:spPr>
          <a:xfrm>
            <a:off x="1159189" y="4648200"/>
            <a:ext cx="1013949" cy="0"/>
          </a:xfrm>
          <a:prstGeom prst="line">
            <a:avLst/>
          </a:prstGeom>
          <a:ln w="57150">
            <a:solidFill>
              <a:srgbClr val="E0F37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62376" y="4648200"/>
            <a:ext cx="1013949" cy="0"/>
          </a:xfrm>
          <a:prstGeom prst="line">
            <a:avLst/>
          </a:prstGeom>
          <a:ln w="57150">
            <a:solidFill>
              <a:srgbClr val="E0F37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96432" y="4648200"/>
            <a:ext cx="1013949" cy="0"/>
          </a:xfrm>
          <a:prstGeom prst="line">
            <a:avLst/>
          </a:prstGeom>
          <a:ln w="57150">
            <a:solidFill>
              <a:srgbClr val="E0F37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48000" y="2850420"/>
            <a:ext cx="2102522" cy="2406902"/>
          </a:xfrm>
          <a:prstGeom prst="rect">
            <a:avLst/>
          </a:prstGeom>
        </p:spPr>
      </p:pic>
      <p:pic>
        <p:nvPicPr>
          <p:cNvPr id="3"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540292" y="120472"/>
            <a:ext cx="609600" cy="609600"/>
          </a:xfrm>
          <a:prstGeom prst="rect">
            <a:avLst/>
          </a:prstGeom>
        </p:spPr>
      </p:pic>
      <p:pic>
        <p:nvPicPr>
          <p:cNvPr id="6" nam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528240" y="892725"/>
            <a:ext cx="609600" cy="609600"/>
          </a:xfrm>
          <a:prstGeom prst="rect">
            <a:avLst/>
          </a:prstGeom>
        </p:spPr>
      </p:pic>
      <p:pic>
        <p:nvPicPr>
          <p:cNvPr id="8" name="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506469" y="1628192"/>
            <a:ext cx="609600" cy="609600"/>
          </a:xfrm>
          <a:prstGeom prst="rect">
            <a:avLst/>
          </a:prstGeom>
        </p:spPr>
      </p:pic>
      <p:pic>
        <p:nvPicPr>
          <p:cNvPr id="10" name="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540292" y="2545620"/>
            <a:ext cx="609600" cy="609600"/>
          </a:xfrm>
          <a:prstGeom prst="rect">
            <a:avLst/>
          </a:prstGeom>
        </p:spPr>
      </p:pic>
      <p:sp>
        <p:nvSpPr>
          <p:cNvPr id="17" name="Rectangle 16"/>
          <p:cNvSpPr/>
          <p:nvPr/>
        </p:nvSpPr>
        <p:spPr>
          <a:xfrm>
            <a:off x="9372600" y="-76200"/>
            <a:ext cx="9144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0817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7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10"/>
                                        </p:tgtEl>
                                      </p:cBhvr>
                                    </p:cmd>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fltVal val="0"/>
                                          </p:val>
                                        </p:tav>
                                        <p:tav tm="100000">
                                          <p:val>
                                            <p:strVal val="#ppt_w"/>
                                          </p:val>
                                        </p:tav>
                                      </p:tavLst>
                                    </p:anim>
                                    <p:anim calcmode="lin" valueType="num">
                                      <p:cBhvr>
                                        <p:cTn id="25" dur="250" fill="hold"/>
                                        <p:tgtEl>
                                          <p:spTgt spid="18"/>
                                        </p:tgtEl>
                                        <p:attrNameLst>
                                          <p:attrName>ppt_h</p:attrName>
                                        </p:attrNameLst>
                                      </p:cBhvr>
                                      <p:tavLst>
                                        <p:tav tm="0">
                                          <p:val>
                                            <p:fltVal val="0"/>
                                          </p:val>
                                        </p:tav>
                                        <p:tav tm="100000">
                                          <p:val>
                                            <p:strVal val="#ppt_h"/>
                                          </p:val>
                                        </p:tav>
                                      </p:tavLst>
                                    </p:anim>
                                    <p:animEffect transition="in" filter="fade">
                                      <p:cBhvr>
                                        <p:cTn id="26" dur="250"/>
                                        <p:tgtEl>
                                          <p:spTgt spid="18"/>
                                        </p:tgtEl>
                                      </p:cBhvr>
                                    </p:animEffect>
                                  </p:childTnLst>
                                </p:cTn>
                              </p:par>
                            </p:childTnLst>
                          </p:cTn>
                        </p:par>
                        <p:par>
                          <p:cTn id="27" fill="hold">
                            <p:stCondLst>
                              <p:cond delay="1250"/>
                            </p:stCondLst>
                            <p:childTnLst>
                              <p:par>
                                <p:cTn id="28" presetID="1" presetClass="mediacall" presetSubtype="0" fill="hold" nodeType="afterEffect">
                                  <p:stCondLst>
                                    <p:cond delay="0"/>
                                  </p:stCondLst>
                                  <p:childTnLst>
                                    <p:cmd type="call" cmd="playFrom(0.0)">
                                      <p:cBhvr>
                                        <p:cTn id="29" dur="3199" fill="hold"/>
                                        <p:tgtEl>
                                          <p:spTgt spid="3"/>
                                        </p:tgtEl>
                                      </p:cBhvr>
                                    </p:cmd>
                                  </p:childTnLst>
                                </p:cTn>
                              </p:par>
                              <p:par>
                                <p:cTn id="30" presetID="22" presetClass="entr" presetSubtype="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250" fill="hold"/>
                                        <p:tgtEl>
                                          <p:spTgt spid="20"/>
                                        </p:tgtEl>
                                        <p:attrNameLst>
                                          <p:attrName>ppt_w</p:attrName>
                                        </p:attrNameLst>
                                      </p:cBhvr>
                                      <p:tavLst>
                                        <p:tav tm="0">
                                          <p:val>
                                            <p:fltVal val="0"/>
                                          </p:val>
                                        </p:tav>
                                        <p:tav tm="100000">
                                          <p:val>
                                            <p:strVal val="#ppt_w"/>
                                          </p:val>
                                        </p:tav>
                                      </p:tavLst>
                                    </p:anim>
                                    <p:anim calcmode="lin" valueType="num">
                                      <p:cBhvr>
                                        <p:cTn id="44" dur="250" fill="hold"/>
                                        <p:tgtEl>
                                          <p:spTgt spid="20"/>
                                        </p:tgtEl>
                                        <p:attrNameLst>
                                          <p:attrName>ppt_h</p:attrName>
                                        </p:attrNameLst>
                                      </p:cBhvr>
                                      <p:tavLst>
                                        <p:tav tm="0">
                                          <p:val>
                                            <p:fltVal val="0"/>
                                          </p:val>
                                        </p:tav>
                                        <p:tav tm="100000">
                                          <p:val>
                                            <p:strVal val="#ppt_h"/>
                                          </p:val>
                                        </p:tav>
                                      </p:tavLst>
                                    </p:anim>
                                    <p:animEffect transition="in" filter="fade">
                                      <p:cBhvr>
                                        <p:cTn id="45" dur="250"/>
                                        <p:tgtEl>
                                          <p:spTgt spid="20"/>
                                        </p:tgtEl>
                                      </p:cBhvr>
                                    </p:animEffect>
                                  </p:childTnLst>
                                </p:cTn>
                              </p:par>
                            </p:childTnLst>
                          </p:cTn>
                        </p:par>
                        <p:par>
                          <p:cTn id="46" fill="hold">
                            <p:stCondLst>
                              <p:cond delay="750"/>
                            </p:stCondLst>
                            <p:childTnLst>
                              <p:par>
                                <p:cTn id="47" presetID="3" presetClass="mediacall" presetSubtype="0" fill="hold" nodeType="afterEffect">
                                  <p:stCondLst>
                                    <p:cond delay="0"/>
                                  </p:stCondLst>
                                  <p:childTnLst>
                                    <p:cmd type="call" cmd="stop">
                                      <p:cBhvr>
                                        <p:cTn id="48" dur="1" fill="hold"/>
                                        <p:tgtEl>
                                          <p:spTgt spid="3"/>
                                        </p:tgtEl>
                                      </p:cBhvr>
                                    </p:cmd>
                                  </p:childTnLst>
                                </p:cTn>
                              </p:par>
                              <p:par>
                                <p:cTn id="49" presetID="22" presetClass="entr" presetSubtype="8"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1" presetClass="mediacall" presetSubtype="0" fill="hold" nodeType="withEffect">
                                  <p:stCondLst>
                                    <p:cond delay="0"/>
                                  </p:stCondLst>
                                  <p:childTnLst>
                                    <p:cmd type="call" cmd="playFrom(0.0)">
                                      <p:cBhvr>
                                        <p:cTn id="53" dur="7534" fill="hold"/>
                                        <p:tgtEl>
                                          <p:spTgt spid="6"/>
                                        </p:tgtEl>
                                      </p:cBhvr>
                                    </p:cmd>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par>
                          <p:cTn id="61" fill="hold">
                            <p:stCondLst>
                              <p:cond delay="500"/>
                            </p:stCondLst>
                            <p:childTnLst>
                              <p:par>
                                <p:cTn id="62" presetID="3" presetClass="mediacall" presetSubtype="0" fill="hold" nodeType="afterEffect">
                                  <p:stCondLst>
                                    <p:cond delay="0"/>
                                  </p:stCondLst>
                                  <p:childTnLst>
                                    <p:cmd type="call" cmd="stop">
                                      <p:cBhvr>
                                        <p:cTn id="63" dur="1" fill="hold"/>
                                        <p:tgtEl>
                                          <p:spTgt spid="6"/>
                                        </p:tgtEl>
                                      </p:cBhvr>
                                    </p:cmd>
                                  </p:childTnLst>
                                </p:cTn>
                              </p:par>
                            </p:childTnLst>
                          </p:cTn>
                        </p:par>
                        <p:par>
                          <p:cTn id="64" fill="hold">
                            <p:stCondLst>
                              <p:cond delay="500"/>
                            </p:stCondLst>
                            <p:childTnLst>
                              <p:par>
                                <p:cTn id="65" presetID="53" presetClass="entr" presetSubtype="16"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250" fill="hold"/>
                                        <p:tgtEl>
                                          <p:spTgt spid="21"/>
                                        </p:tgtEl>
                                        <p:attrNameLst>
                                          <p:attrName>ppt_w</p:attrName>
                                        </p:attrNameLst>
                                      </p:cBhvr>
                                      <p:tavLst>
                                        <p:tav tm="0">
                                          <p:val>
                                            <p:fltVal val="0"/>
                                          </p:val>
                                        </p:tav>
                                        <p:tav tm="100000">
                                          <p:val>
                                            <p:strVal val="#ppt_w"/>
                                          </p:val>
                                        </p:tav>
                                      </p:tavLst>
                                    </p:anim>
                                    <p:anim calcmode="lin" valueType="num">
                                      <p:cBhvr>
                                        <p:cTn id="68" dur="250" fill="hold"/>
                                        <p:tgtEl>
                                          <p:spTgt spid="21"/>
                                        </p:tgtEl>
                                        <p:attrNameLst>
                                          <p:attrName>ppt_h</p:attrName>
                                        </p:attrNameLst>
                                      </p:cBhvr>
                                      <p:tavLst>
                                        <p:tav tm="0">
                                          <p:val>
                                            <p:fltVal val="0"/>
                                          </p:val>
                                        </p:tav>
                                        <p:tav tm="100000">
                                          <p:val>
                                            <p:strVal val="#ppt_h"/>
                                          </p:val>
                                        </p:tav>
                                      </p:tavLst>
                                    </p:anim>
                                    <p:animEffect transition="in" filter="fade">
                                      <p:cBhvr>
                                        <p:cTn id="69" dur="250"/>
                                        <p:tgtEl>
                                          <p:spTgt spid="21"/>
                                        </p:tgtEl>
                                      </p:cBhvr>
                                    </p:animEffect>
                                  </p:childTnLst>
                                </p:cTn>
                              </p:par>
                            </p:childTnLst>
                          </p:cTn>
                        </p:par>
                        <p:par>
                          <p:cTn id="70" fill="hold">
                            <p:stCondLst>
                              <p:cond delay="750"/>
                            </p:stCondLst>
                            <p:childTnLst>
                              <p:par>
                                <p:cTn id="71" presetID="1" presetClass="mediacall" presetSubtype="0" fill="hold" nodeType="afterEffect">
                                  <p:stCondLst>
                                    <p:cond delay="0"/>
                                  </p:stCondLst>
                                  <p:childTnLst>
                                    <p:cmd type="call" cmd="playFrom(0.0)">
                                      <p:cBhvr>
                                        <p:cTn id="72" dur="13075" fill="hold"/>
                                        <p:tgtEl>
                                          <p:spTgt spid="8"/>
                                        </p:tgtEl>
                                      </p:cBhvr>
                                    </p:cmd>
                                  </p:childTnLst>
                                </p:cTn>
                              </p:par>
                              <p:par>
                                <p:cTn id="73" presetID="2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mediacall" presetSubtype="0" fill="hold" nodeType="clickEffect">
                                  <p:stCondLst>
                                    <p:cond delay="0"/>
                                  </p:stCondLst>
                                  <p:childTnLst>
                                    <p:cmd type="call" cmd="stop">
                                      <p:cBhvr>
                                        <p:cTn id="7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3"/>
                </p:tgtEl>
              </p:cMediaNode>
            </p:audio>
            <p:audio>
              <p:cMediaNode vol="80000">
                <p:cTn id="81" fill="hold" display="0">
                  <p:stCondLst>
                    <p:cond delay="indefinite"/>
                  </p:stCondLst>
                  <p:endCondLst>
                    <p:cond evt="onStopAudio" delay="0">
                      <p:tgtEl>
                        <p:sldTgt/>
                      </p:tgtEl>
                    </p:cond>
                  </p:endCondLst>
                </p:cTn>
                <p:tgtEl>
                  <p:spTgt spid="6"/>
                </p:tgtEl>
              </p:cMediaNode>
            </p:audio>
            <p:audio>
              <p:cMediaNode vol="80000">
                <p:cTn id="82" fill="hold" display="0">
                  <p:stCondLst>
                    <p:cond delay="indefinite"/>
                  </p:stCondLst>
                  <p:endCondLst>
                    <p:cond evt="onStopAudio" delay="0">
                      <p:tgtEl>
                        <p:sldTgt/>
                      </p:tgtEl>
                    </p:cond>
                  </p:endCondLst>
                </p:cTn>
                <p:tgtEl>
                  <p:spTgt spid="8"/>
                </p:tgtEl>
              </p:cMediaNode>
            </p:audio>
            <p:audio>
              <p:cMediaNode vol="80000">
                <p:cTn id="83" fill="hold" display="0">
                  <p:stCondLst>
                    <p:cond delay="indefinite"/>
                  </p:stCondLst>
                  <p:endCondLst>
                    <p:cond evt="onStopAudio" delay="0">
                      <p:tgtEl>
                        <p:sldTgt/>
                      </p:tgtEl>
                    </p:cond>
                  </p:endCondLst>
                </p:cTn>
                <p:tgtEl>
                  <p:spTgt spid="10"/>
                </p:tgtEl>
              </p:cMediaNode>
            </p:audio>
          </p:childTnLst>
        </p:cTn>
      </p:par>
    </p:tnLst>
    <p:bldLst>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Symbols (continued)</a:t>
            </a:r>
            <a:endParaRPr lang="en-GB" dirty="0"/>
          </a:p>
        </p:txBody>
      </p:sp>
      <p:sp>
        <p:nvSpPr>
          <p:cNvPr id="3" name="Content Placeholder 2"/>
          <p:cNvSpPr>
            <a:spLocks noGrp="1"/>
          </p:cNvSpPr>
          <p:nvPr>
            <p:ph idx="1"/>
          </p:nvPr>
        </p:nvSpPr>
        <p:spPr/>
        <p:txBody>
          <a:bodyPr/>
          <a:lstStyle/>
          <a:p>
            <a:pPr marL="174625" indent="-174625">
              <a:tabLst>
                <a:tab pos="174625" algn="l"/>
              </a:tabLst>
            </a:pPr>
            <a:r>
              <a:rPr lang="en-US" sz="2400" dirty="0"/>
              <a:t>Symbols are culturally or group specific.</a:t>
            </a:r>
          </a:p>
          <a:p>
            <a:pPr marL="174625" indent="-174625">
              <a:tabLst>
                <a:tab pos="174625" algn="l"/>
              </a:tabLst>
            </a:pPr>
            <a:r>
              <a:rPr lang="en-ZA" sz="2400" dirty="0"/>
              <a:t>Symbols evoke strong feelings</a:t>
            </a:r>
            <a:r>
              <a:rPr lang="en-US" sz="2400" dirty="0" smtClean="0"/>
              <a:t>.</a:t>
            </a:r>
            <a:endParaRPr lang="en-US" sz="2400" dirty="0"/>
          </a:p>
          <a:p>
            <a:pPr marL="174625" indent="-174625">
              <a:tabLst>
                <a:tab pos="174625" algn="l"/>
              </a:tabLst>
            </a:pPr>
            <a:r>
              <a:rPr lang="en-US" sz="2400" dirty="0" err="1"/>
              <a:t>Colours</a:t>
            </a:r>
            <a:r>
              <a:rPr lang="en-US" sz="2400" dirty="0"/>
              <a:t> can have  symbolic </a:t>
            </a:r>
            <a:r>
              <a:rPr lang="en-US" sz="2400" dirty="0" smtClean="0"/>
              <a:t>meanings.</a:t>
            </a:r>
          </a:p>
          <a:p>
            <a:pPr marL="174625" indent="-174625">
              <a:tabLst>
                <a:tab pos="174625" algn="l"/>
              </a:tabLst>
            </a:pPr>
            <a:r>
              <a:rPr lang="en-ZA" sz="2400" dirty="0" smtClean="0"/>
              <a:t>Some </a:t>
            </a:r>
            <a:r>
              <a:rPr lang="en-ZA" sz="2400" dirty="0"/>
              <a:t>more examples of </a:t>
            </a:r>
            <a:r>
              <a:rPr lang="en-ZA" sz="2400" dirty="0" smtClean="0"/>
              <a:t>symbols:</a:t>
            </a:r>
          </a:p>
          <a:p>
            <a:pPr marL="0" indent="0">
              <a:buNone/>
              <a:tabLst>
                <a:tab pos="174625" algn="l"/>
              </a:tabLst>
            </a:pPr>
            <a:endParaRPr lang="en-ZA"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399" y="3396028"/>
            <a:ext cx="1143000" cy="164358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7304" y="3474984"/>
            <a:ext cx="954650" cy="157093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800" y="3352800"/>
            <a:ext cx="1864980" cy="2134971"/>
          </a:xfrm>
          <a:prstGeom prst="rect">
            <a:avLst/>
          </a:prstGeom>
        </p:spPr>
      </p:pic>
      <p:sp>
        <p:nvSpPr>
          <p:cNvPr id="8" name="Content Placeholder 2"/>
          <p:cNvSpPr txBox="1">
            <a:spLocks/>
          </p:cNvSpPr>
          <p:nvPr/>
        </p:nvSpPr>
        <p:spPr>
          <a:xfrm>
            <a:off x="5800091" y="5162663"/>
            <a:ext cx="1830032"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dirty="0" smtClean="0"/>
              <a:t>Fire hydrant</a:t>
            </a:r>
            <a:endParaRPr lang="en-US" sz="2400" b="1" dirty="0"/>
          </a:p>
        </p:txBody>
      </p:sp>
      <p:cxnSp>
        <p:nvCxnSpPr>
          <p:cNvPr id="9" name="Straight Connector 8"/>
          <p:cNvCxnSpPr/>
          <p:nvPr/>
        </p:nvCxnSpPr>
        <p:spPr>
          <a:xfrm>
            <a:off x="6271449" y="5162663"/>
            <a:ext cx="1013949" cy="0"/>
          </a:xfrm>
          <a:prstGeom prst="line">
            <a:avLst/>
          </a:prstGeom>
          <a:ln w="57150">
            <a:solidFill>
              <a:srgbClr val="E0F37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a:xfrm>
            <a:off x="1200285" y="5205424"/>
            <a:ext cx="1477996"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smtClean="0"/>
              <a:t>Raindrop</a:t>
            </a:r>
            <a:endParaRPr lang="en-US" sz="2400" b="1" dirty="0"/>
          </a:p>
        </p:txBody>
      </p:sp>
      <p:cxnSp>
        <p:nvCxnSpPr>
          <p:cNvPr id="11" name="Straight Connector 10"/>
          <p:cNvCxnSpPr/>
          <p:nvPr/>
        </p:nvCxnSpPr>
        <p:spPr>
          <a:xfrm>
            <a:off x="1318450" y="5162663"/>
            <a:ext cx="1013949" cy="0"/>
          </a:xfrm>
          <a:prstGeom prst="line">
            <a:avLst/>
          </a:prstGeom>
          <a:ln w="57150">
            <a:solidFill>
              <a:srgbClr val="E0F37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3778316" y="5205424"/>
            <a:ext cx="1013949"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dirty="0" smtClean="0"/>
              <a:t>Flag</a:t>
            </a:r>
            <a:endParaRPr lang="en-US" sz="2400" b="1" dirty="0"/>
          </a:p>
        </p:txBody>
      </p:sp>
      <p:cxnSp>
        <p:nvCxnSpPr>
          <p:cNvPr id="13" name="Straight Connector 12"/>
          <p:cNvCxnSpPr/>
          <p:nvPr/>
        </p:nvCxnSpPr>
        <p:spPr>
          <a:xfrm>
            <a:off x="3828005" y="5162663"/>
            <a:ext cx="1013949" cy="0"/>
          </a:xfrm>
          <a:prstGeom prst="line">
            <a:avLst/>
          </a:prstGeom>
          <a:ln w="57150">
            <a:solidFill>
              <a:srgbClr val="E0F37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8001" y="3460966"/>
            <a:ext cx="1219200" cy="1588822"/>
          </a:xfrm>
          <a:prstGeom prst="rect">
            <a:avLst/>
          </a:prstGeom>
        </p:spPr>
      </p:pic>
    </p:spTree>
    <p:extLst>
      <p:ext uri="{BB962C8B-B14F-4D97-AF65-F5344CB8AC3E}">
        <p14:creationId xmlns:p14="http://schemas.microsoft.com/office/powerpoint/2010/main" val="46653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250" fill="hold"/>
                                        <p:tgtEl>
                                          <p:spTgt spid="11"/>
                                        </p:tgtEl>
                                        <p:attrNameLst>
                                          <p:attrName>ppt_w</p:attrName>
                                        </p:attrNameLst>
                                      </p:cBhvr>
                                      <p:tavLst>
                                        <p:tav tm="0">
                                          <p:val>
                                            <p:fltVal val="0"/>
                                          </p:val>
                                        </p:tav>
                                        <p:tav tm="100000">
                                          <p:val>
                                            <p:strVal val="#ppt_w"/>
                                          </p:val>
                                        </p:tav>
                                      </p:tavLst>
                                    </p:anim>
                                    <p:anim calcmode="lin" valueType="num">
                                      <p:cBhvr>
                                        <p:cTn id="18" dur="250" fill="hold"/>
                                        <p:tgtEl>
                                          <p:spTgt spid="11"/>
                                        </p:tgtEl>
                                        <p:attrNameLst>
                                          <p:attrName>ppt_h</p:attrName>
                                        </p:attrNameLst>
                                      </p:cBhvr>
                                      <p:tavLst>
                                        <p:tav tm="0">
                                          <p:val>
                                            <p:fltVal val="0"/>
                                          </p:val>
                                        </p:tav>
                                        <p:tav tm="100000">
                                          <p:val>
                                            <p:strVal val="#ppt_h"/>
                                          </p:val>
                                        </p:tav>
                                      </p:tavLst>
                                    </p:anim>
                                    <p:animEffect transition="in" filter="fade">
                                      <p:cBhvr>
                                        <p:cTn id="19" dur="25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Effect transition="in" filter="fade">
                                      <p:cBhvr>
                                        <p:cTn id="35" dur="250"/>
                                        <p:tgtEl>
                                          <p:spTgt spid="1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250" fill="hold"/>
                                        <p:tgtEl>
                                          <p:spTgt spid="9"/>
                                        </p:tgtEl>
                                        <p:attrNameLst>
                                          <p:attrName>ppt_w</p:attrName>
                                        </p:attrNameLst>
                                      </p:cBhvr>
                                      <p:tavLst>
                                        <p:tav tm="0">
                                          <p:val>
                                            <p:fltVal val="0"/>
                                          </p:val>
                                        </p:tav>
                                        <p:tav tm="100000">
                                          <p:val>
                                            <p:strVal val="#ppt_w"/>
                                          </p:val>
                                        </p:tav>
                                      </p:tavLst>
                                    </p:anim>
                                    <p:anim calcmode="lin" valueType="num">
                                      <p:cBhvr>
                                        <p:cTn id="50" dur="250" fill="hold"/>
                                        <p:tgtEl>
                                          <p:spTgt spid="9"/>
                                        </p:tgtEl>
                                        <p:attrNameLst>
                                          <p:attrName>ppt_h</p:attrName>
                                        </p:attrNameLst>
                                      </p:cBhvr>
                                      <p:tavLst>
                                        <p:tav tm="0">
                                          <p:val>
                                            <p:fltVal val="0"/>
                                          </p:val>
                                        </p:tav>
                                        <p:tav tm="100000">
                                          <p:val>
                                            <p:strVal val="#ppt_h"/>
                                          </p:val>
                                        </p:tav>
                                      </p:tavLst>
                                    </p:anim>
                                    <p:animEffect transition="in" filter="fade">
                                      <p:cBhvr>
                                        <p:cTn id="51" dur="250"/>
                                        <p:tgtEl>
                                          <p:spTgt spid="9"/>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a:t>
            </a:r>
            <a:r>
              <a:rPr lang="en-ZA" dirty="0"/>
              <a:t>8</a:t>
            </a:r>
            <a:r>
              <a:rPr lang="en-ZA" dirty="0" smtClean="0"/>
              <a:t>.1</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8</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1599"/>
            <a:ext cx="1835756" cy="2484000"/>
          </a:xfrm>
          <a:prstGeom prst="rect">
            <a:avLst/>
          </a:prstGeom>
        </p:spPr>
      </p:pic>
      <p:sp>
        <p:nvSpPr>
          <p:cNvPr id="6" name="Text Placeholder 2"/>
          <p:cNvSpPr txBox="1">
            <a:spLocks/>
          </p:cNvSpPr>
          <p:nvPr/>
        </p:nvSpPr>
        <p:spPr>
          <a:xfrm>
            <a:off x="385763" y="4440022"/>
            <a:ext cx="7910513" cy="550427"/>
          </a:xfrm>
          <a:prstGeom prst="rect">
            <a:avLst/>
          </a:prstGeo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700" b="0" dirty="0">
                <a:solidFill>
                  <a:schemeClr val="tx1"/>
                </a:solidFill>
              </a:rPr>
              <a:t>Test your knowledge of this section by completing Learning activity 8.1 on page 118 of the </a:t>
            </a:r>
            <a:r>
              <a:rPr lang="en-ZA" sz="1700" b="0" i="1" dirty="0">
                <a:solidFill>
                  <a:schemeClr val="tx1"/>
                </a:solidFill>
              </a:rPr>
              <a:t>Student’s Book.</a:t>
            </a:r>
          </a:p>
        </p:txBody>
      </p:sp>
    </p:spTree>
    <p:extLst>
      <p:ext uri="{BB962C8B-B14F-4D97-AF65-F5344CB8AC3E}">
        <p14:creationId xmlns:p14="http://schemas.microsoft.com/office/powerpoint/2010/main" val="3852136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Signs</a:t>
            </a:r>
            <a:endParaRPr lang="en-GB" dirty="0"/>
          </a:p>
        </p:txBody>
      </p:sp>
      <p:sp>
        <p:nvSpPr>
          <p:cNvPr id="5" name="Rectangle 4"/>
          <p:cNvSpPr/>
          <p:nvPr/>
        </p:nvSpPr>
        <p:spPr>
          <a:xfrm>
            <a:off x="495300" y="1524000"/>
            <a:ext cx="7391400" cy="1172126"/>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4" name="Content Placeholder 2"/>
          <p:cNvSpPr txBox="1">
            <a:spLocks/>
          </p:cNvSpPr>
          <p:nvPr/>
        </p:nvSpPr>
        <p:spPr>
          <a:xfrm>
            <a:off x="885825" y="1792056"/>
            <a:ext cx="6896101"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smtClean="0"/>
              <a:t>A </a:t>
            </a:r>
            <a:r>
              <a:rPr lang="en-US" dirty="0"/>
              <a:t>sign is a large, publicly displayed board that gives specific information by using words, pictures or symbols or all three.</a:t>
            </a:r>
          </a:p>
        </p:txBody>
      </p:sp>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8910" y="3356678"/>
            <a:ext cx="1534510" cy="1534510"/>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83401" y="3387317"/>
            <a:ext cx="1662796" cy="1440000"/>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72533" y="3331668"/>
            <a:ext cx="1533600" cy="1533600"/>
          </a:xfrm>
          <a:prstGeom prst="rect">
            <a:avLst/>
          </a:prstGeom>
        </p:spPr>
      </p:pic>
      <p:sp>
        <p:nvSpPr>
          <p:cNvPr id="23" name="Content Placeholder 2"/>
          <p:cNvSpPr txBox="1">
            <a:spLocks/>
          </p:cNvSpPr>
          <p:nvPr/>
        </p:nvSpPr>
        <p:spPr>
          <a:xfrm>
            <a:off x="3543299" y="5276567"/>
            <a:ext cx="1143000"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b="1" dirty="0" smtClean="0"/>
              <a:t>Stop</a:t>
            </a:r>
            <a:endParaRPr lang="en-US" sz="2400" b="1" dirty="0"/>
          </a:p>
        </p:txBody>
      </p:sp>
      <p:sp>
        <p:nvSpPr>
          <p:cNvPr id="24" name="Content Placeholder 2"/>
          <p:cNvSpPr txBox="1">
            <a:spLocks/>
          </p:cNvSpPr>
          <p:nvPr/>
        </p:nvSpPr>
        <p:spPr>
          <a:xfrm>
            <a:off x="5896462" y="5285598"/>
            <a:ext cx="1762915"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smtClean="0"/>
              <a:t>No smoking</a:t>
            </a:r>
            <a:endParaRPr lang="en-US" sz="2400" b="1" dirty="0"/>
          </a:p>
        </p:txBody>
      </p:sp>
      <p:sp>
        <p:nvSpPr>
          <p:cNvPr id="25" name="Content Placeholder 2"/>
          <p:cNvSpPr txBox="1">
            <a:spLocks/>
          </p:cNvSpPr>
          <p:nvPr/>
        </p:nvSpPr>
        <p:spPr>
          <a:xfrm>
            <a:off x="862415" y="5257800"/>
            <a:ext cx="1756413" cy="4524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smtClean="0"/>
              <a:t>Information</a:t>
            </a:r>
            <a:endParaRPr lang="en-US" sz="2400" b="1" dirty="0"/>
          </a:p>
        </p:txBody>
      </p:sp>
      <p:cxnSp>
        <p:nvCxnSpPr>
          <p:cNvPr id="26" name="Straight Connector 25"/>
          <p:cNvCxnSpPr/>
          <p:nvPr/>
        </p:nvCxnSpPr>
        <p:spPr>
          <a:xfrm>
            <a:off x="1159189" y="5105400"/>
            <a:ext cx="1013949" cy="0"/>
          </a:xfrm>
          <a:prstGeom prst="line">
            <a:avLst/>
          </a:prstGeom>
          <a:ln w="57150">
            <a:solidFill>
              <a:srgbClr val="E0F37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607825" y="5105400"/>
            <a:ext cx="1013949" cy="0"/>
          </a:xfrm>
          <a:prstGeom prst="line">
            <a:avLst/>
          </a:prstGeom>
          <a:ln w="57150">
            <a:solidFill>
              <a:srgbClr val="E0F37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32359" y="5128914"/>
            <a:ext cx="1013949" cy="0"/>
          </a:xfrm>
          <a:prstGeom prst="line">
            <a:avLst/>
          </a:prstGeom>
          <a:ln w="57150">
            <a:solidFill>
              <a:srgbClr val="E0F37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10864" y="3276600"/>
            <a:ext cx="2207869" cy="2527500"/>
          </a:xfrm>
          <a:prstGeom prst="rect">
            <a:avLst/>
          </a:prstGeom>
        </p:spPr>
      </p:pic>
      <p:pic>
        <p:nvPicPr>
          <p:cNvPr id="3" nam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441738" y="3892521"/>
            <a:ext cx="609600" cy="609600"/>
          </a:xfrm>
          <a:prstGeom prst="rect">
            <a:avLst/>
          </a:prstGeom>
        </p:spPr>
      </p:pic>
      <p:pic>
        <p:nvPicPr>
          <p:cNvPr id="6" nam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441738" y="2284474"/>
            <a:ext cx="609600" cy="609600"/>
          </a:xfrm>
          <a:prstGeom prst="rect">
            <a:avLst/>
          </a:prstGeom>
        </p:spPr>
      </p:pic>
      <p:pic>
        <p:nvPicPr>
          <p:cNvPr id="7" name="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441738" y="3136842"/>
            <a:ext cx="609600" cy="609600"/>
          </a:xfrm>
          <a:prstGeom prst="rect">
            <a:avLst/>
          </a:prstGeom>
        </p:spPr>
      </p:pic>
      <p:pic>
        <p:nvPicPr>
          <p:cNvPr id="8" name="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521275" y="4648200"/>
            <a:ext cx="609600" cy="609600"/>
          </a:xfrm>
          <a:prstGeom prst="rect">
            <a:avLst/>
          </a:prstGeom>
        </p:spPr>
      </p:pic>
      <p:sp>
        <p:nvSpPr>
          <p:cNvPr id="9" name="Rectangle 8"/>
          <p:cNvSpPr/>
          <p:nvPr/>
        </p:nvSpPr>
        <p:spPr>
          <a:xfrm>
            <a:off x="9296400" y="1524000"/>
            <a:ext cx="990600" cy="411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73779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500"/>
                            </p:stCondLst>
                            <p:childTnLst>
                              <p:par>
                                <p:cTn id="13" presetID="3" presetClass="mediacall" presetSubtype="0" fill="hold" nodeType="afterEffect">
                                  <p:stCondLst>
                                    <p:cond delay="0"/>
                                  </p:stCondLst>
                                  <p:childTnLst>
                                    <p:cmd type="call" cmd="stop">
                                      <p:cBhvr>
                                        <p:cTn id="14" dur="1" fill="hold"/>
                                        <p:tgtEl>
                                          <p:spTgt spid="7"/>
                                        </p:tgtEl>
                                      </p:cBhvr>
                                    </p:cmd>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250" fill="hold"/>
                                        <p:tgtEl>
                                          <p:spTgt spid="26"/>
                                        </p:tgtEl>
                                        <p:attrNameLst>
                                          <p:attrName>ppt_w</p:attrName>
                                        </p:attrNameLst>
                                      </p:cBhvr>
                                      <p:tavLst>
                                        <p:tav tm="0">
                                          <p:val>
                                            <p:fltVal val="0"/>
                                          </p:val>
                                        </p:tav>
                                        <p:tav tm="100000">
                                          <p:val>
                                            <p:strVal val="#ppt_w"/>
                                          </p:val>
                                        </p:tav>
                                      </p:tavLst>
                                    </p:anim>
                                    <p:anim calcmode="lin" valueType="num">
                                      <p:cBhvr>
                                        <p:cTn id="25" dur="250" fill="hold"/>
                                        <p:tgtEl>
                                          <p:spTgt spid="26"/>
                                        </p:tgtEl>
                                        <p:attrNameLst>
                                          <p:attrName>ppt_h</p:attrName>
                                        </p:attrNameLst>
                                      </p:cBhvr>
                                      <p:tavLst>
                                        <p:tav tm="0">
                                          <p:val>
                                            <p:fltVal val="0"/>
                                          </p:val>
                                        </p:tav>
                                        <p:tav tm="100000">
                                          <p:val>
                                            <p:strVal val="#ppt_h"/>
                                          </p:val>
                                        </p:tav>
                                      </p:tavLst>
                                    </p:anim>
                                    <p:animEffect transition="in" filter="fade">
                                      <p:cBhvr>
                                        <p:cTn id="26" dur="250"/>
                                        <p:tgtEl>
                                          <p:spTgt spid="2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par>
                                <p:cTn id="30" presetID="1" presetClass="mediacall" presetSubtype="0" fill="hold" nodeType="withEffect">
                                  <p:stCondLst>
                                    <p:cond delay="0"/>
                                  </p:stCondLst>
                                  <p:childTnLst>
                                    <p:cmd type="call" cmd="playFrom(0.0)">
                                      <p:cBhvr>
                                        <p:cTn id="31" dur="5333" fill="hold"/>
                                        <p:tgtEl>
                                          <p:spTgt spid="8"/>
                                        </p:tgtEl>
                                      </p:cBhvr>
                                    </p:cmd>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par>
                                <p:cTn id="39" presetID="3" presetClass="mediacall" presetSubtype="0" fill="hold" nodeType="withEffect">
                                  <p:stCondLst>
                                    <p:cond delay="0"/>
                                  </p:stCondLst>
                                  <p:childTnLst>
                                    <p:cmd type="call" cmd="stop">
                                      <p:cBhvr>
                                        <p:cTn id="40" dur="1" fill="hold"/>
                                        <p:tgtEl>
                                          <p:spTgt spid="8"/>
                                        </p:tgtEl>
                                      </p:cBhvr>
                                    </p:cmd>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p:cTn id="44" dur="250" fill="hold"/>
                                        <p:tgtEl>
                                          <p:spTgt spid="27"/>
                                        </p:tgtEl>
                                        <p:attrNameLst>
                                          <p:attrName>ppt_w</p:attrName>
                                        </p:attrNameLst>
                                      </p:cBhvr>
                                      <p:tavLst>
                                        <p:tav tm="0">
                                          <p:val>
                                            <p:fltVal val="0"/>
                                          </p:val>
                                        </p:tav>
                                        <p:tav tm="100000">
                                          <p:val>
                                            <p:strVal val="#ppt_w"/>
                                          </p:val>
                                        </p:tav>
                                      </p:tavLst>
                                    </p:anim>
                                    <p:anim calcmode="lin" valueType="num">
                                      <p:cBhvr>
                                        <p:cTn id="45" dur="250" fill="hold"/>
                                        <p:tgtEl>
                                          <p:spTgt spid="27"/>
                                        </p:tgtEl>
                                        <p:attrNameLst>
                                          <p:attrName>ppt_h</p:attrName>
                                        </p:attrNameLst>
                                      </p:cBhvr>
                                      <p:tavLst>
                                        <p:tav tm="0">
                                          <p:val>
                                            <p:fltVal val="0"/>
                                          </p:val>
                                        </p:tav>
                                        <p:tav tm="100000">
                                          <p:val>
                                            <p:strVal val="#ppt_h"/>
                                          </p:val>
                                        </p:tav>
                                      </p:tavLst>
                                    </p:anim>
                                    <p:animEffect transition="in" filter="fade">
                                      <p:cBhvr>
                                        <p:cTn id="46" dur="25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par>
                                <p:cTn id="50" presetID="1" presetClass="mediacall" presetSubtype="0" fill="hold" nodeType="withEffect">
                                  <p:stCondLst>
                                    <p:cond delay="0"/>
                                  </p:stCondLst>
                                  <p:childTnLst>
                                    <p:cmd type="call" cmd="playFrom(0.0)">
                                      <p:cBhvr>
                                        <p:cTn id="51" dur="6820"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par>
                                <p:cTn id="59" presetID="3" presetClass="mediacall" presetSubtype="0" fill="hold" nodeType="withEffect">
                                  <p:stCondLst>
                                    <p:cond delay="0"/>
                                  </p:stCondLst>
                                  <p:childTnLst>
                                    <p:cmd type="call" cmd="stop">
                                      <p:cBhvr>
                                        <p:cTn id="60" dur="1" fill="hold"/>
                                        <p:tgtEl>
                                          <p:spTgt spid="3"/>
                                        </p:tgtEl>
                                      </p:cBhvr>
                                    </p:cmd>
                                  </p:childTnLst>
                                </p:cTn>
                              </p:par>
                            </p:childTnLst>
                          </p:cTn>
                        </p:par>
                        <p:par>
                          <p:cTn id="61" fill="hold">
                            <p:stCondLst>
                              <p:cond delay="500"/>
                            </p:stCondLst>
                            <p:childTnLst>
                              <p:par>
                                <p:cTn id="62" presetID="53" presetClass="entr" presetSubtype="16"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250" fill="hold"/>
                                        <p:tgtEl>
                                          <p:spTgt spid="28"/>
                                        </p:tgtEl>
                                        <p:attrNameLst>
                                          <p:attrName>ppt_w</p:attrName>
                                        </p:attrNameLst>
                                      </p:cBhvr>
                                      <p:tavLst>
                                        <p:tav tm="0">
                                          <p:val>
                                            <p:fltVal val="0"/>
                                          </p:val>
                                        </p:tav>
                                        <p:tav tm="100000">
                                          <p:val>
                                            <p:strVal val="#ppt_w"/>
                                          </p:val>
                                        </p:tav>
                                      </p:tavLst>
                                    </p:anim>
                                    <p:anim calcmode="lin" valueType="num">
                                      <p:cBhvr>
                                        <p:cTn id="65" dur="250" fill="hold"/>
                                        <p:tgtEl>
                                          <p:spTgt spid="28"/>
                                        </p:tgtEl>
                                        <p:attrNameLst>
                                          <p:attrName>ppt_h</p:attrName>
                                        </p:attrNameLst>
                                      </p:cBhvr>
                                      <p:tavLst>
                                        <p:tav tm="0">
                                          <p:val>
                                            <p:fltVal val="0"/>
                                          </p:val>
                                        </p:tav>
                                        <p:tav tm="100000">
                                          <p:val>
                                            <p:strVal val="#ppt_h"/>
                                          </p:val>
                                        </p:tav>
                                      </p:tavLst>
                                    </p:anim>
                                    <p:animEffect transition="in" filter="fade">
                                      <p:cBhvr>
                                        <p:cTn id="66" dur="250"/>
                                        <p:tgtEl>
                                          <p:spTgt spid="28"/>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par>
                                <p:cTn id="70" presetID="1" presetClass="mediacall" presetSubtype="0" fill="hold" nodeType="withEffect">
                                  <p:stCondLst>
                                    <p:cond delay="0"/>
                                  </p:stCondLst>
                                  <p:childTnLst>
                                    <p:cmd type="call" cmd="playFrom(0.0)">
                                      <p:cBhvr>
                                        <p:cTn id="71" dur="6170" fill="hold"/>
                                        <p:tgtEl>
                                          <p:spTgt spid="6"/>
                                        </p:tgtEl>
                                      </p:cBhvr>
                                    </p:cmd>
                                  </p:childTnLst>
                                </p:cTn>
                              </p:par>
                            </p:childTnLst>
                          </p:cTn>
                        </p:par>
                      </p:childTnLst>
                    </p:cTn>
                  </p:par>
                  <p:par>
                    <p:cTn id="72" fill="hold">
                      <p:stCondLst>
                        <p:cond delay="indefinite"/>
                      </p:stCondLst>
                      <p:childTnLst>
                        <p:par>
                          <p:cTn id="73" fill="hold">
                            <p:stCondLst>
                              <p:cond delay="0"/>
                            </p:stCondLst>
                            <p:childTnLst>
                              <p:par>
                                <p:cTn id="74" presetID="3" presetClass="mediacall" presetSubtype="0" fill="hold" nodeType="clickEffect">
                                  <p:stCondLst>
                                    <p:cond delay="0"/>
                                  </p:stCondLst>
                                  <p:childTnLst>
                                    <p:cmd type="call" cmd="stop">
                                      <p:cBhvr>
                                        <p:cTn id="75"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3"/>
                </p:tgtEl>
              </p:cMediaNode>
            </p:audio>
            <p:audio>
              <p:cMediaNode vol="80000">
                <p:cTn id="77" fill="hold" display="0">
                  <p:stCondLst>
                    <p:cond delay="indefinite"/>
                  </p:stCondLst>
                  <p:endCondLst>
                    <p:cond evt="onStopAudio" delay="0">
                      <p:tgtEl>
                        <p:sldTgt/>
                      </p:tgtEl>
                    </p:cond>
                  </p:endCondLst>
                </p:cTn>
                <p:tgtEl>
                  <p:spTgt spid="6"/>
                </p:tgtEl>
              </p:cMediaNode>
            </p:audio>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8"/>
                </p:tgtEl>
              </p:cMediaNode>
            </p:audio>
          </p:childTnLst>
        </p:cTn>
      </p:par>
    </p:tnLst>
    <p:bldLst>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2337" y="35837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a:off x="680937" y="37235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2" name="Content Placeholder 2"/>
          <p:cNvSpPr txBox="1">
            <a:spLocks/>
          </p:cNvSpPr>
          <p:nvPr/>
        </p:nvSpPr>
        <p:spPr>
          <a:xfrm>
            <a:off x="786320" y="3835421"/>
            <a:ext cx="5715000" cy="584179"/>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To inform</a:t>
            </a:r>
            <a:endParaRPr lang="en-ZA" sz="3200" dirty="0" smtClean="0"/>
          </a:p>
        </p:txBody>
      </p:sp>
      <p:sp>
        <p:nvSpPr>
          <p:cNvPr id="5" name="Rectangle 4"/>
          <p:cNvSpPr/>
          <p:nvPr/>
        </p:nvSpPr>
        <p:spPr>
          <a:xfrm>
            <a:off x="452337" y="24120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a:off x="680937" y="25518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Content Placeholder 2"/>
          <p:cNvSpPr txBox="1">
            <a:spLocks/>
          </p:cNvSpPr>
          <p:nvPr/>
        </p:nvSpPr>
        <p:spPr>
          <a:xfrm>
            <a:off x="786320" y="2667000"/>
            <a:ext cx="5715000" cy="612921"/>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ZA" sz="3200" b="1" dirty="0" smtClean="0"/>
              <a:t>To warn</a:t>
            </a:r>
            <a:endParaRPr lang="en-ZA" sz="3200" dirty="0" smtClean="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494" y="2597309"/>
            <a:ext cx="819079" cy="720000"/>
          </a:xfrm>
          <a:prstGeom prst="rect">
            <a:avLst/>
          </a:prstGeom>
        </p:spPr>
      </p:pic>
      <p:sp>
        <p:nvSpPr>
          <p:cNvPr id="2" name="Title 1"/>
          <p:cNvSpPr>
            <a:spLocks noGrp="1"/>
          </p:cNvSpPr>
          <p:nvPr>
            <p:ph type="title"/>
          </p:nvPr>
        </p:nvSpPr>
        <p:spPr/>
        <p:txBody>
          <a:bodyPr/>
          <a:lstStyle/>
          <a:p>
            <a:r>
              <a:rPr lang="en-US" dirty="0"/>
              <a:t>Purpose of signs</a:t>
            </a:r>
            <a:endParaRPr lang="en-GB" dirty="0"/>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3733743"/>
            <a:ext cx="715131" cy="83825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2901" y="2072951"/>
            <a:ext cx="2883798" cy="3301282"/>
          </a:xfrm>
          <a:prstGeom prst="rect">
            <a:avLst/>
          </a:prstGeom>
        </p:spPr>
      </p:pic>
      <p:sp>
        <p:nvSpPr>
          <p:cNvPr id="3" name="Rectangle 2"/>
          <p:cNvSpPr/>
          <p:nvPr/>
        </p:nvSpPr>
        <p:spPr>
          <a:xfrm>
            <a:off x="8429016" y="758507"/>
            <a:ext cx="714984" cy="459989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351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5"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4970</TotalTime>
  <Words>664</Words>
  <Application>Microsoft Office PowerPoint</Application>
  <PresentationFormat>On-screen Show (4:3)</PresentationFormat>
  <Paragraphs>150</Paragraphs>
  <Slides>27</Slides>
  <Notes>7</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Aharoni</vt:lpstr>
      <vt:lpstr>Arial</vt:lpstr>
      <vt:lpstr>Calibri</vt:lpstr>
      <vt:lpstr>Times New Roman</vt:lpstr>
      <vt:lpstr>Office Theme</vt:lpstr>
      <vt:lpstr>English: First Additional Language</vt:lpstr>
      <vt:lpstr>Visual texts</vt:lpstr>
      <vt:lpstr>Overview</vt:lpstr>
      <vt:lpstr>Visual Texts</vt:lpstr>
      <vt:lpstr>Symbols</vt:lpstr>
      <vt:lpstr>Symbols (continued)</vt:lpstr>
      <vt:lpstr>Learning activity 8.1</vt:lpstr>
      <vt:lpstr>Signs</vt:lpstr>
      <vt:lpstr>Purpose of signs</vt:lpstr>
      <vt:lpstr>Purpose, message and meaning of signs</vt:lpstr>
      <vt:lpstr>Learning activity 8.2</vt:lpstr>
      <vt:lpstr>Features of signs</vt:lpstr>
      <vt:lpstr>Learning activities 8.3 and 8.4</vt:lpstr>
      <vt:lpstr>Language pillars of effective signs</vt:lpstr>
      <vt:lpstr>Learning activities 8.5 and 8.6</vt:lpstr>
      <vt:lpstr>Use the writing process when designing your sign:</vt:lpstr>
      <vt:lpstr>Sign Language</vt:lpstr>
      <vt:lpstr>Learning activity 8.7</vt:lpstr>
      <vt:lpstr>Schedules</vt:lpstr>
      <vt:lpstr>Learning activities 8.8 and 8.9</vt:lpstr>
      <vt:lpstr>Comic strips and cartoons</vt:lpstr>
      <vt:lpstr>Understanding cartoons and comic strips</vt:lpstr>
      <vt:lpstr>Learning activity 8.10</vt:lpstr>
      <vt:lpstr>Learning activity 8.11</vt:lpstr>
      <vt:lpstr>Summary of Module 8</vt:lpstr>
      <vt:lpstr>Formative assessment</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745</cp:revision>
  <dcterms:created xsi:type="dcterms:W3CDTF">2017-05-30T11:35:06Z</dcterms:created>
  <dcterms:modified xsi:type="dcterms:W3CDTF">2017-12-01T10:31:27Z</dcterms:modified>
</cp:coreProperties>
</file>