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89" r:id="rId2"/>
    <p:sldId id="290" r:id="rId3"/>
    <p:sldId id="256" r:id="rId4"/>
    <p:sldId id="318" r:id="rId5"/>
    <p:sldId id="350" r:id="rId6"/>
    <p:sldId id="319" r:id="rId7"/>
    <p:sldId id="335" r:id="rId8"/>
    <p:sldId id="351" r:id="rId9"/>
    <p:sldId id="336" r:id="rId10"/>
    <p:sldId id="352" r:id="rId11"/>
    <p:sldId id="355" r:id="rId12"/>
    <p:sldId id="293" r:id="rId13"/>
    <p:sldId id="333" r:id="rId14"/>
    <p:sldId id="322" r:id="rId15"/>
    <p:sldId id="327" r:id="rId16"/>
    <p:sldId id="356" r:id="rId17"/>
    <p:sldId id="357" r:id="rId18"/>
    <p:sldId id="324" r:id="rId19"/>
    <p:sldId id="325" r:id="rId20"/>
    <p:sldId id="344" r:id="rId21"/>
    <p:sldId id="345" r:id="rId22"/>
    <p:sldId id="346" r:id="rId23"/>
    <p:sldId id="347" r:id="rId24"/>
    <p:sldId id="323" r:id="rId25"/>
    <p:sldId id="328" r:id="rId26"/>
    <p:sldId id="329" r:id="rId27"/>
    <p:sldId id="330" r:id="rId28"/>
    <p:sldId id="348" r:id="rId29"/>
    <p:sldId id="337" r:id="rId30"/>
    <p:sldId id="338" r:id="rId31"/>
    <p:sldId id="339" r:id="rId32"/>
    <p:sldId id="340" r:id="rId33"/>
    <p:sldId id="341" r:id="rId34"/>
    <p:sldId id="353" r:id="rId35"/>
    <p:sldId id="331" r:id="rId36"/>
    <p:sldId id="349" r:id="rId37"/>
    <p:sldId id="332" r:id="rId38"/>
    <p:sldId id="361" r:id="rId39"/>
    <p:sldId id="359" r:id="rId40"/>
    <p:sldId id="36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52" userDrawn="1">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BFBFBF"/>
    <a:srgbClr val="1073B0"/>
    <a:srgbClr val="E0F371"/>
    <a:srgbClr val="D9F04E"/>
    <a:srgbClr val="6BAAD0"/>
    <a:srgbClr val="F2FAC2"/>
    <a:srgbClr val="BDD7EE"/>
    <a:srgbClr val="AFCB11"/>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8" autoAdjust="0"/>
    <p:restoredTop sz="94660"/>
  </p:normalViewPr>
  <p:slideViewPr>
    <p:cSldViewPr>
      <p:cViewPr varScale="1">
        <p:scale>
          <a:sx n="106" d="100"/>
          <a:sy n="106" d="100"/>
        </p:scale>
        <p:origin x="1746" y="78"/>
      </p:cViewPr>
      <p:guideLst>
        <p:guide orient="horz" pos="3552"/>
        <p:guide pos="26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10</a:t>
            </a:fld>
            <a:endParaRPr lang="en-GB"/>
          </a:p>
        </p:txBody>
      </p:sp>
    </p:spTree>
    <p:extLst>
      <p:ext uri="{BB962C8B-B14F-4D97-AF65-F5344CB8AC3E}">
        <p14:creationId xmlns:p14="http://schemas.microsoft.com/office/powerpoint/2010/main" val="403147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05FC25A-1D42-4859-828C-26D884ED84C8}" type="slidenum">
              <a:rPr lang="en-GB" smtClean="0"/>
              <a:t>39</a:t>
            </a:fld>
            <a:endParaRPr lang="en-GB"/>
          </a:p>
        </p:txBody>
      </p:sp>
    </p:spTree>
    <p:extLst>
      <p:ext uri="{BB962C8B-B14F-4D97-AF65-F5344CB8AC3E}">
        <p14:creationId xmlns:p14="http://schemas.microsoft.com/office/powerpoint/2010/main" val="1475268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extBox 2"/>
          <p:cNvSpPr txBox="1"/>
          <p:nvPr userDrawn="1"/>
        </p:nvSpPr>
        <p:spPr>
          <a:xfrm>
            <a:off x="687353" y="26713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4363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5240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304800"/>
            <a:ext cx="3635892" cy="1033709"/>
          </a:xfrm>
          <a:prstGeom prst="rect">
            <a:avLst/>
          </a:prstGeom>
        </p:spPr>
      </p:pic>
    </p:spTree>
    <p:extLst>
      <p:ext uri="{BB962C8B-B14F-4D97-AF65-F5344CB8AC3E}">
        <p14:creationId xmlns:p14="http://schemas.microsoft.com/office/powerpoint/2010/main" val="19005446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9" name="Picture 1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13"/>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698" r:id="rId9"/>
    <p:sldLayoutId id="2147483715" r:id="rId1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media7.wav"/><Relationship Id="rId13" Type="http://schemas.openxmlformats.org/officeDocument/2006/relationships/slideLayout" Target="../slideLayouts/slideLayout7.xml"/><Relationship Id="rId18" Type="http://schemas.openxmlformats.org/officeDocument/2006/relationships/image" Target="../media/image13.png"/><Relationship Id="rId3" Type="http://schemas.microsoft.com/office/2007/relationships/media" Target="../media/media5.wav"/><Relationship Id="rId7" Type="http://schemas.microsoft.com/office/2007/relationships/media" Target="../media/media7.wav"/><Relationship Id="rId12" Type="http://schemas.openxmlformats.org/officeDocument/2006/relationships/audio" Target="../media/media9.wav"/><Relationship Id="rId17" Type="http://schemas.openxmlformats.org/officeDocument/2006/relationships/image" Target="../media/image20.png"/><Relationship Id="rId2" Type="http://schemas.openxmlformats.org/officeDocument/2006/relationships/audio" Target="../media/media4.wav"/><Relationship Id="rId16" Type="http://schemas.openxmlformats.org/officeDocument/2006/relationships/image" Target="../media/image19.png"/><Relationship Id="rId1" Type="http://schemas.microsoft.com/office/2007/relationships/media" Target="../media/media4.wav"/><Relationship Id="rId6" Type="http://schemas.openxmlformats.org/officeDocument/2006/relationships/audio" Target="../media/media6.wav"/><Relationship Id="rId11" Type="http://schemas.microsoft.com/office/2007/relationships/media" Target="../media/media9.wav"/><Relationship Id="rId5" Type="http://schemas.microsoft.com/office/2007/relationships/media" Target="../media/media6.wav"/><Relationship Id="rId15" Type="http://schemas.openxmlformats.org/officeDocument/2006/relationships/image" Target="../media/image18.png"/><Relationship Id="rId10" Type="http://schemas.openxmlformats.org/officeDocument/2006/relationships/audio" Target="../media/media8.wav"/><Relationship Id="rId19" Type="http://schemas.openxmlformats.org/officeDocument/2006/relationships/image" Target="../media/image8.png"/><Relationship Id="rId4" Type="http://schemas.openxmlformats.org/officeDocument/2006/relationships/audio" Target="../media/media5.wav"/><Relationship Id="rId9" Type="http://schemas.microsoft.com/office/2007/relationships/media" Target="../media/media8.wav"/><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wav"/><Relationship Id="rId7" Type="http://schemas.openxmlformats.org/officeDocument/2006/relationships/image" Target="../media/image1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7.png"/><Relationship Id="rId5" Type="http://schemas.openxmlformats.org/officeDocument/2006/relationships/slideLayout" Target="../slideLayouts/slideLayout7.xml"/><Relationship Id="rId4" Type="http://schemas.openxmlformats.org/officeDocument/2006/relationships/audio" Target="../media/media11.wav"/></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3.wav"/><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8.png"/><Relationship Id="rId5" Type="http://schemas.openxmlformats.org/officeDocument/2006/relationships/slideLayout" Target="../slideLayouts/slideLayout7.xml"/><Relationship Id="rId4" Type="http://schemas.openxmlformats.org/officeDocument/2006/relationships/audio" Target="../media/media13.wav"/></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wav"/><Relationship Id="rId7" Type="http://schemas.openxmlformats.org/officeDocument/2006/relationships/image" Target="../media/image30.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9.png"/><Relationship Id="rId5" Type="http://schemas.openxmlformats.org/officeDocument/2006/relationships/slideLayout" Target="../slideLayouts/slideLayout7.xml"/><Relationship Id="rId4" Type="http://schemas.openxmlformats.org/officeDocument/2006/relationships/audio" Target="../media/media12.wav"/><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wav"/><Relationship Id="rId7" Type="http://schemas.openxmlformats.org/officeDocument/2006/relationships/image" Target="../media/image31.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12.wav"/></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 and speak to interact with others: Dialogues</a:t>
            </a:r>
            <a:endParaRPr lang="en-GB" dirty="0"/>
          </a:p>
        </p:txBody>
      </p:sp>
      <p:sp>
        <p:nvSpPr>
          <p:cNvPr id="5" name="Rectangle 4"/>
          <p:cNvSpPr/>
          <p:nvPr/>
        </p:nvSpPr>
        <p:spPr>
          <a:xfrm>
            <a:off x="1279463" y="5610131"/>
            <a:ext cx="6108825" cy="646331"/>
          </a:xfrm>
          <a:prstGeom prst="rect">
            <a:avLst/>
          </a:prstGeom>
        </p:spPr>
        <p:txBody>
          <a:bodyPr wrap="square">
            <a:spAutoFit/>
          </a:bodyPr>
          <a:lstStyle/>
          <a:p>
            <a:pPr lvl="0" algn="ctr"/>
            <a:r>
              <a:rPr lang="en-ZA" b="1" dirty="0" smtClean="0">
                <a:latin typeface="Calibri" panose="020F0502020204030204" pitchFamily="34" charset="0"/>
                <a:ea typeface="Calibri" panose="020F0502020204030204" pitchFamily="34" charset="0"/>
                <a:cs typeface="Times New Roman" panose="02020603050405020304" pitchFamily="18" charset="0"/>
              </a:rPr>
              <a:t>Purpose: </a:t>
            </a:r>
            <a:r>
              <a:rPr lang="en-ZA" dirty="0"/>
              <a:t>for two or more people or groups of people to talk to each other to solve a problem.</a:t>
            </a:r>
          </a:p>
        </p:txBody>
      </p:sp>
      <p:pic>
        <p:nvPicPr>
          <p:cNvPr id="23" name="Representatives of the South African and Mozambican government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304800"/>
            <a:ext cx="609600" cy="609600"/>
          </a:xfrm>
          <a:prstGeom prst="rect">
            <a:avLst/>
          </a:prstGeom>
        </p:spPr>
      </p:pic>
      <p:pic>
        <p:nvPicPr>
          <p:cNvPr id="28" name="Picture 27" descr="https://macmillan-dam.captureweb.co.uk/assets/thumbnails/439662/3/5031e1291effd76bb78e32e54a3bc90b.jpg"/>
          <p:cNvPicPr/>
          <p:nvPr/>
        </p:nvPicPr>
        <p:blipFill>
          <a:blip r:embed="rId6">
            <a:extLst>
              <a:ext uri="{28A0092B-C50C-407E-A947-70E740481C1C}">
                <a14:useLocalDpi xmlns:a14="http://schemas.microsoft.com/office/drawing/2010/main" val="0"/>
              </a:ext>
            </a:extLst>
          </a:blip>
          <a:srcRect/>
          <a:stretch>
            <a:fillRect/>
          </a:stretch>
        </p:blipFill>
        <p:spPr bwMode="auto">
          <a:xfrm>
            <a:off x="1638300" y="1981200"/>
            <a:ext cx="5105400" cy="3403600"/>
          </a:xfrm>
          <a:prstGeom prst="rect">
            <a:avLst/>
          </a:prstGeom>
          <a:noFill/>
          <a:ln>
            <a:noFill/>
          </a:ln>
        </p:spPr>
      </p:pic>
      <p:sp>
        <p:nvSpPr>
          <p:cNvPr id="9" name="Rectangle 8"/>
          <p:cNvSpPr/>
          <p:nvPr/>
        </p:nvSpPr>
        <p:spPr>
          <a:xfrm>
            <a:off x="9525000" y="0"/>
            <a:ext cx="1066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911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6" fill="hold"/>
                                        <p:tgtEl>
                                          <p:spTgt spid="23"/>
                                        </p:tgtEl>
                                      </p:cBhvr>
                                    </p:cmd>
                                  </p:childTnLst>
                                </p:cTn>
                              </p:par>
                            </p:childTnLst>
                          </p:cTn>
                        </p:par>
                        <p:par>
                          <p:cTn id="7" fill="hold">
                            <p:stCondLst>
                              <p:cond delay="7126"/>
                            </p:stCondLst>
                            <p:childTnLst>
                              <p:par>
                                <p:cTn id="8" presetID="3" presetClass="mediacall" presetSubtype="0" fill="hold" nodeType="afterEffect">
                                  <p:stCondLst>
                                    <p:cond delay="0"/>
                                  </p:stCondLst>
                                  <p:childTnLst>
                                    <p:cmd type="call" cmd="stop">
                                      <p:cBhvr>
                                        <p:cTn id="9"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 and speak to interact with others: Dialogues</a:t>
            </a:r>
            <a:endParaRPr lang="en-GB" dirty="0"/>
          </a:p>
        </p:txBody>
      </p:sp>
      <p:sp>
        <p:nvSpPr>
          <p:cNvPr id="5" name="Rectangle 4"/>
          <p:cNvSpPr/>
          <p:nvPr/>
        </p:nvSpPr>
        <p:spPr>
          <a:xfrm>
            <a:off x="368175" y="5486400"/>
            <a:ext cx="7696199" cy="646331"/>
          </a:xfrm>
          <a:prstGeom prst="rect">
            <a:avLst/>
          </a:prstGeom>
        </p:spPr>
        <p:txBody>
          <a:bodyPr wrap="square">
            <a:spAutoFit/>
          </a:bodyPr>
          <a:lstStyle/>
          <a:p>
            <a:pPr lvl="0" algn="ctr"/>
            <a:r>
              <a:rPr lang="en-ZA" b="1" dirty="0" smtClean="0"/>
              <a:t>Purpose</a:t>
            </a:r>
            <a:r>
              <a:rPr lang="en-ZA" dirty="0" smtClean="0"/>
              <a:t>: for </a:t>
            </a:r>
            <a:r>
              <a:rPr lang="en-ZA" dirty="0"/>
              <a:t>characters in a play or in a book to talk to each other, </a:t>
            </a:r>
            <a:endParaRPr lang="en-ZA" dirty="0" smtClean="0"/>
          </a:p>
          <a:p>
            <a:pPr lvl="0" algn="ctr"/>
            <a:r>
              <a:rPr lang="en-ZA" dirty="0" smtClean="0"/>
              <a:t>in </a:t>
            </a:r>
            <a:r>
              <a:rPr lang="en-ZA" dirty="0"/>
              <a:t>order to entertain and inform the audience or readers.</a:t>
            </a:r>
          </a:p>
        </p:txBody>
      </p:sp>
      <p:pic>
        <p:nvPicPr>
          <p:cNvPr id="14" name="Picture 13" descr="https://macmillan-dam.captureweb.co.uk/assets/thumbnails/439668/3/31bafaededae624feccbc8808756b8b0.jpg"/>
          <p:cNvPicPr/>
          <p:nvPr/>
        </p:nvPicPr>
        <p:blipFill>
          <a:blip r:embed="rId4">
            <a:extLst>
              <a:ext uri="{28A0092B-C50C-407E-A947-70E740481C1C}">
                <a14:useLocalDpi xmlns:a14="http://schemas.microsoft.com/office/drawing/2010/main" val="0"/>
              </a:ext>
            </a:extLst>
          </a:blip>
          <a:srcRect/>
          <a:stretch>
            <a:fillRect/>
          </a:stretch>
        </p:blipFill>
        <p:spPr bwMode="auto">
          <a:xfrm>
            <a:off x="1600996" y="1752600"/>
            <a:ext cx="5230556" cy="3505200"/>
          </a:xfrm>
          <a:prstGeom prst="rect">
            <a:avLst/>
          </a:prstGeom>
          <a:noFill/>
          <a:ln>
            <a:noFill/>
          </a:ln>
        </p:spPr>
      </p:pic>
      <p:pic>
        <p:nvPicPr>
          <p:cNvPr id="3"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160591"/>
            <a:ext cx="609600" cy="609600"/>
          </a:xfrm>
          <a:prstGeom prst="rect">
            <a:avLst/>
          </a:prstGeom>
        </p:spPr>
      </p:pic>
      <p:sp>
        <p:nvSpPr>
          <p:cNvPr id="4" name="Rectangle 3"/>
          <p:cNvSpPr/>
          <p:nvPr/>
        </p:nvSpPr>
        <p:spPr>
          <a:xfrm>
            <a:off x="9372600" y="0"/>
            <a:ext cx="1447800" cy="18288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467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0" fill="hold"/>
                                        <p:tgtEl>
                                          <p:spTgt spid="3"/>
                                        </p:tgtEl>
                                      </p:cBhvr>
                                    </p:cmd>
                                  </p:childTnLst>
                                </p:cTn>
                              </p:par>
                            </p:childTnLst>
                          </p:cTn>
                        </p:par>
                        <p:par>
                          <p:cTn id="7" fill="hold">
                            <p:stCondLst>
                              <p:cond delay="6130"/>
                            </p:stCondLst>
                            <p:childTnLst>
                              <p:par>
                                <p:cTn id="8" presetID="3" presetClass="mediacall" presetSubtype="0" fill="hold" nodeType="afterEffect">
                                  <p:stCondLst>
                                    <p:cond delay="100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a:t>
            </a:r>
            <a:r>
              <a:rPr lang="en-ZA" dirty="0"/>
              <a:t>5</a:t>
            </a:r>
            <a:r>
              <a:rPr lang="en-ZA" dirty="0" smtClean="0"/>
              <a:t>.1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5</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a:t>
            </a:r>
            <a:r>
              <a:rPr lang="en-ZA" sz="1700" b="0" dirty="0" smtClean="0">
                <a:solidFill>
                  <a:schemeClr val="tx1"/>
                </a:solidFill>
              </a:rPr>
              <a:t> Learning activity </a:t>
            </a:r>
            <a:r>
              <a:rPr lang="en-ZA" sz="1700" b="0" dirty="0">
                <a:solidFill>
                  <a:schemeClr val="tx1"/>
                </a:solidFill>
              </a:rPr>
              <a:t>5.1 on page 65 of your </a:t>
            </a:r>
            <a:r>
              <a:rPr lang="en-ZA" sz="1700" b="0" i="1" dirty="0">
                <a:solidFill>
                  <a:schemeClr val="tx1"/>
                </a:solidFill>
              </a:rPr>
              <a:t>Student’s Book</a:t>
            </a:r>
            <a:r>
              <a:rPr lang="en-ZA" sz="1700" b="0" dirty="0" smtClean="0">
                <a:solidFill>
                  <a:schemeClr val="tx1"/>
                </a:solidFill>
              </a:rPr>
              <a:t>.</a:t>
            </a:r>
            <a:endParaRPr lang="en-ZA" sz="1700" b="0" dirty="0">
              <a:solidFill>
                <a:schemeClr val="tx1"/>
              </a:solidFill>
            </a:endParaRPr>
          </a:p>
        </p:txBody>
      </p:sp>
    </p:spTree>
    <p:extLst>
      <p:ext uri="{BB962C8B-B14F-4D97-AF65-F5344CB8AC3E}">
        <p14:creationId xmlns:p14="http://schemas.microsoft.com/office/powerpoint/2010/main" val="565918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Non-verbal communication</a:t>
            </a:r>
            <a:endParaRPr lang="en-GB" dirty="0"/>
          </a:p>
        </p:txBody>
      </p:sp>
      <p:sp>
        <p:nvSpPr>
          <p:cNvPr id="3" name="Content Placeholder 2"/>
          <p:cNvSpPr>
            <a:spLocks noGrp="1"/>
          </p:cNvSpPr>
          <p:nvPr>
            <p:ph idx="1"/>
          </p:nvPr>
        </p:nvSpPr>
        <p:spPr>
          <a:xfrm>
            <a:off x="381001" y="1285875"/>
            <a:ext cx="7905751" cy="2452467"/>
          </a:xfrm>
        </p:spPr>
        <p:txBody>
          <a:bodyPr/>
          <a:lstStyle/>
          <a:p>
            <a:r>
              <a:rPr lang="en-ZA" b="1" dirty="0"/>
              <a:t>Use of voice </a:t>
            </a:r>
          </a:p>
          <a:p>
            <a:pPr lvl="1"/>
            <a:r>
              <a:rPr lang="en-GB" sz="2100" dirty="0" smtClean="0"/>
              <a:t>tone</a:t>
            </a:r>
            <a:endParaRPr lang="en-GB" sz="2100" dirty="0"/>
          </a:p>
          <a:p>
            <a:pPr lvl="1"/>
            <a:r>
              <a:rPr lang="en-GB" sz="2100" dirty="0"/>
              <a:t>pitch</a:t>
            </a:r>
          </a:p>
          <a:p>
            <a:pPr lvl="1"/>
            <a:r>
              <a:rPr lang="en-GB" sz="2100" dirty="0"/>
              <a:t>volume</a:t>
            </a:r>
          </a:p>
          <a:p>
            <a:pPr lvl="1"/>
            <a:r>
              <a:rPr lang="en-GB" sz="2100" dirty="0" smtClean="0"/>
              <a:t>tempo</a:t>
            </a:r>
            <a:endParaRPr lang="en-GB" sz="2100" dirty="0"/>
          </a:p>
          <a:p>
            <a:pPr lvl="1"/>
            <a:r>
              <a:rPr lang="en-GB" sz="2100" dirty="0"/>
              <a:t>rhythm</a:t>
            </a:r>
          </a:p>
          <a:p>
            <a:pPr lvl="1"/>
            <a:r>
              <a:rPr lang="en-GB" sz="2100" dirty="0"/>
              <a:t>p</a:t>
            </a:r>
            <a:r>
              <a:rPr lang="en-GB" sz="2100" dirty="0" smtClean="0"/>
              <a:t>rojection</a:t>
            </a:r>
            <a:endParaRPr lang="en-ZA" sz="2100" dirty="0"/>
          </a:p>
          <a:p>
            <a:endParaRPr lang="en-GB"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7200" y="1347828"/>
            <a:ext cx="2286000" cy="2390514"/>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324600" y="4635777"/>
            <a:ext cx="1247348" cy="1189552"/>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47908" y="4218809"/>
            <a:ext cx="1057493" cy="1274239"/>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11305" y="4373800"/>
            <a:ext cx="1531192" cy="1480104"/>
          </a:xfrm>
          <a:prstGeom prst="rect">
            <a:avLst/>
          </a:prstGeom>
        </p:spPr>
      </p:pic>
      <p:sp>
        <p:nvSpPr>
          <p:cNvPr id="9" name="Content Placeholder 2"/>
          <p:cNvSpPr txBox="1">
            <a:spLocks/>
          </p:cNvSpPr>
          <p:nvPr/>
        </p:nvSpPr>
        <p:spPr>
          <a:xfrm>
            <a:off x="361546" y="3552419"/>
            <a:ext cx="7905751" cy="210956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Font typeface="Arial" panose="020B0604020202020204" pitchFamily="34" charset="0"/>
              <a:buNone/>
            </a:pPr>
            <a:endParaRPr lang="en-ZA" sz="2100" dirty="0" smtClean="0"/>
          </a:p>
          <a:p>
            <a:r>
              <a:rPr lang="en-ZA" b="1" dirty="0" smtClean="0"/>
              <a:t>Body language </a:t>
            </a:r>
            <a:endParaRPr lang="en-ZA" b="1" dirty="0" smtClean="0">
              <a:solidFill>
                <a:srgbClr val="FF0000"/>
              </a:solidFill>
            </a:endParaRPr>
          </a:p>
          <a:p>
            <a:pPr lvl="1"/>
            <a:r>
              <a:rPr lang="en-GB" sz="2100" dirty="0" smtClean="0"/>
              <a:t>posture</a:t>
            </a:r>
          </a:p>
          <a:p>
            <a:pPr lvl="1"/>
            <a:r>
              <a:rPr lang="en-GB" sz="2100" dirty="0" smtClean="0"/>
              <a:t>facial expressions</a:t>
            </a:r>
          </a:p>
          <a:p>
            <a:pPr lvl="1"/>
            <a:r>
              <a:rPr lang="en-GB" sz="2100" dirty="0" smtClean="0"/>
              <a:t>eye-contact</a:t>
            </a:r>
          </a:p>
          <a:p>
            <a:pPr lvl="1"/>
            <a:r>
              <a:rPr lang="en-GB" sz="2100" dirty="0" smtClean="0"/>
              <a:t>gestures</a:t>
            </a:r>
            <a:endParaRPr lang="en-ZA" sz="2100" dirty="0" smtClean="0"/>
          </a:p>
          <a:p>
            <a:pPr lvl="1"/>
            <a:endParaRPr lang="en-ZA" sz="2100" dirty="0" smtClean="0"/>
          </a:p>
          <a:p>
            <a:endParaRPr lang="en-GB" dirty="0"/>
          </a:p>
        </p:txBody>
      </p:sp>
      <p:pic>
        <p:nvPicPr>
          <p:cNvPr id="4" name="I am so cross with 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30741" y="676275"/>
            <a:ext cx="609600" cy="609600"/>
          </a:xfrm>
          <a:prstGeom prst="rect">
            <a:avLst/>
          </a:prstGeom>
        </p:spPr>
      </p:pic>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92941" y="1752600"/>
            <a:ext cx="2748518" cy="3146418"/>
          </a:xfrm>
          <a:prstGeom prst="rect">
            <a:avLst/>
          </a:prstGeom>
        </p:spPr>
      </p:pic>
      <p:pic>
        <p:nvPicPr>
          <p:cNvPr id="5" name="Body Languag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34907" y="2503626"/>
            <a:ext cx="609600" cy="609600"/>
          </a:xfrm>
          <a:prstGeom prst="rect">
            <a:avLst/>
          </a:prstGeom>
        </p:spPr>
      </p:pic>
      <p:pic>
        <p:nvPicPr>
          <p:cNvPr id="13" name="I am so sorry to hear such devastating new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30741" y="1386982"/>
            <a:ext cx="609600" cy="609600"/>
          </a:xfrm>
          <a:prstGeom prst="rect">
            <a:avLst/>
          </a:prstGeom>
        </p:spPr>
      </p:pic>
      <p:pic>
        <p:nvPicPr>
          <p:cNvPr id="15" name="How does the body language of the previous speaker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9545255" y="3577819"/>
            <a:ext cx="609600" cy="609600"/>
          </a:xfrm>
          <a:prstGeom prst="rect">
            <a:avLst/>
          </a:prstGeom>
        </p:spPr>
      </p:pic>
      <p:pic>
        <p:nvPicPr>
          <p:cNvPr id="16" name="Useof voic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1288713" y="-17463"/>
            <a:ext cx="609600" cy="609601"/>
          </a:xfrm>
          <a:prstGeom prst="rect">
            <a:avLst/>
          </a:prstGeom>
        </p:spPr>
      </p:pic>
      <p:pic>
        <p:nvPicPr>
          <p:cNvPr id="17" name="Non-verbal communication">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0058400" y="-304800"/>
            <a:ext cx="609600" cy="609600"/>
          </a:xfrm>
          <a:prstGeom prst="rect">
            <a:avLst/>
          </a:prstGeom>
        </p:spPr>
      </p:pic>
      <p:sp>
        <p:nvSpPr>
          <p:cNvPr id="18" name="Rectangle 17"/>
          <p:cNvSpPr/>
          <p:nvPr/>
        </p:nvSpPr>
        <p:spPr>
          <a:xfrm>
            <a:off x="9372600" y="-1371600"/>
            <a:ext cx="41148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7617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17"/>
                                        </p:tgtEl>
                                      </p:cBhvr>
                                    </p:cmd>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633" fill="hold"/>
                                        <p:tgtEl>
                                          <p:spTgt spid="16"/>
                                        </p:tgtEl>
                                      </p:cBhvr>
                                    </p:cmd>
                                  </p:childTnLst>
                                </p:cTn>
                              </p:par>
                            </p:childTnLst>
                          </p:cTn>
                        </p:par>
                        <p:par>
                          <p:cTn id="22" fill="hold">
                            <p:stCondLst>
                              <p:cond delay="2133"/>
                            </p:stCondLst>
                            <p:childTnLst>
                              <p:par>
                                <p:cTn id="23" presetID="3" presetClass="mediacall" presetSubtype="0" fill="hold" nodeType="afterEffect">
                                  <p:stCondLst>
                                    <p:cond delay="0"/>
                                  </p:stCondLst>
                                  <p:childTnLst>
                                    <p:cmd type="call" cmd="stop">
                                      <p:cBhvr>
                                        <p:cTn id="24" dur="1" fill="hold"/>
                                        <p:tgtEl>
                                          <p:spTgt spid="16"/>
                                        </p:tgtEl>
                                      </p:cBhvr>
                                    </p:cmd>
                                  </p:childTnLst>
                                </p:cTn>
                              </p:par>
                              <p:par>
                                <p:cTn id="25" presetID="1" presetClass="mediacall" presetSubtype="0" fill="hold" nodeType="withEffect">
                                  <p:stCondLst>
                                    <p:cond delay="0"/>
                                  </p:stCondLst>
                                  <p:childTnLst>
                                    <p:cmd type="call" cmd="playFrom(0.0)">
                                      <p:cBhvr>
                                        <p:cTn id="26" dur="4126" fill="hold"/>
                                        <p:tgtEl>
                                          <p:spTgt spid="4"/>
                                        </p:tgtEl>
                                      </p:cBhvr>
                                    </p:cmd>
                                  </p:childTnLst>
                                </p:cTn>
                              </p:par>
                            </p:childTnLst>
                          </p:cTn>
                        </p:par>
                        <p:par>
                          <p:cTn id="27" fill="hold">
                            <p:stCondLst>
                              <p:cond delay="6259"/>
                            </p:stCondLst>
                            <p:childTnLst>
                              <p:par>
                                <p:cTn id="28" presetID="2" presetClass="entr" presetSubtype="8"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32" fill="hold">
                            <p:stCondLst>
                              <p:cond delay="6759"/>
                            </p:stCondLst>
                            <p:childTnLst>
                              <p:par>
                                <p:cTn id="33" presetID="2" presetClass="entr" presetSubtype="8" fill="hold" grpId="0"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7" fill="hold">
                            <p:stCondLst>
                              <p:cond delay="7259"/>
                            </p:stCondLst>
                            <p:childTnLst>
                              <p:par>
                                <p:cTn id="38" presetID="2" presetClass="entr" presetSubtype="8" fill="hold" grpId="0"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42" fill="hold">
                            <p:stCondLst>
                              <p:cond delay="7759"/>
                            </p:stCondLst>
                            <p:childTnLst>
                              <p:par>
                                <p:cTn id="43" presetID="2" presetClass="entr" presetSubtype="8" fill="hold" grpId="0" nodeType="after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47" fill="hold">
                            <p:stCondLst>
                              <p:cond delay="8259"/>
                            </p:stCondLst>
                            <p:childTnLst>
                              <p:par>
                                <p:cTn id="48" presetID="2" presetClass="entr" presetSubtype="8" fill="hold" grpId="0" nodeType="after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52" fill="hold">
                            <p:stCondLst>
                              <p:cond delay="8759"/>
                            </p:stCondLst>
                            <p:childTnLst>
                              <p:par>
                                <p:cTn id="53" presetID="2" presetClass="entr" presetSubtype="8" fill="hold" grpId="0"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57" fill="hold">
                            <p:stCondLst>
                              <p:cond delay="9259"/>
                            </p:stCondLst>
                            <p:childTnLst>
                              <p:par>
                                <p:cTn id="58" presetID="3" presetClass="mediacall" presetSubtype="0" fill="hold" nodeType="afterEffect">
                                  <p:stCondLst>
                                    <p:cond delay="0"/>
                                  </p:stCondLst>
                                  <p:childTnLst>
                                    <p:cmd type="call" cmd="stop">
                                      <p:cBhvr>
                                        <p:cTn id="59" dur="1" fill="hold"/>
                                        <p:tgtEl>
                                          <p:spTgt spid="4"/>
                                        </p:tgtEl>
                                      </p:cBhvr>
                                    </p:cmd>
                                  </p:childTnLst>
                                </p:cTn>
                              </p:par>
                            </p:childTnLst>
                          </p:cTn>
                        </p:par>
                        <p:par>
                          <p:cTn id="60" fill="hold">
                            <p:stCondLst>
                              <p:cond delay="9259"/>
                            </p:stCondLst>
                            <p:childTnLst>
                              <p:par>
                                <p:cTn id="61" presetID="53" presetClass="entr" presetSubtype="16"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par>
                                <p:cTn id="66" presetID="1" presetClass="mediacall" presetSubtype="0" fill="hold" nodeType="withEffect">
                                  <p:stCondLst>
                                    <p:cond delay="0"/>
                                  </p:stCondLst>
                                  <p:childTnLst>
                                    <p:cmd type="call" cmd="playFrom(0.0)">
                                      <p:cBhvr>
                                        <p:cTn id="67" dur="10068" fill="hold"/>
                                        <p:tgtEl>
                                          <p:spTgt spid="13"/>
                                        </p:tgtEl>
                                      </p:cBhvr>
                                    </p:cmd>
                                  </p:childTnLst>
                                </p:cTn>
                              </p:par>
                            </p:childTnLst>
                          </p:cTn>
                        </p:par>
                        <p:par>
                          <p:cTn id="68" fill="hold">
                            <p:stCondLst>
                              <p:cond delay="19327"/>
                            </p:stCondLst>
                            <p:childTnLst>
                              <p:par>
                                <p:cTn id="69" presetID="3" presetClass="mediacall" presetSubtype="0" fill="hold" nodeType="afterEffect">
                                  <p:stCondLst>
                                    <p:cond delay="0"/>
                                  </p:stCondLst>
                                  <p:childTnLst>
                                    <p:cmd type="call" cmd="stop">
                                      <p:cBhvr>
                                        <p:cTn id="70" dur="1" fill="hold"/>
                                        <p:tgtEl>
                                          <p:spTgt spid="13"/>
                                        </p:tgtEl>
                                      </p:cBhvr>
                                    </p:cmd>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9">
                                            <p:txEl>
                                              <p:pRg st="1" end="1"/>
                                            </p:txEl>
                                          </p:spTgt>
                                        </p:tgtEl>
                                        <p:attrNameLst>
                                          <p:attrName>style.visibility</p:attrName>
                                        </p:attrNameLst>
                                      </p:cBhvr>
                                      <p:to>
                                        <p:strVal val="visible"/>
                                      </p:to>
                                    </p:set>
                                    <p:anim calcmode="lin" valueType="num">
                                      <p:cBhvr additive="base">
                                        <p:cTn id="75"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9">
                                            <p:txEl>
                                              <p:pRg st="1" end="1"/>
                                            </p:txEl>
                                          </p:spTgt>
                                        </p:tgtEl>
                                        <p:attrNameLst>
                                          <p:attrName>ppt_y</p:attrName>
                                        </p:attrNameLst>
                                      </p:cBhvr>
                                      <p:tavLst>
                                        <p:tav tm="0">
                                          <p:val>
                                            <p:strVal val="#ppt_y"/>
                                          </p:val>
                                        </p:tav>
                                        <p:tav tm="100000">
                                          <p:val>
                                            <p:strVal val="#ppt_y"/>
                                          </p:val>
                                        </p:tav>
                                      </p:tavLst>
                                    </p:anim>
                                  </p:childTnLst>
                                </p:cTn>
                              </p:par>
                              <p:par>
                                <p:cTn id="77" presetID="1" presetClass="mediacall" presetSubtype="0" fill="hold" nodeType="withEffect">
                                  <p:stCondLst>
                                    <p:cond delay="0"/>
                                  </p:stCondLst>
                                  <p:childTnLst>
                                    <p:cmd type="call" cmd="playFrom(0.0)">
                                      <p:cBhvr>
                                        <p:cTn id="78" dur="1028" fill="hold"/>
                                        <p:tgtEl>
                                          <p:spTgt spid="5"/>
                                        </p:tgtEl>
                                      </p:cBhvr>
                                    </p:cmd>
                                  </p:childTnLst>
                                </p:cTn>
                              </p:par>
                            </p:childTnLst>
                          </p:cTn>
                        </p:par>
                        <p:par>
                          <p:cTn id="79" fill="hold">
                            <p:stCondLst>
                              <p:cond delay="1028"/>
                            </p:stCondLst>
                            <p:childTnLst>
                              <p:par>
                                <p:cTn id="80" presetID="3" presetClass="mediacall" presetSubtype="0" fill="hold" nodeType="afterEffect">
                                  <p:stCondLst>
                                    <p:cond delay="0"/>
                                  </p:stCondLst>
                                  <p:childTnLst>
                                    <p:cmd type="call" cmd="stop">
                                      <p:cBhvr>
                                        <p:cTn id="81" dur="1" fill="hold"/>
                                        <p:tgtEl>
                                          <p:spTgt spid="5"/>
                                        </p:tgtEl>
                                      </p:cBhvr>
                                    </p:cmd>
                                  </p:childTnLst>
                                </p:cTn>
                              </p:par>
                            </p:childTnLst>
                          </p:cTn>
                        </p:par>
                        <p:par>
                          <p:cTn id="82" fill="hold">
                            <p:stCondLst>
                              <p:cond delay="1028"/>
                            </p:stCondLst>
                            <p:childTnLst>
                              <p:par>
                                <p:cTn id="83" presetID="1" presetClass="mediacall" presetSubtype="0" fill="hold" nodeType="afterEffect">
                                  <p:stCondLst>
                                    <p:cond delay="0"/>
                                  </p:stCondLst>
                                  <p:childTnLst>
                                    <p:cmd type="call" cmd="playFrom(0.0)">
                                      <p:cBhvr>
                                        <p:cTn id="84" dur="6233" fill="hold"/>
                                        <p:tgtEl>
                                          <p:spTgt spid="15"/>
                                        </p:tgtEl>
                                      </p:cBhvr>
                                    </p:cmd>
                                  </p:childTnLst>
                                </p:cTn>
                              </p:par>
                              <p:par>
                                <p:cTn id="85" presetID="2" presetClass="entr" presetSubtype="8" fill="hold" grpId="0" nodeType="withEffect">
                                  <p:stCondLst>
                                    <p:cond delay="0"/>
                                  </p:stCondLst>
                                  <p:childTnLst>
                                    <p:set>
                                      <p:cBhvr>
                                        <p:cTn id="86" dur="1" fill="hold">
                                          <p:stCondLst>
                                            <p:cond delay="0"/>
                                          </p:stCondLst>
                                        </p:cTn>
                                        <p:tgtEl>
                                          <p:spTgt spid="9">
                                            <p:txEl>
                                              <p:pRg st="2" end="2"/>
                                            </p:txEl>
                                          </p:spTgt>
                                        </p:tgtEl>
                                        <p:attrNameLst>
                                          <p:attrName>style.visibility</p:attrName>
                                        </p:attrNameLst>
                                      </p:cBhvr>
                                      <p:to>
                                        <p:strVal val="visible"/>
                                      </p:to>
                                    </p:set>
                                    <p:anim calcmode="lin" valueType="num">
                                      <p:cBhvr additive="base">
                                        <p:cTn id="87"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9">
                                            <p:txEl>
                                              <p:pRg st="2" end="2"/>
                                            </p:txEl>
                                          </p:spTgt>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1000"/>
                                  </p:stCondLst>
                                  <p:childTnLst>
                                    <p:set>
                                      <p:cBhvr>
                                        <p:cTn id="90" dur="1" fill="hold">
                                          <p:stCondLst>
                                            <p:cond delay="0"/>
                                          </p:stCondLst>
                                        </p:cTn>
                                        <p:tgtEl>
                                          <p:spTgt spid="9">
                                            <p:txEl>
                                              <p:pRg st="3" end="3"/>
                                            </p:txEl>
                                          </p:spTgt>
                                        </p:tgtEl>
                                        <p:attrNameLst>
                                          <p:attrName>style.visibility</p:attrName>
                                        </p:attrNameLst>
                                      </p:cBhvr>
                                      <p:to>
                                        <p:strVal val="visible"/>
                                      </p:to>
                                    </p:set>
                                    <p:anim calcmode="lin" valueType="num">
                                      <p:cBhvr additive="base">
                                        <p:cTn id="91"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9">
                                            <p:txEl>
                                              <p:pRg st="3" end="3"/>
                                            </p:txEl>
                                          </p:spTgt>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2000"/>
                                  </p:stCondLst>
                                  <p:childTnLst>
                                    <p:set>
                                      <p:cBhvr>
                                        <p:cTn id="94" dur="1" fill="hold">
                                          <p:stCondLst>
                                            <p:cond delay="0"/>
                                          </p:stCondLst>
                                        </p:cTn>
                                        <p:tgtEl>
                                          <p:spTgt spid="9">
                                            <p:txEl>
                                              <p:pRg st="4" end="4"/>
                                            </p:txEl>
                                          </p:spTgt>
                                        </p:tgtEl>
                                        <p:attrNameLst>
                                          <p:attrName>style.visibility</p:attrName>
                                        </p:attrNameLst>
                                      </p:cBhvr>
                                      <p:to>
                                        <p:strVal val="visible"/>
                                      </p:to>
                                    </p:set>
                                    <p:anim calcmode="lin" valueType="num">
                                      <p:cBhvr additive="base">
                                        <p:cTn id="95"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9">
                                            <p:txEl>
                                              <p:pRg st="4" end="4"/>
                                            </p:txEl>
                                          </p:spTgt>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3000"/>
                                  </p:stCondLst>
                                  <p:childTnLst>
                                    <p:set>
                                      <p:cBhvr>
                                        <p:cTn id="98" dur="1" fill="hold">
                                          <p:stCondLst>
                                            <p:cond delay="0"/>
                                          </p:stCondLst>
                                        </p:cTn>
                                        <p:tgtEl>
                                          <p:spTgt spid="9">
                                            <p:txEl>
                                              <p:pRg st="5" end="5"/>
                                            </p:txEl>
                                          </p:spTgt>
                                        </p:tgtEl>
                                        <p:attrNameLst>
                                          <p:attrName>style.visibility</p:attrName>
                                        </p:attrNameLst>
                                      </p:cBhvr>
                                      <p:to>
                                        <p:strVal val="visible"/>
                                      </p:to>
                                    </p:set>
                                    <p:anim calcmode="lin" valueType="num">
                                      <p:cBhvr additive="base">
                                        <p:cTn id="99"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9">
                                            <p:txEl>
                                              <p:pRg st="5" end="5"/>
                                            </p:txEl>
                                          </p:spTgt>
                                        </p:tgtEl>
                                        <p:attrNameLst>
                                          <p:attrName>ppt_y</p:attrName>
                                        </p:attrNameLst>
                                      </p:cBhvr>
                                      <p:tavLst>
                                        <p:tav tm="0">
                                          <p:val>
                                            <p:strVal val="#ppt_y"/>
                                          </p:val>
                                        </p:tav>
                                        <p:tav tm="100000">
                                          <p:val>
                                            <p:strVal val="#ppt_y"/>
                                          </p:val>
                                        </p:tav>
                                      </p:tavLst>
                                    </p:anim>
                                  </p:childTnLst>
                                </p:cTn>
                              </p:par>
                              <p:par>
                                <p:cTn id="101" presetID="53" presetClass="entr" presetSubtype="16" fill="hold" nodeType="withEffect">
                                  <p:stCondLst>
                                    <p:cond delay="5750"/>
                                  </p:stCondLst>
                                  <p:childTnLst>
                                    <p:set>
                                      <p:cBhvr>
                                        <p:cTn id="102" dur="1" fill="hold">
                                          <p:stCondLst>
                                            <p:cond delay="0"/>
                                          </p:stCondLst>
                                        </p:cTn>
                                        <p:tgtEl>
                                          <p:spTgt spid="8"/>
                                        </p:tgtEl>
                                        <p:attrNameLst>
                                          <p:attrName>style.visibility</p:attrName>
                                        </p:attrNameLst>
                                      </p:cBhvr>
                                      <p:to>
                                        <p:strVal val="visible"/>
                                      </p:to>
                                    </p:set>
                                    <p:anim calcmode="lin" valueType="num">
                                      <p:cBhvr>
                                        <p:cTn id="103" dur="500" fill="hold"/>
                                        <p:tgtEl>
                                          <p:spTgt spid="8"/>
                                        </p:tgtEl>
                                        <p:attrNameLst>
                                          <p:attrName>ppt_w</p:attrName>
                                        </p:attrNameLst>
                                      </p:cBhvr>
                                      <p:tavLst>
                                        <p:tav tm="0">
                                          <p:val>
                                            <p:fltVal val="0"/>
                                          </p:val>
                                        </p:tav>
                                        <p:tav tm="100000">
                                          <p:val>
                                            <p:strVal val="#ppt_w"/>
                                          </p:val>
                                        </p:tav>
                                      </p:tavLst>
                                    </p:anim>
                                    <p:anim calcmode="lin" valueType="num">
                                      <p:cBhvr>
                                        <p:cTn id="104" dur="500" fill="hold"/>
                                        <p:tgtEl>
                                          <p:spTgt spid="8"/>
                                        </p:tgtEl>
                                        <p:attrNameLst>
                                          <p:attrName>ppt_h</p:attrName>
                                        </p:attrNameLst>
                                      </p:cBhvr>
                                      <p:tavLst>
                                        <p:tav tm="0">
                                          <p:val>
                                            <p:fltVal val="0"/>
                                          </p:val>
                                        </p:tav>
                                        <p:tav tm="100000">
                                          <p:val>
                                            <p:strVal val="#ppt_h"/>
                                          </p:val>
                                        </p:tav>
                                      </p:tavLst>
                                    </p:anim>
                                    <p:animEffect transition="in" filter="fade">
                                      <p:cBhvr>
                                        <p:cTn id="105" dur="500"/>
                                        <p:tgtEl>
                                          <p:spTgt spid="8"/>
                                        </p:tgtEl>
                                      </p:cBhvr>
                                    </p:animEffect>
                                  </p:childTnLst>
                                </p:cTn>
                              </p:par>
                              <p:par>
                                <p:cTn id="106" presetID="53" presetClass="entr" presetSubtype="16" fill="hold" nodeType="withEffect">
                                  <p:stCondLst>
                                    <p:cond delay="5750"/>
                                  </p:stCondLst>
                                  <p:childTnLst>
                                    <p:set>
                                      <p:cBhvr>
                                        <p:cTn id="107" dur="1" fill="hold">
                                          <p:stCondLst>
                                            <p:cond delay="0"/>
                                          </p:stCondLst>
                                        </p:cTn>
                                        <p:tgtEl>
                                          <p:spTgt spid="12"/>
                                        </p:tgtEl>
                                        <p:attrNameLst>
                                          <p:attrName>style.visibility</p:attrName>
                                        </p:attrNameLst>
                                      </p:cBhvr>
                                      <p:to>
                                        <p:strVal val="visible"/>
                                      </p:to>
                                    </p:set>
                                    <p:anim calcmode="lin" valueType="num">
                                      <p:cBhvr>
                                        <p:cTn id="108" dur="500" fill="hold"/>
                                        <p:tgtEl>
                                          <p:spTgt spid="12"/>
                                        </p:tgtEl>
                                        <p:attrNameLst>
                                          <p:attrName>ppt_w</p:attrName>
                                        </p:attrNameLst>
                                      </p:cBhvr>
                                      <p:tavLst>
                                        <p:tav tm="0">
                                          <p:val>
                                            <p:fltVal val="0"/>
                                          </p:val>
                                        </p:tav>
                                        <p:tav tm="100000">
                                          <p:val>
                                            <p:strVal val="#ppt_w"/>
                                          </p:val>
                                        </p:tav>
                                      </p:tavLst>
                                    </p:anim>
                                    <p:anim calcmode="lin" valueType="num">
                                      <p:cBhvr>
                                        <p:cTn id="109" dur="500" fill="hold"/>
                                        <p:tgtEl>
                                          <p:spTgt spid="12"/>
                                        </p:tgtEl>
                                        <p:attrNameLst>
                                          <p:attrName>ppt_h</p:attrName>
                                        </p:attrNameLst>
                                      </p:cBhvr>
                                      <p:tavLst>
                                        <p:tav tm="0">
                                          <p:val>
                                            <p:fltVal val="0"/>
                                          </p:val>
                                        </p:tav>
                                        <p:tav tm="100000">
                                          <p:val>
                                            <p:strVal val="#ppt_h"/>
                                          </p:val>
                                        </p:tav>
                                      </p:tavLst>
                                    </p:anim>
                                    <p:animEffect transition="in" filter="fade">
                                      <p:cBhvr>
                                        <p:cTn id="110" dur="500"/>
                                        <p:tgtEl>
                                          <p:spTgt spid="12"/>
                                        </p:tgtEl>
                                      </p:cBhvr>
                                    </p:animEffect>
                                  </p:childTnLst>
                                </p:cTn>
                              </p:par>
                              <p:par>
                                <p:cTn id="111" presetID="53" presetClass="entr" presetSubtype="16" fill="hold" nodeType="withEffect">
                                  <p:stCondLst>
                                    <p:cond delay="5750"/>
                                  </p:stCondLst>
                                  <p:childTnLst>
                                    <p:set>
                                      <p:cBhvr>
                                        <p:cTn id="112" dur="1" fill="hold">
                                          <p:stCondLst>
                                            <p:cond delay="0"/>
                                          </p:stCondLst>
                                        </p:cTn>
                                        <p:tgtEl>
                                          <p:spTgt spid="11"/>
                                        </p:tgtEl>
                                        <p:attrNameLst>
                                          <p:attrName>style.visibility</p:attrName>
                                        </p:attrNameLst>
                                      </p:cBhvr>
                                      <p:to>
                                        <p:strVal val="visible"/>
                                      </p:to>
                                    </p:set>
                                    <p:anim calcmode="lin" valueType="num">
                                      <p:cBhvr>
                                        <p:cTn id="113" dur="500" fill="hold"/>
                                        <p:tgtEl>
                                          <p:spTgt spid="11"/>
                                        </p:tgtEl>
                                        <p:attrNameLst>
                                          <p:attrName>ppt_w</p:attrName>
                                        </p:attrNameLst>
                                      </p:cBhvr>
                                      <p:tavLst>
                                        <p:tav tm="0">
                                          <p:val>
                                            <p:fltVal val="0"/>
                                          </p:val>
                                        </p:tav>
                                        <p:tav tm="100000">
                                          <p:val>
                                            <p:strVal val="#ppt_w"/>
                                          </p:val>
                                        </p:tav>
                                      </p:tavLst>
                                    </p:anim>
                                    <p:anim calcmode="lin" valueType="num">
                                      <p:cBhvr>
                                        <p:cTn id="114" dur="500" fill="hold"/>
                                        <p:tgtEl>
                                          <p:spTgt spid="11"/>
                                        </p:tgtEl>
                                        <p:attrNameLst>
                                          <p:attrName>ppt_h</p:attrName>
                                        </p:attrNameLst>
                                      </p:cBhvr>
                                      <p:tavLst>
                                        <p:tav tm="0">
                                          <p:val>
                                            <p:fltVal val="0"/>
                                          </p:val>
                                        </p:tav>
                                        <p:tav tm="100000">
                                          <p:val>
                                            <p:strVal val="#ppt_h"/>
                                          </p:val>
                                        </p:tav>
                                      </p:tavLst>
                                    </p:anim>
                                    <p:animEffect transition="in" filter="fade">
                                      <p:cBhvr>
                                        <p:cTn id="115" dur="500"/>
                                        <p:tgtEl>
                                          <p:spTgt spid="11"/>
                                        </p:tgtEl>
                                      </p:cBhvr>
                                    </p:animEffect>
                                  </p:childTnLst>
                                </p:cTn>
                              </p:par>
                            </p:childTnLst>
                          </p:cTn>
                        </p:par>
                        <p:par>
                          <p:cTn id="116" fill="hold">
                            <p:stCondLst>
                              <p:cond delay="7278"/>
                            </p:stCondLst>
                            <p:childTnLst>
                              <p:par>
                                <p:cTn id="117" presetID="3" presetClass="mediacall" presetSubtype="0" fill="hold" nodeType="afterEffect">
                                  <p:stCondLst>
                                    <p:cond delay="0"/>
                                  </p:stCondLst>
                                  <p:childTnLst>
                                    <p:cmd type="call" cmd="stop">
                                      <p:cBhvr>
                                        <p:cTn id="1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119" fill="hold" display="0">
                  <p:stCondLst>
                    <p:cond delay="indefinite"/>
                  </p:stCondLst>
                  <p:endCondLst>
                    <p:cond evt="onStopAudio" delay="0">
                      <p:tgtEl>
                        <p:sldTgt/>
                      </p:tgtEl>
                    </p:cond>
                  </p:endCondLst>
                </p:cTn>
                <p:tgtEl>
                  <p:spTgt spid="4"/>
                </p:tgtEl>
              </p:cMediaNode>
            </p:audio>
            <p:audio>
              <p:cMediaNode vol="80000">
                <p:cTn id="120" fill="hold" display="0">
                  <p:stCondLst>
                    <p:cond delay="indefinite"/>
                  </p:stCondLst>
                  <p:endCondLst>
                    <p:cond evt="onStopAudio" delay="0">
                      <p:tgtEl>
                        <p:sldTgt/>
                      </p:tgtEl>
                    </p:cond>
                  </p:endCondLst>
                </p:cTn>
                <p:tgtEl>
                  <p:spTgt spid="5"/>
                </p:tgtEl>
              </p:cMediaNode>
            </p:audio>
            <p:audio>
              <p:cMediaNode vol="80000">
                <p:cTn id="121" fill="hold" display="0">
                  <p:stCondLst>
                    <p:cond delay="indefinite"/>
                  </p:stCondLst>
                  <p:endCondLst>
                    <p:cond evt="onStopAudio" delay="0">
                      <p:tgtEl>
                        <p:sldTgt/>
                      </p:tgtEl>
                    </p:cond>
                  </p:endCondLst>
                </p:cTn>
                <p:tgtEl>
                  <p:spTgt spid="13"/>
                </p:tgtEl>
              </p:cMediaNode>
            </p:audio>
            <p:audio>
              <p:cMediaNode vol="80000">
                <p:cTn id="122" fill="hold" display="0">
                  <p:stCondLst>
                    <p:cond delay="indefinite"/>
                  </p:stCondLst>
                  <p:endCondLst>
                    <p:cond evt="onStopAudio" delay="0">
                      <p:tgtEl>
                        <p:sldTgt/>
                      </p:tgtEl>
                    </p:cond>
                  </p:endCondLst>
                </p:cTn>
                <p:tgtEl>
                  <p:spTgt spid="15"/>
                </p:tgtEl>
              </p:cMediaNode>
            </p:audio>
            <p:audio>
              <p:cMediaNode vol="80000">
                <p:cTn id="123" fill="hold" display="0">
                  <p:stCondLst>
                    <p:cond delay="indefinite"/>
                  </p:stCondLst>
                  <p:endCondLst>
                    <p:cond evt="onStopAudio" delay="0">
                      <p:tgtEl>
                        <p:sldTgt/>
                      </p:tgtEl>
                    </p:cond>
                  </p:endCondLst>
                </p:cTn>
                <p:tgtEl>
                  <p:spTgt spid="16"/>
                </p:tgtEl>
              </p:cMediaNode>
            </p:audio>
            <p:audio>
              <p:cMediaNode vol="80000">
                <p:cTn id="124" fill="hold" display="0">
                  <p:stCondLst>
                    <p:cond delay="indefinite"/>
                  </p:stCondLst>
                  <p:endCondLst>
                    <p:cond evt="onStopAudio" delay="0">
                      <p:tgtEl>
                        <p:sldTgt/>
                      </p:tgtEl>
                    </p:cond>
                  </p:endCondLst>
                </p:cTn>
                <p:tgtEl>
                  <p:spTgt spid="17"/>
                </p:tgtEl>
              </p:cMediaNode>
            </p:audio>
          </p:childTnLst>
        </p:cTn>
      </p:par>
    </p:tnLst>
    <p:bldLst>
      <p:bldP spid="3" grpId="0" uiExpand="1" build="p"/>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18290" y="4899957"/>
            <a:ext cx="7396263" cy="64588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sp>
        <p:nvSpPr>
          <p:cNvPr id="23" name="Content Placeholder 2"/>
          <p:cNvSpPr txBox="1">
            <a:spLocks/>
          </p:cNvSpPr>
          <p:nvPr/>
        </p:nvSpPr>
        <p:spPr>
          <a:xfrm>
            <a:off x="647966" y="5034400"/>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7313" lvl="2" indent="0">
              <a:buNone/>
            </a:pPr>
            <a:r>
              <a:rPr lang="en-ZA" sz="2100" b="1" dirty="0"/>
              <a:t>Appropriate use of language</a:t>
            </a:r>
          </a:p>
        </p:txBody>
      </p:sp>
      <p:cxnSp>
        <p:nvCxnSpPr>
          <p:cNvPr id="29" name="Straight Connector 28"/>
          <p:cNvCxnSpPr/>
          <p:nvPr/>
        </p:nvCxnSpPr>
        <p:spPr>
          <a:xfrm>
            <a:off x="642523" y="4992709"/>
            <a:ext cx="0" cy="46037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6" name="Rectangle 25"/>
          <p:cNvSpPr/>
          <p:nvPr/>
        </p:nvSpPr>
        <p:spPr>
          <a:xfrm>
            <a:off x="418290" y="4206292"/>
            <a:ext cx="7396263" cy="64588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27" name="Straight Connector 26"/>
          <p:cNvCxnSpPr/>
          <p:nvPr/>
        </p:nvCxnSpPr>
        <p:spPr>
          <a:xfrm>
            <a:off x="644707" y="4299044"/>
            <a:ext cx="0" cy="46037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Content Placeholder 2"/>
          <p:cNvSpPr txBox="1">
            <a:spLocks/>
          </p:cNvSpPr>
          <p:nvPr/>
        </p:nvSpPr>
        <p:spPr>
          <a:xfrm>
            <a:off x="723089" y="4320592"/>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a:t>Reflect interest and attention</a:t>
            </a:r>
            <a:endParaRPr lang="en-ZA" b="1" dirty="0" smtClean="0"/>
          </a:p>
        </p:txBody>
      </p:sp>
      <p:sp>
        <p:nvSpPr>
          <p:cNvPr id="15" name="Rectangle 14"/>
          <p:cNvSpPr/>
          <p:nvPr/>
        </p:nvSpPr>
        <p:spPr>
          <a:xfrm>
            <a:off x="418290" y="3281979"/>
            <a:ext cx="7396263" cy="88023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16" name="Straight Connector 15"/>
          <p:cNvCxnSpPr/>
          <p:nvPr/>
        </p:nvCxnSpPr>
        <p:spPr>
          <a:xfrm>
            <a:off x="644707" y="3396279"/>
            <a:ext cx="0" cy="65163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Content Placeholder 2"/>
          <p:cNvSpPr txBox="1">
            <a:spLocks/>
          </p:cNvSpPr>
          <p:nvPr/>
        </p:nvSpPr>
        <p:spPr>
          <a:xfrm>
            <a:off x="723089" y="3410189"/>
            <a:ext cx="6741696" cy="76185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buNone/>
            </a:pPr>
            <a:r>
              <a:rPr lang="en-ZA" sz="2100" b="1" dirty="0"/>
              <a:t>Awareness of your own and other speakers’ verbal and non-verbal communication</a:t>
            </a:r>
          </a:p>
        </p:txBody>
      </p:sp>
      <p:sp>
        <p:nvSpPr>
          <p:cNvPr id="24" name="Rectangle 23"/>
          <p:cNvSpPr/>
          <p:nvPr/>
        </p:nvSpPr>
        <p:spPr>
          <a:xfrm>
            <a:off x="418290" y="2590800"/>
            <a:ext cx="7396263" cy="64588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25" name="Straight Connector 24"/>
          <p:cNvCxnSpPr/>
          <p:nvPr/>
        </p:nvCxnSpPr>
        <p:spPr>
          <a:xfrm>
            <a:off x="644707" y="2683552"/>
            <a:ext cx="0" cy="46037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p:nvSpPr>
        <p:spPr>
          <a:xfrm>
            <a:off x="723090" y="2702782"/>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Initiate and respond</a:t>
            </a:r>
            <a:endParaRPr lang="en-ZA" dirty="0" smtClean="0"/>
          </a:p>
        </p:txBody>
      </p:sp>
      <p:sp>
        <p:nvSpPr>
          <p:cNvPr id="3" name="Content Placeholder 2"/>
          <p:cNvSpPr>
            <a:spLocks noGrp="1"/>
          </p:cNvSpPr>
          <p:nvPr>
            <p:ph idx="1"/>
          </p:nvPr>
        </p:nvSpPr>
        <p:spPr>
          <a:xfrm>
            <a:off x="381001" y="1904999"/>
            <a:ext cx="7905751" cy="4271963"/>
          </a:xfrm>
        </p:spPr>
        <p:txBody>
          <a:bodyPr/>
          <a:lstStyle/>
          <a:p>
            <a:pPr marL="273050" indent="-273050"/>
            <a:r>
              <a:rPr lang="en-ZA" sz="2400" dirty="0"/>
              <a:t>Participate (listen and speak</a:t>
            </a:r>
            <a:r>
              <a:rPr lang="en-ZA" sz="2400" dirty="0" smtClean="0"/>
              <a:t>)</a:t>
            </a:r>
            <a:endParaRPr lang="en-ZA" sz="2400" dirty="0"/>
          </a:p>
          <a:p>
            <a:pPr marL="0" indent="0">
              <a:buNone/>
            </a:pPr>
            <a:endParaRPr lang="en-ZA" dirty="0"/>
          </a:p>
          <a:p>
            <a:pPr marL="0" indent="0">
              <a:buNone/>
            </a:pPr>
            <a:endParaRPr lang="en-GB" dirty="0"/>
          </a:p>
        </p:txBody>
      </p:sp>
      <p:sp>
        <p:nvSpPr>
          <p:cNvPr id="2" name="Title 1"/>
          <p:cNvSpPr>
            <a:spLocks noGrp="1"/>
          </p:cNvSpPr>
          <p:nvPr>
            <p:ph type="title"/>
          </p:nvPr>
        </p:nvSpPr>
        <p:spPr/>
        <p:txBody>
          <a:bodyPr/>
          <a:lstStyle/>
          <a:p>
            <a:r>
              <a:rPr lang="en-ZA" dirty="0"/>
              <a:t>Strategies for listening and speaking </a:t>
            </a:r>
            <a:r>
              <a:rPr lang="en-ZA" dirty="0" smtClean="0"/>
              <a:t>in </a:t>
            </a:r>
            <a:r>
              <a:rPr lang="en-ZA" dirty="0"/>
              <a:t>groups</a:t>
            </a:r>
            <a:endParaRPr lang="en-GB"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741" y="2616200"/>
            <a:ext cx="2748518" cy="3146418"/>
          </a:xfrm>
          <a:prstGeom prst="rect">
            <a:avLst/>
          </a:prstGeom>
        </p:spPr>
      </p:pic>
    </p:spTree>
    <p:extLst>
      <p:ext uri="{BB962C8B-B14F-4D97-AF65-F5344CB8AC3E}">
        <p14:creationId xmlns:p14="http://schemas.microsoft.com/office/powerpoint/2010/main" val="237189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p:bldP spid="26" grpId="0" animBg="1"/>
      <p:bldP spid="20" grpId="0"/>
      <p:bldP spid="15" grpId="0" animBg="1"/>
      <p:bldP spid="17" grpId="0"/>
      <p:bldP spid="24"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400" dirty="0" smtClean="0"/>
              <a:t>Learning activities 5.2, 5.3 and 5.4</a:t>
            </a:r>
            <a:endParaRPr lang="en-GB" sz="44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5</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these sections by completing Learning activities 5.2, 5.3 and 5.4 on pages 67 and 68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2517114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7910513" cy="2438399"/>
          </a:xfrm>
        </p:spPr>
        <p:txBody>
          <a:bodyPr>
            <a:normAutofit/>
          </a:bodyPr>
          <a:lstStyle/>
          <a:p>
            <a:r>
              <a:rPr lang="en-ZA" sz="3600" dirty="0"/>
              <a:t>Did you know that you can interact with others by speaking and listening online?</a:t>
            </a:r>
            <a:r>
              <a:rPr lang="en-ZA" sz="3100" dirty="0"/>
              <a:t/>
            </a:r>
            <a:br>
              <a:rPr lang="en-ZA" sz="3100" dirty="0"/>
            </a:br>
            <a:r>
              <a:rPr lang="en-ZA" sz="3100" dirty="0"/>
              <a:t>		</a:t>
            </a:r>
            <a:r>
              <a:rPr lang="en-ZA" dirty="0"/>
              <a:t/>
            </a:r>
            <a:br>
              <a:rPr lang="en-ZA" dirty="0"/>
            </a:br>
            <a:r>
              <a:rPr lang="en-ZA" sz="1600" dirty="0" smtClean="0">
                <a:solidFill>
                  <a:srgbClr val="FF0000"/>
                </a:solidFill>
              </a:rPr>
              <a:t/>
            </a:r>
            <a:br>
              <a:rPr lang="en-ZA" sz="1600" dirty="0" smtClean="0">
                <a:solidFill>
                  <a:srgbClr val="FF0000"/>
                </a:solidFill>
              </a:rPr>
            </a:br>
            <a:endParaRPr lang="en-ZA" sz="1600" dirty="0"/>
          </a:p>
        </p:txBody>
      </p:sp>
      <p:pic>
        <p:nvPicPr>
          <p:cNvPr id="5" name="Picture 4"/>
          <p:cNvPicPr>
            <a:picLocks noChangeAspect="1"/>
          </p:cNvPicPr>
          <p:nvPr/>
        </p:nvPicPr>
        <p:blipFill>
          <a:blip r:embed="rId2"/>
          <a:stretch>
            <a:fillRect/>
          </a:stretch>
        </p:blipFill>
        <p:spPr>
          <a:xfrm>
            <a:off x="1295400" y="2438400"/>
            <a:ext cx="5448300" cy="3618382"/>
          </a:xfrm>
          <a:prstGeom prst="rect">
            <a:avLst/>
          </a:prstGeom>
        </p:spPr>
      </p:pic>
    </p:spTree>
    <p:extLst>
      <p:ext uri="{BB962C8B-B14F-4D97-AF65-F5344CB8AC3E}">
        <p14:creationId xmlns:p14="http://schemas.microsoft.com/office/powerpoint/2010/main" val="124622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4800" dirty="0"/>
              <a:t>Learning activities </a:t>
            </a:r>
            <a:r>
              <a:rPr lang="en-ZA" sz="4800" dirty="0" smtClean="0"/>
              <a:t>5.5 and 5.6</a:t>
            </a:r>
            <a:endParaRPr lang="en-ZA" sz="4800" dirty="0"/>
          </a:p>
        </p:txBody>
      </p:sp>
      <p:sp>
        <p:nvSpPr>
          <p:cNvPr id="3" name="Text Placeholder 2"/>
          <p:cNvSpPr>
            <a:spLocks noGrp="1"/>
          </p:cNvSpPr>
          <p:nvPr>
            <p:ph type="body" idx="1"/>
          </p:nvPr>
        </p:nvSpPr>
        <p:spPr/>
        <p:txBody>
          <a:bodyPr/>
          <a:lstStyle/>
          <a:p>
            <a:r>
              <a:rPr lang="en-ZA" dirty="0" smtClean="0"/>
              <a:t>Module 5</a:t>
            </a:r>
          </a:p>
          <a:p>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381000"/>
            <a:ext cx="1835756" cy="2484000"/>
          </a:xfrm>
          <a:prstGeom prst="rect">
            <a:avLst/>
          </a:prstGeom>
        </p:spPr>
      </p:pic>
      <p:sp>
        <p:nvSpPr>
          <p:cNvPr id="5"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these sections by completing Learning activities </a:t>
            </a:r>
            <a:r>
              <a:rPr lang="en-ZA" sz="1700" b="0" dirty="0" smtClean="0">
                <a:solidFill>
                  <a:schemeClr val="tx1"/>
                </a:solidFill>
              </a:rPr>
              <a:t>5.5 and 5.6 </a:t>
            </a:r>
            <a:r>
              <a:rPr lang="en-ZA" sz="1700" b="0" dirty="0">
                <a:solidFill>
                  <a:schemeClr val="tx1"/>
                </a:solidFill>
              </a:rPr>
              <a:t>on pages </a:t>
            </a:r>
            <a:r>
              <a:rPr lang="en-ZA" sz="1700" b="0" dirty="0" smtClean="0">
                <a:solidFill>
                  <a:schemeClr val="tx1"/>
                </a:solidFill>
              </a:rPr>
              <a:t>69 </a:t>
            </a:r>
            <a:r>
              <a:rPr lang="en-ZA" sz="1700" b="0" dirty="0">
                <a:solidFill>
                  <a:schemeClr val="tx1"/>
                </a:solidFill>
              </a:rPr>
              <a:t>and </a:t>
            </a:r>
            <a:r>
              <a:rPr lang="en-ZA" sz="1700" b="0" dirty="0" smtClean="0">
                <a:solidFill>
                  <a:schemeClr val="tx1"/>
                </a:solidFill>
              </a:rPr>
              <a:t>70 </a:t>
            </a:r>
            <a:r>
              <a:rPr lang="en-ZA" sz="1700" b="0" dirty="0">
                <a:solidFill>
                  <a:schemeClr val="tx1"/>
                </a:solidFill>
              </a:rPr>
              <a:t>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3842356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Denotative and connotative meaning of words</a:t>
            </a:r>
            <a:endParaRPr lang="en-GB" dirty="0"/>
          </a:p>
        </p:txBody>
      </p:sp>
      <p:graphicFrame>
        <p:nvGraphicFramePr>
          <p:cNvPr id="14" name="Table 13"/>
          <p:cNvGraphicFramePr>
            <a:graphicFrameLocks noGrp="1"/>
          </p:cNvGraphicFramePr>
          <p:nvPr>
            <p:extLst>
              <p:ext uri="{D42A27DB-BD31-4B8C-83A1-F6EECF244321}">
                <p14:modId xmlns:p14="http://schemas.microsoft.com/office/powerpoint/2010/main" val="2009300045"/>
              </p:ext>
            </p:extLst>
          </p:nvPr>
        </p:nvGraphicFramePr>
        <p:xfrm>
          <a:off x="381001" y="1905000"/>
          <a:ext cx="7734300" cy="3835024"/>
        </p:xfrm>
        <a:graphic>
          <a:graphicData uri="http://schemas.openxmlformats.org/drawingml/2006/table">
            <a:tbl>
              <a:tblPr firstRow="1" firstCol="1" bandRow="1">
                <a:tableStyleId>{5C22544A-7EE6-4342-B048-85BDC9FD1C3A}</a:tableStyleId>
              </a:tblPr>
              <a:tblGrid>
                <a:gridCol w="1142999"/>
                <a:gridCol w="3048000"/>
                <a:gridCol w="3543301"/>
              </a:tblGrid>
              <a:tr h="6266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800" b="1" dirty="0" smtClean="0">
                        <a:solidFill>
                          <a:schemeClr val="tx1"/>
                        </a:solidFill>
                      </a:endParaRPr>
                    </a:p>
                  </a:txBody>
                  <a:tcPr>
                    <a:lnL w="12700" cmpd="sng">
                      <a:noFill/>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2800" b="1" dirty="0" smtClean="0">
                          <a:solidFill>
                            <a:schemeClr val="tx1"/>
                          </a:solidFill>
                        </a:rPr>
                        <a:t>Denotative</a:t>
                      </a:r>
                    </a:p>
                  </a:txBody>
                  <a:tcP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6BAAD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2800" b="1" dirty="0" smtClean="0">
                          <a:solidFill>
                            <a:schemeClr val="tx1"/>
                          </a:solidFill>
                        </a:rPr>
                        <a:t>Connotative</a:t>
                      </a:r>
                    </a:p>
                  </a:txBody>
                  <a:tcPr>
                    <a:lnB w="57150" cap="flat" cmpd="sng" algn="ctr">
                      <a:solidFill>
                        <a:schemeClr val="bg1"/>
                      </a:solidFill>
                      <a:prstDash val="solid"/>
                      <a:round/>
                      <a:headEnd type="none" w="med" len="med"/>
                      <a:tailEnd type="none" w="med" len="med"/>
                    </a:lnB>
                    <a:solidFill>
                      <a:srgbClr val="D9F04E"/>
                    </a:solidFill>
                  </a:tcPr>
                </a:tc>
              </a:tr>
              <a:tr h="93968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500" b="1" i="1" dirty="0" smtClean="0">
                          <a:solidFill>
                            <a:schemeClr val="tx1"/>
                          </a:solidFill>
                        </a:rPr>
                        <a:t>Definition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dirty="0" smtClean="0">
                        <a:solidFill>
                          <a:schemeClr val="tx1"/>
                        </a:solidFill>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i="1" dirty="0" smtClean="0">
                          <a:solidFill>
                            <a:schemeClr val="tx1"/>
                          </a:solidFill>
                        </a:rPr>
                        <a:t>the meaning that the dictionary gives for a word</a:t>
                      </a:r>
                      <a:r>
                        <a:rPr lang="en-ZA" sz="1400" b="0" i="1" dirty="0" smtClean="0">
                          <a:solidFill>
                            <a:srgbClr val="1073B0"/>
                          </a:solidFill>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600" b="0" i="1" dirty="0" smtClean="0">
                        <a:solidFill>
                          <a:schemeClr val="bg1"/>
                        </a:solidFill>
                      </a:endParaRP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BDD7E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i="1" dirty="0" smtClean="0">
                          <a:solidFill>
                            <a:schemeClr val="tx1"/>
                          </a:solidFill>
                        </a:rPr>
                        <a:t>the way a word makes you feel or the things that a word reminds you of. </a:t>
                      </a:r>
                    </a:p>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i="1" dirty="0" smtClean="0">
                          <a:solidFill>
                            <a:schemeClr val="tx1"/>
                          </a:solidFill>
                        </a:rPr>
                        <a:t>Words can have a positive or a negative </a:t>
                      </a:r>
                    </a:p>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i="1" dirty="0" smtClean="0">
                          <a:solidFill>
                            <a:schemeClr val="tx1"/>
                          </a:solidFill>
                        </a:rPr>
                        <a:t>connotation</a:t>
                      </a:r>
                      <a:endParaRPr lang="en-GB" sz="1400" b="0" i="1" dirty="0" smtClean="0">
                        <a:solidFill>
                          <a:schemeClr val="tx1"/>
                        </a:solidFill>
                      </a:endParaRPr>
                    </a:p>
                  </a:txBody>
                  <a:tcPr>
                    <a:lnT w="57150" cap="flat" cmpd="sng" algn="ctr">
                      <a:solidFill>
                        <a:schemeClr val="bg1"/>
                      </a:solidFill>
                      <a:prstDash val="solid"/>
                      <a:round/>
                      <a:headEnd type="none" w="med" len="med"/>
                      <a:tailEnd type="none" w="med" len="med"/>
                    </a:lnT>
                    <a:solidFill>
                      <a:srgbClr val="F2FAC2"/>
                    </a:solidFill>
                  </a:tcPr>
                </a:tc>
              </a:tr>
              <a:tr h="5153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500" b="1" dirty="0" smtClean="0">
                          <a:solidFill>
                            <a:schemeClr val="tx1"/>
                          </a:solidFill>
                        </a:rPr>
                        <a:t>Home</a:t>
                      </a:r>
                    </a:p>
                  </a:txBody>
                  <a:tcP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dirty="0" smtClean="0">
                          <a:solidFill>
                            <a:schemeClr val="tx1"/>
                          </a:solidFill>
                        </a:rPr>
                        <a:t>A building, a residence </a:t>
                      </a:r>
                    </a:p>
                  </a:txBody>
                  <a:tcPr>
                    <a:lnL w="57150" cap="flat" cmpd="sng" algn="ctr">
                      <a:solidFill>
                        <a:schemeClr val="bg1"/>
                      </a:solidFill>
                      <a:prstDash val="solid"/>
                      <a:round/>
                      <a:headEnd type="none" w="med" len="med"/>
                      <a:tailEnd type="none" w="med" len="med"/>
                    </a:lnL>
                    <a:solidFill>
                      <a:srgbClr val="5B9BD5"/>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dirty="0" smtClean="0">
                          <a:solidFill>
                            <a:schemeClr val="tx1"/>
                          </a:solidFill>
                        </a:rPr>
                        <a:t>A warm, safe, loving place to be (positive connotation)</a:t>
                      </a:r>
                    </a:p>
                  </a:txBody>
                  <a:tcPr>
                    <a:solidFill>
                      <a:srgbClr val="D9F04E"/>
                    </a:solidFill>
                  </a:tcPr>
                </a:tc>
              </a:tr>
              <a:tr h="567047">
                <a:tc>
                  <a:txBody>
                    <a:bodyPr/>
                    <a:lstStyle/>
                    <a:p>
                      <a:pPr algn="ctr">
                        <a:lnSpc>
                          <a:spcPct val="100000"/>
                        </a:lnSpc>
                      </a:pPr>
                      <a:r>
                        <a:rPr lang="en-ZA" sz="1500" b="1" dirty="0" smtClean="0">
                          <a:solidFill>
                            <a:schemeClr val="tx1"/>
                          </a:solidFill>
                        </a:rPr>
                        <a:t>Father and mother</a:t>
                      </a:r>
                      <a:endParaRPr lang="en-ZA" sz="1500" b="1" dirty="0">
                        <a:solidFill>
                          <a:schemeClr val="tx1"/>
                        </a:solidFill>
                      </a:endParaRPr>
                    </a:p>
                  </a:txBody>
                  <a:tcPr>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lnSpc>
                          <a:spcPct val="100000"/>
                        </a:lnSpc>
                      </a:pPr>
                      <a:r>
                        <a:rPr lang="en-ZA" sz="1400" b="0" dirty="0" smtClean="0">
                          <a:solidFill>
                            <a:schemeClr val="tx1"/>
                          </a:solidFill>
                        </a:rPr>
                        <a:t>Parents</a:t>
                      </a:r>
                      <a:endParaRPr lang="en-ZA" sz="1400" b="0" dirty="0">
                        <a:solidFill>
                          <a:schemeClr val="tx1"/>
                        </a:solidFill>
                      </a:endParaRPr>
                    </a:p>
                  </a:txBody>
                  <a:tcPr>
                    <a:lnL w="57150" cap="flat" cmpd="sng" algn="ctr">
                      <a:solidFill>
                        <a:schemeClr val="bg1"/>
                      </a:solidFill>
                      <a:prstDash val="solid"/>
                      <a:round/>
                      <a:headEnd type="none" w="med" len="med"/>
                      <a:tailEnd type="none" w="med" len="med"/>
                    </a:lnL>
                    <a:solidFill>
                      <a:srgbClr val="BDD7E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dirty="0" smtClean="0">
                          <a:solidFill>
                            <a:schemeClr val="tx1"/>
                          </a:solidFill>
                        </a:rPr>
                        <a:t>Loving, protective, strong, mom and dad (positive connotation)</a:t>
                      </a:r>
                    </a:p>
                  </a:txBody>
                  <a:tcPr>
                    <a:solidFill>
                      <a:srgbClr val="F2FAC2"/>
                    </a:solidFill>
                  </a:tcPr>
                </a:tc>
              </a:tr>
              <a:tr h="550944">
                <a:tc>
                  <a:txBody>
                    <a:bodyPr/>
                    <a:lstStyle/>
                    <a:p>
                      <a:pPr algn="ctr">
                        <a:lnSpc>
                          <a:spcPct val="100000"/>
                        </a:lnSpc>
                      </a:pPr>
                      <a:r>
                        <a:rPr lang="en-ZA" sz="1500" b="1" dirty="0" smtClean="0">
                          <a:solidFill>
                            <a:schemeClr val="tx1"/>
                          </a:solidFill>
                        </a:rPr>
                        <a:t>Woman</a:t>
                      </a:r>
                      <a:endParaRPr lang="en-ZA" sz="1500" b="1" dirty="0">
                        <a:solidFill>
                          <a:schemeClr val="tx1"/>
                        </a:solidFill>
                      </a:endParaRPr>
                    </a:p>
                  </a:txBody>
                  <a:tcP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lnSpc>
                          <a:spcPct val="100000"/>
                        </a:lnSpc>
                      </a:pPr>
                      <a:r>
                        <a:rPr lang="en-ZA" sz="1400" b="0" dirty="0" smtClean="0">
                          <a:solidFill>
                            <a:schemeClr val="tx1"/>
                          </a:solidFill>
                        </a:rPr>
                        <a:t>Female</a:t>
                      </a:r>
                      <a:endParaRPr lang="en-ZA" sz="1400" b="0" dirty="0">
                        <a:solidFill>
                          <a:schemeClr val="tx1"/>
                        </a:solidFill>
                      </a:endParaRPr>
                    </a:p>
                  </a:txBody>
                  <a:tcPr>
                    <a:lnL w="57150" cap="flat" cmpd="sng" algn="ctr">
                      <a:solidFill>
                        <a:schemeClr val="bg1"/>
                      </a:solidFill>
                      <a:prstDash val="solid"/>
                      <a:round/>
                      <a:headEnd type="none" w="med" len="med"/>
                      <a:tailEnd type="none" w="med" len="med"/>
                    </a:lnL>
                    <a:solidFill>
                      <a:srgbClr val="5B9BD5"/>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dirty="0" smtClean="0">
                          <a:solidFill>
                            <a:schemeClr val="tx1"/>
                          </a:solidFill>
                        </a:rPr>
                        <a:t>Can be seen as, or called a chick</a:t>
                      </a:r>
                      <a:r>
                        <a:rPr lang="en-ZA" sz="1400" b="0" baseline="0" dirty="0" smtClean="0">
                          <a:solidFill>
                            <a:schemeClr val="tx1"/>
                          </a:solidFill>
                        </a:rPr>
                        <a:t> or babe</a:t>
                      </a:r>
                      <a:r>
                        <a:rPr lang="en-ZA" sz="1400" b="0" dirty="0" smtClean="0">
                          <a:solidFill>
                            <a:schemeClr val="tx1"/>
                          </a:solidFill>
                        </a:rPr>
                        <a:t> (may</a:t>
                      </a:r>
                      <a:r>
                        <a:rPr lang="en-ZA" sz="1400" b="0" baseline="0" dirty="0" smtClean="0">
                          <a:solidFill>
                            <a:schemeClr val="tx1"/>
                          </a:solidFill>
                        </a:rPr>
                        <a:t> have a </a:t>
                      </a:r>
                      <a:r>
                        <a:rPr lang="en-ZA" sz="1400" b="0" dirty="0" smtClean="0">
                          <a:solidFill>
                            <a:schemeClr val="tx1"/>
                          </a:solidFill>
                        </a:rPr>
                        <a:t>negative connotation)</a:t>
                      </a:r>
                    </a:p>
                  </a:txBody>
                  <a:tcPr>
                    <a:solidFill>
                      <a:srgbClr val="D9F04E"/>
                    </a:solidFill>
                  </a:tcPr>
                </a:tc>
              </a:tr>
              <a:tr h="6273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500" b="1" dirty="0" smtClean="0">
                          <a:solidFill>
                            <a:schemeClr val="tx1"/>
                          </a:solidFill>
                        </a:rPr>
                        <a:t>Drug addict</a:t>
                      </a:r>
                    </a:p>
                  </a:txBody>
                  <a:tcPr>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dirty="0" smtClean="0">
                          <a:solidFill>
                            <a:schemeClr val="tx1"/>
                          </a:solidFill>
                        </a:rPr>
                        <a:t>A person who takes harmful drugs and cannot stop taking them</a:t>
                      </a:r>
                    </a:p>
                  </a:txBody>
                  <a:tcPr>
                    <a:lnL w="57150" cap="flat" cmpd="sng" algn="ctr">
                      <a:solidFill>
                        <a:schemeClr val="bg1"/>
                      </a:solidFill>
                      <a:prstDash val="solid"/>
                      <a:round/>
                      <a:headEnd type="none" w="med" len="med"/>
                      <a:tailEnd type="none" w="med" len="med"/>
                    </a:lnL>
                    <a:solidFill>
                      <a:srgbClr val="BDD7E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400" b="0" dirty="0" smtClean="0">
                          <a:solidFill>
                            <a:schemeClr val="tx1"/>
                          </a:solidFill>
                        </a:rPr>
                        <a:t>When called a druggie, there is a negative connotation</a:t>
                      </a:r>
                    </a:p>
                  </a:txBody>
                  <a:tcPr>
                    <a:solidFill>
                      <a:srgbClr val="F2FAC2"/>
                    </a:solidFill>
                  </a:tcPr>
                </a:tc>
              </a:tr>
            </a:tbl>
          </a:graphicData>
        </a:graphic>
      </p:graphicFrame>
    </p:spTree>
    <p:extLst>
      <p:ext uri="{BB962C8B-B14F-4D97-AF65-F5344CB8AC3E}">
        <p14:creationId xmlns:p14="http://schemas.microsoft.com/office/powerpoint/2010/main" val="4170962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200" dirty="0"/>
              <a:t>The connotative and figurative use of words: Idioms and proverbs </a:t>
            </a:r>
            <a:br>
              <a:rPr lang="en-ZA" sz="4200" dirty="0"/>
            </a:br>
            <a:endParaRPr lang="en-GB" sz="4200" dirty="0"/>
          </a:p>
        </p:txBody>
      </p:sp>
      <p:graphicFrame>
        <p:nvGraphicFramePr>
          <p:cNvPr id="6" name="Table 5"/>
          <p:cNvGraphicFramePr>
            <a:graphicFrameLocks noGrp="1"/>
          </p:cNvGraphicFramePr>
          <p:nvPr>
            <p:extLst>
              <p:ext uri="{D42A27DB-BD31-4B8C-83A1-F6EECF244321}">
                <p14:modId xmlns:p14="http://schemas.microsoft.com/office/powerpoint/2010/main" val="1113876404"/>
              </p:ext>
            </p:extLst>
          </p:nvPr>
        </p:nvGraphicFramePr>
        <p:xfrm>
          <a:off x="356682" y="1752600"/>
          <a:ext cx="7734300" cy="4389120"/>
        </p:xfrm>
        <a:graphic>
          <a:graphicData uri="http://schemas.openxmlformats.org/drawingml/2006/table">
            <a:tbl>
              <a:tblPr firstRow="1" firstCol="1" bandRow="1">
                <a:tableStyleId>{5C22544A-7EE6-4342-B048-85BDC9FD1C3A}</a:tableStyleId>
              </a:tblPr>
              <a:tblGrid>
                <a:gridCol w="1142999"/>
                <a:gridCol w="3200400"/>
                <a:gridCol w="3390901"/>
              </a:tblGrid>
              <a:tr h="6266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800" b="1" dirty="0" smtClean="0">
                        <a:solidFill>
                          <a:schemeClr val="tx1"/>
                        </a:solidFill>
                      </a:endParaRPr>
                    </a:p>
                  </a:txBody>
                  <a:tcPr>
                    <a:lnL w="12700" cmpd="sng">
                      <a:noFill/>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2400" b="1" dirty="0" smtClean="0">
                          <a:solidFill>
                            <a:schemeClr val="tx1"/>
                          </a:solidFill>
                        </a:rPr>
                        <a:t>Denotative (literal)</a:t>
                      </a:r>
                    </a:p>
                  </a:txBody>
                  <a:tcP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6BAAD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2400" b="1" dirty="0" smtClean="0">
                          <a:solidFill>
                            <a:schemeClr val="tx1"/>
                          </a:solidFill>
                        </a:rPr>
                        <a:t>Connotative (figurative)</a:t>
                      </a:r>
                    </a:p>
                  </a:txBody>
                  <a:tcPr>
                    <a:lnB w="57150" cap="flat" cmpd="sng" algn="ctr">
                      <a:solidFill>
                        <a:schemeClr val="bg1"/>
                      </a:solidFill>
                      <a:prstDash val="solid"/>
                      <a:round/>
                      <a:headEnd type="none" w="med" len="med"/>
                      <a:tailEnd type="none" w="med" len="med"/>
                    </a:lnB>
                    <a:solidFill>
                      <a:srgbClr val="D9F04E"/>
                    </a:solidFill>
                  </a:tcPr>
                </a:tc>
              </a:tr>
              <a:tr h="74494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i="1" dirty="0" smtClean="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dirty="0" smtClean="0">
                        <a:solidFill>
                          <a:schemeClr val="tx1"/>
                        </a:solidFill>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a:r>
                        <a:rPr lang="en-ZA" sz="1400" b="1" i="0" dirty="0" smtClean="0"/>
                        <a:t>sheep</a:t>
                      </a:r>
                      <a:r>
                        <a:rPr lang="en-ZA" sz="1400" i="0" dirty="0" smtClean="0"/>
                        <a:t>: </a:t>
                      </a:r>
                    </a:p>
                    <a:p>
                      <a:pPr algn="ctr"/>
                      <a:r>
                        <a:rPr lang="en-ZA" sz="1400" i="1" dirty="0" smtClean="0"/>
                        <a:t>farm animal</a:t>
                      </a:r>
                      <a:endParaRPr lang="en-ZA" sz="1400" i="1" dirty="0">
                        <a:solidFill>
                          <a:srgbClr val="FF0000"/>
                        </a:solidFill>
                      </a:endParaRP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BDD7EE"/>
                    </a:solidFill>
                  </a:tcPr>
                </a:tc>
                <a:tc>
                  <a:txBody>
                    <a:bodyPr/>
                    <a:lstStyle/>
                    <a:p>
                      <a:pPr algn="ctr"/>
                      <a:r>
                        <a:rPr lang="en-ZA" sz="1400" i="0" dirty="0" smtClean="0"/>
                        <a:t>the black </a:t>
                      </a:r>
                      <a:r>
                        <a:rPr lang="en-ZA" sz="1400" b="1" i="0" dirty="0" smtClean="0"/>
                        <a:t>sheep</a:t>
                      </a:r>
                      <a:r>
                        <a:rPr lang="en-ZA" sz="1400" i="0" dirty="0" smtClean="0"/>
                        <a:t> of the family: </a:t>
                      </a:r>
                    </a:p>
                    <a:p>
                      <a:pPr algn="ctr"/>
                      <a:r>
                        <a:rPr lang="en-ZA" sz="1400" i="1" dirty="0" smtClean="0"/>
                        <a:t>someone who brings disgrace</a:t>
                      </a:r>
                      <a:r>
                        <a:rPr lang="en-ZA" sz="1400" i="1" baseline="0" dirty="0" smtClean="0"/>
                        <a:t> to the family</a:t>
                      </a:r>
                      <a:endParaRPr lang="en-ZA" sz="1400" i="1" dirty="0"/>
                    </a:p>
                  </a:txBody>
                  <a:tcPr>
                    <a:lnT w="57150" cap="flat" cmpd="sng" algn="ctr">
                      <a:solidFill>
                        <a:schemeClr val="bg1"/>
                      </a:solidFill>
                      <a:prstDash val="solid"/>
                      <a:round/>
                      <a:headEnd type="none" w="med" len="med"/>
                      <a:tailEnd type="none" w="med" len="med"/>
                    </a:lnT>
                    <a:solidFill>
                      <a:srgbClr val="F2FAC2"/>
                    </a:solidFill>
                  </a:tcPr>
                </a:tc>
              </a:tr>
              <a:tr h="5153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dirty="0" smtClean="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dirty="0" smtClean="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dirty="0" smtClean="0">
                        <a:solidFill>
                          <a:schemeClr val="tx1"/>
                        </a:solidFill>
                      </a:endParaRPr>
                    </a:p>
                  </a:txBody>
                  <a:tcP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en-ZA" sz="1400" b="1" i="0" dirty="0" smtClean="0"/>
                        <a:t>iron</a:t>
                      </a:r>
                      <a:r>
                        <a:rPr lang="en-ZA" sz="1400" b="0" i="0" dirty="0" smtClean="0"/>
                        <a:t>:</a:t>
                      </a:r>
                    </a:p>
                    <a:p>
                      <a:pPr algn="ctr"/>
                      <a:r>
                        <a:rPr lang="en-ZA" sz="1400" i="1" dirty="0" smtClean="0"/>
                        <a:t>an appliance used to iron</a:t>
                      </a:r>
                      <a:r>
                        <a:rPr lang="en-ZA" sz="1400" i="1" baseline="0" dirty="0" smtClean="0"/>
                        <a:t> the creases</a:t>
                      </a:r>
                    </a:p>
                    <a:p>
                      <a:pPr algn="ctr"/>
                      <a:r>
                        <a:rPr lang="en-ZA" sz="1400" i="1" baseline="0" dirty="0" smtClean="0"/>
                        <a:t> out of clothes</a:t>
                      </a:r>
                      <a:endParaRPr lang="en-ZA" sz="1400" i="1" dirty="0">
                        <a:solidFill>
                          <a:srgbClr val="FF0000"/>
                        </a:solidFill>
                      </a:endParaRPr>
                    </a:p>
                  </a:txBody>
                  <a:tcPr>
                    <a:lnL w="57150" cap="flat" cmpd="sng" algn="ctr">
                      <a:solidFill>
                        <a:schemeClr val="bg1"/>
                      </a:solidFill>
                      <a:prstDash val="solid"/>
                      <a:round/>
                      <a:headEnd type="none" w="med" len="med"/>
                      <a:tailEnd type="none" w="med" len="med"/>
                    </a:lnL>
                    <a:solidFill>
                      <a:srgbClr val="5B9BD5"/>
                    </a:solidFill>
                  </a:tcPr>
                </a:tc>
                <a:tc>
                  <a:txBody>
                    <a:bodyPr/>
                    <a:lstStyle/>
                    <a:p>
                      <a:pPr algn="ctr"/>
                      <a:r>
                        <a:rPr lang="en-ZA" sz="1400" i="0" dirty="0" smtClean="0"/>
                        <a:t>strike while the </a:t>
                      </a:r>
                      <a:r>
                        <a:rPr lang="en-ZA" sz="1400" b="1" i="0" dirty="0" smtClean="0"/>
                        <a:t>iron</a:t>
                      </a:r>
                      <a:r>
                        <a:rPr lang="en-ZA" sz="1400" i="0" dirty="0" smtClean="0"/>
                        <a:t> is hot:</a:t>
                      </a:r>
                    </a:p>
                    <a:p>
                      <a:pPr algn="ctr"/>
                      <a:r>
                        <a:rPr lang="en-ZA" sz="1400" i="1" dirty="0" smtClean="0"/>
                        <a:t> act when you have the opportunity</a:t>
                      </a:r>
                      <a:endParaRPr lang="en-ZA" sz="1400" i="1" dirty="0"/>
                    </a:p>
                  </a:txBody>
                  <a:tcPr>
                    <a:solidFill>
                      <a:srgbClr val="D9F04E"/>
                    </a:solidFill>
                  </a:tcPr>
                </a:tc>
              </a:tr>
              <a:tr h="567047">
                <a:tc>
                  <a:txBody>
                    <a:bodyPr/>
                    <a:lstStyle/>
                    <a:p>
                      <a:pPr algn="ctr">
                        <a:lnSpc>
                          <a:spcPct val="100000"/>
                        </a:lnSpc>
                      </a:pPr>
                      <a:endParaRPr lang="en-ZA" sz="1500" b="1" dirty="0">
                        <a:solidFill>
                          <a:schemeClr val="tx1"/>
                        </a:solidFill>
                      </a:endParaRPr>
                    </a:p>
                  </a:txBody>
                  <a:tcPr>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ZA" sz="1400" b="1" i="0" dirty="0" smtClean="0"/>
                        <a:t>bridge: </a:t>
                      </a:r>
                    </a:p>
                    <a:p>
                      <a:pPr algn="ctr"/>
                      <a:r>
                        <a:rPr lang="en-ZA" sz="1400" i="1" dirty="0" smtClean="0"/>
                        <a:t>road constructed over a river in order to cross the river safely</a:t>
                      </a:r>
                      <a:endParaRPr lang="en-ZA" sz="1400" i="1" dirty="0">
                        <a:solidFill>
                          <a:srgbClr val="FF0000"/>
                        </a:solidFill>
                      </a:endParaRPr>
                    </a:p>
                  </a:txBody>
                  <a:tcPr>
                    <a:lnL w="57150" cap="flat" cmpd="sng" algn="ctr">
                      <a:solidFill>
                        <a:schemeClr val="bg1"/>
                      </a:solidFill>
                      <a:prstDash val="solid"/>
                      <a:round/>
                      <a:headEnd type="none" w="med" len="med"/>
                      <a:tailEnd type="none" w="med" len="med"/>
                    </a:lnL>
                    <a:solidFill>
                      <a:srgbClr val="BDD7EE"/>
                    </a:solidFill>
                  </a:tcPr>
                </a:tc>
                <a:tc>
                  <a:txBody>
                    <a:bodyPr/>
                    <a:lstStyle/>
                    <a:p>
                      <a:pPr algn="ctr"/>
                      <a:r>
                        <a:rPr lang="en-ZA" sz="1400" i="0" dirty="0" smtClean="0"/>
                        <a:t>cross the </a:t>
                      </a:r>
                      <a:r>
                        <a:rPr lang="en-ZA" sz="1400" b="1" i="0" dirty="0" smtClean="0"/>
                        <a:t>bridge</a:t>
                      </a:r>
                      <a:r>
                        <a:rPr lang="en-ZA" sz="1400" i="0" dirty="0" smtClean="0"/>
                        <a:t> when you come to it:</a:t>
                      </a:r>
                    </a:p>
                    <a:p>
                      <a:pPr algn="ctr"/>
                      <a:r>
                        <a:rPr lang="en-ZA" sz="1400" i="1" dirty="0" smtClean="0"/>
                        <a:t> do not worry about a situation</a:t>
                      </a:r>
                      <a:r>
                        <a:rPr lang="en-ZA" sz="1400" i="1" baseline="0" dirty="0" smtClean="0"/>
                        <a:t> until you are faced with it</a:t>
                      </a:r>
                      <a:endParaRPr lang="en-ZA" sz="1400" i="1" dirty="0"/>
                    </a:p>
                  </a:txBody>
                  <a:tcPr>
                    <a:solidFill>
                      <a:srgbClr val="F2FAC2"/>
                    </a:solidFill>
                  </a:tcPr>
                </a:tc>
              </a:tr>
              <a:tr h="550944">
                <a:tc>
                  <a:txBody>
                    <a:bodyPr/>
                    <a:lstStyle/>
                    <a:p>
                      <a:pPr algn="ctr">
                        <a:lnSpc>
                          <a:spcPct val="100000"/>
                        </a:lnSpc>
                      </a:pPr>
                      <a:endParaRPr lang="en-ZA" sz="1500" b="1" dirty="0" smtClean="0">
                        <a:solidFill>
                          <a:schemeClr val="tx1"/>
                        </a:solidFill>
                      </a:endParaRPr>
                    </a:p>
                    <a:p>
                      <a:pPr algn="ctr">
                        <a:lnSpc>
                          <a:spcPct val="100000"/>
                        </a:lnSpc>
                      </a:pPr>
                      <a:endParaRPr lang="en-ZA" sz="1500" b="1" dirty="0" smtClean="0">
                        <a:solidFill>
                          <a:schemeClr val="tx1"/>
                        </a:solidFill>
                      </a:endParaRPr>
                    </a:p>
                    <a:p>
                      <a:pPr algn="ctr">
                        <a:lnSpc>
                          <a:spcPct val="100000"/>
                        </a:lnSpc>
                      </a:pPr>
                      <a:endParaRPr lang="en-ZA" sz="1500" b="1" dirty="0">
                        <a:solidFill>
                          <a:schemeClr val="tx1"/>
                        </a:solidFill>
                      </a:endParaRPr>
                    </a:p>
                  </a:txBody>
                  <a:tcP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en-ZA" sz="1400" b="1" i="0" dirty="0" smtClean="0"/>
                        <a:t>ice:</a:t>
                      </a:r>
                    </a:p>
                    <a:p>
                      <a:pPr algn="ctr"/>
                      <a:r>
                        <a:rPr lang="en-ZA" sz="1400" i="1" dirty="0" smtClean="0"/>
                        <a:t>frozen water</a:t>
                      </a:r>
                      <a:endParaRPr lang="en-ZA" sz="1400" i="1" dirty="0">
                        <a:solidFill>
                          <a:srgbClr val="FF0000"/>
                        </a:solidFill>
                      </a:endParaRPr>
                    </a:p>
                  </a:txBody>
                  <a:tcPr>
                    <a:lnL w="57150" cap="flat" cmpd="sng" algn="ctr">
                      <a:solidFill>
                        <a:schemeClr val="bg1"/>
                      </a:solidFill>
                      <a:prstDash val="solid"/>
                      <a:round/>
                      <a:headEnd type="none" w="med" len="med"/>
                      <a:tailEnd type="none" w="med" len="med"/>
                    </a:lnL>
                    <a:solidFill>
                      <a:srgbClr val="5B9BD5"/>
                    </a:solidFill>
                  </a:tcPr>
                </a:tc>
                <a:tc>
                  <a:txBody>
                    <a:bodyPr/>
                    <a:lstStyle/>
                    <a:p>
                      <a:pPr algn="ctr"/>
                      <a:r>
                        <a:rPr lang="en-ZA" sz="1400" i="0" dirty="0" smtClean="0"/>
                        <a:t>break the </a:t>
                      </a:r>
                      <a:r>
                        <a:rPr lang="en-ZA" sz="1400" b="1" i="0" dirty="0" smtClean="0"/>
                        <a:t>ice:</a:t>
                      </a:r>
                    </a:p>
                    <a:p>
                      <a:pPr algn="ctr"/>
                      <a:r>
                        <a:rPr lang="en-ZA" sz="1400" i="1" dirty="0" smtClean="0"/>
                        <a:t> be the first one to begin something</a:t>
                      </a:r>
                      <a:endParaRPr lang="en-ZA" sz="1400" i="1" dirty="0"/>
                    </a:p>
                  </a:txBody>
                  <a:tcPr>
                    <a:solidFill>
                      <a:srgbClr val="D9F04E"/>
                    </a:solidFill>
                  </a:tcPr>
                </a:tc>
              </a:tr>
              <a:tr h="6273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ZA" sz="1500" b="1" dirty="0" smtClean="0">
                        <a:solidFill>
                          <a:schemeClr val="tx1"/>
                        </a:solidFill>
                      </a:endParaRPr>
                    </a:p>
                  </a:txBody>
                  <a:tcPr>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ZA" sz="1400" b="1" i="0" dirty="0" smtClean="0"/>
                        <a:t>bed:</a:t>
                      </a:r>
                    </a:p>
                    <a:p>
                      <a:pPr algn="ctr"/>
                      <a:r>
                        <a:rPr lang="en-ZA" sz="1400" i="0" dirty="0" smtClean="0"/>
                        <a:t> </a:t>
                      </a:r>
                      <a:r>
                        <a:rPr lang="en-ZA" sz="1400" i="1" dirty="0" smtClean="0"/>
                        <a:t>a piece of furniture that you sleep on consisting of a mattress and a base</a:t>
                      </a:r>
                      <a:endParaRPr lang="en-ZA" sz="1400" i="1" dirty="0">
                        <a:solidFill>
                          <a:srgbClr val="FF0000"/>
                        </a:solidFill>
                      </a:endParaRPr>
                    </a:p>
                  </a:txBody>
                  <a:tcPr>
                    <a:lnL w="57150" cap="flat" cmpd="sng" algn="ctr">
                      <a:solidFill>
                        <a:schemeClr val="bg1"/>
                      </a:solidFill>
                      <a:prstDash val="solid"/>
                      <a:round/>
                      <a:headEnd type="none" w="med" len="med"/>
                      <a:tailEnd type="none" w="med" len="med"/>
                    </a:lnL>
                    <a:solidFill>
                      <a:srgbClr val="BDD7EE"/>
                    </a:solidFill>
                  </a:tcPr>
                </a:tc>
                <a:tc>
                  <a:txBody>
                    <a:bodyPr/>
                    <a:lstStyle/>
                    <a:p>
                      <a:pPr algn="ctr"/>
                      <a:r>
                        <a:rPr lang="en-ZA" sz="1400" i="0" dirty="0" smtClean="0"/>
                        <a:t>get out of </a:t>
                      </a:r>
                      <a:r>
                        <a:rPr lang="en-ZA" sz="1400" b="1" i="0" dirty="0" smtClean="0"/>
                        <a:t>bed</a:t>
                      </a:r>
                      <a:r>
                        <a:rPr lang="en-ZA" sz="1400" i="0" dirty="0" smtClean="0"/>
                        <a:t> on the wrong side:</a:t>
                      </a:r>
                    </a:p>
                    <a:p>
                      <a:pPr algn="ctr"/>
                      <a:r>
                        <a:rPr lang="en-ZA" sz="1400" i="1" dirty="0" smtClean="0"/>
                        <a:t> be in</a:t>
                      </a:r>
                      <a:r>
                        <a:rPr lang="en-ZA" sz="1400" i="1" baseline="0" dirty="0" smtClean="0"/>
                        <a:t> a bad mood</a:t>
                      </a:r>
                      <a:endParaRPr lang="en-ZA" sz="1400" i="1" dirty="0"/>
                    </a:p>
                  </a:txBody>
                  <a:tcPr>
                    <a:solidFill>
                      <a:srgbClr val="F2FAC2"/>
                    </a:solidFill>
                  </a:tcPr>
                </a:tc>
              </a:tr>
            </a:tbl>
          </a:graphicData>
        </a:graphic>
      </p:graphicFrame>
      <p:grpSp>
        <p:nvGrpSpPr>
          <p:cNvPr id="13" name="Group 12"/>
          <p:cNvGrpSpPr/>
          <p:nvPr/>
        </p:nvGrpSpPr>
        <p:grpSpPr>
          <a:xfrm>
            <a:off x="479103" y="2520098"/>
            <a:ext cx="863241" cy="3473929"/>
            <a:chOff x="503422" y="2520098"/>
            <a:chExt cx="863241" cy="3473929"/>
          </a:xfrm>
        </p:grpSpPr>
        <p:pic>
          <p:nvPicPr>
            <p:cNvPr id="8" name="Picture 7"/>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17087" y="2520098"/>
              <a:ext cx="838199" cy="507606"/>
            </a:xfrm>
            <a:prstGeom prst="rect">
              <a:avLst/>
            </a:prstGeom>
          </p:spPr>
        </p:pic>
        <p:pic>
          <p:nvPicPr>
            <p:cNvPr id="9" name="Picture 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3422" y="3246292"/>
              <a:ext cx="809532" cy="511200"/>
            </a:xfrm>
            <a:prstGeom prst="rect">
              <a:avLst/>
            </a:prstGeom>
          </p:spPr>
        </p:pic>
        <p:pic>
          <p:nvPicPr>
            <p:cNvPr id="10" name="Picture 9"/>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7560" y="4083200"/>
              <a:ext cx="817252" cy="424489"/>
            </a:xfrm>
            <a:prstGeom prst="rect">
              <a:avLst/>
            </a:prstGeom>
          </p:spPr>
        </p:pic>
        <p:pic>
          <p:nvPicPr>
            <p:cNvPr id="11" name="Picture 10"/>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5922" y="4742956"/>
              <a:ext cx="564531" cy="547788"/>
            </a:xfrm>
            <a:prstGeom prst="rect">
              <a:avLst/>
            </a:prstGeom>
          </p:spPr>
        </p:pic>
        <p:pic>
          <p:nvPicPr>
            <p:cNvPr id="12" name="Picture 11"/>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1406" y="5490343"/>
              <a:ext cx="825257" cy="503684"/>
            </a:xfrm>
            <a:prstGeom prst="rect">
              <a:avLst/>
            </a:prstGeom>
          </p:spPr>
        </p:pic>
      </p:grpSp>
    </p:spTree>
    <p:extLst>
      <p:ext uri="{BB962C8B-B14F-4D97-AF65-F5344CB8AC3E}">
        <p14:creationId xmlns:p14="http://schemas.microsoft.com/office/powerpoint/2010/main" val="4118631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6000" dirty="0" smtClean="0"/>
              <a:t>Listen and speak to</a:t>
            </a:r>
            <a:br>
              <a:rPr lang="en-ZA" sz="6000" dirty="0" smtClean="0"/>
            </a:br>
            <a:r>
              <a:rPr lang="en-ZA" sz="6000" dirty="0" smtClean="0"/>
              <a:t>interact with others</a:t>
            </a:r>
            <a:endParaRPr lang="en-GB" sz="6000" dirty="0"/>
          </a:p>
        </p:txBody>
      </p:sp>
      <p:sp>
        <p:nvSpPr>
          <p:cNvPr id="3" name="Text Placeholder 2"/>
          <p:cNvSpPr>
            <a:spLocks noGrp="1"/>
          </p:cNvSpPr>
          <p:nvPr>
            <p:ph type="body" idx="1"/>
          </p:nvPr>
        </p:nvSpPr>
        <p:spPr/>
        <p:txBody>
          <a:bodyPr/>
          <a:lstStyle/>
          <a:p>
            <a:r>
              <a:rPr lang="en-ZA" dirty="0"/>
              <a:t>Module </a:t>
            </a:r>
            <a:r>
              <a:rPr lang="en-ZA" dirty="0" smtClean="0"/>
              <a:t>5</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ZA" dirty="0"/>
              <a:t>Imagine what it would look like if you drew the following</a:t>
            </a:r>
            <a:r>
              <a:rPr lang="en-ZA" dirty="0" smtClean="0"/>
              <a:t>:</a:t>
            </a:r>
            <a:endParaRPr lang="en-ZA" dirty="0"/>
          </a:p>
          <a:p>
            <a:endParaRPr lang="en-ZA" dirty="0"/>
          </a:p>
        </p:txBody>
      </p:sp>
      <p:sp>
        <p:nvSpPr>
          <p:cNvPr id="6" name="Content Placeholder 2"/>
          <p:cNvSpPr txBox="1">
            <a:spLocks/>
          </p:cNvSpPr>
          <p:nvPr/>
        </p:nvSpPr>
        <p:spPr>
          <a:xfrm>
            <a:off x="133352" y="5353686"/>
            <a:ext cx="81533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ZA" sz="2000" b="1" i="1" dirty="0" smtClean="0">
                <a:solidFill>
                  <a:srgbClr val="1073B0"/>
                </a:solidFill>
              </a:rPr>
              <a:t>Meaning:</a:t>
            </a:r>
          </a:p>
          <a:p>
            <a:pPr marL="0" indent="0" algn="ctr">
              <a:spcBef>
                <a:spcPts val="0"/>
              </a:spcBef>
              <a:buNone/>
            </a:pPr>
            <a:r>
              <a:rPr lang="en-ZA" sz="2200" i="1" dirty="0"/>
              <a:t>I will argue with you and tell you how I feel</a:t>
            </a:r>
          </a:p>
          <a:p>
            <a:pPr algn="ctr">
              <a:spcBef>
                <a:spcPts val="0"/>
              </a:spcBef>
            </a:pPr>
            <a:endParaRPr lang="en-ZA" sz="2200" i="1" dirty="0"/>
          </a:p>
        </p:txBody>
      </p:sp>
      <p:sp>
        <p:nvSpPr>
          <p:cNvPr id="2" name="Title 1"/>
          <p:cNvSpPr>
            <a:spLocks noGrp="1"/>
          </p:cNvSpPr>
          <p:nvPr>
            <p:ph type="title"/>
          </p:nvPr>
        </p:nvSpPr>
        <p:spPr/>
        <p:txBody>
          <a:bodyPr/>
          <a:lstStyle/>
          <a:p>
            <a:r>
              <a:rPr lang="en-ZA" dirty="0"/>
              <a:t>More idioms and proverbs</a:t>
            </a:r>
            <a:endParaRPr lang="en-GB" dirty="0"/>
          </a:p>
        </p:txBody>
      </p:sp>
      <p:sp>
        <p:nvSpPr>
          <p:cNvPr id="5" name="Content Placeholder 2"/>
          <p:cNvSpPr txBox="1">
            <a:spLocks/>
          </p:cNvSpPr>
          <p:nvPr/>
        </p:nvSpPr>
        <p:spPr>
          <a:xfrm>
            <a:off x="381001" y="4757565"/>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I will give you a piece of my mind</a:t>
            </a:r>
            <a:endParaRPr lang="en-ZA" sz="3600" b="1"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364" y="1956004"/>
            <a:ext cx="1527272" cy="2387396"/>
          </a:xfrm>
          <a:prstGeom prst="rect">
            <a:avLst/>
          </a:prstGeom>
        </p:spPr>
      </p:pic>
      <p:sp>
        <p:nvSpPr>
          <p:cNvPr id="8" name="Rectangle 7"/>
          <p:cNvSpPr/>
          <p:nvPr/>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ine what it would look like if you drew this idi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5593" y="981074"/>
            <a:ext cx="609600" cy="609601"/>
          </a:xfrm>
          <a:prstGeom prst="rect">
            <a:avLst/>
          </a:prstGeom>
        </p:spPr>
      </p:pic>
      <p:pic>
        <p:nvPicPr>
          <p:cNvPr id="9" name="More idioms and proverb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733822" y="115888"/>
            <a:ext cx="609600" cy="60960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5792" y="2207268"/>
            <a:ext cx="2748518" cy="3146418"/>
          </a:xfrm>
          <a:prstGeom prst="rect">
            <a:avLst/>
          </a:prstGeom>
        </p:spPr>
      </p:pic>
    </p:spTree>
    <p:extLst>
      <p:ext uri="{BB962C8B-B14F-4D97-AF65-F5344CB8AC3E}">
        <p14:creationId xmlns:p14="http://schemas.microsoft.com/office/powerpoint/2010/main" val="36408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
                                        </p:tgtEl>
                                      </p:cBhvr>
                                    </p:cmd>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mediacall" presetSubtype="0" fill="hold" nodeType="withEffect">
                                  <p:stCondLst>
                                    <p:cond delay="0"/>
                                  </p:stCondLst>
                                  <p:childTnLst>
                                    <p:cmd type="call" cmd="playFrom(0.0)">
                                      <p:cBhvr>
                                        <p:cTn id="19" dur="5855" fill="hold"/>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mediacall" presetSubtype="0" fill="hold" nodeType="clickEffect">
                                  <p:stCondLst>
                                    <p:cond delay="0"/>
                                  </p:stCondLst>
                                  <p:childTnLst>
                                    <p:cmd type="call" cmd="stop">
                                      <p:cBhvr>
                                        <p:cTn id="4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6" grpId="0"/>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More idioms and proverbs</a:t>
            </a:r>
            <a:endParaRPr lang="en-GB" dirty="0"/>
          </a:p>
        </p:txBody>
      </p:sp>
      <p:sp>
        <p:nvSpPr>
          <p:cNvPr id="3" name="Content Placeholder 2"/>
          <p:cNvSpPr>
            <a:spLocks noGrp="1"/>
          </p:cNvSpPr>
          <p:nvPr>
            <p:ph idx="1"/>
          </p:nvPr>
        </p:nvSpPr>
        <p:spPr/>
        <p:txBody>
          <a:bodyPr/>
          <a:lstStyle/>
          <a:p>
            <a:pPr marL="0" indent="0">
              <a:buNone/>
            </a:pPr>
            <a:r>
              <a:rPr lang="en-ZA" dirty="0"/>
              <a:t>Imagine what it would look like if you drew the following</a:t>
            </a:r>
            <a:r>
              <a:rPr lang="en-ZA" dirty="0" smtClean="0"/>
              <a:t>:</a:t>
            </a:r>
            <a:endParaRPr lang="en-ZA" dirty="0"/>
          </a:p>
          <a:p>
            <a:endParaRPr lang="en-ZA" dirty="0"/>
          </a:p>
        </p:txBody>
      </p:sp>
      <p:sp>
        <p:nvSpPr>
          <p:cNvPr id="5" name="Content Placeholder 2"/>
          <p:cNvSpPr txBox="1">
            <a:spLocks/>
          </p:cNvSpPr>
          <p:nvPr/>
        </p:nvSpPr>
        <p:spPr>
          <a:xfrm>
            <a:off x="1033464" y="4754656"/>
            <a:ext cx="660082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3600" b="1" dirty="0" smtClean="0"/>
              <a:t>Two heads are better than one</a:t>
            </a:r>
            <a:endParaRPr lang="en-ZA" sz="3600" b="1" dirty="0"/>
          </a:p>
        </p:txBody>
      </p:sp>
      <p:sp>
        <p:nvSpPr>
          <p:cNvPr id="6" name="Content Placeholder 2"/>
          <p:cNvSpPr txBox="1">
            <a:spLocks/>
          </p:cNvSpPr>
          <p:nvPr/>
        </p:nvSpPr>
        <p:spPr>
          <a:xfrm>
            <a:off x="0" y="5380504"/>
            <a:ext cx="8479631"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ZA" sz="2000" b="1" i="1" dirty="0" smtClean="0">
                <a:solidFill>
                  <a:srgbClr val="1073B0"/>
                </a:solidFill>
              </a:rPr>
              <a:t>Meaning:</a:t>
            </a:r>
          </a:p>
          <a:p>
            <a:pPr marL="0" indent="0" algn="ctr">
              <a:spcBef>
                <a:spcPts val="0"/>
              </a:spcBef>
              <a:buNone/>
            </a:pPr>
            <a:r>
              <a:rPr lang="en-ZA" sz="2200" i="1" dirty="0"/>
              <a:t>Two people are more likely to solve a problem than one </a:t>
            </a:r>
            <a:r>
              <a:rPr lang="en-ZA" sz="2200" i="1" dirty="0" smtClean="0"/>
              <a:t>person</a:t>
            </a:r>
          </a:p>
          <a:p>
            <a:pPr algn="ctr">
              <a:spcBef>
                <a:spcPts val="0"/>
              </a:spcBef>
            </a:pPr>
            <a:endParaRPr lang="en-ZA" sz="2400" i="1" dirty="0"/>
          </a:p>
        </p:txBody>
      </p:sp>
      <p:sp>
        <p:nvSpPr>
          <p:cNvPr id="8" name="Rectangle 7"/>
          <p:cNvSpPr/>
          <p:nvPr/>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9872" y="1969220"/>
            <a:ext cx="3322256" cy="229798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5792" y="2207268"/>
            <a:ext cx="2748518" cy="3146418"/>
          </a:xfrm>
          <a:prstGeom prst="rect">
            <a:avLst/>
          </a:prstGeom>
        </p:spPr>
      </p:pic>
      <p:pic>
        <p:nvPicPr>
          <p:cNvPr id="10" name="More idioms and prover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15764" y="657906"/>
            <a:ext cx="609600" cy="609600"/>
          </a:xfrm>
          <a:prstGeom prst="rect">
            <a:avLst/>
          </a:prstGeom>
        </p:spPr>
      </p:pic>
      <p:pic>
        <p:nvPicPr>
          <p:cNvPr id="11" name="Imagine what it would look like if you drew this idi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33907" y="1664420"/>
            <a:ext cx="609600" cy="609600"/>
          </a:xfrm>
          <a:prstGeom prst="rect">
            <a:avLst/>
          </a:prstGeom>
        </p:spPr>
      </p:pic>
      <p:sp>
        <p:nvSpPr>
          <p:cNvPr id="12" name="Rectangle 11"/>
          <p:cNvSpPr/>
          <p:nvPr/>
        </p:nvSpPr>
        <p:spPr>
          <a:xfrm>
            <a:off x="10643507" y="0"/>
            <a:ext cx="21336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5536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10"/>
                                        </p:tgtEl>
                                      </p:cBhvr>
                                    </p:cmd>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5198" fill="hold"/>
                                        <p:tgtEl>
                                          <p:spTgt spid="11"/>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mediacall" presetSubtype="0" fill="hold" nodeType="clickEffect">
                                  <p:stCondLst>
                                    <p:cond delay="0"/>
                                  </p:stCondLst>
                                  <p:childTnLst>
                                    <p:cmd type="call" cmd="stop">
                                      <p:cBhvr>
                                        <p:cTn id="41"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0"/>
                </p:tgtEl>
              </p:cMediaNode>
            </p:audio>
            <p:audio>
              <p:cMediaNode vol="80000">
                <p:cTn id="43"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More idioms and proverbs</a:t>
            </a:r>
            <a:endParaRPr lang="en-GB" dirty="0"/>
          </a:p>
        </p:txBody>
      </p:sp>
      <p:sp>
        <p:nvSpPr>
          <p:cNvPr id="3" name="Content Placeholder 2"/>
          <p:cNvSpPr>
            <a:spLocks noGrp="1"/>
          </p:cNvSpPr>
          <p:nvPr>
            <p:ph idx="1"/>
          </p:nvPr>
        </p:nvSpPr>
        <p:spPr/>
        <p:txBody>
          <a:bodyPr/>
          <a:lstStyle/>
          <a:p>
            <a:pPr marL="0" indent="0">
              <a:buNone/>
            </a:pPr>
            <a:r>
              <a:rPr lang="en-ZA" dirty="0"/>
              <a:t>Imagine what it would look like if you drew the following</a:t>
            </a:r>
            <a:r>
              <a:rPr lang="en-ZA" dirty="0" smtClean="0"/>
              <a:t>:</a:t>
            </a:r>
            <a:endParaRPr lang="en-ZA" dirty="0"/>
          </a:p>
          <a:p>
            <a:endParaRPr lang="en-ZA" dirty="0"/>
          </a:p>
        </p:txBody>
      </p:sp>
      <p:sp>
        <p:nvSpPr>
          <p:cNvPr id="5" name="Content Placeholder 2"/>
          <p:cNvSpPr txBox="1">
            <a:spLocks/>
          </p:cNvSpPr>
          <p:nvPr/>
        </p:nvSpPr>
        <p:spPr>
          <a:xfrm>
            <a:off x="1033464" y="4754656"/>
            <a:ext cx="660082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a:t>To lose your heart to someone</a:t>
            </a:r>
          </a:p>
        </p:txBody>
      </p:sp>
      <p:sp>
        <p:nvSpPr>
          <p:cNvPr id="6" name="Content Placeholder 2"/>
          <p:cNvSpPr txBox="1">
            <a:spLocks/>
          </p:cNvSpPr>
          <p:nvPr/>
        </p:nvSpPr>
        <p:spPr>
          <a:xfrm>
            <a:off x="-48816" y="5380504"/>
            <a:ext cx="8479631"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ZA" sz="2000" b="1" i="1" dirty="0" smtClean="0">
                <a:solidFill>
                  <a:srgbClr val="1073B0"/>
                </a:solidFill>
              </a:rPr>
              <a:t>Meaning:</a:t>
            </a:r>
          </a:p>
          <a:p>
            <a:pPr marL="0" indent="0" algn="ctr">
              <a:spcBef>
                <a:spcPts val="0"/>
              </a:spcBef>
              <a:buNone/>
            </a:pPr>
            <a:r>
              <a:rPr lang="en-ZA" sz="2200" i="1" dirty="0" smtClean="0"/>
              <a:t>To be in love</a:t>
            </a:r>
          </a:p>
          <a:p>
            <a:pPr algn="ctr">
              <a:spcBef>
                <a:spcPts val="0"/>
              </a:spcBef>
            </a:pPr>
            <a:endParaRPr lang="en-ZA" sz="2400" i="1" dirty="0"/>
          </a:p>
        </p:txBody>
      </p:sp>
      <p:sp>
        <p:nvSpPr>
          <p:cNvPr id="8" name="Rectangle 7"/>
          <p:cNvSpPr/>
          <p:nvPr/>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2968825" y="1765052"/>
            <a:ext cx="2367629" cy="2681580"/>
            <a:chOff x="2968825" y="1765052"/>
            <a:chExt cx="2367629" cy="2681580"/>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8825" y="1765052"/>
              <a:ext cx="2367629" cy="268158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0" y="4068471"/>
              <a:ext cx="304800" cy="277827"/>
            </a:xfrm>
            <a:prstGeom prst="rect">
              <a:avLst/>
            </a:prstGeom>
          </p:spPr>
        </p:pic>
      </p:grpSp>
      <p:pic>
        <p:nvPicPr>
          <p:cNvPr id="9" name="Imagine what it would look like if you drew thi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8400" y="981075"/>
            <a:ext cx="609600" cy="6096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5792" y="2207268"/>
            <a:ext cx="2748518" cy="3146418"/>
          </a:xfrm>
          <a:prstGeom prst="rect">
            <a:avLst/>
          </a:prstGeom>
        </p:spPr>
      </p:pic>
      <p:pic>
        <p:nvPicPr>
          <p:cNvPr id="15" name="More idioms and proverb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15764" y="657906"/>
            <a:ext cx="609600" cy="609600"/>
          </a:xfrm>
          <a:prstGeom prst="rect">
            <a:avLst/>
          </a:prstGeom>
        </p:spPr>
      </p:pic>
      <p:sp>
        <p:nvSpPr>
          <p:cNvPr id="16" name="Rectangle 15"/>
          <p:cNvSpPr/>
          <p:nvPr/>
        </p:nvSpPr>
        <p:spPr>
          <a:xfrm>
            <a:off x="9162143" y="-292348"/>
            <a:ext cx="21336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1573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15"/>
                                        </p:tgtEl>
                                      </p:cBhvr>
                                    </p:cmd>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6263"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3" presetClass="mediacall" presetSubtype="0" fill="hold" nodeType="withEffect">
                                  <p:stCondLst>
                                    <p:cond delay="0"/>
                                  </p:stCondLst>
                                  <p:childTnLst>
                                    <p:cmd type="call" cmd="stop">
                                      <p:cBhvr>
                                        <p:cTn id="3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1943" y="1837672"/>
            <a:ext cx="609600" cy="609600"/>
          </a:xfrm>
          <a:prstGeom prst="rect">
            <a:avLst/>
          </a:prstGeom>
        </p:spPr>
      </p:pic>
      <p:sp>
        <p:nvSpPr>
          <p:cNvPr id="2" name="Title 1"/>
          <p:cNvSpPr>
            <a:spLocks noGrp="1"/>
          </p:cNvSpPr>
          <p:nvPr>
            <p:ph type="title"/>
          </p:nvPr>
        </p:nvSpPr>
        <p:spPr/>
        <p:txBody>
          <a:bodyPr/>
          <a:lstStyle/>
          <a:p>
            <a:r>
              <a:rPr lang="en-ZA" dirty="0"/>
              <a:t>More idioms and proverbs</a:t>
            </a:r>
            <a:endParaRPr lang="en-GB" dirty="0"/>
          </a:p>
        </p:txBody>
      </p:sp>
      <p:sp>
        <p:nvSpPr>
          <p:cNvPr id="3" name="Content Placeholder 2"/>
          <p:cNvSpPr>
            <a:spLocks noGrp="1"/>
          </p:cNvSpPr>
          <p:nvPr>
            <p:ph idx="1"/>
          </p:nvPr>
        </p:nvSpPr>
        <p:spPr/>
        <p:txBody>
          <a:bodyPr/>
          <a:lstStyle/>
          <a:p>
            <a:pPr marL="0" indent="0">
              <a:buNone/>
            </a:pPr>
            <a:r>
              <a:rPr lang="en-ZA" dirty="0"/>
              <a:t>Imagine what it would look like if you drew the following</a:t>
            </a:r>
            <a:r>
              <a:rPr lang="en-ZA" dirty="0" smtClean="0"/>
              <a:t>:</a:t>
            </a:r>
            <a:endParaRPr lang="en-ZA" dirty="0"/>
          </a:p>
          <a:p>
            <a:endParaRPr lang="en-ZA" dirty="0"/>
          </a:p>
        </p:txBody>
      </p:sp>
      <p:sp>
        <p:nvSpPr>
          <p:cNvPr id="5" name="Content Placeholder 2"/>
          <p:cNvSpPr txBox="1">
            <a:spLocks/>
          </p:cNvSpPr>
          <p:nvPr/>
        </p:nvSpPr>
        <p:spPr>
          <a:xfrm>
            <a:off x="1033464" y="4754656"/>
            <a:ext cx="660082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a:t>To come out of your shell</a:t>
            </a:r>
          </a:p>
        </p:txBody>
      </p:sp>
      <p:sp>
        <p:nvSpPr>
          <p:cNvPr id="6" name="Content Placeholder 2"/>
          <p:cNvSpPr txBox="1">
            <a:spLocks/>
          </p:cNvSpPr>
          <p:nvPr/>
        </p:nvSpPr>
        <p:spPr>
          <a:xfrm>
            <a:off x="-76200" y="5380504"/>
            <a:ext cx="8479631"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ZA" sz="2000" b="1" i="1" dirty="0" smtClean="0">
                <a:solidFill>
                  <a:srgbClr val="1073B0"/>
                </a:solidFill>
              </a:rPr>
              <a:t>Meaning:</a:t>
            </a:r>
          </a:p>
          <a:p>
            <a:pPr marL="0" indent="0" algn="ctr">
              <a:spcBef>
                <a:spcPts val="0"/>
              </a:spcBef>
              <a:buNone/>
            </a:pPr>
            <a:r>
              <a:rPr lang="en-ZA" sz="2200" i="1" dirty="0" smtClean="0"/>
              <a:t>To </a:t>
            </a:r>
            <a:r>
              <a:rPr lang="en-ZA" sz="2200" i="1" dirty="0"/>
              <a:t>become more confident and more lively</a:t>
            </a:r>
            <a:endParaRPr lang="en-ZA" sz="2200" i="1" dirty="0" smtClean="0"/>
          </a:p>
          <a:p>
            <a:pPr algn="ctr">
              <a:spcBef>
                <a:spcPts val="0"/>
              </a:spcBef>
            </a:pPr>
            <a:endParaRPr lang="en-ZA" sz="2400" i="1" dirty="0"/>
          </a:p>
        </p:txBody>
      </p:sp>
      <p:sp>
        <p:nvSpPr>
          <p:cNvPr id="8" name="Rectangle 7"/>
          <p:cNvSpPr/>
          <p:nvPr/>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400" y="1837672"/>
            <a:ext cx="4001988" cy="2608960"/>
          </a:xfrm>
          <a:prstGeom prst="rect">
            <a:avLst/>
          </a:prstGeom>
        </p:spPr>
      </p:pic>
      <p:pic>
        <p:nvPicPr>
          <p:cNvPr id="9" name="More idioms and proverb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31943" y="676275"/>
            <a:ext cx="609600" cy="6096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5792" y="2207268"/>
            <a:ext cx="2748518" cy="3146418"/>
          </a:xfrm>
          <a:prstGeom prst="rect">
            <a:avLst/>
          </a:prstGeom>
        </p:spPr>
      </p:pic>
      <p:sp>
        <p:nvSpPr>
          <p:cNvPr id="11" name="Rectangle 10"/>
          <p:cNvSpPr/>
          <p:nvPr/>
        </p:nvSpPr>
        <p:spPr>
          <a:xfrm>
            <a:off x="9369943" y="0"/>
            <a:ext cx="21336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0524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9"/>
                                        </p:tgtEl>
                                      </p:cBhvr>
                                    </p:cmd>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5446" fill="hold"/>
                                        <p:tgtEl>
                                          <p:spTgt spid="16"/>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3" presetClass="mediacall" presetSubtype="0" fill="hold" nodeType="afterEffect">
                                  <p:stCondLst>
                                    <p:cond delay="0"/>
                                  </p:stCondLst>
                                  <p:childTnLst>
                                    <p:cmd type="call" cmd="stop">
                                      <p:cBhvr>
                                        <p:cTn id="4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9"/>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5" grpId="0"/>
      <p:bldP spid="6"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5.7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5</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600" b="0" dirty="0" smtClean="0">
                <a:solidFill>
                  <a:schemeClr val="tx1"/>
                </a:solidFill>
              </a:rPr>
              <a:t>Test </a:t>
            </a:r>
            <a:r>
              <a:rPr lang="en-ZA" sz="1600" b="0" dirty="0">
                <a:solidFill>
                  <a:schemeClr val="tx1"/>
                </a:solidFill>
              </a:rPr>
              <a:t>your knowledge of this section by completing Learning activity 5.7 on page 71 of your </a:t>
            </a:r>
            <a:r>
              <a:rPr lang="en-ZA" sz="1600" b="0" i="1" dirty="0">
                <a:solidFill>
                  <a:schemeClr val="tx1"/>
                </a:solidFill>
              </a:rPr>
              <a:t>Student’s Book</a:t>
            </a:r>
            <a:r>
              <a:rPr lang="en-ZA" sz="1600" b="0" dirty="0">
                <a:solidFill>
                  <a:schemeClr val="tx1"/>
                </a:solidFill>
              </a:rPr>
              <a:t>.</a:t>
            </a:r>
          </a:p>
          <a:p>
            <a:endParaRPr lang="en-ZA" sz="1600" b="0" dirty="0">
              <a:solidFill>
                <a:schemeClr val="tx1"/>
              </a:solidFill>
            </a:endParaRPr>
          </a:p>
        </p:txBody>
      </p:sp>
    </p:spTree>
    <p:extLst>
      <p:ext uri="{BB962C8B-B14F-4D97-AF65-F5344CB8AC3E}">
        <p14:creationId xmlns:p14="http://schemas.microsoft.com/office/powerpoint/2010/main" val="2051762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Adjectives</a:t>
            </a:r>
            <a:endParaRPr lang="en-GB" dirty="0"/>
          </a:p>
        </p:txBody>
      </p:sp>
      <p:sp>
        <p:nvSpPr>
          <p:cNvPr id="4" name="Content Placeholder 2"/>
          <p:cNvSpPr txBox="1">
            <a:spLocks/>
          </p:cNvSpPr>
          <p:nvPr/>
        </p:nvSpPr>
        <p:spPr>
          <a:xfrm>
            <a:off x="723901" y="1981200"/>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indent="-355600"/>
            <a:r>
              <a:rPr lang="en-ZA" dirty="0"/>
              <a:t>Describe nouns and pronouns</a:t>
            </a:r>
          </a:p>
          <a:p>
            <a:pPr marL="355600" indent="-355600"/>
            <a:r>
              <a:rPr lang="en-ZA" dirty="0"/>
              <a:t>Make writing more interesting and descriptive</a:t>
            </a:r>
          </a:p>
          <a:p>
            <a:pPr marL="355600" indent="-355600"/>
            <a:r>
              <a:rPr lang="en-ZA" dirty="0"/>
              <a:t>Can be compared </a:t>
            </a:r>
            <a:r>
              <a:rPr lang="en-ZA" b="1" dirty="0"/>
              <a:t>(degrees of comparison</a:t>
            </a:r>
            <a:r>
              <a:rPr lang="en-ZA" b="1" dirty="0" smtClean="0"/>
              <a:t>)</a:t>
            </a:r>
            <a:endParaRPr lang="en-ZA" b="1" dirty="0"/>
          </a:p>
          <a:p>
            <a:pPr marL="722313" lvl="1"/>
            <a:r>
              <a:rPr lang="en-ZA" sz="2100" dirty="0" smtClean="0"/>
              <a:t>a </a:t>
            </a:r>
            <a:r>
              <a:rPr lang="en-ZA" sz="2100" dirty="0"/>
              <a:t>big (bigger, biggest) elephant</a:t>
            </a:r>
          </a:p>
          <a:p>
            <a:pPr marL="722313" lvl="1"/>
            <a:r>
              <a:rPr lang="en-ZA" sz="2100" dirty="0"/>
              <a:t>a spectacular (more spectacular, most spectacular) view</a:t>
            </a:r>
          </a:p>
          <a:p>
            <a:pPr marL="722313" lvl="1"/>
            <a:r>
              <a:rPr lang="en-ZA" sz="2100" dirty="0"/>
              <a:t>he is brave (braver, bravest)</a:t>
            </a:r>
          </a:p>
          <a:p>
            <a:pPr marL="722313" lvl="1"/>
            <a:r>
              <a:rPr lang="en-ZA" sz="2100" dirty="0"/>
              <a:t>s</a:t>
            </a:r>
            <a:r>
              <a:rPr lang="en-ZA" sz="2100" dirty="0" smtClean="0"/>
              <a:t>he </a:t>
            </a:r>
            <a:r>
              <a:rPr lang="en-ZA" sz="2100" dirty="0"/>
              <a:t>is courageous (more courageous, most courageous)</a:t>
            </a:r>
          </a:p>
        </p:txBody>
      </p:sp>
      <p:sp>
        <p:nvSpPr>
          <p:cNvPr id="5" name="Rectangle 4"/>
          <p:cNvSpPr/>
          <p:nvPr/>
        </p:nvSpPr>
        <p:spPr>
          <a:xfrm>
            <a:off x="495300" y="1524000"/>
            <a:ext cx="7391400" cy="4467224"/>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083248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Adjectives in pictures</a:t>
            </a:r>
            <a:endParaRPr lang="en-GB" dirty="0"/>
          </a:p>
        </p:txBody>
      </p:sp>
      <p:sp>
        <p:nvSpPr>
          <p:cNvPr id="3" name="Content Placeholder 2"/>
          <p:cNvSpPr>
            <a:spLocks noGrp="1"/>
          </p:cNvSpPr>
          <p:nvPr>
            <p:ph idx="1"/>
          </p:nvPr>
        </p:nvSpPr>
        <p:spPr>
          <a:xfrm>
            <a:off x="238124" y="1066800"/>
            <a:ext cx="7905751" cy="4891088"/>
          </a:xfrm>
        </p:spPr>
        <p:txBody>
          <a:bodyPr/>
          <a:lstStyle/>
          <a:p>
            <a:pPr marL="0" indent="0">
              <a:spcBef>
                <a:spcPts val="300"/>
              </a:spcBef>
              <a:buNone/>
            </a:pPr>
            <a:endParaRPr lang="en-ZA" dirty="0"/>
          </a:p>
          <a:p>
            <a:pPr marL="0" indent="0">
              <a:spcBef>
                <a:spcPts val="300"/>
              </a:spcBef>
              <a:buNone/>
            </a:pPr>
            <a:endParaRPr lang="en-ZA" dirty="0"/>
          </a:p>
          <a:p>
            <a:pPr marL="0" indent="0">
              <a:spcBef>
                <a:spcPts val="300"/>
              </a:spcBef>
              <a:buNone/>
            </a:pPr>
            <a:endParaRPr lang="en-ZA" dirty="0"/>
          </a:p>
          <a:p>
            <a:pPr marL="0" indent="0">
              <a:spcBef>
                <a:spcPts val="300"/>
              </a:spcBef>
              <a:buNone/>
            </a:pPr>
            <a:endParaRPr lang="en-ZA" dirty="0"/>
          </a:p>
          <a:p>
            <a:pPr marL="0" indent="0">
              <a:spcBef>
                <a:spcPts val="300"/>
              </a:spcBef>
              <a:buNone/>
            </a:pPr>
            <a:endParaRPr lang="en-ZA" dirty="0"/>
          </a:p>
          <a:p>
            <a:pPr marL="0" indent="0">
              <a:spcBef>
                <a:spcPts val="300"/>
              </a:spcBef>
              <a:buNone/>
            </a:pPr>
            <a:endParaRPr lang="en-ZA" dirty="0"/>
          </a:p>
          <a:p>
            <a:pPr marL="0" indent="0">
              <a:spcBef>
                <a:spcPts val="300"/>
              </a:spcBef>
              <a:buNone/>
            </a:pPr>
            <a:endParaRPr lang="en-ZA" dirty="0" smtClean="0"/>
          </a:p>
          <a:p>
            <a:pPr marL="0" indent="0" algn="ctr">
              <a:spcBef>
                <a:spcPts val="300"/>
              </a:spcBef>
              <a:buNone/>
            </a:pPr>
            <a:endParaRPr lang="en-ZA" b="1" dirty="0" smtClean="0"/>
          </a:p>
          <a:p>
            <a:pPr marL="0" indent="0" algn="ctr">
              <a:spcBef>
                <a:spcPts val="300"/>
              </a:spcBef>
              <a:buNone/>
            </a:pPr>
            <a:endParaRPr lang="en-ZA" sz="1400" b="1" dirty="0"/>
          </a:p>
          <a:p>
            <a:pPr marL="0" indent="0" algn="ctr">
              <a:spcBef>
                <a:spcPts val="300"/>
              </a:spcBef>
              <a:buNone/>
            </a:pPr>
            <a:r>
              <a:rPr lang="en-ZA" sz="2000" b="1" dirty="0" smtClean="0"/>
              <a:t>Water</a:t>
            </a:r>
            <a:r>
              <a:rPr lang="en-ZA" sz="2000" dirty="0" smtClean="0"/>
              <a:t> </a:t>
            </a:r>
          </a:p>
          <a:p>
            <a:pPr marL="0" indent="0" algn="ctr">
              <a:spcBef>
                <a:spcPts val="300"/>
              </a:spcBef>
              <a:buNone/>
            </a:pPr>
            <a:r>
              <a:rPr lang="en-ZA" sz="2000" dirty="0" smtClean="0"/>
              <a:t>(</a:t>
            </a:r>
            <a:r>
              <a:rPr lang="en-ZA" sz="2000" dirty="0"/>
              <a:t>deep, deeper, deepest; </a:t>
            </a:r>
            <a:r>
              <a:rPr lang="en-ZA" sz="2000" dirty="0" smtClean="0"/>
              <a:t>dangerous</a:t>
            </a:r>
            <a:r>
              <a:rPr lang="en-ZA" sz="2000" dirty="0"/>
              <a:t>, more dangerous, most dangerous)</a:t>
            </a:r>
          </a:p>
          <a:p>
            <a:pPr marL="0" indent="0" algn="ctr">
              <a:spcBef>
                <a:spcPts val="300"/>
              </a:spcBef>
              <a:buNone/>
            </a:pPr>
            <a:r>
              <a:rPr lang="en-ZA" sz="2000" b="1" dirty="0"/>
              <a:t>Girl</a:t>
            </a:r>
            <a:r>
              <a:rPr lang="en-ZA" sz="2000" dirty="0"/>
              <a:t> </a:t>
            </a:r>
            <a:endParaRPr lang="en-ZA" sz="2000" dirty="0" smtClean="0"/>
          </a:p>
          <a:p>
            <a:pPr marL="0" indent="0" algn="ctr">
              <a:spcBef>
                <a:spcPts val="300"/>
              </a:spcBef>
              <a:buNone/>
            </a:pPr>
            <a:r>
              <a:rPr lang="en-ZA" sz="2000" dirty="0"/>
              <a:t>(excited, more excited, most excited)</a:t>
            </a:r>
          </a:p>
          <a:p>
            <a:pPr marL="0" indent="0" algn="ctr">
              <a:spcBef>
                <a:spcPts val="300"/>
              </a:spcBef>
              <a:buNone/>
            </a:pPr>
            <a:r>
              <a:rPr lang="en-ZA" sz="2000" b="1" dirty="0"/>
              <a:t>Dolphin</a:t>
            </a:r>
            <a:r>
              <a:rPr lang="en-ZA" sz="2000" dirty="0"/>
              <a:t> </a:t>
            </a:r>
            <a:endParaRPr lang="en-ZA" sz="2000" dirty="0" smtClean="0"/>
          </a:p>
          <a:p>
            <a:pPr marL="0" indent="0" algn="ctr">
              <a:spcBef>
                <a:spcPts val="300"/>
              </a:spcBef>
              <a:buNone/>
            </a:pPr>
            <a:r>
              <a:rPr lang="en-ZA" sz="2000" dirty="0" smtClean="0"/>
              <a:t>(</a:t>
            </a:r>
            <a:r>
              <a:rPr lang="en-ZA" sz="2000" dirty="0"/>
              <a:t>fast, faster, </a:t>
            </a:r>
            <a:r>
              <a:rPr lang="en-ZA" sz="2000" dirty="0" smtClean="0"/>
              <a:t>fastest)</a:t>
            </a:r>
          </a:p>
          <a:p>
            <a:pPr marL="0" indent="0" algn="ctr">
              <a:spcBef>
                <a:spcPts val="300"/>
              </a:spcBef>
              <a:buNone/>
            </a:pPr>
            <a:r>
              <a:rPr lang="en-ZA" sz="2000" dirty="0" smtClean="0"/>
              <a:t>(</a:t>
            </a:r>
            <a:r>
              <a:rPr lang="en-ZA" sz="2000" dirty="0"/>
              <a:t>adaptable, more adaptable, most adaptable</a:t>
            </a:r>
            <a:r>
              <a:rPr lang="en-ZA" sz="2000" dirty="0" smtClean="0"/>
              <a:t>)</a:t>
            </a:r>
            <a:endParaRPr lang="en-ZA" sz="2000" dirty="0"/>
          </a:p>
          <a:p>
            <a:pPr marL="0" indent="0" algn="ctr">
              <a:spcBef>
                <a:spcPts val="300"/>
              </a:spcBef>
              <a:buNone/>
            </a:pP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8679" y="1143000"/>
            <a:ext cx="3944642" cy="2500181"/>
          </a:xfrm>
          <a:prstGeom prst="rect">
            <a:avLst/>
          </a:prstGeom>
        </p:spPr>
      </p:pic>
    </p:spTree>
    <p:extLst>
      <p:ext uri="{BB962C8B-B14F-4D97-AF65-F5344CB8AC3E}">
        <p14:creationId xmlns:p14="http://schemas.microsoft.com/office/powerpoint/2010/main" val="3243466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5.8</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5</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5.8 on page 74 of your </a:t>
            </a:r>
            <a:r>
              <a:rPr lang="en-ZA" sz="1700" b="0" i="1" dirty="0">
                <a:solidFill>
                  <a:schemeClr val="tx1"/>
                </a:solidFill>
              </a:rPr>
              <a:t>Student’s Book.</a:t>
            </a:r>
            <a:endParaRPr lang="en-ZA" sz="1700" b="0" dirty="0">
              <a:solidFill>
                <a:schemeClr val="tx1"/>
              </a:solidFill>
            </a:endParaRPr>
          </a:p>
          <a:p>
            <a:endParaRPr lang="en-ZA" sz="1700" b="0" dirty="0">
              <a:solidFill>
                <a:schemeClr val="tx1"/>
              </a:solidFill>
            </a:endParaRPr>
          </a:p>
        </p:txBody>
      </p:sp>
    </p:spTree>
    <p:extLst>
      <p:ext uri="{BB962C8B-B14F-4D97-AF65-F5344CB8AC3E}">
        <p14:creationId xmlns:p14="http://schemas.microsoft.com/office/powerpoint/2010/main" val="2683065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9" name="Content Placeholder 2"/>
          <p:cNvSpPr txBox="1">
            <a:spLocks/>
          </p:cNvSpPr>
          <p:nvPr/>
        </p:nvSpPr>
        <p:spPr>
          <a:xfrm>
            <a:off x="686409" y="2837325"/>
            <a:ext cx="7294934"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None/>
            </a:pPr>
            <a:r>
              <a:rPr lang="en-ZA" sz="3200" dirty="0" smtClean="0"/>
              <a:t>She reads books</a:t>
            </a:r>
            <a:r>
              <a:rPr lang="en-ZA" sz="3200" dirty="0" smtClean="0">
                <a:solidFill>
                  <a:sysClr val="windowText" lastClr="000000"/>
                </a:solidFill>
              </a:rPr>
              <a:t> enthusiastically </a:t>
            </a:r>
            <a:r>
              <a:rPr lang="en-ZA" sz="3200" dirty="0" smtClean="0"/>
              <a:t>every day, </a:t>
            </a:r>
          </a:p>
          <a:p>
            <a:pPr marL="0" indent="0">
              <a:lnSpc>
                <a:spcPct val="70000"/>
              </a:lnSpc>
              <a:buFont typeface="Arial" panose="020B0604020202020204" pitchFamily="34" charset="0"/>
              <a:buNone/>
            </a:pPr>
            <a:r>
              <a:rPr lang="en-ZA" sz="3200" dirty="0" smtClean="0"/>
              <a:t>at home and at college. At the moment </a:t>
            </a:r>
          </a:p>
          <a:p>
            <a:pPr marL="0" indent="0">
              <a:lnSpc>
                <a:spcPct val="70000"/>
              </a:lnSpc>
              <a:buFont typeface="Arial" panose="020B0604020202020204" pitchFamily="34" charset="0"/>
              <a:buNone/>
            </a:pPr>
            <a:r>
              <a:rPr lang="en-ZA" sz="3200" dirty="0" smtClean="0"/>
              <a:t>she is reading extremely attentively.</a:t>
            </a:r>
          </a:p>
          <a:p>
            <a:pPr marL="400050" lvl="1" indent="0">
              <a:lnSpc>
                <a:spcPct val="70000"/>
              </a:lnSpc>
              <a:buFont typeface="Arial" panose="020B0604020202020204" pitchFamily="34" charset="0"/>
              <a:buNone/>
            </a:pPr>
            <a:endParaRPr lang="en-ZA" sz="2800" dirty="0"/>
          </a:p>
        </p:txBody>
      </p:sp>
      <p:sp>
        <p:nvSpPr>
          <p:cNvPr id="4" name="Rectangle 3"/>
          <p:cNvSpPr/>
          <p:nvPr/>
        </p:nvSpPr>
        <p:spPr>
          <a:xfrm>
            <a:off x="-76200" y="2620870"/>
            <a:ext cx="762000" cy="185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741" y="2293905"/>
            <a:ext cx="2748518" cy="3146418"/>
          </a:xfrm>
          <a:prstGeom prst="rect">
            <a:avLst/>
          </a:prstGeom>
        </p:spPr>
      </p:pic>
    </p:spTree>
    <p:extLst>
      <p:ext uri="{BB962C8B-B14F-4D97-AF65-F5344CB8AC3E}">
        <p14:creationId xmlns:p14="http://schemas.microsoft.com/office/powerpoint/2010/main" val="406789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3461628" y="4648200"/>
            <a:ext cx="4276724" cy="46196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70000"/>
              </a:lnSpc>
              <a:buFont typeface="Arial" panose="020B0604020202020204" pitchFamily="34" charset="0"/>
              <a:buNone/>
            </a:pPr>
            <a:r>
              <a:rPr lang="en-ZA" sz="4000" b="1" i="1" dirty="0" smtClean="0"/>
              <a:t>  </a:t>
            </a:r>
            <a:r>
              <a:rPr lang="en-ZA" sz="4000" b="1" i="1" dirty="0" smtClean="0">
                <a:solidFill>
                  <a:srgbClr val="1073B0"/>
                </a:solidFill>
              </a:rPr>
              <a:t>Adverb of manner</a:t>
            </a:r>
          </a:p>
          <a:p>
            <a:pPr marL="0" indent="0" algn="r">
              <a:lnSpc>
                <a:spcPct val="70000"/>
              </a:lnSpc>
              <a:buFont typeface="Arial" panose="020B0604020202020204" pitchFamily="34" charset="0"/>
              <a:buNone/>
            </a:pPr>
            <a:r>
              <a:rPr lang="en-ZA" sz="3600" i="1" dirty="0" smtClean="0"/>
              <a:t>(How?)</a:t>
            </a:r>
            <a:endParaRPr lang="en-GB" sz="3600" i="1" dirty="0"/>
          </a:p>
        </p:txBody>
      </p:sp>
      <p:sp>
        <p:nvSpPr>
          <p:cNvPr id="16" name="Rectangle 15"/>
          <p:cNvSpPr/>
          <p:nvPr/>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9" name="Content Placeholder 2"/>
          <p:cNvSpPr txBox="1">
            <a:spLocks/>
          </p:cNvSpPr>
          <p:nvPr/>
        </p:nvSpPr>
        <p:spPr>
          <a:xfrm>
            <a:off x="686409" y="2837325"/>
            <a:ext cx="7294934"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ZA" sz="3200" dirty="0" smtClean="0"/>
              <a:t>She reads books                              every day, </a:t>
            </a:r>
          </a:p>
          <a:p>
            <a:pPr marL="0" indent="0">
              <a:lnSpc>
                <a:spcPct val="70000"/>
              </a:lnSpc>
              <a:buFont typeface="Arial" panose="020B0604020202020204" pitchFamily="34" charset="0"/>
              <a:buNone/>
            </a:pPr>
            <a:r>
              <a:rPr lang="en-ZA" sz="3200" dirty="0" smtClean="0"/>
              <a:t>at home and at college. At the moment </a:t>
            </a:r>
          </a:p>
          <a:p>
            <a:pPr marL="0" indent="0">
              <a:lnSpc>
                <a:spcPct val="70000"/>
              </a:lnSpc>
              <a:buFont typeface="Arial" panose="020B0604020202020204" pitchFamily="34" charset="0"/>
              <a:buNone/>
            </a:pPr>
            <a:r>
              <a:rPr lang="en-ZA" sz="3200" dirty="0" smtClean="0"/>
              <a:t>she is reading extremely attentively.</a:t>
            </a:r>
          </a:p>
          <a:p>
            <a:pPr marL="400050" lvl="1" indent="0">
              <a:lnSpc>
                <a:spcPct val="70000"/>
              </a:lnSpc>
              <a:buFont typeface="Arial" panose="020B0604020202020204" pitchFamily="34" charset="0"/>
              <a:buNone/>
            </a:pPr>
            <a:endParaRPr lang="en-ZA" sz="2800" dirty="0"/>
          </a:p>
        </p:txBody>
      </p:sp>
      <p:sp>
        <p:nvSpPr>
          <p:cNvPr id="10" name="Content Placeholder 2"/>
          <p:cNvSpPr txBox="1">
            <a:spLocks/>
          </p:cNvSpPr>
          <p:nvPr/>
        </p:nvSpPr>
        <p:spPr>
          <a:xfrm>
            <a:off x="3426315" y="2837325"/>
            <a:ext cx="2822085"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ZA" sz="3200" dirty="0" smtClean="0">
                <a:solidFill>
                  <a:sysClr val="windowText" lastClr="000000"/>
                </a:solidFill>
              </a:rPr>
              <a:t>enthusiastically</a:t>
            </a:r>
            <a:endParaRPr lang="en-ZA" sz="2800" dirty="0">
              <a:solidFill>
                <a:sysClr val="windowText" lastClr="000000"/>
              </a:solidFill>
            </a:endParaRPr>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4" name="Rectangle 3"/>
          <p:cNvSpPr/>
          <p:nvPr/>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88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10">
                                            <p:txEl>
                                              <p:pRg st="0" end="0"/>
                                            </p:txEl>
                                          </p:spTgt>
                                        </p:tgtEl>
                                        <p:attrNameLst>
                                          <p:attrName>style.color</p:attrName>
                                        </p:attrNameLst>
                                      </p:cBhvr>
                                      <p:to>
                                        <a:srgbClr val="1073B0"/>
                                      </p:to>
                                    </p:animClr>
                                    <p:animClr clrSpc="rgb" dir="cw">
                                      <p:cBhvr>
                                        <p:cTn id="7" dur="500" fill="hold"/>
                                        <p:tgtEl>
                                          <p:spTgt spid="10">
                                            <p:txEl>
                                              <p:pRg st="0" end="0"/>
                                            </p:txEl>
                                          </p:spTgt>
                                        </p:tgtEl>
                                        <p:attrNameLst>
                                          <p:attrName>fillcolor</p:attrName>
                                        </p:attrNameLst>
                                      </p:cBhvr>
                                      <p:to>
                                        <a:srgbClr val="1073B0"/>
                                      </p:to>
                                    </p:animClr>
                                    <p:set>
                                      <p:cBhvr>
                                        <p:cTn id="8" dur="500" fill="hold"/>
                                        <p:tgtEl>
                                          <p:spTgt spid="10">
                                            <p:txEl>
                                              <p:pRg st="0" end="0"/>
                                            </p:txEl>
                                          </p:spTgt>
                                        </p:tgtEl>
                                        <p:attrNameLst>
                                          <p:attrName>fill.type</p:attrName>
                                        </p:attrNameLst>
                                      </p:cBhvr>
                                      <p:to>
                                        <p:strVal val="solid"/>
                                      </p:to>
                                    </p:set>
                                    <p:set>
                                      <p:cBhvr>
                                        <p:cTn id="9" dur="500" fill="hold"/>
                                        <p:tgtEl>
                                          <p:spTgt spid="10">
                                            <p:txEl>
                                              <p:pRg st="0" end="0"/>
                                            </p:txEl>
                                          </p:spTgt>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500" tmFilter="0, 0; .2, .5; .8, .5; 1, 0"/>
                                        <p:tgtEl>
                                          <p:spTgt spid="10">
                                            <p:txEl>
                                              <p:pRg st="0" end="0"/>
                                            </p:txEl>
                                          </p:spTgt>
                                        </p:tgtEl>
                                      </p:cBhvr>
                                    </p:animEffect>
                                    <p:animScale>
                                      <p:cBhvr>
                                        <p:cTn id="12" dur="250" autoRev="1" fill="hold"/>
                                        <p:tgtEl>
                                          <p:spTgt spid="10">
                                            <p:txEl>
                                              <p:pRg st="0" end="0"/>
                                            </p:txEl>
                                          </p:spTgt>
                                        </p:tgtEl>
                                      </p:cBhvr>
                                      <p:by x="105000" y="105000"/>
                                    </p:animScale>
                                  </p:childTnLst>
                                </p:cTn>
                              </p:par>
                              <p:par>
                                <p:cTn id="13" presetID="32" presetClass="emph" presetSubtype="0" fill="hold" grpId="6" nodeType="withEffect">
                                  <p:stCondLst>
                                    <p:cond delay="0"/>
                                  </p:stCondLst>
                                  <p:childTnLst>
                                    <p:animRot by="120000">
                                      <p:cBhvr>
                                        <p:cTn id="14" dur="100" fill="hold">
                                          <p:stCondLst>
                                            <p:cond delay="0"/>
                                          </p:stCondLst>
                                        </p:cTn>
                                        <p:tgtEl>
                                          <p:spTgt spid="10">
                                            <p:txEl>
                                              <p:pRg st="0" end="0"/>
                                            </p:txEl>
                                          </p:spTgt>
                                        </p:tgtEl>
                                        <p:attrNameLst>
                                          <p:attrName>r</p:attrName>
                                        </p:attrNameLst>
                                      </p:cBhvr>
                                    </p:animRot>
                                    <p:animRot by="-240000">
                                      <p:cBhvr>
                                        <p:cTn id="15" dur="200" fill="hold">
                                          <p:stCondLst>
                                            <p:cond delay="200"/>
                                          </p:stCondLst>
                                        </p:cTn>
                                        <p:tgtEl>
                                          <p:spTgt spid="10">
                                            <p:txEl>
                                              <p:pRg st="0" end="0"/>
                                            </p:txEl>
                                          </p:spTgt>
                                        </p:tgtEl>
                                        <p:attrNameLst>
                                          <p:attrName>r</p:attrName>
                                        </p:attrNameLst>
                                      </p:cBhvr>
                                    </p:animRot>
                                    <p:animRot by="240000">
                                      <p:cBhvr>
                                        <p:cTn id="16" dur="200" fill="hold">
                                          <p:stCondLst>
                                            <p:cond delay="400"/>
                                          </p:stCondLst>
                                        </p:cTn>
                                        <p:tgtEl>
                                          <p:spTgt spid="10">
                                            <p:txEl>
                                              <p:pRg st="0" end="0"/>
                                            </p:txEl>
                                          </p:spTgt>
                                        </p:tgtEl>
                                        <p:attrNameLst>
                                          <p:attrName>r</p:attrName>
                                        </p:attrNameLst>
                                      </p:cBhvr>
                                    </p:animRot>
                                    <p:animRot by="-240000">
                                      <p:cBhvr>
                                        <p:cTn id="17" dur="200" fill="hold">
                                          <p:stCondLst>
                                            <p:cond delay="600"/>
                                          </p:stCondLst>
                                        </p:cTn>
                                        <p:tgtEl>
                                          <p:spTgt spid="10">
                                            <p:txEl>
                                              <p:pRg st="0" end="0"/>
                                            </p:txEl>
                                          </p:spTgt>
                                        </p:tgtEl>
                                        <p:attrNameLst>
                                          <p:attrName>r</p:attrName>
                                        </p:attrNameLst>
                                      </p:cBhvr>
                                    </p:animRot>
                                    <p:animRot by="120000">
                                      <p:cBhvr>
                                        <p:cTn id="18" dur="200" fill="hold">
                                          <p:stCondLst>
                                            <p:cond delay="800"/>
                                          </p:stCondLst>
                                        </p:cTn>
                                        <p:tgtEl>
                                          <p:spTgt spid="10">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build="p"/>
      <p:bldP spid="10" grpId="6" build="allAtOnce"/>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1"/>
            <a:ext cx="7772400" cy="990599"/>
          </a:xfrm>
          <a:prstGeom prst="rect">
            <a:avLst/>
          </a:prstGeom>
        </p:spPr>
        <p:txBody>
          <a:bodyPr/>
          <a:lstStyle/>
          <a:p>
            <a:r>
              <a:rPr lang="en-ZA" sz="4400" b="1" dirty="0" smtClean="0">
                <a:latin typeface="+mn-lt"/>
              </a:rPr>
              <a:t>Overview</a:t>
            </a:r>
            <a:endParaRPr lang="en-ZA" sz="4400" b="1" dirty="0">
              <a:latin typeface="+mn-lt"/>
            </a:endParaRPr>
          </a:p>
        </p:txBody>
      </p:sp>
      <p:sp>
        <p:nvSpPr>
          <p:cNvPr id="3" name="Subtitle 2"/>
          <p:cNvSpPr>
            <a:spLocks noGrp="1"/>
          </p:cNvSpPr>
          <p:nvPr>
            <p:ph type="subTitle" idx="4294967295"/>
          </p:nvPr>
        </p:nvSpPr>
        <p:spPr>
          <a:xfrm>
            <a:off x="685800" y="1143000"/>
            <a:ext cx="7772400" cy="3886200"/>
          </a:xfrm>
          <a:prstGeom prst="rect">
            <a:avLst/>
          </a:prstGeom>
        </p:spPr>
        <p:txBody>
          <a:bodyPr>
            <a:noAutofit/>
          </a:bodyPr>
          <a:lstStyle/>
          <a:p>
            <a:pPr marL="355600" indent="-355600"/>
            <a:r>
              <a:rPr lang="en-ZA" sz="3200" dirty="0"/>
              <a:t>Conversations, discussions and dialogues</a:t>
            </a:r>
          </a:p>
          <a:p>
            <a:pPr marL="355600" indent="-355600"/>
            <a:r>
              <a:rPr lang="en-ZA" sz="3200" dirty="0"/>
              <a:t>Listening and speaking in </a:t>
            </a:r>
            <a:r>
              <a:rPr lang="en-ZA" sz="3200" dirty="0" smtClean="0"/>
              <a:t>groups</a:t>
            </a:r>
            <a:endParaRPr lang="en-ZA" sz="3200" dirty="0"/>
          </a:p>
          <a:p>
            <a:pPr marL="539750" lvl="1" indent="-196850"/>
            <a:r>
              <a:rPr lang="en-ZA" sz="2800" dirty="0" smtClean="0"/>
              <a:t>Non-verbal </a:t>
            </a:r>
            <a:r>
              <a:rPr lang="en-ZA" sz="2800" dirty="0"/>
              <a:t>communication</a:t>
            </a:r>
          </a:p>
          <a:p>
            <a:pPr marL="539750" lvl="1" indent="-196850"/>
            <a:r>
              <a:rPr lang="en-ZA" sz="2800" dirty="0"/>
              <a:t>Strategies</a:t>
            </a:r>
          </a:p>
          <a:p>
            <a:pPr marL="539750" lvl="1" indent="-196850"/>
            <a:r>
              <a:rPr lang="en-ZA" sz="2800" dirty="0"/>
              <a:t>Pairs</a:t>
            </a:r>
          </a:p>
          <a:p>
            <a:pPr marL="539750" lvl="1" indent="-196850"/>
            <a:r>
              <a:rPr lang="en-ZA" sz="2800" dirty="0"/>
              <a:t>Small groups</a:t>
            </a:r>
          </a:p>
          <a:p>
            <a:pPr marL="539750" lvl="1" indent="-196850"/>
            <a:r>
              <a:rPr lang="en-ZA" sz="2800" dirty="0"/>
              <a:t>Large groups</a:t>
            </a:r>
          </a:p>
          <a:p>
            <a:pPr marL="539750" lvl="1" indent="-196850"/>
            <a:r>
              <a:rPr lang="en-ZA" sz="2800" dirty="0" smtClean="0"/>
              <a:t>Online</a:t>
            </a:r>
            <a:endParaRPr lang="en-ZA" sz="2800" dirty="0"/>
          </a:p>
        </p:txBody>
      </p:sp>
    </p:spTree>
    <p:extLst>
      <p:ext uri="{BB962C8B-B14F-4D97-AF65-F5344CB8AC3E}">
        <p14:creationId xmlns:p14="http://schemas.microsoft.com/office/powerpoint/2010/main" val="2808157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90800" y="4606542"/>
            <a:ext cx="5147552" cy="46196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70000"/>
              </a:lnSpc>
              <a:buFont typeface="Arial" panose="020B0604020202020204" pitchFamily="34" charset="0"/>
              <a:buNone/>
            </a:pPr>
            <a:r>
              <a:rPr lang="en-ZA" sz="4000" b="1" i="1" dirty="0" smtClean="0"/>
              <a:t>  </a:t>
            </a:r>
            <a:r>
              <a:rPr lang="en-ZA" sz="4000" b="1" i="1" dirty="0" smtClean="0">
                <a:solidFill>
                  <a:srgbClr val="1073B0"/>
                </a:solidFill>
              </a:rPr>
              <a:t>Adverb of </a:t>
            </a:r>
            <a:r>
              <a:rPr lang="en-ZA" sz="4000" b="1" i="1" dirty="0">
                <a:solidFill>
                  <a:srgbClr val="1073B0"/>
                </a:solidFill>
              </a:rPr>
              <a:t>f</a:t>
            </a:r>
            <a:r>
              <a:rPr lang="en-ZA" sz="4000" b="1" i="1" dirty="0" smtClean="0">
                <a:solidFill>
                  <a:srgbClr val="1073B0"/>
                </a:solidFill>
              </a:rPr>
              <a:t>requency</a:t>
            </a:r>
          </a:p>
          <a:p>
            <a:pPr marL="0" indent="0" algn="r">
              <a:lnSpc>
                <a:spcPct val="70000"/>
              </a:lnSpc>
              <a:buFont typeface="Arial" panose="020B0604020202020204" pitchFamily="34" charset="0"/>
              <a:buNone/>
            </a:pPr>
            <a:r>
              <a:rPr lang="en-ZA" sz="3600" i="1" dirty="0" smtClean="0"/>
              <a:t>(How often?)</a:t>
            </a:r>
            <a:endParaRPr lang="en-GB" sz="3600" i="1" dirty="0"/>
          </a:p>
        </p:txBody>
      </p:sp>
      <p:sp>
        <p:nvSpPr>
          <p:cNvPr id="12" name="Rectangle 11"/>
          <p:cNvSpPr/>
          <p:nvPr/>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9" name="Content Placeholder 2"/>
          <p:cNvSpPr txBox="1">
            <a:spLocks/>
          </p:cNvSpPr>
          <p:nvPr/>
        </p:nvSpPr>
        <p:spPr>
          <a:xfrm>
            <a:off x="686409" y="2837325"/>
            <a:ext cx="7294934"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None/>
            </a:pPr>
            <a:r>
              <a:rPr lang="en-ZA" sz="3200" dirty="0" smtClean="0"/>
              <a:t>She reads books enthusiastically                  , </a:t>
            </a:r>
          </a:p>
          <a:p>
            <a:pPr marL="0" indent="0">
              <a:lnSpc>
                <a:spcPct val="70000"/>
              </a:lnSpc>
              <a:buFont typeface="Arial" panose="020B0604020202020204" pitchFamily="34" charset="0"/>
              <a:buNone/>
            </a:pPr>
            <a:r>
              <a:rPr lang="en-ZA" sz="3200" dirty="0" smtClean="0"/>
              <a:t>at home and at college. At the moment </a:t>
            </a:r>
          </a:p>
          <a:p>
            <a:pPr marL="0" indent="0">
              <a:lnSpc>
                <a:spcPct val="70000"/>
              </a:lnSpc>
              <a:buFont typeface="Arial" panose="020B0604020202020204" pitchFamily="34" charset="0"/>
              <a:buNone/>
            </a:pPr>
            <a:r>
              <a:rPr lang="en-ZA" sz="3200" dirty="0" smtClean="0"/>
              <a:t>she is reading extremely attentively.</a:t>
            </a:r>
          </a:p>
          <a:p>
            <a:pPr marL="400050" lvl="1" indent="0">
              <a:lnSpc>
                <a:spcPct val="70000"/>
              </a:lnSpc>
              <a:buFont typeface="Arial" panose="020B0604020202020204" pitchFamily="34" charset="0"/>
              <a:buNone/>
            </a:pPr>
            <a:endParaRPr lang="en-ZA" sz="2800" dirty="0"/>
          </a:p>
        </p:txBody>
      </p:sp>
      <p:sp>
        <p:nvSpPr>
          <p:cNvPr id="10" name="Content Placeholder 2"/>
          <p:cNvSpPr txBox="1">
            <a:spLocks/>
          </p:cNvSpPr>
          <p:nvPr/>
        </p:nvSpPr>
        <p:spPr>
          <a:xfrm>
            <a:off x="5562600" y="2834533"/>
            <a:ext cx="2822085"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ZA" sz="3200" dirty="0" smtClean="0">
                <a:solidFill>
                  <a:sysClr val="windowText" lastClr="000000"/>
                </a:solidFill>
              </a:rPr>
              <a:t>every day</a:t>
            </a:r>
            <a:endParaRPr lang="en-ZA" sz="2800" dirty="0">
              <a:solidFill>
                <a:sysClr val="windowText" lastClr="000000"/>
              </a:solidFill>
            </a:endParaRPr>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Tree>
    <p:extLst>
      <p:ext uri="{BB962C8B-B14F-4D97-AF65-F5344CB8AC3E}">
        <p14:creationId xmlns:p14="http://schemas.microsoft.com/office/powerpoint/2010/main" val="1383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10">
                                            <p:txEl>
                                              <p:pRg st="0" end="0"/>
                                            </p:txEl>
                                          </p:spTgt>
                                        </p:tgtEl>
                                        <p:attrNameLst>
                                          <p:attrName>style.color</p:attrName>
                                        </p:attrNameLst>
                                      </p:cBhvr>
                                      <p:to>
                                        <a:srgbClr val="1073B0"/>
                                      </p:to>
                                    </p:animClr>
                                    <p:animClr clrSpc="rgb" dir="cw">
                                      <p:cBhvr>
                                        <p:cTn id="7" dur="500" fill="hold"/>
                                        <p:tgtEl>
                                          <p:spTgt spid="10">
                                            <p:txEl>
                                              <p:pRg st="0" end="0"/>
                                            </p:txEl>
                                          </p:spTgt>
                                        </p:tgtEl>
                                        <p:attrNameLst>
                                          <p:attrName>fillcolor</p:attrName>
                                        </p:attrNameLst>
                                      </p:cBhvr>
                                      <p:to>
                                        <a:srgbClr val="1073B0"/>
                                      </p:to>
                                    </p:animClr>
                                    <p:set>
                                      <p:cBhvr>
                                        <p:cTn id="8" dur="500" fill="hold"/>
                                        <p:tgtEl>
                                          <p:spTgt spid="10">
                                            <p:txEl>
                                              <p:pRg st="0" end="0"/>
                                            </p:txEl>
                                          </p:spTgt>
                                        </p:tgtEl>
                                        <p:attrNameLst>
                                          <p:attrName>fill.type</p:attrName>
                                        </p:attrNameLst>
                                      </p:cBhvr>
                                      <p:to>
                                        <p:strVal val="solid"/>
                                      </p:to>
                                    </p:set>
                                    <p:set>
                                      <p:cBhvr>
                                        <p:cTn id="9" dur="500" fill="hold"/>
                                        <p:tgtEl>
                                          <p:spTgt spid="10">
                                            <p:txEl>
                                              <p:pRg st="0" end="0"/>
                                            </p:txEl>
                                          </p:spTgt>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500" tmFilter="0, 0; .2, .5; .8, .5; 1, 0"/>
                                        <p:tgtEl>
                                          <p:spTgt spid="10">
                                            <p:txEl>
                                              <p:pRg st="0" end="0"/>
                                            </p:txEl>
                                          </p:spTgt>
                                        </p:tgtEl>
                                      </p:cBhvr>
                                    </p:animEffect>
                                    <p:animScale>
                                      <p:cBhvr>
                                        <p:cTn id="12" dur="250" autoRev="1" fill="hold"/>
                                        <p:tgtEl>
                                          <p:spTgt spid="10">
                                            <p:txEl>
                                              <p:pRg st="0" end="0"/>
                                            </p:txEl>
                                          </p:spTgt>
                                        </p:tgtEl>
                                      </p:cBhvr>
                                      <p:by x="105000" y="105000"/>
                                    </p:animScale>
                                  </p:childTnLst>
                                </p:cTn>
                              </p:par>
                              <p:par>
                                <p:cTn id="13" presetID="32" presetClass="emph" presetSubtype="0" fill="hold" grpId="1" nodeType="withEffect">
                                  <p:stCondLst>
                                    <p:cond delay="0"/>
                                  </p:stCondLst>
                                  <p:childTnLst>
                                    <p:animRot by="120000">
                                      <p:cBhvr>
                                        <p:cTn id="14" dur="100" fill="hold">
                                          <p:stCondLst>
                                            <p:cond delay="0"/>
                                          </p:stCondLst>
                                        </p:cTn>
                                        <p:tgtEl>
                                          <p:spTgt spid="10">
                                            <p:txEl>
                                              <p:pRg st="0" end="0"/>
                                            </p:txEl>
                                          </p:spTgt>
                                        </p:tgtEl>
                                        <p:attrNameLst>
                                          <p:attrName>r</p:attrName>
                                        </p:attrNameLst>
                                      </p:cBhvr>
                                    </p:animRot>
                                    <p:animRot by="-240000">
                                      <p:cBhvr>
                                        <p:cTn id="15" dur="200" fill="hold">
                                          <p:stCondLst>
                                            <p:cond delay="200"/>
                                          </p:stCondLst>
                                        </p:cTn>
                                        <p:tgtEl>
                                          <p:spTgt spid="10">
                                            <p:txEl>
                                              <p:pRg st="0" end="0"/>
                                            </p:txEl>
                                          </p:spTgt>
                                        </p:tgtEl>
                                        <p:attrNameLst>
                                          <p:attrName>r</p:attrName>
                                        </p:attrNameLst>
                                      </p:cBhvr>
                                    </p:animRot>
                                    <p:animRot by="240000">
                                      <p:cBhvr>
                                        <p:cTn id="16" dur="200" fill="hold">
                                          <p:stCondLst>
                                            <p:cond delay="400"/>
                                          </p:stCondLst>
                                        </p:cTn>
                                        <p:tgtEl>
                                          <p:spTgt spid="10">
                                            <p:txEl>
                                              <p:pRg st="0" end="0"/>
                                            </p:txEl>
                                          </p:spTgt>
                                        </p:tgtEl>
                                        <p:attrNameLst>
                                          <p:attrName>r</p:attrName>
                                        </p:attrNameLst>
                                      </p:cBhvr>
                                    </p:animRot>
                                    <p:animRot by="-240000">
                                      <p:cBhvr>
                                        <p:cTn id="17" dur="200" fill="hold">
                                          <p:stCondLst>
                                            <p:cond delay="600"/>
                                          </p:stCondLst>
                                        </p:cTn>
                                        <p:tgtEl>
                                          <p:spTgt spid="10">
                                            <p:txEl>
                                              <p:pRg st="0" end="0"/>
                                            </p:txEl>
                                          </p:spTgt>
                                        </p:tgtEl>
                                        <p:attrNameLst>
                                          <p:attrName>r</p:attrName>
                                        </p:attrNameLst>
                                      </p:cBhvr>
                                    </p:animRot>
                                    <p:animRot by="120000">
                                      <p:cBhvr>
                                        <p:cTn id="18" dur="200" fill="hold">
                                          <p:stCondLst>
                                            <p:cond delay="800"/>
                                          </p:stCondLst>
                                        </p:cTn>
                                        <p:tgtEl>
                                          <p:spTgt spid="10">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build="allAtOnce"/>
      <p:bldP spid="10" grpId="1" build="allAtOnce"/>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86409" y="2837325"/>
            <a:ext cx="7294934"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None/>
            </a:pPr>
            <a:r>
              <a:rPr lang="en-ZA" sz="3200" dirty="0" smtClean="0"/>
              <a:t>She reads books enthusiastically</a:t>
            </a:r>
            <a:r>
              <a:rPr lang="en-ZA" sz="2800" dirty="0" smtClean="0"/>
              <a:t> </a:t>
            </a:r>
            <a:r>
              <a:rPr lang="en-ZA" sz="3200" dirty="0" smtClean="0"/>
              <a:t>every day, </a:t>
            </a:r>
          </a:p>
          <a:p>
            <a:pPr marL="0" indent="0">
              <a:lnSpc>
                <a:spcPct val="70000"/>
              </a:lnSpc>
              <a:buFont typeface="Arial" panose="020B0604020202020204" pitchFamily="34" charset="0"/>
              <a:buNone/>
            </a:pPr>
            <a:r>
              <a:rPr lang="en-ZA" sz="3200" dirty="0" smtClean="0"/>
              <a:t>at            and at              . At the moment </a:t>
            </a:r>
          </a:p>
          <a:p>
            <a:pPr marL="0" indent="0">
              <a:lnSpc>
                <a:spcPct val="70000"/>
              </a:lnSpc>
              <a:buFont typeface="Arial" panose="020B0604020202020204" pitchFamily="34" charset="0"/>
              <a:buNone/>
            </a:pPr>
            <a:r>
              <a:rPr lang="en-ZA" sz="3200" dirty="0" smtClean="0"/>
              <a:t>she is reading extremely attentively.</a:t>
            </a:r>
          </a:p>
          <a:p>
            <a:pPr marL="400050" lvl="1" indent="0">
              <a:lnSpc>
                <a:spcPct val="70000"/>
              </a:lnSpc>
              <a:buFont typeface="Arial" panose="020B0604020202020204" pitchFamily="34" charset="0"/>
              <a:buNone/>
            </a:pPr>
            <a:endParaRPr lang="en-ZA" sz="2800" dirty="0"/>
          </a:p>
        </p:txBody>
      </p:sp>
      <p:sp>
        <p:nvSpPr>
          <p:cNvPr id="11" name="Content Placeholder 2"/>
          <p:cNvSpPr txBox="1">
            <a:spLocks/>
          </p:cNvSpPr>
          <p:nvPr/>
        </p:nvSpPr>
        <p:spPr>
          <a:xfrm>
            <a:off x="2590800" y="4606542"/>
            <a:ext cx="5147552" cy="46196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70000"/>
              </a:lnSpc>
              <a:buFont typeface="Arial" panose="020B0604020202020204" pitchFamily="34" charset="0"/>
              <a:buNone/>
            </a:pPr>
            <a:r>
              <a:rPr lang="en-ZA" sz="4000" b="1" i="1" dirty="0" smtClean="0"/>
              <a:t>  </a:t>
            </a:r>
            <a:r>
              <a:rPr lang="en-ZA" sz="4000" b="1" i="1" dirty="0" smtClean="0">
                <a:solidFill>
                  <a:srgbClr val="1073B0"/>
                </a:solidFill>
              </a:rPr>
              <a:t>Adverb of </a:t>
            </a:r>
            <a:r>
              <a:rPr lang="en-ZA" sz="4000" b="1" i="1" dirty="0">
                <a:solidFill>
                  <a:srgbClr val="1073B0"/>
                </a:solidFill>
              </a:rPr>
              <a:t>p</a:t>
            </a:r>
            <a:r>
              <a:rPr lang="en-ZA" sz="4000" b="1" i="1" dirty="0" smtClean="0">
                <a:solidFill>
                  <a:srgbClr val="1073B0"/>
                </a:solidFill>
              </a:rPr>
              <a:t>lace</a:t>
            </a:r>
          </a:p>
          <a:p>
            <a:pPr marL="0" indent="0" algn="r">
              <a:lnSpc>
                <a:spcPct val="70000"/>
              </a:lnSpc>
              <a:buFont typeface="Arial" panose="020B0604020202020204" pitchFamily="34" charset="0"/>
              <a:buNone/>
            </a:pPr>
            <a:r>
              <a:rPr lang="en-ZA" sz="3600" i="1" dirty="0" smtClean="0"/>
              <a:t>(Where?)</a:t>
            </a:r>
            <a:endParaRPr lang="en-GB" sz="3600" i="1" dirty="0"/>
          </a:p>
        </p:txBody>
      </p:sp>
      <p:sp>
        <p:nvSpPr>
          <p:cNvPr id="13" name="Rectangle 12"/>
          <p:cNvSpPr/>
          <p:nvPr/>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424000" y="4378504"/>
            <a:ext cx="8724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p:cNvSpPr txBox="1">
            <a:spLocks/>
          </p:cNvSpPr>
          <p:nvPr/>
        </p:nvSpPr>
        <p:spPr>
          <a:xfrm>
            <a:off x="3048000" y="3273606"/>
            <a:ext cx="1752600"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ZA" sz="3200" dirty="0" smtClean="0"/>
              <a:t>college</a:t>
            </a:r>
            <a:endParaRPr lang="en-ZA" sz="2800" dirty="0"/>
          </a:p>
        </p:txBody>
      </p:sp>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10" name="Content Placeholder 2"/>
          <p:cNvSpPr txBox="1">
            <a:spLocks/>
          </p:cNvSpPr>
          <p:nvPr/>
        </p:nvSpPr>
        <p:spPr>
          <a:xfrm>
            <a:off x="1040049" y="3273606"/>
            <a:ext cx="1272702"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ZA" sz="3200" dirty="0" smtClean="0"/>
              <a:t>home</a:t>
            </a:r>
            <a:endParaRPr lang="en-ZA" sz="2800" dirty="0"/>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Tree>
    <p:extLst>
      <p:ext uri="{BB962C8B-B14F-4D97-AF65-F5344CB8AC3E}">
        <p14:creationId xmlns:p14="http://schemas.microsoft.com/office/powerpoint/2010/main" val="142691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10">
                                            <p:txEl>
                                              <p:pRg st="0" end="0"/>
                                            </p:txEl>
                                          </p:spTgt>
                                        </p:tgtEl>
                                        <p:attrNameLst>
                                          <p:attrName>style.color</p:attrName>
                                        </p:attrNameLst>
                                      </p:cBhvr>
                                      <p:to>
                                        <a:srgbClr val="1073B0"/>
                                      </p:to>
                                    </p:animClr>
                                    <p:animClr clrSpc="rgb" dir="cw">
                                      <p:cBhvr>
                                        <p:cTn id="7" dur="500" fill="hold"/>
                                        <p:tgtEl>
                                          <p:spTgt spid="10">
                                            <p:txEl>
                                              <p:pRg st="0" end="0"/>
                                            </p:txEl>
                                          </p:spTgt>
                                        </p:tgtEl>
                                        <p:attrNameLst>
                                          <p:attrName>fillcolor</p:attrName>
                                        </p:attrNameLst>
                                      </p:cBhvr>
                                      <p:to>
                                        <a:srgbClr val="1073B0"/>
                                      </p:to>
                                    </p:animClr>
                                    <p:set>
                                      <p:cBhvr>
                                        <p:cTn id="8" dur="500" fill="hold"/>
                                        <p:tgtEl>
                                          <p:spTgt spid="10">
                                            <p:txEl>
                                              <p:pRg st="0" end="0"/>
                                            </p:txEl>
                                          </p:spTgt>
                                        </p:tgtEl>
                                        <p:attrNameLst>
                                          <p:attrName>fill.type</p:attrName>
                                        </p:attrNameLst>
                                      </p:cBhvr>
                                      <p:to>
                                        <p:strVal val="solid"/>
                                      </p:to>
                                    </p:set>
                                    <p:set>
                                      <p:cBhvr>
                                        <p:cTn id="9" dur="500" fill="hold"/>
                                        <p:tgtEl>
                                          <p:spTgt spid="10">
                                            <p:txEl>
                                              <p:pRg st="0" end="0"/>
                                            </p:txEl>
                                          </p:spTgt>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500" tmFilter="0, 0; .2, .5; .8, .5; 1, 0"/>
                                        <p:tgtEl>
                                          <p:spTgt spid="10">
                                            <p:txEl>
                                              <p:pRg st="0" end="0"/>
                                            </p:txEl>
                                          </p:spTgt>
                                        </p:tgtEl>
                                      </p:cBhvr>
                                    </p:animEffect>
                                    <p:animScale>
                                      <p:cBhvr>
                                        <p:cTn id="12" dur="250" autoRev="1" fill="hold"/>
                                        <p:tgtEl>
                                          <p:spTgt spid="10">
                                            <p:txEl>
                                              <p:pRg st="0" end="0"/>
                                            </p:txEl>
                                          </p:spTgt>
                                        </p:tgtEl>
                                      </p:cBhvr>
                                      <p:by x="105000" y="105000"/>
                                    </p:animScale>
                                  </p:childTnLst>
                                </p:cTn>
                              </p:par>
                              <p:par>
                                <p:cTn id="13" presetID="32" presetClass="emph" presetSubtype="0" fill="hold" grpId="1" nodeType="withEffect">
                                  <p:stCondLst>
                                    <p:cond delay="0"/>
                                  </p:stCondLst>
                                  <p:childTnLst>
                                    <p:animRot by="120000">
                                      <p:cBhvr>
                                        <p:cTn id="14" dur="100" fill="hold">
                                          <p:stCondLst>
                                            <p:cond delay="0"/>
                                          </p:stCondLst>
                                        </p:cTn>
                                        <p:tgtEl>
                                          <p:spTgt spid="10">
                                            <p:txEl>
                                              <p:pRg st="0" end="0"/>
                                            </p:txEl>
                                          </p:spTgt>
                                        </p:tgtEl>
                                        <p:attrNameLst>
                                          <p:attrName>r</p:attrName>
                                        </p:attrNameLst>
                                      </p:cBhvr>
                                    </p:animRot>
                                    <p:animRot by="-240000">
                                      <p:cBhvr>
                                        <p:cTn id="15" dur="200" fill="hold">
                                          <p:stCondLst>
                                            <p:cond delay="200"/>
                                          </p:stCondLst>
                                        </p:cTn>
                                        <p:tgtEl>
                                          <p:spTgt spid="10">
                                            <p:txEl>
                                              <p:pRg st="0" end="0"/>
                                            </p:txEl>
                                          </p:spTgt>
                                        </p:tgtEl>
                                        <p:attrNameLst>
                                          <p:attrName>r</p:attrName>
                                        </p:attrNameLst>
                                      </p:cBhvr>
                                    </p:animRot>
                                    <p:animRot by="240000">
                                      <p:cBhvr>
                                        <p:cTn id="16" dur="200" fill="hold">
                                          <p:stCondLst>
                                            <p:cond delay="400"/>
                                          </p:stCondLst>
                                        </p:cTn>
                                        <p:tgtEl>
                                          <p:spTgt spid="10">
                                            <p:txEl>
                                              <p:pRg st="0" end="0"/>
                                            </p:txEl>
                                          </p:spTgt>
                                        </p:tgtEl>
                                        <p:attrNameLst>
                                          <p:attrName>r</p:attrName>
                                        </p:attrNameLst>
                                      </p:cBhvr>
                                    </p:animRot>
                                    <p:animRot by="-240000">
                                      <p:cBhvr>
                                        <p:cTn id="17" dur="200" fill="hold">
                                          <p:stCondLst>
                                            <p:cond delay="600"/>
                                          </p:stCondLst>
                                        </p:cTn>
                                        <p:tgtEl>
                                          <p:spTgt spid="10">
                                            <p:txEl>
                                              <p:pRg st="0" end="0"/>
                                            </p:txEl>
                                          </p:spTgt>
                                        </p:tgtEl>
                                        <p:attrNameLst>
                                          <p:attrName>r</p:attrName>
                                        </p:attrNameLst>
                                      </p:cBhvr>
                                    </p:animRot>
                                    <p:animRot by="120000">
                                      <p:cBhvr>
                                        <p:cTn id="18" dur="200" fill="hold">
                                          <p:stCondLst>
                                            <p:cond delay="800"/>
                                          </p:stCondLst>
                                        </p:cTn>
                                        <p:tgtEl>
                                          <p:spTgt spid="10">
                                            <p:txEl>
                                              <p:pRg st="0" end="0"/>
                                            </p:txEl>
                                          </p:spTgt>
                                        </p:tgtEl>
                                        <p:attrNameLst>
                                          <p:attrName>r</p:attrName>
                                        </p:attrNameLst>
                                      </p:cBhvr>
                                    </p:animRot>
                                  </p:childTnLst>
                                </p:cTn>
                              </p:par>
                              <p:par>
                                <p:cTn id="19" presetID="19" presetClass="emph" presetSubtype="0" fill="hold" nodeType="withEffect">
                                  <p:stCondLst>
                                    <p:cond delay="0"/>
                                  </p:stCondLst>
                                  <p:childTnLst>
                                    <p:animClr clrSpc="rgb" dir="cw">
                                      <p:cBhvr override="childStyle">
                                        <p:cTn id="20" dur="500" fill="hold"/>
                                        <p:tgtEl>
                                          <p:spTgt spid="12">
                                            <p:txEl>
                                              <p:pRg st="0" end="0"/>
                                            </p:txEl>
                                          </p:spTgt>
                                        </p:tgtEl>
                                        <p:attrNameLst>
                                          <p:attrName>style.color</p:attrName>
                                        </p:attrNameLst>
                                      </p:cBhvr>
                                      <p:to>
                                        <a:srgbClr val="1073B0"/>
                                      </p:to>
                                    </p:animClr>
                                    <p:animClr clrSpc="rgb" dir="cw">
                                      <p:cBhvr>
                                        <p:cTn id="21" dur="500" fill="hold"/>
                                        <p:tgtEl>
                                          <p:spTgt spid="12">
                                            <p:txEl>
                                              <p:pRg st="0" end="0"/>
                                            </p:txEl>
                                          </p:spTgt>
                                        </p:tgtEl>
                                        <p:attrNameLst>
                                          <p:attrName>fillcolor</p:attrName>
                                        </p:attrNameLst>
                                      </p:cBhvr>
                                      <p:to>
                                        <a:srgbClr val="1073B0"/>
                                      </p:to>
                                    </p:animClr>
                                    <p:set>
                                      <p:cBhvr>
                                        <p:cTn id="22" dur="500" fill="hold"/>
                                        <p:tgtEl>
                                          <p:spTgt spid="12">
                                            <p:txEl>
                                              <p:pRg st="0" end="0"/>
                                            </p:txEl>
                                          </p:spTgt>
                                        </p:tgtEl>
                                        <p:attrNameLst>
                                          <p:attrName>fill.type</p:attrName>
                                        </p:attrNameLst>
                                      </p:cBhvr>
                                      <p:to>
                                        <p:strVal val="solid"/>
                                      </p:to>
                                    </p:set>
                                    <p:set>
                                      <p:cBhvr>
                                        <p:cTn id="23" dur="500" fill="hold"/>
                                        <p:tgtEl>
                                          <p:spTgt spid="12">
                                            <p:txEl>
                                              <p:pRg st="0" end="0"/>
                                            </p:txEl>
                                          </p:spTgt>
                                        </p:tgtEl>
                                        <p:attrNameLst>
                                          <p:attrName>fill.on</p:attrName>
                                        </p:attrNameLst>
                                      </p:cBhvr>
                                      <p:to>
                                        <p:strVal val="true"/>
                                      </p:to>
                                    </p:set>
                                  </p:childTnLst>
                                </p:cTn>
                              </p:par>
                              <p:par>
                                <p:cTn id="24" presetID="26" presetClass="emph" presetSubtype="0" fill="hold" grpId="1" nodeType="withEffect">
                                  <p:stCondLst>
                                    <p:cond delay="0"/>
                                  </p:stCondLst>
                                  <p:childTnLst>
                                    <p:animEffect transition="out" filter="fade">
                                      <p:cBhvr>
                                        <p:cTn id="25" dur="500" tmFilter="0, 0; .2, .5; .8, .5; 1, 0"/>
                                        <p:tgtEl>
                                          <p:spTgt spid="12">
                                            <p:txEl>
                                              <p:pRg st="0" end="0"/>
                                            </p:txEl>
                                          </p:spTgt>
                                        </p:tgtEl>
                                      </p:cBhvr>
                                    </p:animEffect>
                                    <p:animScale>
                                      <p:cBhvr>
                                        <p:cTn id="26" dur="250" autoRev="1" fill="hold"/>
                                        <p:tgtEl>
                                          <p:spTgt spid="12">
                                            <p:txEl>
                                              <p:pRg st="0" end="0"/>
                                            </p:txEl>
                                          </p:spTgt>
                                        </p:tgtEl>
                                      </p:cBhvr>
                                      <p:by x="105000" y="105000"/>
                                    </p:animScale>
                                  </p:childTnLst>
                                </p:cTn>
                              </p:par>
                              <p:par>
                                <p:cTn id="27" presetID="32" presetClass="emph" presetSubtype="0" fill="hold" grpId="2" nodeType="withEffect">
                                  <p:stCondLst>
                                    <p:cond delay="0"/>
                                  </p:stCondLst>
                                  <p:childTnLst>
                                    <p:animRot by="120000">
                                      <p:cBhvr>
                                        <p:cTn id="28" dur="100" fill="hold">
                                          <p:stCondLst>
                                            <p:cond delay="0"/>
                                          </p:stCondLst>
                                        </p:cTn>
                                        <p:tgtEl>
                                          <p:spTgt spid="12">
                                            <p:txEl>
                                              <p:pRg st="0" end="0"/>
                                            </p:txEl>
                                          </p:spTgt>
                                        </p:tgtEl>
                                        <p:attrNameLst>
                                          <p:attrName>r</p:attrName>
                                        </p:attrNameLst>
                                      </p:cBhvr>
                                    </p:animRot>
                                    <p:animRot by="-240000">
                                      <p:cBhvr>
                                        <p:cTn id="29" dur="200" fill="hold">
                                          <p:stCondLst>
                                            <p:cond delay="200"/>
                                          </p:stCondLst>
                                        </p:cTn>
                                        <p:tgtEl>
                                          <p:spTgt spid="12">
                                            <p:txEl>
                                              <p:pRg st="0" end="0"/>
                                            </p:txEl>
                                          </p:spTgt>
                                        </p:tgtEl>
                                        <p:attrNameLst>
                                          <p:attrName>r</p:attrName>
                                        </p:attrNameLst>
                                      </p:cBhvr>
                                    </p:animRot>
                                    <p:animRot by="240000">
                                      <p:cBhvr>
                                        <p:cTn id="30" dur="200" fill="hold">
                                          <p:stCondLst>
                                            <p:cond delay="400"/>
                                          </p:stCondLst>
                                        </p:cTn>
                                        <p:tgtEl>
                                          <p:spTgt spid="12">
                                            <p:txEl>
                                              <p:pRg st="0" end="0"/>
                                            </p:txEl>
                                          </p:spTgt>
                                        </p:tgtEl>
                                        <p:attrNameLst>
                                          <p:attrName>r</p:attrName>
                                        </p:attrNameLst>
                                      </p:cBhvr>
                                    </p:animRot>
                                    <p:animRot by="-240000">
                                      <p:cBhvr>
                                        <p:cTn id="31" dur="200" fill="hold">
                                          <p:stCondLst>
                                            <p:cond delay="600"/>
                                          </p:stCondLst>
                                        </p:cTn>
                                        <p:tgtEl>
                                          <p:spTgt spid="12">
                                            <p:txEl>
                                              <p:pRg st="0" end="0"/>
                                            </p:txEl>
                                          </p:spTgt>
                                        </p:tgtEl>
                                        <p:attrNameLst>
                                          <p:attrName>r</p:attrName>
                                        </p:attrNameLst>
                                      </p:cBhvr>
                                    </p:animRot>
                                    <p:animRot by="120000">
                                      <p:cBhvr>
                                        <p:cTn id="32" dur="200" fill="hold">
                                          <p:stCondLst>
                                            <p:cond delay="800"/>
                                          </p:stCondLst>
                                        </p:cTn>
                                        <p:tgtEl>
                                          <p:spTgt spid="12">
                                            <p:txEl>
                                              <p:pRg st="0" end="0"/>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1" build="allAtOnce"/>
      <p:bldP spid="12" grpId="2" build="allAtOnce"/>
      <p:bldP spid="10" grpId="0" build="allAtOnce"/>
      <p:bldP spid="10" grpId="1" build="allAtOnce"/>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90800" y="4606542"/>
            <a:ext cx="5147552" cy="46196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70000"/>
              </a:lnSpc>
              <a:buFont typeface="Arial" panose="020B0604020202020204" pitchFamily="34" charset="0"/>
              <a:buNone/>
            </a:pPr>
            <a:r>
              <a:rPr lang="en-ZA" sz="4000" b="1" i="1" dirty="0" smtClean="0"/>
              <a:t>  </a:t>
            </a:r>
            <a:r>
              <a:rPr lang="en-ZA" sz="4000" b="1" i="1" dirty="0" smtClean="0">
                <a:solidFill>
                  <a:srgbClr val="1073B0"/>
                </a:solidFill>
              </a:rPr>
              <a:t>Adverb of time</a:t>
            </a:r>
          </a:p>
          <a:p>
            <a:pPr marL="0" indent="0" algn="r">
              <a:lnSpc>
                <a:spcPct val="70000"/>
              </a:lnSpc>
              <a:buFont typeface="Arial" panose="020B0604020202020204" pitchFamily="34" charset="0"/>
              <a:buNone/>
            </a:pPr>
            <a:r>
              <a:rPr lang="en-ZA" sz="3600" i="1" dirty="0" smtClean="0"/>
              <a:t>(When?)</a:t>
            </a:r>
            <a:endParaRPr lang="en-GB" sz="3600" i="1" dirty="0"/>
          </a:p>
        </p:txBody>
      </p:sp>
      <p:sp>
        <p:nvSpPr>
          <p:cNvPr id="16" name="Rectangle 15"/>
          <p:cNvSpPr/>
          <p:nvPr/>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p:cNvSpPr txBox="1">
            <a:spLocks/>
          </p:cNvSpPr>
          <p:nvPr/>
        </p:nvSpPr>
        <p:spPr>
          <a:xfrm>
            <a:off x="675060" y="2837324"/>
            <a:ext cx="7402140"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None/>
            </a:pPr>
            <a:r>
              <a:rPr lang="en-ZA" sz="3200" dirty="0" smtClean="0"/>
              <a:t>She reads books enthusiastically</a:t>
            </a:r>
            <a:r>
              <a:rPr lang="en-ZA" sz="2800" dirty="0" smtClean="0"/>
              <a:t> </a:t>
            </a:r>
            <a:r>
              <a:rPr lang="en-ZA" sz="3200" dirty="0" smtClean="0"/>
              <a:t>every day, </a:t>
            </a:r>
          </a:p>
          <a:p>
            <a:pPr marL="0" indent="0">
              <a:lnSpc>
                <a:spcPct val="70000"/>
              </a:lnSpc>
              <a:buFont typeface="Arial" panose="020B0604020202020204" pitchFamily="34" charset="0"/>
              <a:buNone/>
            </a:pPr>
            <a:r>
              <a:rPr lang="en-ZA" sz="3200" dirty="0" smtClean="0"/>
              <a:t>at home and at college.                             </a:t>
            </a:r>
            <a:r>
              <a:rPr lang="en-ZA" sz="3200" dirty="0"/>
              <a:t>s</a:t>
            </a:r>
            <a:r>
              <a:rPr lang="en-ZA" sz="3200" dirty="0" smtClean="0"/>
              <a:t>he</a:t>
            </a:r>
          </a:p>
          <a:p>
            <a:pPr marL="0" indent="0">
              <a:lnSpc>
                <a:spcPct val="70000"/>
              </a:lnSpc>
              <a:buFont typeface="Arial" panose="020B0604020202020204" pitchFamily="34" charset="0"/>
              <a:buNone/>
            </a:pPr>
            <a:r>
              <a:rPr lang="en-ZA" sz="3200" dirty="0" smtClean="0"/>
              <a:t>is reading extremely attentively.</a:t>
            </a:r>
          </a:p>
          <a:p>
            <a:pPr marL="400050" lvl="1" indent="0">
              <a:lnSpc>
                <a:spcPct val="70000"/>
              </a:lnSpc>
              <a:buFont typeface="Arial" panose="020B0604020202020204" pitchFamily="34" charset="0"/>
              <a:buNone/>
            </a:pPr>
            <a:endParaRPr lang="en-ZA" sz="2800" dirty="0"/>
          </a:p>
        </p:txBody>
      </p:sp>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3" name="Content Placeholder 2"/>
          <p:cNvSpPr txBox="1">
            <a:spLocks/>
          </p:cNvSpPr>
          <p:nvPr/>
        </p:nvSpPr>
        <p:spPr>
          <a:xfrm>
            <a:off x="4572000" y="3278781"/>
            <a:ext cx="2796702"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ZA" sz="3200" dirty="0" smtClean="0"/>
              <a:t>At the moment</a:t>
            </a:r>
            <a:endParaRPr lang="en-ZA" sz="2800" dirty="0"/>
          </a:p>
        </p:txBody>
      </p:sp>
    </p:spTree>
    <p:extLst>
      <p:ext uri="{BB962C8B-B14F-4D97-AF65-F5344CB8AC3E}">
        <p14:creationId xmlns:p14="http://schemas.microsoft.com/office/powerpoint/2010/main" val="14017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13">
                                            <p:txEl>
                                              <p:pRg st="0" end="0"/>
                                            </p:txEl>
                                          </p:spTgt>
                                        </p:tgtEl>
                                        <p:attrNameLst>
                                          <p:attrName>style.color</p:attrName>
                                        </p:attrNameLst>
                                      </p:cBhvr>
                                      <p:to>
                                        <a:srgbClr val="1073B0"/>
                                      </p:to>
                                    </p:animClr>
                                    <p:animClr clrSpc="rgb" dir="cw">
                                      <p:cBhvr>
                                        <p:cTn id="7" dur="500" fill="hold"/>
                                        <p:tgtEl>
                                          <p:spTgt spid="13">
                                            <p:txEl>
                                              <p:pRg st="0" end="0"/>
                                            </p:txEl>
                                          </p:spTgt>
                                        </p:tgtEl>
                                        <p:attrNameLst>
                                          <p:attrName>fillcolor</p:attrName>
                                        </p:attrNameLst>
                                      </p:cBhvr>
                                      <p:to>
                                        <a:srgbClr val="1073B0"/>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500" tmFilter="0, 0; .2, .5; .8, .5; 1, 0"/>
                                        <p:tgtEl>
                                          <p:spTgt spid="13">
                                            <p:txEl>
                                              <p:pRg st="0" end="0"/>
                                            </p:txEl>
                                          </p:spTgt>
                                        </p:tgtEl>
                                      </p:cBhvr>
                                    </p:animEffect>
                                    <p:animScale>
                                      <p:cBhvr>
                                        <p:cTn id="12" dur="250" autoRev="1" fill="hold"/>
                                        <p:tgtEl>
                                          <p:spTgt spid="13">
                                            <p:txEl>
                                              <p:pRg st="0" end="0"/>
                                            </p:txEl>
                                          </p:spTgt>
                                        </p:tgtEl>
                                      </p:cBhvr>
                                      <p:by x="105000" y="105000"/>
                                    </p:animScale>
                                  </p:childTnLst>
                                </p:cTn>
                              </p:par>
                              <p:par>
                                <p:cTn id="13" presetID="32" presetClass="emph" presetSubtype="0" fill="hold" grpId="1" nodeType="withEffect">
                                  <p:stCondLst>
                                    <p:cond delay="0"/>
                                  </p:stCondLst>
                                  <p:childTnLst>
                                    <p:animRot by="120000">
                                      <p:cBhvr>
                                        <p:cTn id="14" dur="100" fill="hold">
                                          <p:stCondLst>
                                            <p:cond delay="0"/>
                                          </p:stCondLst>
                                        </p:cTn>
                                        <p:tgtEl>
                                          <p:spTgt spid="13">
                                            <p:txEl>
                                              <p:pRg st="0" end="0"/>
                                            </p:txEl>
                                          </p:spTgt>
                                        </p:tgtEl>
                                        <p:attrNameLst>
                                          <p:attrName>r</p:attrName>
                                        </p:attrNameLst>
                                      </p:cBhvr>
                                    </p:animRot>
                                    <p:animRot by="-240000">
                                      <p:cBhvr>
                                        <p:cTn id="15" dur="200" fill="hold">
                                          <p:stCondLst>
                                            <p:cond delay="200"/>
                                          </p:stCondLst>
                                        </p:cTn>
                                        <p:tgtEl>
                                          <p:spTgt spid="13">
                                            <p:txEl>
                                              <p:pRg st="0" end="0"/>
                                            </p:txEl>
                                          </p:spTgt>
                                        </p:tgtEl>
                                        <p:attrNameLst>
                                          <p:attrName>r</p:attrName>
                                        </p:attrNameLst>
                                      </p:cBhvr>
                                    </p:animRot>
                                    <p:animRot by="240000">
                                      <p:cBhvr>
                                        <p:cTn id="16" dur="200" fill="hold">
                                          <p:stCondLst>
                                            <p:cond delay="400"/>
                                          </p:stCondLst>
                                        </p:cTn>
                                        <p:tgtEl>
                                          <p:spTgt spid="13">
                                            <p:txEl>
                                              <p:pRg st="0" end="0"/>
                                            </p:txEl>
                                          </p:spTgt>
                                        </p:tgtEl>
                                        <p:attrNameLst>
                                          <p:attrName>r</p:attrName>
                                        </p:attrNameLst>
                                      </p:cBhvr>
                                    </p:animRot>
                                    <p:animRot by="-240000">
                                      <p:cBhvr>
                                        <p:cTn id="17" dur="200" fill="hold">
                                          <p:stCondLst>
                                            <p:cond delay="600"/>
                                          </p:stCondLst>
                                        </p:cTn>
                                        <p:tgtEl>
                                          <p:spTgt spid="13">
                                            <p:txEl>
                                              <p:pRg st="0" end="0"/>
                                            </p:txEl>
                                          </p:spTgt>
                                        </p:tgtEl>
                                        <p:attrNameLst>
                                          <p:attrName>r</p:attrName>
                                        </p:attrNameLst>
                                      </p:cBhvr>
                                    </p:animRot>
                                    <p:animRot by="120000">
                                      <p:cBhvr>
                                        <p:cTn id="18" dur="200" fill="hold">
                                          <p:stCondLst>
                                            <p:cond delay="800"/>
                                          </p:stCondLst>
                                        </p:cTn>
                                        <p:tgtEl>
                                          <p:spTgt spid="13">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3" grpId="0" build="allAtOnce"/>
      <p:bldP spid="13"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90800" y="4606542"/>
            <a:ext cx="5147552" cy="46196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70000"/>
              </a:lnSpc>
              <a:buFont typeface="Arial" panose="020B0604020202020204" pitchFamily="34" charset="0"/>
              <a:buNone/>
            </a:pPr>
            <a:r>
              <a:rPr lang="en-ZA" sz="4000" b="1" i="1" dirty="0" smtClean="0"/>
              <a:t>  </a:t>
            </a:r>
            <a:r>
              <a:rPr lang="en-ZA" sz="4000" b="1" i="1" dirty="0" smtClean="0">
                <a:solidFill>
                  <a:srgbClr val="1073B0"/>
                </a:solidFill>
              </a:rPr>
              <a:t>Adverb of degree</a:t>
            </a:r>
          </a:p>
          <a:p>
            <a:pPr marL="0" indent="0" algn="r">
              <a:lnSpc>
                <a:spcPct val="70000"/>
              </a:lnSpc>
              <a:buFont typeface="Arial" panose="020B0604020202020204" pitchFamily="34" charset="0"/>
              <a:buNone/>
            </a:pPr>
            <a:r>
              <a:rPr lang="en-ZA" sz="3600" i="1" dirty="0" smtClean="0"/>
              <a:t>(How much?)</a:t>
            </a:r>
            <a:endParaRPr lang="en-GB" sz="3600" i="1" dirty="0"/>
          </a:p>
        </p:txBody>
      </p:sp>
      <p:sp>
        <p:nvSpPr>
          <p:cNvPr id="16" name="Rectangle 15"/>
          <p:cNvSpPr/>
          <p:nvPr/>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p:cNvSpPr txBox="1">
            <a:spLocks/>
          </p:cNvSpPr>
          <p:nvPr/>
        </p:nvSpPr>
        <p:spPr>
          <a:xfrm>
            <a:off x="686409" y="2837324"/>
            <a:ext cx="7294934"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None/>
            </a:pPr>
            <a:r>
              <a:rPr lang="en-ZA" sz="3200" dirty="0" smtClean="0"/>
              <a:t>She reads books enthusiastically</a:t>
            </a:r>
            <a:r>
              <a:rPr lang="en-ZA" sz="2800" dirty="0" smtClean="0"/>
              <a:t> </a:t>
            </a:r>
            <a:r>
              <a:rPr lang="en-ZA" sz="3200" dirty="0" smtClean="0"/>
              <a:t>every day, </a:t>
            </a:r>
          </a:p>
          <a:p>
            <a:pPr marL="0" indent="0">
              <a:lnSpc>
                <a:spcPct val="70000"/>
              </a:lnSpc>
              <a:buFont typeface="Arial" panose="020B0604020202020204" pitchFamily="34" charset="0"/>
              <a:buNone/>
            </a:pPr>
            <a:r>
              <a:rPr lang="en-ZA" sz="3200" dirty="0" smtClean="0"/>
              <a:t>at home and at college. At the moment </a:t>
            </a:r>
          </a:p>
          <a:p>
            <a:pPr marL="0" indent="0">
              <a:lnSpc>
                <a:spcPct val="70000"/>
              </a:lnSpc>
              <a:buFont typeface="Arial" panose="020B0604020202020204" pitchFamily="34" charset="0"/>
              <a:buNone/>
            </a:pPr>
            <a:r>
              <a:rPr lang="en-ZA" sz="3200" dirty="0" smtClean="0"/>
              <a:t>she is reading </a:t>
            </a:r>
            <a:r>
              <a:rPr lang="en-ZA" sz="3200" dirty="0"/>
              <a:t> </a:t>
            </a:r>
            <a:r>
              <a:rPr lang="en-ZA" sz="3200" dirty="0" smtClean="0"/>
              <a:t>                  attentively.</a:t>
            </a:r>
          </a:p>
          <a:p>
            <a:pPr marL="400050" lvl="1" indent="0">
              <a:lnSpc>
                <a:spcPct val="70000"/>
              </a:lnSpc>
              <a:buFont typeface="Arial" panose="020B0604020202020204" pitchFamily="34" charset="0"/>
              <a:buNone/>
            </a:pPr>
            <a:endParaRPr lang="en-ZA" sz="2800" dirty="0"/>
          </a:p>
        </p:txBody>
      </p:sp>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3" name="Content Placeholder 2"/>
          <p:cNvSpPr txBox="1">
            <a:spLocks/>
          </p:cNvSpPr>
          <p:nvPr/>
        </p:nvSpPr>
        <p:spPr>
          <a:xfrm>
            <a:off x="2590800" y="3722215"/>
            <a:ext cx="2796702"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Font typeface="Arial" panose="020B0604020202020204" pitchFamily="34" charset="0"/>
              <a:buNone/>
            </a:pPr>
            <a:r>
              <a:rPr lang="en-ZA" sz="3200" dirty="0" smtClean="0"/>
              <a:t>extremely</a:t>
            </a:r>
            <a:endParaRPr lang="en-ZA" sz="2800" dirty="0"/>
          </a:p>
        </p:txBody>
      </p:sp>
    </p:spTree>
    <p:extLst>
      <p:ext uri="{BB962C8B-B14F-4D97-AF65-F5344CB8AC3E}">
        <p14:creationId xmlns:p14="http://schemas.microsoft.com/office/powerpoint/2010/main" val="2157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13">
                                            <p:txEl>
                                              <p:pRg st="0" end="0"/>
                                            </p:txEl>
                                          </p:spTgt>
                                        </p:tgtEl>
                                        <p:attrNameLst>
                                          <p:attrName>style.color</p:attrName>
                                        </p:attrNameLst>
                                      </p:cBhvr>
                                      <p:to>
                                        <a:srgbClr val="1073B0"/>
                                      </p:to>
                                    </p:animClr>
                                    <p:animClr clrSpc="rgb" dir="cw">
                                      <p:cBhvr>
                                        <p:cTn id="7" dur="500" fill="hold"/>
                                        <p:tgtEl>
                                          <p:spTgt spid="13">
                                            <p:txEl>
                                              <p:pRg st="0" end="0"/>
                                            </p:txEl>
                                          </p:spTgt>
                                        </p:tgtEl>
                                        <p:attrNameLst>
                                          <p:attrName>fillcolor</p:attrName>
                                        </p:attrNameLst>
                                      </p:cBhvr>
                                      <p:to>
                                        <a:srgbClr val="1073B0"/>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500" tmFilter="0, 0; .2, .5; .8, .5; 1, 0"/>
                                        <p:tgtEl>
                                          <p:spTgt spid="13">
                                            <p:txEl>
                                              <p:pRg st="0" end="0"/>
                                            </p:txEl>
                                          </p:spTgt>
                                        </p:tgtEl>
                                      </p:cBhvr>
                                    </p:animEffect>
                                    <p:animScale>
                                      <p:cBhvr>
                                        <p:cTn id="12" dur="250" autoRev="1" fill="hold"/>
                                        <p:tgtEl>
                                          <p:spTgt spid="13">
                                            <p:txEl>
                                              <p:pRg st="0" end="0"/>
                                            </p:txEl>
                                          </p:spTgt>
                                        </p:tgtEl>
                                      </p:cBhvr>
                                      <p:by x="105000" y="105000"/>
                                    </p:animScale>
                                  </p:childTnLst>
                                </p:cTn>
                              </p:par>
                              <p:par>
                                <p:cTn id="13" presetID="32" presetClass="emph" presetSubtype="0" fill="hold" grpId="1" nodeType="withEffect">
                                  <p:stCondLst>
                                    <p:cond delay="0"/>
                                  </p:stCondLst>
                                  <p:childTnLst>
                                    <p:animRot by="120000">
                                      <p:cBhvr>
                                        <p:cTn id="14" dur="100" fill="hold">
                                          <p:stCondLst>
                                            <p:cond delay="0"/>
                                          </p:stCondLst>
                                        </p:cTn>
                                        <p:tgtEl>
                                          <p:spTgt spid="13">
                                            <p:txEl>
                                              <p:pRg st="0" end="0"/>
                                            </p:txEl>
                                          </p:spTgt>
                                        </p:tgtEl>
                                        <p:attrNameLst>
                                          <p:attrName>r</p:attrName>
                                        </p:attrNameLst>
                                      </p:cBhvr>
                                    </p:animRot>
                                    <p:animRot by="-240000">
                                      <p:cBhvr>
                                        <p:cTn id="15" dur="200" fill="hold">
                                          <p:stCondLst>
                                            <p:cond delay="200"/>
                                          </p:stCondLst>
                                        </p:cTn>
                                        <p:tgtEl>
                                          <p:spTgt spid="13">
                                            <p:txEl>
                                              <p:pRg st="0" end="0"/>
                                            </p:txEl>
                                          </p:spTgt>
                                        </p:tgtEl>
                                        <p:attrNameLst>
                                          <p:attrName>r</p:attrName>
                                        </p:attrNameLst>
                                      </p:cBhvr>
                                    </p:animRot>
                                    <p:animRot by="240000">
                                      <p:cBhvr>
                                        <p:cTn id="16" dur="200" fill="hold">
                                          <p:stCondLst>
                                            <p:cond delay="400"/>
                                          </p:stCondLst>
                                        </p:cTn>
                                        <p:tgtEl>
                                          <p:spTgt spid="13">
                                            <p:txEl>
                                              <p:pRg st="0" end="0"/>
                                            </p:txEl>
                                          </p:spTgt>
                                        </p:tgtEl>
                                        <p:attrNameLst>
                                          <p:attrName>r</p:attrName>
                                        </p:attrNameLst>
                                      </p:cBhvr>
                                    </p:animRot>
                                    <p:animRot by="-240000">
                                      <p:cBhvr>
                                        <p:cTn id="17" dur="200" fill="hold">
                                          <p:stCondLst>
                                            <p:cond delay="600"/>
                                          </p:stCondLst>
                                        </p:cTn>
                                        <p:tgtEl>
                                          <p:spTgt spid="13">
                                            <p:txEl>
                                              <p:pRg st="0" end="0"/>
                                            </p:txEl>
                                          </p:spTgt>
                                        </p:tgtEl>
                                        <p:attrNameLst>
                                          <p:attrName>r</p:attrName>
                                        </p:attrNameLst>
                                      </p:cBhvr>
                                    </p:animRot>
                                    <p:animRot by="120000">
                                      <p:cBhvr>
                                        <p:cTn id="18" dur="200" fill="hold">
                                          <p:stCondLst>
                                            <p:cond delay="800"/>
                                          </p:stCondLst>
                                        </p:cTn>
                                        <p:tgtEl>
                                          <p:spTgt spid="13">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3" grpId="0" build="allAtOnce"/>
      <p:bldP spid="13" grpI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90800" y="4606542"/>
            <a:ext cx="5147552" cy="46196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70000"/>
              </a:lnSpc>
              <a:buFont typeface="Arial" panose="020B0604020202020204" pitchFamily="34" charset="0"/>
              <a:buNone/>
            </a:pPr>
            <a:r>
              <a:rPr lang="en-ZA" sz="4000" b="1" i="1" dirty="0" smtClean="0"/>
              <a:t>  </a:t>
            </a:r>
            <a:r>
              <a:rPr lang="en-ZA" sz="4000" b="1" i="1" dirty="0" smtClean="0">
                <a:solidFill>
                  <a:srgbClr val="1073B0"/>
                </a:solidFill>
              </a:rPr>
              <a:t>Adverb of manner </a:t>
            </a:r>
          </a:p>
          <a:p>
            <a:pPr marL="0" indent="0" algn="r">
              <a:lnSpc>
                <a:spcPct val="70000"/>
              </a:lnSpc>
              <a:buFont typeface="Arial" panose="020B0604020202020204" pitchFamily="34" charset="0"/>
              <a:buNone/>
            </a:pPr>
            <a:r>
              <a:rPr lang="en-ZA" sz="3600" i="1" dirty="0" smtClean="0"/>
              <a:t>(How?)</a:t>
            </a:r>
            <a:endParaRPr lang="en-GB" sz="3600" i="1" dirty="0"/>
          </a:p>
        </p:txBody>
      </p:sp>
      <p:sp>
        <p:nvSpPr>
          <p:cNvPr id="16" name="Rectangle 15"/>
          <p:cNvSpPr/>
          <p:nvPr/>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p:cNvSpPr txBox="1">
            <a:spLocks/>
          </p:cNvSpPr>
          <p:nvPr/>
        </p:nvSpPr>
        <p:spPr>
          <a:xfrm>
            <a:off x="686409" y="2837324"/>
            <a:ext cx="7294934" cy="1000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None/>
            </a:pPr>
            <a:r>
              <a:rPr lang="en-ZA" sz="3200" dirty="0" smtClean="0"/>
              <a:t>She reads books enthusiastically</a:t>
            </a:r>
            <a:r>
              <a:rPr lang="en-ZA" sz="2800" dirty="0" smtClean="0"/>
              <a:t> </a:t>
            </a:r>
            <a:r>
              <a:rPr lang="en-ZA" sz="3200" dirty="0" smtClean="0"/>
              <a:t>every day, </a:t>
            </a:r>
          </a:p>
          <a:p>
            <a:pPr marL="0" indent="0">
              <a:lnSpc>
                <a:spcPct val="70000"/>
              </a:lnSpc>
              <a:buFont typeface="Arial" panose="020B0604020202020204" pitchFamily="34" charset="0"/>
              <a:buNone/>
            </a:pPr>
            <a:r>
              <a:rPr lang="en-ZA" sz="3200" dirty="0" smtClean="0"/>
              <a:t>at home and at college. At the moment </a:t>
            </a:r>
          </a:p>
          <a:p>
            <a:pPr marL="0" indent="0">
              <a:lnSpc>
                <a:spcPct val="70000"/>
              </a:lnSpc>
              <a:buNone/>
            </a:pPr>
            <a:r>
              <a:rPr lang="en-ZA" sz="3200" dirty="0" smtClean="0"/>
              <a:t>she is </a:t>
            </a:r>
            <a:r>
              <a:rPr lang="en-ZA" sz="3200" dirty="0"/>
              <a:t>reading </a:t>
            </a:r>
            <a:r>
              <a:rPr lang="en-ZA" sz="3200" dirty="0" smtClean="0"/>
              <a:t>extremely                    .</a:t>
            </a:r>
          </a:p>
          <a:p>
            <a:pPr marL="400050" lvl="1" indent="0">
              <a:lnSpc>
                <a:spcPct val="70000"/>
              </a:lnSpc>
              <a:buFont typeface="Arial" panose="020B0604020202020204" pitchFamily="34" charset="0"/>
              <a:buNone/>
            </a:pPr>
            <a:endParaRPr lang="en-ZA" sz="2800" dirty="0"/>
          </a:p>
        </p:txBody>
      </p:sp>
      <p:sp>
        <p:nvSpPr>
          <p:cNvPr id="2" name="Title 1"/>
          <p:cNvSpPr>
            <a:spLocks noGrp="1"/>
          </p:cNvSpPr>
          <p:nvPr>
            <p:ph type="title"/>
          </p:nvPr>
        </p:nvSpPr>
        <p:spPr/>
        <p:txBody>
          <a:bodyPr/>
          <a:lstStyle/>
          <a:p>
            <a:r>
              <a:rPr lang="en-ZA" dirty="0"/>
              <a:t>Adverbs</a:t>
            </a:r>
            <a:endParaRPr lang="en-GB" dirty="0"/>
          </a:p>
        </p:txBody>
      </p:sp>
      <p:sp>
        <p:nvSpPr>
          <p:cNvPr id="6" name="Rectangle 5"/>
          <p:cNvSpPr/>
          <p:nvPr/>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Content Placeholder 2"/>
          <p:cNvSpPr>
            <a:spLocks noGrp="1"/>
          </p:cNvSpPr>
          <p:nvPr>
            <p:ph idx="1"/>
          </p:nvPr>
        </p:nvSpPr>
        <p:spPr>
          <a:xfrm>
            <a:off x="814691" y="1608105"/>
            <a:ext cx="6777039" cy="515970"/>
          </a:xfrm>
        </p:spPr>
        <p:txBody>
          <a:bodyPr/>
          <a:lstStyle/>
          <a:p>
            <a:pPr marL="0" indent="0">
              <a:buNone/>
            </a:pPr>
            <a:r>
              <a:rPr lang="en-ZA" sz="2400" dirty="0"/>
              <a:t>Tell you more about a </a:t>
            </a:r>
            <a:r>
              <a:rPr lang="en-ZA" sz="2400" dirty="0" smtClean="0"/>
              <a:t>verb</a:t>
            </a:r>
          </a:p>
        </p:txBody>
      </p:sp>
      <p:sp>
        <p:nvSpPr>
          <p:cNvPr id="14" name="Rectangle 13"/>
          <p:cNvSpPr/>
          <p:nvPr/>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3" name="Content Placeholder 2"/>
          <p:cNvSpPr txBox="1">
            <a:spLocks/>
          </p:cNvSpPr>
          <p:nvPr/>
        </p:nvSpPr>
        <p:spPr>
          <a:xfrm>
            <a:off x="4346702" y="3731446"/>
            <a:ext cx="2796702"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None/>
            </a:pPr>
            <a:r>
              <a:rPr lang="en-ZA" sz="3200" dirty="0"/>
              <a:t>a</a:t>
            </a:r>
            <a:r>
              <a:rPr lang="en-ZA" sz="3200" dirty="0" smtClean="0"/>
              <a:t>ttentively</a:t>
            </a:r>
            <a:endParaRPr lang="en-ZA" sz="2800" dirty="0"/>
          </a:p>
        </p:txBody>
      </p:sp>
    </p:spTree>
    <p:extLst>
      <p:ext uri="{BB962C8B-B14F-4D97-AF65-F5344CB8AC3E}">
        <p14:creationId xmlns:p14="http://schemas.microsoft.com/office/powerpoint/2010/main" val="26606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13">
                                            <p:txEl>
                                              <p:pRg st="0" end="0"/>
                                            </p:txEl>
                                          </p:spTgt>
                                        </p:tgtEl>
                                        <p:attrNameLst>
                                          <p:attrName>style.color</p:attrName>
                                        </p:attrNameLst>
                                      </p:cBhvr>
                                      <p:to>
                                        <a:srgbClr val="1073B0"/>
                                      </p:to>
                                    </p:animClr>
                                    <p:animClr clrSpc="rgb" dir="cw">
                                      <p:cBhvr>
                                        <p:cTn id="7" dur="500" fill="hold"/>
                                        <p:tgtEl>
                                          <p:spTgt spid="13">
                                            <p:txEl>
                                              <p:pRg st="0" end="0"/>
                                            </p:txEl>
                                          </p:spTgt>
                                        </p:tgtEl>
                                        <p:attrNameLst>
                                          <p:attrName>fillcolor</p:attrName>
                                        </p:attrNameLst>
                                      </p:cBhvr>
                                      <p:to>
                                        <a:srgbClr val="1073B0"/>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500" tmFilter="0, 0; .2, .5; .8, .5; 1, 0"/>
                                        <p:tgtEl>
                                          <p:spTgt spid="13">
                                            <p:txEl>
                                              <p:pRg st="0" end="0"/>
                                            </p:txEl>
                                          </p:spTgt>
                                        </p:tgtEl>
                                      </p:cBhvr>
                                    </p:animEffect>
                                    <p:animScale>
                                      <p:cBhvr>
                                        <p:cTn id="12" dur="250" autoRev="1" fill="hold"/>
                                        <p:tgtEl>
                                          <p:spTgt spid="13">
                                            <p:txEl>
                                              <p:pRg st="0" end="0"/>
                                            </p:txEl>
                                          </p:spTgt>
                                        </p:tgtEl>
                                      </p:cBhvr>
                                      <p:by x="105000" y="105000"/>
                                    </p:animScale>
                                  </p:childTnLst>
                                </p:cTn>
                              </p:par>
                              <p:par>
                                <p:cTn id="13" presetID="32" presetClass="emph" presetSubtype="0" fill="hold" grpId="1" nodeType="withEffect">
                                  <p:stCondLst>
                                    <p:cond delay="0"/>
                                  </p:stCondLst>
                                  <p:childTnLst>
                                    <p:animRot by="120000">
                                      <p:cBhvr>
                                        <p:cTn id="14" dur="100" fill="hold">
                                          <p:stCondLst>
                                            <p:cond delay="0"/>
                                          </p:stCondLst>
                                        </p:cTn>
                                        <p:tgtEl>
                                          <p:spTgt spid="13">
                                            <p:txEl>
                                              <p:pRg st="0" end="0"/>
                                            </p:txEl>
                                          </p:spTgt>
                                        </p:tgtEl>
                                        <p:attrNameLst>
                                          <p:attrName>r</p:attrName>
                                        </p:attrNameLst>
                                      </p:cBhvr>
                                    </p:animRot>
                                    <p:animRot by="-240000">
                                      <p:cBhvr>
                                        <p:cTn id="15" dur="200" fill="hold">
                                          <p:stCondLst>
                                            <p:cond delay="200"/>
                                          </p:stCondLst>
                                        </p:cTn>
                                        <p:tgtEl>
                                          <p:spTgt spid="13">
                                            <p:txEl>
                                              <p:pRg st="0" end="0"/>
                                            </p:txEl>
                                          </p:spTgt>
                                        </p:tgtEl>
                                        <p:attrNameLst>
                                          <p:attrName>r</p:attrName>
                                        </p:attrNameLst>
                                      </p:cBhvr>
                                    </p:animRot>
                                    <p:animRot by="240000">
                                      <p:cBhvr>
                                        <p:cTn id="16" dur="200" fill="hold">
                                          <p:stCondLst>
                                            <p:cond delay="400"/>
                                          </p:stCondLst>
                                        </p:cTn>
                                        <p:tgtEl>
                                          <p:spTgt spid="13">
                                            <p:txEl>
                                              <p:pRg st="0" end="0"/>
                                            </p:txEl>
                                          </p:spTgt>
                                        </p:tgtEl>
                                        <p:attrNameLst>
                                          <p:attrName>r</p:attrName>
                                        </p:attrNameLst>
                                      </p:cBhvr>
                                    </p:animRot>
                                    <p:animRot by="-240000">
                                      <p:cBhvr>
                                        <p:cTn id="17" dur="200" fill="hold">
                                          <p:stCondLst>
                                            <p:cond delay="600"/>
                                          </p:stCondLst>
                                        </p:cTn>
                                        <p:tgtEl>
                                          <p:spTgt spid="13">
                                            <p:txEl>
                                              <p:pRg st="0" end="0"/>
                                            </p:txEl>
                                          </p:spTgt>
                                        </p:tgtEl>
                                        <p:attrNameLst>
                                          <p:attrName>r</p:attrName>
                                        </p:attrNameLst>
                                      </p:cBhvr>
                                    </p:animRot>
                                    <p:animRot by="120000">
                                      <p:cBhvr>
                                        <p:cTn id="18" dur="200" fill="hold">
                                          <p:stCondLst>
                                            <p:cond delay="800"/>
                                          </p:stCondLst>
                                        </p:cTn>
                                        <p:tgtEl>
                                          <p:spTgt spid="13">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3" grpId="0" build="allAtOnce"/>
      <p:bldP spid="13"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ZA" sz="4000" dirty="0"/>
              <a:t>The athlete runs fast (faster, fastest). He runs rhythmically (more rhythmically, most rhythmically). </a:t>
            </a:r>
          </a:p>
          <a:p>
            <a:r>
              <a:rPr lang="en-ZA" sz="4000" dirty="0"/>
              <a:t>He practises regularly and saves much (more, most) time by living close to the track</a:t>
            </a:r>
            <a:r>
              <a:rPr lang="en-ZA" sz="4000" dirty="0" smtClean="0"/>
              <a:t>.</a:t>
            </a:r>
            <a:endParaRPr lang="en-ZA" sz="4000" dirty="0">
              <a:solidFill>
                <a:srgbClr val="FF0000"/>
              </a:solidFill>
            </a:endParaRPr>
          </a:p>
        </p:txBody>
      </p:sp>
      <p:sp>
        <p:nvSpPr>
          <p:cNvPr id="2" name="Title 1"/>
          <p:cNvSpPr>
            <a:spLocks noGrp="1"/>
          </p:cNvSpPr>
          <p:nvPr>
            <p:ph type="title"/>
          </p:nvPr>
        </p:nvSpPr>
        <p:spPr/>
        <p:txBody>
          <a:bodyPr/>
          <a:lstStyle/>
          <a:p>
            <a:r>
              <a:rPr lang="en-ZA" dirty="0"/>
              <a:t>Adverbs in pictures</a:t>
            </a:r>
            <a:endParaRPr lang="en-GB" dirty="0"/>
          </a:p>
        </p:txBody>
      </p:sp>
    </p:spTree>
    <p:extLst>
      <p:ext uri="{BB962C8B-B14F-4D97-AF65-F5344CB8AC3E}">
        <p14:creationId xmlns:p14="http://schemas.microsoft.com/office/powerpoint/2010/main" val="3906222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Adverbs in pictures</a:t>
            </a:r>
            <a:endParaRPr lang="en-GB" dirty="0"/>
          </a:p>
        </p:txBody>
      </p:sp>
      <p:pic>
        <p:nvPicPr>
          <p:cNvPr id="7" name="Adverbs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4787" y="1085851"/>
            <a:ext cx="6938177" cy="4906111"/>
          </a:xfrm>
          <a:prstGeom prst="rect">
            <a:avLst/>
          </a:prstGeom>
        </p:spPr>
      </p:pic>
      <p:sp>
        <p:nvSpPr>
          <p:cNvPr id="5" name="Rectangle 4"/>
          <p:cNvSpPr/>
          <p:nvPr/>
        </p:nvSpPr>
        <p:spPr>
          <a:xfrm>
            <a:off x="29029" y="901418"/>
            <a:ext cx="8364067" cy="5090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9682" y="1548834"/>
            <a:ext cx="3054676" cy="3601783"/>
          </a:xfrm>
          <a:prstGeom prst="rect">
            <a:avLst/>
          </a:prstGeom>
        </p:spPr>
      </p:pic>
    </p:spTree>
    <p:extLst>
      <p:ext uri="{BB962C8B-B14F-4D97-AF65-F5344CB8AC3E}">
        <p14:creationId xmlns:p14="http://schemas.microsoft.com/office/powerpoint/2010/main" val="27917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83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5.9</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5</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5.9 on page </a:t>
            </a:r>
            <a:r>
              <a:rPr lang="en-ZA" sz="1700" b="0" dirty="0" smtClean="0">
                <a:solidFill>
                  <a:schemeClr val="tx1"/>
                </a:solidFill>
              </a:rPr>
              <a:t>75 </a:t>
            </a:r>
            <a:r>
              <a:rPr lang="en-ZA" sz="1700" b="0" dirty="0">
                <a:solidFill>
                  <a:schemeClr val="tx1"/>
                </a:solidFill>
              </a:rPr>
              <a:t>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36265955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Summary of Module 5</a:t>
            </a:r>
          </a:p>
        </p:txBody>
      </p:sp>
      <p:pic>
        <p:nvPicPr>
          <p:cNvPr id="3" name="Picture 2"/>
          <p:cNvPicPr>
            <a:picLocks noChangeAspect="1"/>
          </p:cNvPicPr>
          <p:nvPr/>
        </p:nvPicPr>
        <p:blipFill>
          <a:blip r:embed="rId2"/>
          <a:stretch>
            <a:fillRect/>
          </a:stretch>
        </p:blipFill>
        <p:spPr>
          <a:xfrm>
            <a:off x="522219" y="1447800"/>
            <a:ext cx="7337561" cy="3879375"/>
          </a:xfrm>
          <a:prstGeom prst="rect">
            <a:avLst/>
          </a:prstGeom>
        </p:spPr>
      </p:pic>
    </p:spTree>
    <p:extLst>
      <p:ext uri="{BB962C8B-B14F-4D97-AF65-F5344CB8AC3E}">
        <p14:creationId xmlns:p14="http://schemas.microsoft.com/office/powerpoint/2010/main" val="3457879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a:t>
            </a:r>
            <a:r>
              <a:rPr lang="en-ZA" dirty="0"/>
              <a:t>5</a:t>
            </a:r>
            <a:endParaRPr lang="en-GB" dirty="0"/>
          </a:p>
        </p:txBody>
      </p:sp>
      <p:sp>
        <p:nvSpPr>
          <p:cNvPr id="6" name="Text Placeholder 2"/>
          <p:cNvSpPr txBox="1">
            <a:spLocks/>
          </p:cNvSpPr>
          <p:nvPr/>
        </p:nvSpPr>
        <p:spPr>
          <a:xfrm>
            <a:off x="385763" y="4440022"/>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prstClr val="black"/>
                </a:solidFill>
              </a:rPr>
              <a:t>Test your knowledge of Module 5</a:t>
            </a:r>
            <a:r>
              <a:rPr lang="en-ZA" sz="1800" b="0" dirty="0" smtClean="0">
                <a:solidFill>
                  <a:prstClr val="black"/>
                </a:solidFill>
              </a:rPr>
              <a:t> </a:t>
            </a:r>
            <a:r>
              <a:rPr lang="en-ZA" sz="1800" b="0" dirty="0">
                <a:solidFill>
                  <a:prstClr val="black"/>
                </a:solidFill>
              </a:rPr>
              <a:t>by completing the Formative assessment on page </a:t>
            </a:r>
            <a:r>
              <a:rPr lang="en-ZA" sz="1800" b="0" dirty="0" smtClean="0">
                <a:solidFill>
                  <a:prstClr val="black"/>
                </a:solidFill>
              </a:rPr>
              <a:t>77 of </a:t>
            </a:r>
            <a:r>
              <a:rPr lang="en-ZA" sz="1800" b="0" dirty="0">
                <a:solidFill>
                  <a:prstClr val="black"/>
                </a:solidFill>
              </a:rPr>
              <a:t>your </a:t>
            </a:r>
            <a:r>
              <a:rPr lang="en-ZA" sz="1800" b="0" i="1" dirty="0">
                <a:solidFill>
                  <a:prstClr val="black"/>
                </a:solidFill>
              </a:rPr>
              <a:t>Student’s Book</a:t>
            </a:r>
            <a:r>
              <a:rPr lang="en-ZA" sz="1800" b="0" dirty="0">
                <a:solidFill>
                  <a:prstClr val="black"/>
                </a:solidFill>
              </a:rPr>
              <a:t>.</a:t>
            </a:r>
          </a:p>
          <a:p>
            <a:endParaRPr lang="en-ZA" sz="1800" b="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Tree>
    <p:extLst>
      <p:ext uri="{BB962C8B-B14F-4D97-AF65-F5344CB8AC3E}">
        <p14:creationId xmlns:p14="http://schemas.microsoft.com/office/powerpoint/2010/main" val="3394340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1"/>
            <a:ext cx="7772400" cy="990599"/>
          </a:xfrm>
          <a:prstGeom prst="rect">
            <a:avLst/>
          </a:prstGeom>
        </p:spPr>
        <p:txBody>
          <a:bodyPr/>
          <a:lstStyle/>
          <a:p>
            <a:r>
              <a:rPr lang="en-ZA" sz="4400" b="1" dirty="0" smtClean="0">
                <a:latin typeface="+mn-lt"/>
              </a:rPr>
              <a:t>Overview (continued)</a:t>
            </a:r>
            <a:endParaRPr lang="en-ZA" sz="4400" b="1" dirty="0">
              <a:latin typeface="+mn-lt"/>
            </a:endParaRPr>
          </a:p>
        </p:txBody>
      </p:sp>
      <p:sp>
        <p:nvSpPr>
          <p:cNvPr id="3" name="Subtitle 2"/>
          <p:cNvSpPr>
            <a:spLocks noGrp="1"/>
          </p:cNvSpPr>
          <p:nvPr>
            <p:ph type="subTitle" idx="4294967295"/>
          </p:nvPr>
        </p:nvSpPr>
        <p:spPr>
          <a:xfrm>
            <a:off x="685800" y="1143000"/>
            <a:ext cx="7239000" cy="5410200"/>
          </a:xfrm>
          <a:prstGeom prst="rect">
            <a:avLst/>
          </a:prstGeom>
        </p:spPr>
        <p:txBody>
          <a:bodyPr>
            <a:noAutofit/>
          </a:bodyPr>
          <a:lstStyle/>
          <a:p>
            <a:pPr marL="355600" indent="-355600"/>
            <a:r>
              <a:rPr lang="en-ZA" sz="3200" dirty="0" smtClean="0"/>
              <a:t>Connotative </a:t>
            </a:r>
            <a:r>
              <a:rPr lang="en-ZA" sz="3200" dirty="0"/>
              <a:t>and denotative meaning</a:t>
            </a:r>
          </a:p>
          <a:p>
            <a:pPr marL="539750" lvl="1"/>
            <a:r>
              <a:rPr lang="en-ZA" sz="2800" dirty="0"/>
              <a:t>Idioms </a:t>
            </a:r>
            <a:endParaRPr lang="en-ZA" sz="2800" dirty="0" smtClean="0"/>
          </a:p>
          <a:p>
            <a:pPr marL="539750" lvl="1"/>
            <a:r>
              <a:rPr lang="en-ZA" sz="2800" dirty="0"/>
              <a:t>P</a:t>
            </a:r>
            <a:r>
              <a:rPr lang="en-ZA" sz="2800" dirty="0" smtClean="0"/>
              <a:t>roverbs</a:t>
            </a:r>
            <a:endParaRPr lang="en-ZA" sz="2800" dirty="0"/>
          </a:p>
          <a:p>
            <a:pPr marL="355600" indent="-355600"/>
            <a:r>
              <a:rPr lang="en-ZA" sz="3200" dirty="0"/>
              <a:t>Adjectives</a:t>
            </a:r>
          </a:p>
          <a:p>
            <a:pPr marL="355600" indent="-355600"/>
            <a:r>
              <a:rPr lang="en-ZA" sz="3200" dirty="0"/>
              <a:t>Adverbs </a:t>
            </a:r>
          </a:p>
        </p:txBody>
      </p:sp>
    </p:spTree>
    <p:extLst>
      <p:ext uri="{BB962C8B-B14F-4D97-AF65-F5344CB8AC3E}">
        <p14:creationId xmlns:p14="http://schemas.microsoft.com/office/powerpoint/2010/main" val="2503700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99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 and speak to interact with others: Conversations</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880" y="2900532"/>
            <a:ext cx="1021859" cy="25442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562101"/>
            <a:ext cx="1676908" cy="176678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629" y="2053833"/>
            <a:ext cx="1937018" cy="1578160"/>
          </a:xfrm>
          <a:prstGeom prst="rect">
            <a:avLst/>
          </a:prstGeom>
        </p:spPr>
      </p:pic>
      <p:sp>
        <p:nvSpPr>
          <p:cNvPr id="10" name="Content Placeholder 2"/>
          <p:cNvSpPr txBox="1">
            <a:spLocks/>
          </p:cNvSpPr>
          <p:nvPr/>
        </p:nvSpPr>
        <p:spPr>
          <a:xfrm>
            <a:off x="4918430" y="2152649"/>
            <a:ext cx="1539133" cy="75736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1600" b="1" dirty="0"/>
              <a:t>The sky? No seriously, there is so much going on in my life right now…</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757" y="2154636"/>
            <a:ext cx="2748518" cy="31464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638" y="2164161"/>
            <a:ext cx="1496311" cy="138314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9535" y="2612829"/>
            <a:ext cx="2695049" cy="757983"/>
          </a:xfrm>
          <a:prstGeom prst="rect">
            <a:avLst/>
          </a:prstGeom>
        </p:spPr>
      </p:pic>
    </p:spTree>
    <p:extLst>
      <p:ext uri="{BB962C8B-B14F-4D97-AF65-F5344CB8AC3E}">
        <p14:creationId xmlns:p14="http://schemas.microsoft.com/office/powerpoint/2010/main" val="276679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81001" y="1981200"/>
            <a:ext cx="7753352"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en-ZA" sz="2400" b="1" dirty="0" smtClean="0"/>
              <a:t>Conversation </a:t>
            </a:r>
            <a:endParaRPr lang="en-ZA" sz="2400" b="1" dirty="0"/>
          </a:p>
          <a:p>
            <a:pPr>
              <a:lnSpc>
                <a:spcPct val="100000"/>
              </a:lnSpc>
              <a:spcBef>
                <a:spcPts val="300"/>
              </a:spcBef>
            </a:pPr>
            <a:r>
              <a:rPr lang="en-ZA" dirty="0" smtClean="0"/>
              <a:t>Mostly informal</a:t>
            </a:r>
          </a:p>
          <a:p>
            <a:pPr>
              <a:lnSpc>
                <a:spcPct val="100000"/>
              </a:lnSpc>
              <a:spcBef>
                <a:spcPts val="300"/>
              </a:spcBef>
            </a:pPr>
            <a:r>
              <a:rPr lang="en-ZA" dirty="0"/>
              <a:t>V</a:t>
            </a:r>
            <a:r>
              <a:rPr lang="en-ZA" dirty="0" smtClean="0"/>
              <a:t>erbal</a:t>
            </a:r>
            <a:r>
              <a:rPr lang="en-ZA" dirty="0"/>
              <a:t>: words and </a:t>
            </a:r>
            <a:r>
              <a:rPr lang="en-ZA" dirty="0" smtClean="0"/>
              <a:t>language</a:t>
            </a:r>
            <a:endParaRPr lang="en-ZA" dirty="0" smtClean="0">
              <a:solidFill>
                <a:srgbClr val="FF0000"/>
              </a:solidFill>
            </a:endParaRPr>
          </a:p>
          <a:p>
            <a:pPr>
              <a:lnSpc>
                <a:spcPct val="100000"/>
              </a:lnSpc>
              <a:spcBef>
                <a:spcPts val="300"/>
              </a:spcBef>
            </a:pPr>
            <a:r>
              <a:rPr lang="en-ZA" dirty="0" smtClean="0"/>
              <a:t>Non-verbal</a:t>
            </a:r>
            <a:r>
              <a:rPr lang="en-ZA" dirty="0"/>
              <a:t>: body language </a:t>
            </a:r>
            <a:r>
              <a:rPr lang="en-ZA" dirty="0" smtClean="0"/>
              <a:t>and use </a:t>
            </a:r>
            <a:r>
              <a:rPr lang="en-ZA" dirty="0"/>
              <a:t>of </a:t>
            </a:r>
            <a:r>
              <a:rPr lang="en-ZA" dirty="0" smtClean="0"/>
              <a:t>voice</a:t>
            </a:r>
            <a:endParaRPr lang="en-ZA" dirty="0"/>
          </a:p>
          <a:p>
            <a:pPr>
              <a:lnSpc>
                <a:spcPct val="100000"/>
              </a:lnSpc>
              <a:spcBef>
                <a:spcPts val="300"/>
              </a:spcBef>
            </a:pPr>
            <a:r>
              <a:rPr lang="en-ZA" dirty="0"/>
              <a:t>P</a:t>
            </a:r>
            <a:r>
              <a:rPr lang="en-ZA" dirty="0" smtClean="0"/>
              <a:t>urpose</a:t>
            </a:r>
            <a:r>
              <a:rPr lang="en-ZA" dirty="0"/>
              <a:t>: to interact </a:t>
            </a:r>
            <a:r>
              <a:rPr lang="en-ZA" dirty="0" smtClean="0"/>
              <a:t>informally</a:t>
            </a:r>
            <a:endParaRPr lang="en-ZA" dirty="0"/>
          </a:p>
          <a:p>
            <a:pPr>
              <a:lnSpc>
                <a:spcPct val="100000"/>
              </a:lnSpc>
              <a:spcBef>
                <a:spcPts val="300"/>
              </a:spcBef>
            </a:pPr>
            <a:endParaRPr lang="en-ZA" dirty="0"/>
          </a:p>
          <a:p>
            <a:pPr marL="0" indent="0">
              <a:lnSpc>
                <a:spcPct val="100000"/>
              </a:lnSpc>
              <a:spcBef>
                <a:spcPts val="300"/>
              </a:spcBef>
              <a:buFont typeface="Arial" panose="020B0604020202020204" pitchFamily="34" charset="0"/>
              <a:buNone/>
            </a:pPr>
            <a:endParaRPr lang="en-ZA" dirty="0"/>
          </a:p>
        </p:txBody>
      </p:sp>
      <p:sp>
        <p:nvSpPr>
          <p:cNvPr id="2" name="Title 1"/>
          <p:cNvSpPr>
            <a:spLocks noGrp="1"/>
          </p:cNvSpPr>
          <p:nvPr>
            <p:ph type="title"/>
          </p:nvPr>
        </p:nvSpPr>
        <p:spPr/>
        <p:txBody>
          <a:bodyPr/>
          <a:lstStyle/>
          <a:p>
            <a:r>
              <a:rPr lang="en-ZA" dirty="0"/>
              <a:t>Listen and speak to interact with others: Conversations</a:t>
            </a:r>
            <a:endParaRPr lang="en-GB" dirty="0"/>
          </a:p>
        </p:txBody>
      </p:sp>
    </p:spTree>
    <p:extLst>
      <p:ext uri="{BB962C8B-B14F-4D97-AF65-F5344CB8AC3E}">
        <p14:creationId xmlns:p14="http://schemas.microsoft.com/office/powerpoint/2010/main" val="766067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 and speak to interact with others: Discussions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985" y="3215699"/>
            <a:ext cx="1198555" cy="194702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382" y="3158114"/>
            <a:ext cx="1197938" cy="19476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54995" y="1930557"/>
            <a:ext cx="1731199" cy="1410473"/>
          </a:xfrm>
          <a:prstGeom prst="rect">
            <a:avLst/>
          </a:prstGeom>
        </p:spPr>
      </p:pic>
      <p:sp>
        <p:nvSpPr>
          <p:cNvPr id="11" name="Content Placeholder 2"/>
          <p:cNvSpPr txBox="1">
            <a:spLocks/>
          </p:cNvSpPr>
          <p:nvPr/>
        </p:nvSpPr>
        <p:spPr>
          <a:xfrm>
            <a:off x="1957559" y="2089348"/>
            <a:ext cx="2170844" cy="3556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50000"/>
              </a:lnSpc>
              <a:spcBef>
                <a:spcPts val="800"/>
              </a:spcBef>
              <a:buNone/>
            </a:pPr>
            <a:r>
              <a:rPr lang="en-ZA" sz="1800" b="1" dirty="0" smtClean="0"/>
              <a:t>We need to </a:t>
            </a:r>
          </a:p>
          <a:p>
            <a:pPr marL="0" indent="0" algn="ctr">
              <a:lnSpc>
                <a:spcPct val="50000"/>
              </a:lnSpc>
              <a:spcBef>
                <a:spcPts val="800"/>
              </a:spcBef>
              <a:buNone/>
            </a:pPr>
            <a:r>
              <a:rPr lang="en-ZA" sz="1800" b="1" dirty="0" smtClean="0"/>
              <a:t>discuss the </a:t>
            </a:r>
          </a:p>
          <a:p>
            <a:pPr marL="0" indent="0" algn="ctr">
              <a:lnSpc>
                <a:spcPct val="50000"/>
              </a:lnSpc>
              <a:spcBef>
                <a:spcPts val="800"/>
              </a:spcBef>
              <a:buNone/>
            </a:pPr>
            <a:r>
              <a:rPr lang="en-ZA" sz="1800" b="1" dirty="0" smtClean="0"/>
              <a:t>agenda </a:t>
            </a:r>
          </a:p>
          <a:p>
            <a:pPr marL="0" indent="0" algn="ctr">
              <a:lnSpc>
                <a:spcPct val="50000"/>
              </a:lnSpc>
              <a:spcBef>
                <a:spcPts val="800"/>
              </a:spcBef>
              <a:buNone/>
            </a:pPr>
            <a:r>
              <a:rPr lang="en-ZA" sz="1800" b="1" dirty="0" smtClean="0"/>
              <a:t>for tomorrow.</a:t>
            </a:r>
            <a:endParaRPr lang="en-ZA" sz="1800" b="1"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386" y="2283613"/>
            <a:ext cx="1299425" cy="1058690"/>
          </a:xfrm>
          <a:prstGeom prst="rect">
            <a:avLst/>
          </a:prstGeom>
        </p:spPr>
      </p:pic>
      <p:sp>
        <p:nvSpPr>
          <p:cNvPr id="13" name="Content Placeholder 2"/>
          <p:cNvSpPr txBox="1">
            <a:spLocks/>
          </p:cNvSpPr>
          <p:nvPr/>
        </p:nvSpPr>
        <p:spPr>
          <a:xfrm>
            <a:off x="4970017" y="2343101"/>
            <a:ext cx="1136103" cy="3556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1800" b="1" dirty="0" smtClean="0"/>
              <a:t>Let us discuss it now.</a:t>
            </a:r>
            <a:endParaRPr lang="en-ZA" sz="1800" b="1"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212" y="2016301"/>
            <a:ext cx="2748518" cy="3146418"/>
          </a:xfrm>
          <a:prstGeom prst="rect">
            <a:avLst/>
          </a:prstGeom>
        </p:spPr>
      </p:pic>
    </p:spTree>
    <p:extLst>
      <p:ext uri="{BB962C8B-B14F-4D97-AF65-F5344CB8AC3E}">
        <p14:creationId xmlns:p14="http://schemas.microsoft.com/office/powerpoint/2010/main" val="325775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14338" y="1981201"/>
            <a:ext cx="7510462" cy="3429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en-ZA" sz="3200" b="1" dirty="0"/>
              <a:t>Discussion</a:t>
            </a:r>
          </a:p>
          <a:p>
            <a:pPr>
              <a:lnSpc>
                <a:spcPct val="100000"/>
              </a:lnSpc>
              <a:spcBef>
                <a:spcPts val="300"/>
              </a:spcBef>
            </a:pPr>
            <a:r>
              <a:rPr lang="en-ZA" sz="3200" dirty="0" smtClean="0"/>
              <a:t>Mostly </a:t>
            </a:r>
            <a:r>
              <a:rPr lang="en-ZA" sz="3200" dirty="0"/>
              <a:t>f</a:t>
            </a:r>
            <a:r>
              <a:rPr lang="en-ZA" sz="3200" dirty="0" smtClean="0"/>
              <a:t>ormal</a:t>
            </a:r>
          </a:p>
          <a:p>
            <a:pPr>
              <a:lnSpc>
                <a:spcPct val="100000"/>
              </a:lnSpc>
              <a:spcBef>
                <a:spcPts val="300"/>
              </a:spcBef>
            </a:pPr>
            <a:r>
              <a:rPr lang="en-ZA" sz="3200" dirty="0"/>
              <a:t>V</a:t>
            </a:r>
            <a:r>
              <a:rPr lang="en-ZA" sz="3200" dirty="0" smtClean="0"/>
              <a:t>erbal</a:t>
            </a:r>
            <a:r>
              <a:rPr lang="en-ZA" sz="3200" dirty="0"/>
              <a:t>: words and </a:t>
            </a:r>
            <a:r>
              <a:rPr lang="en-ZA" sz="3200" dirty="0" smtClean="0"/>
              <a:t>language</a:t>
            </a:r>
            <a:endParaRPr lang="en-ZA" sz="3200" dirty="0" smtClean="0">
              <a:solidFill>
                <a:srgbClr val="FF0000"/>
              </a:solidFill>
            </a:endParaRPr>
          </a:p>
          <a:p>
            <a:pPr>
              <a:lnSpc>
                <a:spcPct val="100000"/>
              </a:lnSpc>
              <a:spcBef>
                <a:spcPts val="300"/>
              </a:spcBef>
            </a:pPr>
            <a:r>
              <a:rPr lang="en-ZA" sz="3200" dirty="0" smtClean="0"/>
              <a:t>Non-verbal</a:t>
            </a:r>
            <a:r>
              <a:rPr lang="en-ZA" sz="3200" dirty="0"/>
              <a:t>: body language and  </a:t>
            </a:r>
            <a:r>
              <a:rPr lang="en-ZA" sz="3200" dirty="0" smtClean="0"/>
              <a:t>use </a:t>
            </a:r>
            <a:r>
              <a:rPr lang="en-ZA" sz="3200" dirty="0"/>
              <a:t>of </a:t>
            </a:r>
            <a:r>
              <a:rPr lang="en-ZA" sz="3200" dirty="0" smtClean="0"/>
              <a:t>voice</a:t>
            </a:r>
            <a:endParaRPr lang="en-ZA" sz="3200" dirty="0"/>
          </a:p>
          <a:p>
            <a:pPr>
              <a:lnSpc>
                <a:spcPct val="100000"/>
              </a:lnSpc>
              <a:spcBef>
                <a:spcPts val="300"/>
              </a:spcBef>
            </a:pPr>
            <a:r>
              <a:rPr lang="en-ZA" sz="3200" dirty="0" smtClean="0"/>
              <a:t>Purpose: to interact on a more serious issue, formally</a:t>
            </a:r>
          </a:p>
          <a:p>
            <a:pPr>
              <a:lnSpc>
                <a:spcPct val="100000"/>
              </a:lnSpc>
              <a:spcBef>
                <a:spcPts val="300"/>
              </a:spcBef>
            </a:pPr>
            <a:endParaRPr lang="en-ZA" dirty="0"/>
          </a:p>
          <a:p>
            <a:pPr marL="0" indent="0">
              <a:lnSpc>
                <a:spcPct val="100000"/>
              </a:lnSpc>
              <a:spcBef>
                <a:spcPts val="300"/>
              </a:spcBef>
              <a:buFont typeface="Arial" panose="020B0604020202020204" pitchFamily="34" charset="0"/>
              <a:buNone/>
            </a:pPr>
            <a:endParaRPr lang="en-ZA" dirty="0"/>
          </a:p>
        </p:txBody>
      </p:sp>
      <p:sp>
        <p:nvSpPr>
          <p:cNvPr id="2" name="Title 1"/>
          <p:cNvSpPr>
            <a:spLocks noGrp="1"/>
          </p:cNvSpPr>
          <p:nvPr>
            <p:ph type="title"/>
          </p:nvPr>
        </p:nvSpPr>
        <p:spPr/>
        <p:txBody>
          <a:bodyPr/>
          <a:lstStyle/>
          <a:p>
            <a:r>
              <a:rPr lang="en-ZA" dirty="0"/>
              <a:t>Listen and speak to interact with others: Discussions</a:t>
            </a:r>
            <a:endParaRPr lang="en-GB" dirty="0"/>
          </a:p>
        </p:txBody>
      </p:sp>
    </p:spTree>
    <p:extLst>
      <p:ext uri="{BB962C8B-B14F-4D97-AF65-F5344CB8AC3E}">
        <p14:creationId xmlns:p14="http://schemas.microsoft.com/office/powerpoint/2010/main" val="3749365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81000" y="2057400"/>
            <a:ext cx="7905751" cy="236220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en-ZA" sz="3200" b="1" dirty="0" smtClean="0"/>
              <a:t>Dialogue</a:t>
            </a:r>
            <a:endParaRPr lang="en-ZA" sz="3200" b="1" dirty="0"/>
          </a:p>
          <a:p>
            <a:pPr>
              <a:lnSpc>
                <a:spcPct val="100000"/>
              </a:lnSpc>
              <a:spcBef>
                <a:spcPts val="300"/>
              </a:spcBef>
            </a:pPr>
            <a:r>
              <a:rPr lang="en-ZA" sz="3200" dirty="0" smtClean="0"/>
              <a:t>Informal or formal</a:t>
            </a:r>
          </a:p>
          <a:p>
            <a:pPr>
              <a:lnSpc>
                <a:spcPct val="100000"/>
              </a:lnSpc>
              <a:spcBef>
                <a:spcPts val="300"/>
              </a:spcBef>
            </a:pPr>
            <a:r>
              <a:rPr lang="en-ZA" sz="3200" dirty="0"/>
              <a:t>V</a:t>
            </a:r>
            <a:r>
              <a:rPr lang="en-ZA" sz="3200" dirty="0" smtClean="0"/>
              <a:t>erbal</a:t>
            </a:r>
            <a:r>
              <a:rPr lang="en-ZA" sz="3200" dirty="0"/>
              <a:t>: words and </a:t>
            </a:r>
            <a:r>
              <a:rPr lang="en-ZA" sz="3200" dirty="0" smtClean="0"/>
              <a:t>language</a:t>
            </a:r>
            <a:endParaRPr lang="en-ZA" sz="3200" dirty="0" smtClean="0">
              <a:solidFill>
                <a:srgbClr val="FF0000"/>
              </a:solidFill>
            </a:endParaRPr>
          </a:p>
          <a:p>
            <a:pPr>
              <a:lnSpc>
                <a:spcPct val="100000"/>
              </a:lnSpc>
              <a:spcBef>
                <a:spcPts val="300"/>
              </a:spcBef>
            </a:pPr>
            <a:r>
              <a:rPr lang="en-ZA" sz="3200" dirty="0" smtClean="0"/>
              <a:t>Non-verbal</a:t>
            </a:r>
            <a:r>
              <a:rPr lang="en-ZA" sz="3200" dirty="0"/>
              <a:t>: body language </a:t>
            </a:r>
            <a:r>
              <a:rPr lang="en-ZA" sz="3200" dirty="0" smtClean="0"/>
              <a:t>and use </a:t>
            </a:r>
            <a:r>
              <a:rPr lang="en-ZA" sz="3200" dirty="0"/>
              <a:t>of </a:t>
            </a:r>
            <a:r>
              <a:rPr lang="en-ZA" sz="3200" dirty="0" smtClean="0"/>
              <a:t>voice</a:t>
            </a:r>
          </a:p>
          <a:p>
            <a:pPr>
              <a:lnSpc>
                <a:spcPct val="100000"/>
              </a:lnSpc>
              <a:spcBef>
                <a:spcPts val="300"/>
              </a:spcBef>
            </a:pPr>
            <a:endParaRPr lang="en-ZA" sz="2000" dirty="0"/>
          </a:p>
          <a:p>
            <a:pPr marL="0" indent="0">
              <a:buNone/>
            </a:pPr>
            <a:endParaRPr lang="en-ZA" dirty="0"/>
          </a:p>
          <a:p>
            <a:pPr>
              <a:lnSpc>
                <a:spcPct val="100000"/>
              </a:lnSpc>
              <a:spcBef>
                <a:spcPts val="300"/>
              </a:spcBef>
            </a:pPr>
            <a:endParaRPr lang="en-ZA" dirty="0"/>
          </a:p>
          <a:p>
            <a:pPr marL="0" indent="0">
              <a:lnSpc>
                <a:spcPct val="100000"/>
              </a:lnSpc>
              <a:spcBef>
                <a:spcPts val="300"/>
              </a:spcBef>
              <a:buFont typeface="Arial" panose="020B0604020202020204" pitchFamily="34" charset="0"/>
              <a:buNone/>
            </a:pPr>
            <a:endParaRPr lang="en-ZA" dirty="0"/>
          </a:p>
        </p:txBody>
      </p:sp>
      <p:sp>
        <p:nvSpPr>
          <p:cNvPr id="2" name="Title 1"/>
          <p:cNvSpPr>
            <a:spLocks noGrp="1"/>
          </p:cNvSpPr>
          <p:nvPr>
            <p:ph type="title"/>
          </p:nvPr>
        </p:nvSpPr>
        <p:spPr/>
        <p:txBody>
          <a:bodyPr/>
          <a:lstStyle/>
          <a:p>
            <a:r>
              <a:rPr lang="en-ZA" dirty="0"/>
              <a:t>Listen and speak to interact with others: Dialogues</a:t>
            </a:r>
            <a:endParaRPr lang="en-GB" dirty="0"/>
          </a:p>
        </p:txBody>
      </p:sp>
      <p:pic>
        <p:nvPicPr>
          <p:cNvPr id="14" name="Listen and speak to interact with others - Dialogu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142295"/>
            <a:ext cx="609600" cy="609600"/>
          </a:xfrm>
          <a:prstGeom prst="rect">
            <a:avLst/>
          </a:prstGeom>
        </p:spPr>
      </p:pic>
      <p:sp>
        <p:nvSpPr>
          <p:cNvPr id="16" name="Rectangle 15"/>
          <p:cNvSpPr/>
          <p:nvPr/>
        </p:nvSpPr>
        <p:spPr>
          <a:xfrm>
            <a:off x="9525000" y="0"/>
            <a:ext cx="1066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665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0" fill="hold"/>
                                        <p:tgtEl>
                                          <p:spTgt spid="14"/>
                                        </p:tgtEl>
                                      </p:cBhvr>
                                    </p:cmd>
                                  </p:childTnLst>
                                </p:cTn>
                              </p:par>
                            </p:childTnLst>
                          </p:cTn>
                        </p:par>
                        <p:par>
                          <p:cTn id="7" fill="hold">
                            <p:stCondLst>
                              <p:cond delay="4740"/>
                            </p:stCondLst>
                            <p:childTnLst>
                              <p:par>
                                <p:cTn id="8" presetID="3" presetClass="mediacall" presetSubtype="0" fill="hold" nodeType="afterEffect">
                                  <p:stCondLst>
                                    <p:cond delay="0"/>
                                  </p:stCondLst>
                                  <p:childTnLst>
                                    <p:cmd type="call" cmd="stop">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5027</TotalTime>
  <Words>1310</Words>
  <Application>Microsoft Office PowerPoint</Application>
  <PresentationFormat>On-screen Show (4:3)</PresentationFormat>
  <Paragraphs>245</Paragraphs>
  <Slides>40</Slides>
  <Notes>2</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Times New Roman</vt:lpstr>
      <vt:lpstr>Office Theme</vt:lpstr>
      <vt:lpstr>English: First Additional Language</vt:lpstr>
      <vt:lpstr>Listen and speak to interact with others</vt:lpstr>
      <vt:lpstr>Overview</vt:lpstr>
      <vt:lpstr>Overview (continued)</vt:lpstr>
      <vt:lpstr>Listen and speak to interact with others: Conversations</vt:lpstr>
      <vt:lpstr>Listen and speak to interact with others: Conversations</vt:lpstr>
      <vt:lpstr>Listen and speak to interact with others: Discussions</vt:lpstr>
      <vt:lpstr>Listen and speak to interact with others: Discussions</vt:lpstr>
      <vt:lpstr>Listen and speak to interact with others: Dialogues</vt:lpstr>
      <vt:lpstr>Listen and speak to interact with others: Dialogues</vt:lpstr>
      <vt:lpstr>Listen and speak to interact with others: Dialogues</vt:lpstr>
      <vt:lpstr>Learning activity 5.1</vt:lpstr>
      <vt:lpstr>Non-verbal communication</vt:lpstr>
      <vt:lpstr>Strategies for listening and speaking in groups</vt:lpstr>
      <vt:lpstr>Learning activities 5.2, 5.3 and 5.4</vt:lpstr>
      <vt:lpstr>Did you know that you can interact with others by speaking and listening online?     </vt:lpstr>
      <vt:lpstr>Learning activities 5.5 and 5.6</vt:lpstr>
      <vt:lpstr>Denotative and connotative meaning of words</vt:lpstr>
      <vt:lpstr>The connotative and figurative use of words: Idioms and proverbs  </vt:lpstr>
      <vt:lpstr>More idioms and proverbs</vt:lpstr>
      <vt:lpstr>More idioms and proverbs</vt:lpstr>
      <vt:lpstr>More idioms and proverbs</vt:lpstr>
      <vt:lpstr>More idioms and proverbs</vt:lpstr>
      <vt:lpstr>Learning activity 5.7</vt:lpstr>
      <vt:lpstr>Adjectives</vt:lpstr>
      <vt:lpstr>Adjectives in pictures</vt:lpstr>
      <vt:lpstr>Learning activity 5.8</vt:lpstr>
      <vt:lpstr>Adverbs</vt:lpstr>
      <vt:lpstr>Adverbs</vt:lpstr>
      <vt:lpstr>Adverbs</vt:lpstr>
      <vt:lpstr>Adverbs</vt:lpstr>
      <vt:lpstr>Adverbs</vt:lpstr>
      <vt:lpstr>Adverbs</vt:lpstr>
      <vt:lpstr>Adverbs</vt:lpstr>
      <vt:lpstr>Adverbs in pictures</vt:lpstr>
      <vt:lpstr>Adverbs in pictures</vt:lpstr>
      <vt:lpstr>Learning activity 5.9</vt:lpstr>
      <vt:lpstr>Summary of Module 5</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836</cp:revision>
  <dcterms:created xsi:type="dcterms:W3CDTF">2017-05-30T11:35:06Z</dcterms:created>
  <dcterms:modified xsi:type="dcterms:W3CDTF">2017-12-01T10:18:35Z</dcterms:modified>
</cp:coreProperties>
</file>