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4"/>
  </p:notesMasterIdLst>
  <p:sldIdLst>
    <p:sldId id="289" r:id="rId2"/>
    <p:sldId id="290" r:id="rId3"/>
    <p:sldId id="256" r:id="rId4"/>
    <p:sldId id="315" r:id="rId5"/>
    <p:sldId id="317" r:id="rId6"/>
    <p:sldId id="293" r:id="rId7"/>
    <p:sldId id="318" r:id="rId8"/>
    <p:sldId id="358" r:id="rId9"/>
    <p:sldId id="335" r:id="rId10"/>
    <p:sldId id="359" r:id="rId11"/>
    <p:sldId id="336" r:id="rId12"/>
    <p:sldId id="360" r:id="rId13"/>
    <p:sldId id="337" r:id="rId14"/>
    <p:sldId id="338" r:id="rId15"/>
    <p:sldId id="339" r:id="rId16"/>
    <p:sldId id="362" r:id="rId17"/>
    <p:sldId id="341" r:id="rId18"/>
    <p:sldId id="319" r:id="rId19"/>
    <p:sldId id="342" r:id="rId20"/>
    <p:sldId id="343" r:id="rId21"/>
    <p:sldId id="344" r:id="rId22"/>
    <p:sldId id="345" r:id="rId23"/>
    <p:sldId id="346" r:id="rId24"/>
    <p:sldId id="347" r:id="rId25"/>
    <p:sldId id="348" r:id="rId26"/>
    <p:sldId id="321" r:id="rId27"/>
    <p:sldId id="349" r:id="rId28"/>
    <p:sldId id="364" r:id="rId29"/>
    <p:sldId id="351" r:id="rId30"/>
    <p:sldId id="352" r:id="rId31"/>
    <p:sldId id="353" r:id="rId32"/>
    <p:sldId id="354" r:id="rId33"/>
    <p:sldId id="355" r:id="rId34"/>
    <p:sldId id="365" r:id="rId35"/>
    <p:sldId id="320" r:id="rId36"/>
    <p:sldId id="356" r:id="rId37"/>
    <p:sldId id="357" r:id="rId38"/>
    <p:sldId id="366" r:id="rId39"/>
    <p:sldId id="367" r:id="rId40"/>
    <p:sldId id="368" r:id="rId41"/>
    <p:sldId id="369" r:id="rId42"/>
    <p:sldId id="37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DFDFD"/>
    <a:srgbClr val="FBFBFB"/>
    <a:srgbClr val="1073B0"/>
    <a:srgbClr val="6BAAD0"/>
    <a:srgbClr val="BDD7EE"/>
    <a:srgbClr val="A4C83B"/>
    <a:srgbClr val="5B9BD5"/>
    <a:srgbClr val="D9F04E"/>
    <a:srgbClr val="F2FA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9" autoAdjust="0"/>
    <p:restoredTop sz="94660"/>
  </p:normalViewPr>
  <p:slideViewPr>
    <p:cSldViewPr>
      <p:cViewPr varScale="1">
        <p:scale>
          <a:sx n="106" d="100"/>
          <a:sy n="106" d="100"/>
        </p:scale>
        <p:origin x="1704" y="78"/>
      </p:cViewPr>
      <p:guideLst>
        <p:guide orient="horz" pos="2160"/>
        <p:guide pos="2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01/12/2017</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dirty="0"/>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smtClean="0"/>
              <a:t>Note to lecturer: Display this slide while you are explaining the information given on page 44 of the </a:t>
            </a:r>
            <a:r>
              <a:rPr lang="en-ZA" i="1" dirty="0" smtClean="0"/>
              <a:t>Student’s Book</a:t>
            </a:r>
            <a:r>
              <a:rPr lang="en-ZA" dirty="0" smtClean="0"/>
              <a:t>.</a:t>
            </a:r>
          </a:p>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4</a:t>
            </a:fld>
            <a:endParaRPr lang="en-GB" dirty="0"/>
          </a:p>
        </p:txBody>
      </p:sp>
    </p:spTree>
    <p:extLst>
      <p:ext uri="{BB962C8B-B14F-4D97-AF65-F5344CB8AC3E}">
        <p14:creationId xmlns:p14="http://schemas.microsoft.com/office/powerpoint/2010/main" val="32108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Display this slide while you are talking about the strategies for reading aloud as explained on page 44 of the </a:t>
            </a:r>
            <a:r>
              <a:rPr lang="en-ZA" i="1" dirty="0" smtClean="0"/>
              <a:t>Student’s Book</a:t>
            </a:r>
            <a:endParaRPr lang="en-ZA" i="1" dirty="0"/>
          </a:p>
        </p:txBody>
      </p:sp>
      <p:sp>
        <p:nvSpPr>
          <p:cNvPr id="4" name="Slide Number Placeholder 3"/>
          <p:cNvSpPr>
            <a:spLocks noGrp="1"/>
          </p:cNvSpPr>
          <p:nvPr>
            <p:ph type="sldNum" sz="quarter" idx="10"/>
          </p:nvPr>
        </p:nvSpPr>
        <p:spPr/>
        <p:txBody>
          <a:bodyPr/>
          <a:lstStyle/>
          <a:p>
            <a:fld id="{105FC25A-1D42-4859-828C-26D884ED84C8}" type="slidenum">
              <a:rPr lang="en-GB" smtClean="0"/>
              <a:t>5</a:t>
            </a:fld>
            <a:endParaRPr lang="en-GB" dirty="0"/>
          </a:p>
        </p:txBody>
      </p:sp>
    </p:spTree>
    <p:extLst>
      <p:ext uri="{BB962C8B-B14F-4D97-AF65-F5344CB8AC3E}">
        <p14:creationId xmlns:p14="http://schemas.microsoft.com/office/powerpoint/2010/main" val="3503470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Display this slide while you are talking about the strategies for reading aloud which are explained on page 45 of the </a:t>
            </a:r>
            <a:r>
              <a:rPr lang="en-ZA" i="1" dirty="0" smtClean="0"/>
              <a:t>Student’s Book</a:t>
            </a:r>
            <a:r>
              <a:rPr lang="en-ZA" dirty="0" smtClean="0"/>
              <a:t>.</a:t>
            </a:r>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7</a:t>
            </a:fld>
            <a:endParaRPr lang="en-GB" dirty="0"/>
          </a:p>
        </p:txBody>
      </p:sp>
    </p:spTree>
    <p:extLst>
      <p:ext uri="{BB962C8B-B14F-4D97-AF65-F5344CB8AC3E}">
        <p14:creationId xmlns:p14="http://schemas.microsoft.com/office/powerpoint/2010/main" val="101725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smtClean="0"/>
              <a:t>Discuss each aspect of voice as explained on page 46 of the </a:t>
            </a:r>
            <a:r>
              <a:rPr lang="en-ZA" i="1" dirty="0" smtClean="0"/>
              <a:t>Student’s Book</a:t>
            </a:r>
            <a:r>
              <a:rPr lang="en-ZA" dirty="0" smtClean="0"/>
              <a:t>.</a:t>
            </a:r>
          </a:p>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8</a:t>
            </a:fld>
            <a:endParaRPr lang="en-GB" dirty="0"/>
          </a:p>
        </p:txBody>
      </p:sp>
    </p:spTree>
    <p:extLst>
      <p:ext uri="{BB962C8B-B14F-4D97-AF65-F5344CB8AC3E}">
        <p14:creationId xmlns:p14="http://schemas.microsoft.com/office/powerpoint/2010/main" val="37150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smtClean="0"/>
              <a:t>Refer to the detailed explanations in the </a:t>
            </a:r>
            <a:r>
              <a:rPr lang="en-ZA" i="1" dirty="0" smtClean="0"/>
              <a:t>Student’s Book </a:t>
            </a:r>
            <a:r>
              <a:rPr lang="en-ZA" dirty="0" smtClean="0"/>
              <a:t>to add to your knowledge of the use of these punctuation marks.</a:t>
            </a:r>
          </a:p>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11</a:t>
            </a:fld>
            <a:endParaRPr lang="en-GB" dirty="0"/>
          </a:p>
        </p:txBody>
      </p:sp>
    </p:spTree>
    <p:extLst>
      <p:ext uri="{BB962C8B-B14F-4D97-AF65-F5344CB8AC3E}">
        <p14:creationId xmlns:p14="http://schemas.microsoft.com/office/powerpoint/2010/main" val="76961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33</a:t>
            </a:fld>
            <a:endParaRPr lang="en-GB" dirty="0"/>
          </a:p>
        </p:txBody>
      </p:sp>
    </p:spTree>
    <p:extLst>
      <p:ext uri="{BB962C8B-B14F-4D97-AF65-F5344CB8AC3E}">
        <p14:creationId xmlns:p14="http://schemas.microsoft.com/office/powerpoint/2010/main" val="2152241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Display this map while the students are attempting Learning</a:t>
            </a:r>
            <a:r>
              <a:rPr lang="en-ZA" sz="1200" kern="1200" baseline="0" dirty="0" smtClean="0">
                <a:solidFill>
                  <a:schemeClr val="tx1"/>
                </a:solidFill>
                <a:effectLst/>
                <a:latin typeface="+mn-lt"/>
                <a:ea typeface="+mn-ea"/>
                <a:cs typeface="+mn-cs"/>
              </a:rPr>
              <a:t> activity </a:t>
            </a:r>
            <a:r>
              <a:rPr lang="en-ZA" sz="1200" kern="1200" dirty="0" smtClean="0">
                <a:solidFill>
                  <a:schemeClr val="tx1"/>
                </a:solidFill>
                <a:effectLst/>
                <a:latin typeface="+mn-lt"/>
                <a:ea typeface="+mn-ea"/>
                <a:cs typeface="+mn-cs"/>
              </a:rPr>
              <a:t>4.15.</a:t>
            </a:r>
            <a:endParaRPr lang="en-ZA" dirty="0" smtClean="0"/>
          </a:p>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34</a:t>
            </a:fld>
            <a:endParaRPr lang="en-GB" dirty="0"/>
          </a:p>
        </p:txBody>
      </p:sp>
    </p:spTree>
    <p:extLst>
      <p:ext uri="{BB962C8B-B14F-4D97-AF65-F5344CB8AC3E}">
        <p14:creationId xmlns:p14="http://schemas.microsoft.com/office/powerpoint/2010/main" val="4103647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105FC25A-1D42-4859-828C-26D884ED84C8}" type="slidenum">
              <a:rPr lang="en-GB" smtClean="0"/>
              <a:t>41</a:t>
            </a:fld>
            <a:endParaRPr lang="en-GB"/>
          </a:p>
        </p:txBody>
      </p:sp>
    </p:spTree>
    <p:extLst>
      <p:ext uri="{BB962C8B-B14F-4D97-AF65-F5344CB8AC3E}">
        <p14:creationId xmlns:p14="http://schemas.microsoft.com/office/powerpoint/2010/main" val="3682914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48676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extBox 2"/>
          <p:cNvSpPr txBox="1"/>
          <p:nvPr userDrawn="1"/>
        </p:nvSpPr>
        <p:spPr>
          <a:xfrm>
            <a:off x="687353" y="2978129"/>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743200"/>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830803"/>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extLst>
      <p:ext uri="{BB962C8B-B14F-4D97-AF65-F5344CB8AC3E}">
        <p14:creationId xmlns:p14="http://schemas.microsoft.com/office/powerpoint/2010/main" val="22632105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31770392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8117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160623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1381475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903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7886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13"/>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23330190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697" r:id="rId8"/>
    <p:sldLayoutId id="2147483698" r:id="rId9"/>
    <p:sldLayoutId id="2147483715" r:id="rId10"/>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media" Target="../media/media15.wav"/><Relationship Id="rId7" Type="http://schemas.openxmlformats.org/officeDocument/2006/relationships/image" Target="../media/image13.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2.png"/><Relationship Id="rId5" Type="http://schemas.openxmlformats.org/officeDocument/2006/relationships/slideLayout" Target="../slideLayouts/slideLayout7.xml"/><Relationship Id="rId4" Type="http://schemas.openxmlformats.org/officeDocument/2006/relationships/audio" Target="../media/media15.wav"/></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audio" Target="../media/media19.wav"/><Relationship Id="rId3" Type="http://schemas.microsoft.com/office/2007/relationships/media" Target="../media/media17.wav"/><Relationship Id="rId7" Type="http://schemas.microsoft.com/office/2007/relationships/media" Target="../media/media19.wav"/><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audio" Target="../media/media18.wav"/><Relationship Id="rId11" Type="http://schemas.openxmlformats.org/officeDocument/2006/relationships/image" Target="../media/image13.png"/><Relationship Id="rId5" Type="http://schemas.microsoft.com/office/2007/relationships/media" Target="../media/media18.wav"/><Relationship Id="rId10" Type="http://schemas.openxmlformats.org/officeDocument/2006/relationships/image" Target="../media/image12.png"/><Relationship Id="rId4" Type="http://schemas.openxmlformats.org/officeDocument/2006/relationships/audio" Target="../media/media17.wav"/><Relationship Id="rId9"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8.png"/><Relationship Id="rId18" Type="http://schemas.openxmlformats.org/officeDocument/2006/relationships/image" Target="../media/image13.png"/><Relationship Id="rId3" Type="http://schemas.microsoft.com/office/2007/relationships/media" Target="../media/media2.wav"/><Relationship Id="rId7" Type="http://schemas.microsoft.com/office/2007/relationships/media" Target="../media/media4.wav"/><Relationship Id="rId12" Type="http://schemas.openxmlformats.org/officeDocument/2006/relationships/notesSlide" Target="../notesSlides/notesSlide3.xml"/><Relationship Id="rId17" Type="http://schemas.openxmlformats.org/officeDocument/2006/relationships/image" Target="../media/image12.png"/><Relationship Id="rId2" Type="http://schemas.openxmlformats.org/officeDocument/2006/relationships/audio" Target="../media/media1.wav"/><Relationship Id="rId16" Type="http://schemas.openxmlformats.org/officeDocument/2006/relationships/image" Target="../media/image11.png"/><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Layout" Target="../slideLayouts/slideLayout7.xml"/><Relationship Id="rId5" Type="http://schemas.microsoft.com/office/2007/relationships/media" Target="../media/media3.wav"/><Relationship Id="rId15" Type="http://schemas.openxmlformats.org/officeDocument/2006/relationships/image" Target="../media/image10.pn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media9.wav"/><Relationship Id="rId13" Type="http://schemas.microsoft.com/office/2007/relationships/media" Target="../media/media12.wav"/><Relationship Id="rId18" Type="http://schemas.openxmlformats.org/officeDocument/2006/relationships/notesSlide" Target="../notesSlides/notesSlide4.xml"/><Relationship Id="rId26" Type="http://schemas.openxmlformats.org/officeDocument/2006/relationships/image" Target="../media/image13.png"/><Relationship Id="rId3" Type="http://schemas.microsoft.com/office/2007/relationships/media" Target="../media/media7.wav"/><Relationship Id="rId21" Type="http://schemas.openxmlformats.org/officeDocument/2006/relationships/image" Target="../media/image16.png"/><Relationship Id="rId7" Type="http://schemas.microsoft.com/office/2007/relationships/media" Target="../media/media9.wav"/><Relationship Id="rId12" Type="http://schemas.openxmlformats.org/officeDocument/2006/relationships/audio" Target="../media/media11.wav"/><Relationship Id="rId17" Type="http://schemas.openxmlformats.org/officeDocument/2006/relationships/slideLayout" Target="../slideLayouts/slideLayout7.xml"/><Relationship Id="rId25" Type="http://schemas.openxmlformats.org/officeDocument/2006/relationships/image" Target="../media/image12.png"/><Relationship Id="rId2" Type="http://schemas.openxmlformats.org/officeDocument/2006/relationships/audio" Target="../media/media6.wav"/><Relationship Id="rId16" Type="http://schemas.openxmlformats.org/officeDocument/2006/relationships/audio" Target="../media/media13.wav"/><Relationship Id="rId20" Type="http://schemas.openxmlformats.org/officeDocument/2006/relationships/image" Target="../media/image15.png"/><Relationship Id="rId1" Type="http://schemas.microsoft.com/office/2007/relationships/media" Target="../media/media6.wav"/><Relationship Id="rId6" Type="http://schemas.openxmlformats.org/officeDocument/2006/relationships/audio" Target="../media/media8.wav"/><Relationship Id="rId11" Type="http://schemas.microsoft.com/office/2007/relationships/media" Target="../media/media11.wav"/><Relationship Id="rId24" Type="http://schemas.openxmlformats.org/officeDocument/2006/relationships/image" Target="../media/image19.png"/><Relationship Id="rId5" Type="http://schemas.microsoft.com/office/2007/relationships/media" Target="../media/media8.wav"/><Relationship Id="rId15" Type="http://schemas.microsoft.com/office/2007/relationships/media" Target="../media/media13.wav"/><Relationship Id="rId23" Type="http://schemas.openxmlformats.org/officeDocument/2006/relationships/image" Target="../media/image18.png"/><Relationship Id="rId10" Type="http://schemas.openxmlformats.org/officeDocument/2006/relationships/audio" Target="../media/media10.wav"/><Relationship Id="rId19" Type="http://schemas.openxmlformats.org/officeDocument/2006/relationships/image" Target="../media/image14.png"/><Relationship Id="rId4" Type="http://schemas.openxmlformats.org/officeDocument/2006/relationships/audio" Target="../media/media7.wav"/><Relationship Id="rId9" Type="http://schemas.microsoft.com/office/2007/relationships/media" Target="../media/media10.wav"/><Relationship Id="rId14" Type="http://schemas.openxmlformats.org/officeDocument/2006/relationships/audio" Target="../media/media12.wav"/><Relationship Id="rId22"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2</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Writing effective procedures, instructions, demonstration speeches and directions</a:t>
            </a:r>
            <a:endParaRPr lang="en-GB" dirty="0"/>
          </a:p>
        </p:txBody>
      </p:sp>
      <p:sp>
        <p:nvSpPr>
          <p:cNvPr id="3" name="Content Placeholder 2"/>
          <p:cNvSpPr>
            <a:spLocks noGrp="1"/>
          </p:cNvSpPr>
          <p:nvPr>
            <p:ph idx="1"/>
          </p:nvPr>
        </p:nvSpPr>
        <p:spPr>
          <a:xfrm>
            <a:off x="381001" y="2667000"/>
            <a:ext cx="7905751" cy="2286000"/>
          </a:xfrm>
        </p:spPr>
        <p:txBody>
          <a:bodyPr/>
          <a:lstStyle/>
          <a:p>
            <a:pPr marL="0" indent="0">
              <a:buNone/>
            </a:pPr>
            <a:r>
              <a:rPr lang="en-ZA" sz="2800" b="1" dirty="0"/>
              <a:t>Basic language pillars: </a:t>
            </a:r>
            <a:endParaRPr lang="en-ZA" sz="2800" b="1" dirty="0" smtClean="0"/>
          </a:p>
          <a:p>
            <a:pPr marL="539750" indent="-350838"/>
            <a:r>
              <a:rPr lang="en-ZA" sz="2800" dirty="0" smtClean="0"/>
              <a:t>Punctuation</a:t>
            </a:r>
          </a:p>
          <a:p>
            <a:pPr marL="539750" indent="-350838"/>
            <a:r>
              <a:rPr lang="en-ZA" sz="2800" dirty="0" smtClean="0"/>
              <a:t>Sentences</a:t>
            </a:r>
            <a:endParaRPr lang="en-ZA" sz="2800" dirty="0"/>
          </a:p>
          <a:p>
            <a:pPr marL="539750" indent="-350838"/>
            <a:r>
              <a:rPr lang="en-ZA" sz="2800" dirty="0"/>
              <a:t>The imperative form</a:t>
            </a:r>
          </a:p>
          <a:p>
            <a:pPr marL="539750" indent="-350838"/>
            <a:r>
              <a:rPr lang="en-ZA" sz="2800" dirty="0"/>
              <a:t>Negative sentences</a:t>
            </a:r>
          </a:p>
          <a:p>
            <a:pPr marL="0" indent="0">
              <a:buNone/>
            </a:pPr>
            <a:endParaRPr lang="en-GB"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0393" y="2362200"/>
            <a:ext cx="2881214" cy="3298324"/>
          </a:xfrm>
          <a:prstGeom prst="rect">
            <a:avLst/>
          </a:prstGeom>
        </p:spPr>
      </p:pic>
    </p:spTree>
    <p:extLst>
      <p:ext uri="{BB962C8B-B14F-4D97-AF65-F5344CB8AC3E}">
        <p14:creationId xmlns:p14="http://schemas.microsoft.com/office/powerpoint/2010/main" val="256627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7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7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7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75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7" dur="7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3250"/>
                            </p:stCondLst>
                            <p:childTnLst>
                              <p:par>
                                <p:cTn id="29" presetID="2" presetClass="entr" presetSubtype="8"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7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7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Punctuation</a:t>
            </a:r>
            <a:endParaRPr lang="en-GB" dirty="0"/>
          </a:p>
        </p:txBody>
      </p:sp>
      <p:sp>
        <p:nvSpPr>
          <p:cNvPr id="3" name="Content Placeholder 2"/>
          <p:cNvSpPr>
            <a:spLocks noGrp="1"/>
          </p:cNvSpPr>
          <p:nvPr>
            <p:ph idx="1"/>
          </p:nvPr>
        </p:nvSpPr>
        <p:spPr>
          <a:xfrm>
            <a:off x="381001" y="1447800"/>
            <a:ext cx="7905751" cy="457200"/>
          </a:xfrm>
        </p:spPr>
        <p:txBody>
          <a:bodyPr/>
          <a:lstStyle/>
          <a:p>
            <a:pPr marL="539750" indent="-350838">
              <a:tabLst>
                <a:tab pos="2508250" algn="l"/>
              </a:tabLst>
            </a:pPr>
            <a:r>
              <a:rPr lang="en-ZA" sz="3200" b="1" i="1" dirty="0" smtClean="0"/>
              <a:t>Full </a:t>
            </a:r>
            <a:r>
              <a:rPr lang="en-ZA" sz="3200" b="1" i="1" dirty="0"/>
              <a:t>stop 			</a:t>
            </a:r>
            <a:r>
              <a:rPr lang="en-ZA" sz="3200" b="1" i="1" dirty="0" smtClean="0"/>
              <a:t>       </a:t>
            </a:r>
            <a:r>
              <a:rPr lang="en-ZA" sz="3200" b="1" dirty="0" smtClean="0">
                <a:solidFill>
                  <a:srgbClr val="1073B0"/>
                </a:solidFill>
              </a:rPr>
              <a:t>.</a:t>
            </a:r>
            <a:endParaRPr lang="en-ZA" sz="3200" b="1" dirty="0">
              <a:solidFill>
                <a:srgbClr val="1073B0"/>
              </a:solidFill>
            </a:endParaRPr>
          </a:p>
          <a:p>
            <a:pPr marL="539750" indent="-350838">
              <a:tabLst>
                <a:tab pos="2508250" algn="l"/>
              </a:tabLst>
            </a:pPr>
            <a:r>
              <a:rPr lang="en-ZA" sz="3200" b="1" i="1" dirty="0"/>
              <a:t>Capital letters 		</a:t>
            </a:r>
            <a:r>
              <a:rPr lang="en-ZA" sz="3200" b="1" dirty="0">
                <a:solidFill>
                  <a:srgbClr val="1073B0"/>
                </a:solidFill>
              </a:rPr>
              <a:t>ABC</a:t>
            </a:r>
          </a:p>
          <a:p>
            <a:pPr marL="539750" indent="-350838">
              <a:tabLst>
                <a:tab pos="2508250" algn="l"/>
              </a:tabLst>
            </a:pPr>
            <a:r>
              <a:rPr lang="en-ZA" sz="3200" b="1" i="1" dirty="0"/>
              <a:t>Small letters 		</a:t>
            </a:r>
            <a:r>
              <a:rPr lang="en-ZA" sz="3200" b="1" i="1" dirty="0" smtClean="0"/>
              <a:t>       </a:t>
            </a:r>
            <a:r>
              <a:rPr lang="en-ZA" sz="3200" b="1" dirty="0" err="1" smtClean="0">
                <a:solidFill>
                  <a:srgbClr val="1073B0"/>
                </a:solidFill>
              </a:rPr>
              <a:t>abc</a:t>
            </a:r>
            <a:endParaRPr lang="en-ZA" sz="3200" b="1" dirty="0">
              <a:solidFill>
                <a:srgbClr val="1073B0"/>
              </a:solidFill>
            </a:endParaRPr>
          </a:p>
          <a:p>
            <a:pPr marL="539750" indent="-350838">
              <a:tabLst>
                <a:tab pos="2508250" algn="l"/>
              </a:tabLst>
            </a:pPr>
            <a:r>
              <a:rPr lang="en-ZA" sz="3200" b="1" i="1" dirty="0"/>
              <a:t>Comma 			</a:t>
            </a:r>
            <a:r>
              <a:rPr lang="en-ZA" sz="3200" b="1" i="1" dirty="0" smtClean="0">
                <a:solidFill>
                  <a:srgbClr val="1073B0"/>
                </a:solidFill>
              </a:rPr>
              <a:t>       </a:t>
            </a:r>
            <a:r>
              <a:rPr lang="en-ZA" sz="3200" b="1" dirty="0" smtClean="0">
                <a:solidFill>
                  <a:srgbClr val="1073B0"/>
                </a:solidFill>
              </a:rPr>
              <a:t>,</a:t>
            </a:r>
            <a:endParaRPr lang="en-ZA" sz="3200" b="1" dirty="0">
              <a:solidFill>
                <a:srgbClr val="1073B0"/>
              </a:solidFill>
            </a:endParaRPr>
          </a:p>
          <a:p>
            <a:pPr marL="539750" indent="-350838">
              <a:tabLst>
                <a:tab pos="2508250" algn="l"/>
              </a:tabLst>
            </a:pPr>
            <a:r>
              <a:rPr lang="en-ZA" sz="3200" b="1" i="1" dirty="0"/>
              <a:t>Question mark	</a:t>
            </a:r>
            <a:r>
              <a:rPr lang="en-ZA" sz="3200" b="1" i="1" dirty="0" smtClean="0"/>
              <a:t>       </a:t>
            </a:r>
            <a:r>
              <a:rPr lang="en-ZA" sz="3200" b="1" dirty="0" smtClean="0">
                <a:solidFill>
                  <a:srgbClr val="1073B0"/>
                </a:solidFill>
              </a:rPr>
              <a:t>?</a:t>
            </a:r>
            <a:endParaRPr lang="en-ZA" sz="3200" b="1" dirty="0">
              <a:solidFill>
                <a:srgbClr val="1073B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4872" y="1676400"/>
            <a:ext cx="3498007" cy="4004409"/>
          </a:xfrm>
          <a:prstGeom prst="rect">
            <a:avLst/>
          </a:prstGeom>
        </p:spPr>
      </p:pic>
    </p:spTree>
    <p:extLst>
      <p:ext uri="{BB962C8B-B14F-4D97-AF65-F5344CB8AC3E}">
        <p14:creationId xmlns:p14="http://schemas.microsoft.com/office/powerpoint/2010/main" val="23222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Punctuation (continued)</a:t>
            </a:r>
            <a:endParaRPr lang="en-GB" dirty="0"/>
          </a:p>
        </p:txBody>
      </p:sp>
      <p:sp>
        <p:nvSpPr>
          <p:cNvPr id="3" name="Content Placeholder 2"/>
          <p:cNvSpPr>
            <a:spLocks noGrp="1"/>
          </p:cNvSpPr>
          <p:nvPr>
            <p:ph idx="1"/>
          </p:nvPr>
        </p:nvSpPr>
        <p:spPr>
          <a:xfrm>
            <a:off x="381001" y="1447800"/>
            <a:ext cx="7905751" cy="457200"/>
          </a:xfrm>
        </p:spPr>
        <p:txBody>
          <a:bodyPr/>
          <a:lstStyle/>
          <a:p>
            <a:pPr marL="442913" indent="-254000"/>
            <a:r>
              <a:rPr lang="en-ZA" sz="3200" b="1" i="1" dirty="0"/>
              <a:t>Exclamation mark		</a:t>
            </a:r>
            <a:r>
              <a:rPr lang="en-ZA" sz="3200" b="1" i="1" dirty="0" smtClean="0">
                <a:solidFill>
                  <a:srgbClr val="1073B0"/>
                </a:solidFill>
              </a:rPr>
              <a:t>  </a:t>
            </a:r>
            <a:r>
              <a:rPr lang="en-ZA" sz="3200" b="1" dirty="0" smtClean="0">
                <a:solidFill>
                  <a:srgbClr val="1073B0"/>
                </a:solidFill>
              </a:rPr>
              <a:t>!</a:t>
            </a:r>
            <a:endParaRPr lang="en-ZA" sz="3200" b="1" dirty="0">
              <a:solidFill>
                <a:srgbClr val="1073B0"/>
              </a:solidFill>
            </a:endParaRPr>
          </a:p>
          <a:p>
            <a:pPr marL="442913" indent="-254000"/>
            <a:r>
              <a:rPr lang="en-ZA" sz="3200" b="1" i="1" dirty="0"/>
              <a:t>Apostrophe:			</a:t>
            </a:r>
            <a:r>
              <a:rPr lang="en-ZA" sz="3200" b="1" i="1" dirty="0" smtClean="0"/>
              <a:t>          </a:t>
            </a:r>
            <a:r>
              <a:rPr lang="en-ZA" sz="3200" b="1" dirty="0" smtClean="0">
                <a:solidFill>
                  <a:srgbClr val="1073B0"/>
                </a:solidFill>
              </a:rPr>
              <a:t>’</a:t>
            </a:r>
            <a:endParaRPr lang="en-ZA" sz="3200" b="1" dirty="0">
              <a:solidFill>
                <a:srgbClr val="1073B0"/>
              </a:solidFill>
            </a:endParaRPr>
          </a:p>
          <a:p>
            <a:pPr marL="923925" indent="-457200">
              <a:buFont typeface="Wingdings" panose="05000000000000000000" pitchFamily="2" charset="2"/>
              <a:buChar char="§"/>
            </a:pPr>
            <a:r>
              <a:rPr lang="en-ZA" sz="3200" i="1" dirty="0"/>
              <a:t>Contraction</a:t>
            </a:r>
          </a:p>
          <a:p>
            <a:pPr marL="923925" indent="-457200">
              <a:buFont typeface="Wingdings" panose="05000000000000000000" pitchFamily="2" charset="2"/>
              <a:buChar char="§"/>
            </a:pPr>
            <a:r>
              <a:rPr lang="en-ZA" sz="3200" i="1" dirty="0"/>
              <a:t>Possession</a:t>
            </a:r>
          </a:p>
          <a:p>
            <a:pPr marL="442913" indent="-254000"/>
            <a:r>
              <a:rPr lang="en-ZA" sz="3200" b="1" i="1" dirty="0"/>
              <a:t>Quotation marks and </a:t>
            </a:r>
            <a:r>
              <a:rPr lang="en-ZA" sz="3200" b="1" i="1" dirty="0" smtClean="0"/>
              <a:t>          </a:t>
            </a:r>
            <a:r>
              <a:rPr lang="en-ZA" sz="3200" b="1" i="1" dirty="0" smtClean="0">
                <a:solidFill>
                  <a:srgbClr val="1073B0"/>
                </a:solidFill>
              </a:rPr>
              <a:t>“”</a:t>
            </a:r>
          </a:p>
          <a:p>
            <a:pPr marL="720725" indent="-254000">
              <a:buNone/>
            </a:pPr>
            <a:r>
              <a:rPr lang="en-ZA" sz="3200" b="1" i="1" dirty="0" smtClean="0"/>
              <a:t>inverted </a:t>
            </a:r>
            <a:r>
              <a:rPr lang="en-ZA" sz="3200" b="1" i="1" dirty="0"/>
              <a:t>commas </a:t>
            </a:r>
            <a:r>
              <a:rPr lang="en-ZA" sz="3200" b="1" i="1" dirty="0" smtClean="0"/>
              <a:t>                      </a:t>
            </a:r>
            <a:endParaRPr lang="en-ZA" sz="3200" b="1" dirty="0">
              <a:solidFill>
                <a:srgbClr val="FF0000"/>
              </a:solidFill>
            </a:endParaRPr>
          </a:p>
          <a:p>
            <a:pPr marL="442913" indent="-254000"/>
            <a:r>
              <a:rPr lang="en-ZA" sz="3200" b="1" i="1" dirty="0"/>
              <a:t>Hyphens				</a:t>
            </a:r>
            <a:r>
              <a:rPr lang="en-ZA" sz="3200" b="1" i="1" dirty="0" smtClean="0"/>
              <a:t>           </a:t>
            </a:r>
            <a:r>
              <a:rPr lang="en-ZA" sz="3200" b="1" dirty="0" smtClean="0">
                <a:solidFill>
                  <a:srgbClr val="1073B0"/>
                </a:solidFill>
              </a:rPr>
              <a:t>-</a:t>
            </a:r>
            <a:endParaRPr lang="en-ZA" sz="3200" b="1" dirty="0">
              <a:solidFill>
                <a:srgbClr val="1073B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872" y="1676400"/>
            <a:ext cx="3498007" cy="4004409"/>
          </a:xfrm>
          <a:prstGeom prst="rect">
            <a:avLst/>
          </a:prstGeom>
        </p:spPr>
      </p:pic>
    </p:spTree>
    <p:extLst>
      <p:ext uri="{BB962C8B-B14F-4D97-AF65-F5344CB8AC3E}">
        <p14:creationId xmlns:p14="http://schemas.microsoft.com/office/powerpoint/2010/main" val="349827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4.5</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understanding of punctuation by completing Learning activity 4.5 on page 48 of the </a:t>
            </a:r>
            <a:r>
              <a:rPr lang="en-ZA" sz="1700" b="0" i="1" dirty="0">
                <a:solidFill>
                  <a:schemeClr val="tx1"/>
                </a:solidFill>
              </a:rPr>
              <a:t>Student’s Book.</a:t>
            </a:r>
          </a:p>
        </p:txBody>
      </p:sp>
    </p:spTree>
    <p:extLst>
      <p:ext uri="{BB962C8B-B14F-4D97-AF65-F5344CB8AC3E}">
        <p14:creationId xmlns:p14="http://schemas.microsoft.com/office/powerpoint/2010/main" val="2208993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Basic language pillars</a:t>
            </a:r>
            <a:endParaRPr lang="en-GB" dirty="0"/>
          </a:p>
        </p:txBody>
      </p:sp>
      <p:sp>
        <p:nvSpPr>
          <p:cNvPr id="3" name="Content Placeholder 2"/>
          <p:cNvSpPr>
            <a:spLocks noGrp="1"/>
          </p:cNvSpPr>
          <p:nvPr>
            <p:ph idx="1"/>
          </p:nvPr>
        </p:nvSpPr>
        <p:spPr>
          <a:xfrm>
            <a:off x="685800" y="3200400"/>
            <a:ext cx="7905751" cy="457200"/>
          </a:xfrm>
        </p:spPr>
        <p:txBody>
          <a:bodyPr/>
          <a:lstStyle/>
          <a:p>
            <a:pPr marL="442913" indent="-254000"/>
            <a:r>
              <a:rPr lang="en-ZA" sz="3000" i="1" dirty="0" smtClean="0"/>
              <a:t>Stand </a:t>
            </a:r>
            <a:r>
              <a:rPr lang="en-ZA" sz="3000" i="1" dirty="0"/>
              <a:t>up straight!</a:t>
            </a:r>
          </a:p>
          <a:p>
            <a:pPr marL="442913" indent="-254000"/>
            <a:r>
              <a:rPr lang="en-ZA" sz="3000" i="1" dirty="0"/>
              <a:t>Push! </a:t>
            </a:r>
          </a:p>
          <a:p>
            <a:pPr marL="442913" indent="-254000"/>
            <a:r>
              <a:rPr lang="en-ZA" sz="3000" i="1" dirty="0"/>
              <a:t>Pull!</a:t>
            </a:r>
          </a:p>
          <a:p>
            <a:pPr marL="442913" indent="-254000"/>
            <a:r>
              <a:rPr lang="en-ZA" sz="3000" i="1" dirty="0"/>
              <a:t>Stop!</a:t>
            </a:r>
          </a:p>
          <a:p>
            <a:pPr marL="442913" indent="-254000"/>
            <a:r>
              <a:rPr lang="en-ZA" sz="3000" i="1" dirty="0"/>
              <a:t>Take one tablet once a day</a:t>
            </a:r>
            <a:r>
              <a:rPr lang="en-ZA" sz="3000" i="1" dirty="0" smtClean="0"/>
              <a:t>.</a:t>
            </a:r>
            <a:endParaRPr lang="en-ZA" sz="3000" i="1" dirty="0"/>
          </a:p>
        </p:txBody>
      </p:sp>
      <p:sp>
        <p:nvSpPr>
          <p:cNvPr id="4" name="Content Placeholder 2"/>
          <p:cNvSpPr txBox="1">
            <a:spLocks/>
          </p:cNvSpPr>
          <p:nvPr/>
        </p:nvSpPr>
        <p:spPr>
          <a:xfrm>
            <a:off x="873703" y="1758878"/>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3600" b="1" dirty="0" smtClean="0"/>
              <a:t>The </a:t>
            </a:r>
            <a:r>
              <a:rPr lang="en-ZA" sz="3600" b="1" dirty="0"/>
              <a:t>i</a:t>
            </a:r>
            <a:r>
              <a:rPr lang="en-ZA" sz="3600" b="1" dirty="0" smtClean="0"/>
              <a:t>mperative </a:t>
            </a:r>
            <a:r>
              <a:rPr lang="en-ZA" sz="3600" b="1" dirty="0"/>
              <a:t>f</a:t>
            </a:r>
            <a:r>
              <a:rPr lang="en-ZA" sz="3600" b="1" dirty="0" smtClean="0"/>
              <a:t>orm</a:t>
            </a:r>
            <a:endParaRPr lang="en-GB" sz="3600" b="1" dirty="0"/>
          </a:p>
        </p:txBody>
      </p:sp>
      <p:sp>
        <p:nvSpPr>
          <p:cNvPr id="5" name="Rectangle 4"/>
          <p:cNvSpPr/>
          <p:nvPr/>
        </p:nvSpPr>
        <p:spPr>
          <a:xfrm>
            <a:off x="568903" y="1552360"/>
            <a:ext cx="7391400" cy="1112259"/>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p:nvSpPr>
        <p:spPr>
          <a:xfrm>
            <a:off x="887558" y="1271587"/>
            <a:ext cx="17526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Sentences</a:t>
            </a:r>
            <a:endParaRPr lang="en-GB" sz="2800" b="1" i="1" dirty="0">
              <a:solidFill>
                <a:srgbClr val="1073B0"/>
              </a:solidFill>
            </a:endParaRPr>
          </a:p>
        </p:txBody>
      </p:sp>
      <p:pic>
        <p:nvPicPr>
          <p:cNvPr id="7" name="Basic Language pilla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58400" y="0"/>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9125" y="3131128"/>
            <a:ext cx="2423750" cy="2774634"/>
          </a:xfrm>
          <a:prstGeom prst="rect">
            <a:avLst/>
          </a:prstGeom>
        </p:spPr>
      </p:pic>
      <p:pic>
        <p:nvPicPr>
          <p:cNvPr id="9" name="Stand up straigh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58400" y="1149278"/>
            <a:ext cx="609600" cy="609600"/>
          </a:xfrm>
          <a:prstGeom prst="rect">
            <a:avLst/>
          </a:prstGeom>
        </p:spPr>
      </p:pic>
      <p:sp>
        <p:nvSpPr>
          <p:cNvPr id="10" name="Rectangle 9"/>
          <p:cNvSpPr/>
          <p:nvPr/>
        </p:nvSpPr>
        <p:spPr>
          <a:xfrm>
            <a:off x="9525000" y="-381000"/>
            <a:ext cx="19812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2726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7"/>
                                        </p:tgtEl>
                                      </p:cBhvr>
                                    </p:cmd>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6481" fill="hold"/>
                                        <p:tgtEl>
                                          <p:spTgt spid="9"/>
                                        </p:tgtEl>
                                      </p:cBhvr>
                                    </p:cmd>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grpId="0" nodeType="withEffect">
                                  <p:stCondLst>
                                    <p:cond delay="325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grpId="0" nodeType="withEffect">
                                  <p:stCondLst>
                                    <p:cond delay="400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6981"/>
                            </p:stCondLst>
                            <p:childTnLst>
                              <p:par>
                                <p:cTn id="33" presetID="3" presetClass="mediacall" presetSubtype="0" fill="hold" nodeType="afterEffect">
                                  <p:stCondLst>
                                    <p:cond delay="1000"/>
                                  </p:stCondLst>
                                  <p:childTnLst>
                                    <p:cmd type="call" cmd="stop">
                                      <p:cBhvr>
                                        <p:cTn id="3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7"/>
                </p:tgtEl>
              </p:cMediaNode>
            </p:audio>
            <p:audio>
              <p:cMediaNode vol="80000">
                <p:cTn id="36" fill="hold" display="0">
                  <p:stCondLst>
                    <p:cond delay="indefinite"/>
                  </p:stCondLst>
                  <p:endCondLst>
                    <p:cond evt="onStopAudio" delay="0">
                      <p:tgtEl>
                        <p:sldTgt/>
                      </p:tgtEl>
                    </p:cond>
                  </p:endCondLst>
                </p:cTn>
                <p:tgtEl>
                  <p:spTgt spid="9"/>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4.6</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understanding of the imperative form by completing Learning activity 4.6 on page 50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3668578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Basic language pillars</a:t>
            </a:r>
            <a:endParaRPr lang="en-GB" dirty="0"/>
          </a:p>
        </p:txBody>
      </p:sp>
      <p:sp>
        <p:nvSpPr>
          <p:cNvPr id="3" name="Content Placeholder 2"/>
          <p:cNvSpPr>
            <a:spLocks noGrp="1"/>
          </p:cNvSpPr>
          <p:nvPr>
            <p:ph idx="1"/>
          </p:nvPr>
        </p:nvSpPr>
        <p:spPr>
          <a:xfrm>
            <a:off x="685800" y="3200400"/>
            <a:ext cx="7905751" cy="457200"/>
          </a:xfrm>
        </p:spPr>
        <p:txBody>
          <a:bodyPr/>
          <a:lstStyle/>
          <a:p>
            <a:pPr marL="539750" indent="-350838"/>
            <a:r>
              <a:rPr lang="en-ZA" sz="3200" i="1" dirty="0"/>
              <a:t>I </a:t>
            </a:r>
            <a:r>
              <a:rPr lang="en-ZA" sz="3200" b="1" i="1" dirty="0"/>
              <a:t>do not</a:t>
            </a:r>
            <a:r>
              <a:rPr lang="en-ZA" sz="3200" i="1" dirty="0"/>
              <a:t> understand.</a:t>
            </a:r>
          </a:p>
          <a:p>
            <a:pPr marL="539750" indent="-350838"/>
            <a:r>
              <a:rPr lang="en-ZA" sz="3200" i="1" dirty="0"/>
              <a:t>He </a:t>
            </a:r>
            <a:r>
              <a:rPr lang="en-ZA" sz="3200" b="1" i="1" dirty="0"/>
              <a:t>does not </a:t>
            </a:r>
            <a:r>
              <a:rPr lang="en-ZA" sz="3200" dirty="0"/>
              <a:t>understand.</a:t>
            </a:r>
          </a:p>
          <a:p>
            <a:pPr marL="539750" indent="-350838"/>
            <a:r>
              <a:rPr lang="en-ZA" sz="3200" i="1" dirty="0"/>
              <a:t>We </a:t>
            </a:r>
            <a:r>
              <a:rPr lang="en-ZA" sz="3200" b="1" i="1" dirty="0"/>
              <a:t>do not </a:t>
            </a:r>
            <a:r>
              <a:rPr lang="en-ZA" sz="3200" i="1" dirty="0"/>
              <a:t>understand.</a:t>
            </a:r>
          </a:p>
        </p:txBody>
      </p:sp>
      <p:sp>
        <p:nvSpPr>
          <p:cNvPr id="4" name="Content Placeholder 2"/>
          <p:cNvSpPr txBox="1">
            <a:spLocks/>
          </p:cNvSpPr>
          <p:nvPr/>
        </p:nvSpPr>
        <p:spPr>
          <a:xfrm>
            <a:off x="873703" y="1771109"/>
            <a:ext cx="6781800" cy="67476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a:t>Writing negative sentences</a:t>
            </a:r>
          </a:p>
        </p:txBody>
      </p:sp>
      <p:sp>
        <p:nvSpPr>
          <p:cNvPr id="5" name="Rectangle 4"/>
          <p:cNvSpPr/>
          <p:nvPr/>
        </p:nvSpPr>
        <p:spPr>
          <a:xfrm>
            <a:off x="568903" y="1552360"/>
            <a:ext cx="7391400" cy="1112259"/>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p:nvSpPr>
        <p:spPr>
          <a:xfrm>
            <a:off x="887558" y="1276570"/>
            <a:ext cx="17526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Sentences</a:t>
            </a:r>
            <a:endParaRPr lang="en-GB" sz="2800" b="1" i="1" dirty="0">
              <a:solidFill>
                <a:srgbClr val="1073B0"/>
              </a:solidFill>
            </a:endParaRPr>
          </a:p>
        </p:txBody>
      </p:sp>
      <p:pic>
        <p:nvPicPr>
          <p:cNvPr id="8" name="basic language pilla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23500" y="-16665"/>
            <a:ext cx="609600" cy="609600"/>
          </a:xfrm>
          <a:prstGeom prst="rect">
            <a:avLst/>
          </a:prstGeom>
        </p:spPr>
      </p:pic>
      <p:pic>
        <p:nvPicPr>
          <p:cNvPr id="9" name="Negative sentenc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36200" y="708028"/>
            <a:ext cx="609600" cy="609600"/>
          </a:xfrm>
          <a:prstGeom prst="rect">
            <a:avLst/>
          </a:prstGeom>
        </p:spPr>
      </p:pic>
      <p:pic>
        <p:nvPicPr>
          <p:cNvPr id="10" name="You form a negative sentenc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242550" y="1803689"/>
            <a:ext cx="609600" cy="60960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9400" y="2940409"/>
            <a:ext cx="2423750" cy="2774634"/>
          </a:xfrm>
          <a:prstGeom prst="rect">
            <a:avLst/>
          </a:prstGeom>
        </p:spPr>
      </p:pic>
      <p:sp>
        <p:nvSpPr>
          <p:cNvPr id="14" name="Rectangle 13"/>
          <p:cNvSpPr/>
          <p:nvPr/>
        </p:nvSpPr>
        <p:spPr>
          <a:xfrm>
            <a:off x="9841923" y="-342922"/>
            <a:ext cx="2209800" cy="632464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LAMP">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0223500" y="2819400"/>
            <a:ext cx="609600" cy="609600"/>
          </a:xfrm>
          <a:prstGeom prst="rect">
            <a:avLst/>
          </a:prstGeom>
        </p:spPr>
      </p:pic>
    </p:spTree>
    <p:extLst>
      <p:ext uri="{BB962C8B-B14F-4D97-AF65-F5344CB8AC3E}">
        <p14:creationId xmlns:p14="http://schemas.microsoft.com/office/powerpoint/2010/main" val="4813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6" fill="hold"/>
                                        <p:tgtEl>
                                          <p:spTgt spid="8"/>
                                        </p:tgtEl>
                                      </p:cBhvr>
                                    </p:cmd>
                                  </p:childTnLst>
                                </p:cTn>
                              </p:par>
                            </p:childTnLst>
                          </p:cTn>
                        </p:par>
                        <p:par>
                          <p:cTn id="7" fill="hold">
                            <p:stCondLst>
                              <p:cond delay="9986"/>
                            </p:stCondLst>
                            <p:childTnLst>
                              <p:par>
                                <p:cTn id="8" presetID="3" presetClass="mediacall" presetSubtype="0" fill="hold" nodeType="afterEffect">
                                  <p:stCondLst>
                                    <p:cond delay="1000"/>
                                  </p:stCondLst>
                                  <p:childTnLst>
                                    <p:cmd type="call" cmd="stop">
                                      <p:cBhvr>
                                        <p:cTn id="9" dur="1" fill="hold"/>
                                        <p:tgtEl>
                                          <p:spTgt spid="8"/>
                                        </p:tgtEl>
                                      </p:cBhvr>
                                    </p:cmd>
                                  </p:childTnLst>
                                </p:cTn>
                              </p:par>
                            </p:childTnLst>
                          </p:cTn>
                        </p:par>
                        <p:par>
                          <p:cTn id="10" fill="hold">
                            <p:stCondLst>
                              <p:cond delay="10986"/>
                            </p:stCondLst>
                            <p:childTnLst>
                              <p:par>
                                <p:cTn id="11" presetID="1" presetClass="mediacall" presetSubtype="0" fill="hold" nodeType="afterEffect">
                                  <p:stCondLst>
                                    <p:cond delay="0"/>
                                  </p:stCondLst>
                                  <p:childTnLst>
                                    <p:cmd type="call" cmd="playFrom(0.0)">
                                      <p:cBhvr>
                                        <p:cTn id="12" dur="2842" fill="hold"/>
                                        <p:tgtEl>
                                          <p:spTgt spid="9"/>
                                        </p:tgtEl>
                                      </p:cBhvr>
                                    </p:cmd>
                                  </p:childTnLst>
                                </p:cTn>
                              </p:par>
                              <p:par>
                                <p:cTn id="13" presetID="3" presetClass="mediacall" presetSubtype="0" fill="hold" nodeType="withEffect">
                                  <p:stCondLst>
                                    <p:cond delay="0"/>
                                  </p:stCondLst>
                                  <p:childTnLst>
                                    <p:cmd type="call" cmd="stop">
                                      <p:cBhvr>
                                        <p:cTn id="14" dur="1" fill="hold"/>
                                        <p:tgtEl>
                                          <p:spTgt spid="9"/>
                                        </p:tgtEl>
                                      </p:cBhvr>
                                    </p:cmd>
                                  </p:childTnLst>
                                </p:cTn>
                              </p:par>
                            </p:childTnLst>
                          </p:cTn>
                        </p:par>
                        <p:par>
                          <p:cTn id="15" fill="hold">
                            <p:stCondLst>
                              <p:cond delay="13828"/>
                            </p:stCondLst>
                            <p:childTnLst>
                              <p:par>
                                <p:cTn id="16" presetID="1" presetClass="mediacall" presetSubtype="0" fill="hold" nodeType="afterEffect">
                                  <p:stCondLst>
                                    <p:cond delay="0"/>
                                  </p:stCondLst>
                                  <p:childTnLst>
                                    <p:cmd type="call" cmd="playFrom(0.0)">
                                      <p:cBhvr>
                                        <p:cTn id="17" dur="12217" fill="hold"/>
                                        <p:tgtEl>
                                          <p:spTgt spid="10"/>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10"/>
                                        </p:tgtEl>
                                      </p:cBhvr>
                                    </p:cmd>
                                  </p:childTnLst>
                                </p:cTn>
                              </p:par>
                              <p:par>
                                <p:cTn id="25" presetID="1" presetClass="mediacall" presetSubtype="0" fill="hold" nodeType="withEffect">
                                  <p:stCondLst>
                                    <p:cond delay="0"/>
                                  </p:stCondLst>
                                  <p:childTnLst>
                                    <p:cmd type="call" cmd="playFrom(0.0)">
                                      <p:cBhvr>
                                        <p:cTn id="26" dur="13779" fill="hold"/>
                                        <p:tgtEl>
                                          <p:spTgt spid="7"/>
                                        </p:tgtEl>
                                      </p:cBhvr>
                                    </p:cmd>
                                  </p:childTnLst>
                                </p:cTn>
                              </p:par>
                              <p:par>
                                <p:cTn id="27" presetID="10" presetClass="entr" presetSubtype="0" fill="hold" grpId="0" nodeType="withEffect">
                                  <p:stCondLst>
                                    <p:cond delay="175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par>
                                <p:cTn id="30" presetID="10" presetClass="entr" presetSubtype="0" fill="hold" grpId="0" nodeType="withEffect">
                                  <p:stCondLst>
                                    <p:cond delay="875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par>
                                <p:cTn id="33" presetID="10" presetClass="entr" presetSubtype="0" fill="hold" grpId="0" nodeType="withEffect">
                                  <p:stCondLst>
                                    <p:cond delay="1025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par>
                          <p:cTn id="36" fill="hold">
                            <p:stCondLst>
                              <p:cond delay="13779"/>
                            </p:stCondLst>
                            <p:childTnLst>
                              <p:par>
                                <p:cTn id="37" presetID="3" presetClass="mediacall" presetSubtype="0" fill="hold" nodeType="afterEffect">
                                  <p:stCondLst>
                                    <p:cond delay="0"/>
                                  </p:stCondLst>
                                  <p:childTnLst>
                                    <p:cmd type="call" cmd="stop">
                                      <p:cBhvr>
                                        <p:cTn id="3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8"/>
                </p:tgtEl>
              </p:cMediaNode>
            </p:audio>
            <p:audio>
              <p:cMediaNode vol="100000">
                <p:cTn id="40" fill="hold" display="0">
                  <p:stCondLst>
                    <p:cond delay="indefinite"/>
                  </p:stCondLst>
                  <p:endCondLst>
                    <p:cond evt="onStopAudio" delay="0">
                      <p:tgtEl>
                        <p:sldTgt/>
                      </p:tgtEl>
                    </p:cond>
                  </p:endCondLst>
                </p:cTn>
                <p:tgtEl>
                  <p:spTgt spid="9"/>
                </p:tgtEl>
              </p:cMediaNode>
            </p:audio>
            <p:audio>
              <p:cMediaNode vol="100000">
                <p:cTn id="41" fill="hold" display="0">
                  <p:stCondLst>
                    <p:cond delay="indefinite"/>
                  </p:stCondLst>
                  <p:endCondLst>
                    <p:cond evt="onStopAudio" delay="0">
                      <p:tgtEl>
                        <p:sldTgt/>
                      </p:tgtEl>
                    </p:cond>
                  </p:endCondLst>
                </p:cTn>
                <p:tgtEl>
                  <p:spTgt spid="10"/>
                </p:tgtEl>
              </p:cMediaNode>
            </p:audio>
            <p:audio>
              <p:cMediaNode vol="80000">
                <p:cTn id="42"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4.7</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understanding of writing negative sentences by completing Learning activity 4.7 on page 51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256832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Procedures</a:t>
            </a:r>
            <a:endParaRPr lang="en-GB" dirty="0"/>
          </a:p>
        </p:txBody>
      </p:sp>
      <p:sp>
        <p:nvSpPr>
          <p:cNvPr id="5" name="Content Placeholder 2"/>
          <p:cNvSpPr>
            <a:spLocks noGrp="1"/>
          </p:cNvSpPr>
          <p:nvPr>
            <p:ph idx="1"/>
          </p:nvPr>
        </p:nvSpPr>
        <p:spPr>
          <a:xfrm>
            <a:off x="762001" y="2819400"/>
            <a:ext cx="6781800" cy="771525"/>
          </a:xfrm>
        </p:spPr>
        <p:txBody>
          <a:bodyPr/>
          <a:lstStyle/>
          <a:p>
            <a:pPr marL="0" indent="0">
              <a:lnSpc>
                <a:spcPct val="100000"/>
              </a:lnSpc>
              <a:spcBef>
                <a:spcPts val="0"/>
              </a:spcBef>
              <a:buNone/>
            </a:pPr>
            <a:r>
              <a:rPr lang="en-ZA" sz="2400" dirty="0"/>
              <a:t>A procedure tells a reader or a listener how to make or do something </a:t>
            </a:r>
            <a:r>
              <a:rPr lang="en-ZA" sz="2400" dirty="0" smtClean="0"/>
              <a:t>by giving </a:t>
            </a:r>
            <a:r>
              <a:rPr lang="en-ZA" sz="2400" dirty="0"/>
              <a:t>a set of instructions organised into logical steps.</a:t>
            </a:r>
            <a:r>
              <a:rPr lang="en-ZA" b="1" dirty="0"/>
              <a:t/>
            </a:r>
            <a:br>
              <a:rPr lang="en-ZA" b="1" dirty="0"/>
            </a:br>
            <a:endParaRPr lang="en-GB" dirty="0"/>
          </a:p>
        </p:txBody>
      </p:sp>
      <p:sp>
        <p:nvSpPr>
          <p:cNvPr id="6" name="Rectangle 5"/>
          <p:cNvSpPr/>
          <p:nvPr/>
        </p:nvSpPr>
        <p:spPr>
          <a:xfrm>
            <a:off x="533400" y="2362200"/>
            <a:ext cx="7391400" cy="19812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306705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4.8</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understanding of a procedure by completing Learning activity 4.8 on page 53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1969049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Communicate to inform</a:t>
            </a:r>
            <a:endParaRPr lang="en-GB" dirty="0"/>
          </a:p>
        </p:txBody>
      </p:sp>
      <p:sp>
        <p:nvSpPr>
          <p:cNvPr id="3" name="Text Placeholder 2"/>
          <p:cNvSpPr>
            <a:spLocks noGrp="1"/>
          </p:cNvSpPr>
          <p:nvPr>
            <p:ph type="body" idx="1"/>
          </p:nvPr>
        </p:nvSpPr>
        <p:spPr/>
        <p:txBody>
          <a:bodyPr/>
          <a:lstStyle/>
          <a:p>
            <a:r>
              <a:rPr lang="en-ZA" dirty="0"/>
              <a:t>Module 4</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Write a procedure</a:t>
            </a:r>
            <a:endParaRPr lang="en-GB" dirty="0"/>
          </a:p>
        </p:txBody>
      </p:sp>
      <p:graphicFrame>
        <p:nvGraphicFramePr>
          <p:cNvPr id="5" name="Content Placeholder 3"/>
          <p:cNvGraphicFramePr>
            <a:graphicFrameLocks/>
          </p:cNvGraphicFramePr>
          <p:nvPr>
            <p:extLst>
              <p:ext uri="{D42A27DB-BD31-4B8C-83A1-F6EECF244321}">
                <p14:modId xmlns:p14="http://schemas.microsoft.com/office/powerpoint/2010/main" val="3144963856"/>
              </p:ext>
            </p:extLst>
          </p:nvPr>
        </p:nvGraphicFramePr>
        <p:xfrm>
          <a:off x="381001" y="1676400"/>
          <a:ext cx="7619999" cy="2874501"/>
        </p:xfrm>
        <a:graphic>
          <a:graphicData uri="http://schemas.openxmlformats.org/drawingml/2006/table">
            <a:tbl>
              <a:tblPr firstRow="1" bandRow="1">
                <a:tableStyleId>{5C22544A-7EE6-4342-B048-85BDC9FD1C3A}</a:tableStyleId>
              </a:tblPr>
              <a:tblGrid>
                <a:gridCol w="7619999"/>
              </a:tblGrid>
              <a:tr h="410643">
                <a:tc>
                  <a:txBody>
                    <a:bodyPr/>
                    <a:lstStyle/>
                    <a:p>
                      <a:pPr marL="0" indent="0">
                        <a:buNone/>
                      </a:pPr>
                      <a:r>
                        <a:rPr lang="en-ZA" sz="2000" dirty="0" smtClean="0"/>
                        <a:t>Characteristics of an effective procedure:</a:t>
                      </a:r>
                      <a:endParaRPr lang="en-ZA" sz="2000" dirty="0"/>
                    </a:p>
                  </a:txBody>
                  <a:tcPr>
                    <a:solidFill>
                      <a:srgbClr val="5B9BD5"/>
                    </a:solidFill>
                  </a:tcPr>
                </a:tc>
              </a:tr>
              <a:tr h="410643">
                <a:tc>
                  <a:txBody>
                    <a:bodyPr/>
                    <a:lstStyle/>
                    <a:p>
                      <a:r>
                        <a:rPr lang="en-ZA" sz="2000" b="0" dirty="0" smtClean="0">
                          <a:solidFill>
                            <a:schemeClr val="tx1"/>
                          </a:solidFill>
                        </a:rPr>
                        <a:t>Clear, simple writing.</a:t>
                      </a:r>
                      <a:endParaRPr lang="en-ZA" sz="2000" b="0" dirty="0">
                        <a:solidFill>
                          <a:schemeClr val="tx1"/>
                        </a:solidFill>
                      </a:endParaRPr>
                    </a:p>
                  </a:txBody>
                  <a:tcPr>
                    <a:solidFill>
                      <a:srgbClr val="D9F04E"/>
                    </a:solidFill>
                  </a:tcPr>
                </a:tc>
              </a:tr>
              <a:tr h="410643">
                <a:tc>
                  <a:txBody>
                    <a:bodyPr/>
                    <a:lstStyle/>
                    <a:p>
                      <a:r>
                        <a:rPr lang="en-ZA" sz="2000" b="0" dirty="0" smtClean="0">
                          <a:solidFill>
                            <a:schemeClr val="tx1"/>
                          </a:solidFill>
                        </a:rPr>
                        <a:t>Explains technical detail. Why and when?</a:t>
                      </a:r>
                      <a:endParaRPr lang="en-ZA" sz="2000" b="0" dirty="0">
                        <a:solidFill>
                          <a:schemeClr val="tx1"/>
                        </a:solidFill>
                      </a:endParaRPr>
                    </a:p>
                  </a:txBody>
                  <a:tcPr>
                    <a:solidFill>
                      <a:srgbClr val="F2FAC2"/>
                    </a:solidFill>
                  </a:tcPr>
                </a:tc>
              </a:tr>
              <a:tr h="410643">
                <a:tc>
                  <a:txBody>
                    <a:bodyPr/>
                    <a:lstStyle/>
                    <a:p>
                      <a:r>
                        <a:rPr lang="en-ZA" sz="2000" b="0" dirty="0" smtClean="0">
                          <a:solidFill>
                            <a:schemeClr val="tx1"/>
                          </a:solidFill>
                        </a:rPr>
                        <a:t>Knows the audience.</a:t>
                      </a:r>
                      <a:endParaRPr lang="en-ZA" sz="2000" b="0" dirty="0">
                        <a:solidFill>
                          <a:schemeClr val="tx1"/>
                        </a:solidFill>
                      </a:endParaRPr>
                    </a:p>
                  </a:txBody>
                  <a:tcPr>
                    <a:solidFill>
                      <a:srgbClr val="D9F04E"/>
                    </a:solidFill>
                  </a:tcPr>
                </a:tc>
              </a:tr>
              <a:tr h="410643">
                <a:tc>
                  <a:txBody>
                    <a:bodyPr/>
                    <a:lstStyle/>
                    <a:p>
                      <a:r>
                        <a:rPr lang="en-ZA" sz="2000" b="0" dirty="0" smtClean="0"/>
                        <a:t>Lists all equipment and tools.</a:t>
                      </a:r>
                      <a:endParaRPr lang="en-ZA" sz="2000" b="0" dirty="0"/>
                    </a:p>
                  </a:txBody>
                  <a:tcPr>
                    <a:solidFill>
                      <a:srgbClr val="F2FAC2"/>
                    </a:solidFill>
                  </a:tcPr>
                </a:tc>
              </a:tr>
              <a:tr h="410643">
                <a:tc>
                  <a:txBody>
                    <a:bodyPr/>
                    <a:lstStyle/>
                    <a:p>
                      <a:r>
                        <a:rPr lang="en-ZA" sz="2000" b="0" dirty="0" smtClean="0"/>
                        <a:t>Breaks tasks up into small steps arranged from start to finish.</a:t>
                      </a:r>
                      <a:endParaRPr lang="en-ZA" sz="2000" b="0" dirty="0"/>
                    </a:p>
                  </a:txBody>
                  <a:tcPr>
                    <a:solidFill>
                      <a:srgbClr val="D9F04E"/>
                    </a:solidFill>
                  </a:tcPr>
                </a:tc>
              </a:tr>
              <a:tr h="410643">
                <a:tc>
                  <a:txBody>
                    <a:bodyPr/>
                    <a:lstStyle/>
                    <a:p>
                      <a:r>
                        <a:rPr lang="en-ZA" sz="2000" b="0" dirty="0" smtClean="0"/>
                        <a:t>Could use simple, clear illustrations.</a:t>
                      </a:r>
                      <a:endParaRPr lang="en-ZA" sz="2000" b="0" dirty="0"/>
                    </a:p>
                  </a:txBody>
                  <a:tcPr>
                    <a:solidFill>
                      <a:srgbClr val="F2FAC2"/>
                    </a:solidFill>
                  </a:tcPr>
                </a:tc>
              </a:tr>
            </a:tbl>
          </a:graphicData>
        </a:graphic>
      </p:graphicFrame>
    </p:spTree>
    <p:extLst>
      <p:ext uri="{BB962C8B-B14F-4D97-AF65-F5344CB8AC3E}">
        <p14:creationId xmlns:p14="http://schemas.microsoft.com/office/powerpoint/2010/main" val="3900818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4.9</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Write a procedure. Complete Learning activity 4.9 on page 54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735218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Instructions</a:t>
            </a:r>
            <a:endParaRPr lang="en-GB" dirty="0"/>
          </a:p>
        </p:txBody>
      </p:sp>
      <p:sp>
        <p:nvSpPr>
          <p:cNvPr id="5" name="Content Placeholder 2"/>
          <p:cNvSpPr>
            <a:spLocks noGrp="1"/>
          </p:cNvSpPr>
          <p:nvPr>
            <p:ph idx="1"/>
          </p:nvPr>
        </p:nvSpPr>
        <p:spPr>
          <a:xfrm>
            <a:off x="762001" y="1937636"/>
            <a:ext cx="6781800" cy="771525"/>
          </a:xfrm>
        </p:spPr>
        <p:txBody>
          <a:bodyPr/>
          <a:lstStyle/>
          <a:p>
            <a:pPr marL="0" indent="0">
              <a:buNone/>
            </a:pPr>
            <a:r>
              <a:rPr lang="en-ZA" sz="2800" dirty="0" smtClean="0"/>
              <a:t>Written or spoken commands that explain how to perform a task.</a:t>
            </a:r>
            <a:endParaRPr lang="en-ZA" sz="2800" dirty="0"/>
          </a:p>
        </p:txBody>
      </p:sp>
      <p:sp>
        <p:nvSpPr>
          <p:cNvPr id="6" name="Rectangle 5"/>
          <p:cNvSpPr/>
          <p:nvPr/>
        </p:nvSpPr>
        <p:spPr>
          <a:xfrm>
            <a:off x="533400" y="1676400"/>
            <a:ext cx="7391400" cy="13716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pic>
        <p:nvPicPr>
          <p:cNvPr id="9" name="Graphic 4">
            <a:extLst>
              <a:ext uri="{FF2B5EF4-FFF2-40B4-BE49-F238E27FC236}">
                <a16:creationId xmlns:a16="http://schemas.microsoft.com/office/drawing/2014/main" xmlns="" id="{C69E9FBE-0561-434A-BC5C-8D055233D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4445" y="3886200"/>
            <a:ext cx="2190640" cy="1570622"/>
          </a:xfrm>
          <a:prstGeom prst="rect">
            <a:avLst/>
          </a:prstGeom>
        </p:spPr>
      </p:pic>
      <p:pic>
        <p:nvPicPr>
          <p:cNvPr id="10" name="Graphic 6">
            <a:extLst>
              <a:ext uri="{FF2B5EF4-FFF2-40B4-BE49-F238E27FC236}">
                <a16:creationId xmlns:a16="http://schemas.microsoft.com/office/drawing/2014/main" xmlns="" id="{CC7644CD-B520-4DB8-BD7A-78DA8BBFC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5211" y="3886200"/>
            <a:ext cx="2209800" cy="1757552"/>
          </a:xfrm>
          <a:prstGeom prst="rect">
            <a:avLst/>
          </a:prstGeom>
        </p:spPr>
      </p:pic>
      <p:pic>
        <p:nvPicPr>
          <p:cNvPr id="11" name="Graphic 8">
            <a:extLst>
              <a:ext uri="{FF2B5EF4-FFF2-40B4-BE49-F238E27FC236}">
                <a16:creationId xmlns:a16="http://schemas.microsoft.com/office/drawing/2014/main" xmlns="" id="{96B97748-C7C5-440B-9C94-B945E32F23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273" y="3494646"/>
            <a:ext cx="1211379" cy="233582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9125" y="3309236"/>
            <a:ext cx="2423750" cy="2774634"/>
          </a:xfrm>
          <a:prstGeom prst="rect">
            <a:avLst/>
          </a:prstGeom>
        </p:spPr>
      </p:pic>
    </p:spTree>
    <p:extLst>
      <p:ext uri="{BB962C8B-B14F-4D97-AF65-F5344CB8AC3E}">
        <p14:creationId xmlns:p14="http://schemas.microsoft.com/office/powerpoint/2010/main" val="13979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4.10</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767637"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How well can you read and follow </a:t>
            </a:r>
            <a:r>
              <a:rPr lang="en-ZA" sz="1700" b="0" dirty="0" smtClean="0">
                <a:solidFill>
                  <a:schemeClr val="tx1"/>
                </a:solidFill>
              </a:rPr>
              <a:t>instructions? Complete </a:t>
            </a:r>
            <a:r>
              <a:rPr lang="en-ZA" sz="1700" b="0" dirty="0">
                <a:solidFill>
                  <a:schemeClr val="tx1"/>
                </a:solidFill>
              </a:rPr>
              <a:t>Learning activity 4.10 on page 55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2545457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4.11</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462837"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How well can you listen to and follow </a:t>
            </a:r>
            <a:r>
              <a:rPr lang="en-ZA" sz="1700" b="0" dirty="0" smtClean="0">
                <a:solidFill>
                  <a:schemeClr val="tx1"/>
                </a:solidFill>
              </a:rPr>
              <a:t>instructions? Complete </a:t>
            </a:r>
            <a:r>
              <a:rPr lang="en-ZA" sz="1700" b="0" dirty="0">
                <a:solidFill>
                  <a:schemeClr val="tx1"/>
                </a:solidFill>
              </a:rPr>
              <a:t>Learning activity 4.11 on page 56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404691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Flow chart template for writing instructions</a:t>
            </a:r>
            <a:endParaRPr lang="en-GB" dirty="0"/>
          </a:p>
        </p:txBody>
      </p:sp>
      <p:sp>
        <p:nvSpPr>
          <p:cNvPr id="29" name="Rectangle 28"/>
          <p:cNvSpPr/>
          <p:nvPr/>
        </p:nvSpPr>
        <p:spPr>
          <a:xfrm>
            <a:off x="304800" y="1960419"/>
            <a:ext cx="1600200" cy="76809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solidFill>
                  <a:schemeClr val="bg1"/>
                </a:solidFill>
              </a:rPr>
              <a:t>How to</a:t>
            </a:r>
            <a:endParaRPr lang="en-GB" sz="2400" b="1" dirty="0">
              <a:solidFill>
                <a:schemeClr val="bg1"/>
              </a:solidFill>
            </a:endParaRPr>
          </a:p>
        </p:txBody>
      </p:sp>
      <p:sp>
        <p:nvSpPr>
          <p:cNvPr id="30" name="Chevron 29"/>
          <p:cNvSpPr/>
          <p:nvPr/>
        </p:nvSpPr>
        <p:spPr>
          <a:xfrm>
            <a:off x="2015011" y="2152812"/>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Rectangle 30"/>
          <p:cNvSpPr/>
          <p:nvPr/>
        </p:nvSpPr>
        <p:spPr>
          <a:xfrm>
            <a:off x="2576885" y="2078389"/>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1</a:t>
            </a:r>
            <a:endParaRPr lang="en-GB" sz="2000" b="1" dirty="0">
              <a:solidFill>
                <a:schemeClr val="bg1"/>
              </a:solidFill>
            </a:endParaRPr>
          </a:p>
        </p:txBody>
      </p:sp>
      <p:sp>
        <p:nvSpPr>
          <p:cNvPr id="32" name="Chevron 31"/>
          <p:cNvSpPr/>
          <p:nvPr/>
        </p:nvSpPr>
        <p:spPr>
          <a:xfrm>
            <a:off x="4005423" y="2158191"/>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ectangle 34"/>
          <p:cNvSpPr/>
          <p:nvPr/>
        </p:nvSpPr>
        <p:spPr>
          <a:xfrm>
            <a:off x="4603870" y="2079672"/>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2</a:t>
            </a:r>
            <a:endParaRPr lang="en-GB" sz="2000" b="1" dirty="0">
              <a:solidFill>
                <a:schemeClr val="bg1"/>
              </a:solidFill>
            </a:endParaRPr>
          </a:p>
        </p:txBody>
      </p:sp>
      <p:sp>
        <p:nvSpPr>
          <p:cNvPr id="37" name="Chevron 36"/>
          <p:cNvSpPr/>
          <p:nvPr/>
        </p:nvSpPr>
        <p:spPr>
          <a:xfrm>
            <a:off x="6001928" y="2158191"/>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7"/>
          <p:cNvSpPr/>
          <p:nvPr/>
        </p:nvSpPr>
        <p:spPr>
          <a:xfrm>
            <a:off x="6576170" y="2086538"/>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3</a:t>
            </a:r>
            <a:endParaRPr lang="en-GB" sz="2000" b="1" dirty="0">
              <a:solidFill>
                <a:schemeClr val="bg1"/>
              </a:solidFill>
            </a:endParaRPr>
          </a:p>
        </p:txBody>
      </p:sp>
      <p:sp>
        <p:nvSpPr>
          <p:cNvPr id="39" name="Rectangle 38"/>
          <p:cNvSpPr/>
          <p:nvPr/>
        </p:nvSpPr>
        <p:spPr>
          <a:xfrm>
            <a:off x="2576885" y="3333021"/>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6</a:t>
            </a:r>
            <a:endParaRPr lang="en-GB" sz="2000" b="1" dirty="0">
              <a:solidFill>
                <a:schemeClr val="bg1"/>
              </a:solidFill>
            </a:endParaRPr>
          </a:p>
        </p:txBody>
      </p:sp>
      <p:sp>
        <p:nvSpPr>
          <p:cNvPr id="40" name="Rectangle 39"/>
          <p:cNvSpPr/>
          <p:nvPr/>
        </p:nvSpPr>
        <p:spPr>
          <a:xfrm>
            <a:off x="4603870" y="3371280"/>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5</a:t>
            </a:r>
            <a:endParaRPr lang="en-GB" sz="2000" b="1" dirty="0">
              <a:solidFill>
                <a:schemeClr val="bg1"/>
              </a:solidFill>
            </a:endParaRPr>
          </a:p>
        </p:txBody>
      </p:sp>
      <p:sp>
        <p:nvSpPr>
          <p:cNvPr id="41" name="Rectangle 40"/>
          <p:cNvSpPr/>
          <p:nvPr/>
        </p:nvSpPr>
        <p:spPr>
          <a:xfrm>
            <a:off x="6576170" y="3371280"/>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4</a:t>
            </a:r>
            <a:endParaRPr lang="en-GB" sz="2000" b="1" dirty="0">
              <a:solidFill>
                <a:schemeClr val="bg1"/>
              </a:solidFill>
            </a:endParaRPr>
          </a:p>
        </p:txBody>
      </p:sp>
      <p:sp>
        <p:nvSpPr>
          <p:cNvPr id="42" name="Rectangle 41"/>
          <p:cNvSpPr/>
          <p:nvPr/>
        </p:nvSpPr>
        <p:spPr>
          <a:xfrm>
            <a:off x="653526" y="3333020"/>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7</a:t>
            </a:r>
            <a:endParaRPr lang="en-GB" sz="2000" b="1" dirty="0">
              <a:solidFill>
                <a:schemeClr val="bg1"/>
              </a:solidFill>
            </a:endParaRPr>
          </a:p>
        </p:txBody>
      </p:sp>
      <p:sp>
        <p:nvSpPr>
          <p:cNvPr id="43" name="Chevron 42"/>
          <p:cNvSpPr/>
          <p:nvPr/>
        </p:nvSpPr>
        <p:spPr>
          <a:xfrm flipH="1" flipV="1">
            <a:off x="1962608" y="3398890"/>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 name="Chevron 43"/>
          <p:cNvSpPr/>
          <p:nvPr/>
        </p:nvSpPr>
        <p:spPr>
          <a:xfrm flipH="1" flipV="1">
            <a:off x="3953020" y="3404269"/>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5" name="Chevron 44"/>
          <p:cNvSpPr/>
          <p:nvPr/>
        </p:nvSpPr>
        <p:spPr>
          <a:xfrm flipH="1" flipV="1">
            <a:off x="6072643" y="4720081"/>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Chevron 45"/>
          <p:cNvSpPr/>
          <p:nvPr/>
        </p:nvSpPr>
        <p:spPr>
          <a:xfrm rot="16200000" flipH="1" flipV="1">
            <a:off x="6975975" y="2803331"/>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7" name="Rectangle 46"/>
          <p:cNvSpPr/>
          <p:nvPr/>
        </p:nvSpPr>
        <p:spPr>
          <a:xfrm>
            <a:off x="2576885" y="4606709"/>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9</a:t>
            </a:r>
            <a:endParaRPr lang="en-GB" sz="2000" b="1" dirty="0">
              <a:solidFill>
                <a:schemeClr val="bg1"/>
              </a:solidFill>
            </a:endParaRPr>
          </a:p>
        </p:txBody>
      </p:sp>
      <p:sp>
        <p:nvSpPr>
          <p:cNvPr id="48" name="Rectangle 47"/>
          <p:cNvSpPr/>
          <p:nvPr/>
        </p:nvSpPr>
        <p:spPr>
          <a:xfrm>
            <a:off x="4603870" y="4644968"/>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10</a:t>
            </a:r>
            <a:endParaRPr lang="en-GB" sz="2000" b="1" dirty="0">
              <a:solidFill>
                <a:schemeClr val="bg1"/>
              </a:solidFill>
            </a:endParaRPr>
          </a:p>
        </p:txBody>
      </p:sp>
      <p:sp>
        <p:nvSpPr>
          <p:cNvPr id="49" name="Rectangle 48"/>
          <p:cNvSpPr/>
          <p:nvPr/>
        </p:nvSpPr>
        <p:spPr>
          <a:xfrm>
            <a:off x="653526" y="4606708"/>
            <a:ext cx="1251474" cy="600707"/>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bg1"/>
                </a:solidFill>
              </a:rPr>
              <a:t>Step 8</a:t>
            </a:r>
            <a:endParaRPr lang="en-GB" sz="2000" b="1" dirty="0">
              <a:solidFill>
                <a:schemeClr val="bg1"/>
              </a:solidFill>
            </a:endParaRPr>
          </a:p>
        </p:txBody>
      </p:sp>
      <p:sp>
        <p:nvSpPr>
          <p:cNvPr id="50" name="Chevron 49"/>
          <p:cNvSpPr/>
          <p:nvPr/>
        </p:nvSpPr>
        <p:spPr>
          <a:xfrm flipH="1" flipV="1">
            <a:off x="1962608" y="4672578"/>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1" name="Chevron 50"/>
          <p:cNvSpPr/>
          <p:nvPr/>
        </p:nvSpPr>
        <p:spPr>
          <a:xfrm flipH="1" flipV="1">
            <a:off x="3953020" y="4677957"/>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2" name="Chevron 51"/>
          <p:cNvSpPr/>
          <p:nvPr/>
        </p:nvSpPr>
        <p:spPr>
          <a:xfrm rot="16200000" flipH="1" flipV="1">
            <a:off x="1053331" y="4044286"/>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3" name="Chevron 52"/>
          <p:cNvSpPr/>
          <p:nvPr/>
        </p:nvSpPr>
        <p:spPr>
          <a:xfrm flipH="1" flipV="1">
            <a:off x="6001928" y="3456462"/>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Rectangle 53"/>
          <p:cNvSpPr/>
          <p:nvPr/>
        </p:nvSpPr>
        <p:spPr>
          <a:xfrm>
            <a:off x="6639026" y="4561273"/>
            <a:ext cx="1600200" cy="76809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solidFill>
                  <a:schemeClr val="bg1"/>
                </a:solidFill>
              </a:rPr>
              <a:t>Conclusion</a:t>
            </a:r>
            <a:endParaRPr lang="en-GB" sz="2400" b="1" dirty="0">
              <a:solidFill>
                <a:schemeClr val="bg1"/>
              </a:solidFill>
            </a:endParaRPr>
          </a:p>
        </p:txBody>
      </p:sp>
    </p:spTree>
    <p:extLst>
      <p:ext uri="{BB962C8B-B14F-4D97-AF65-F5344CB8AC3E}">
        <p14:creationId xmlns:p14="http://schemas.microsoft.com/office/powerpoint/2010/main" val="1129049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4.12</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310437"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Can you give clear oral </a:t>
            </a:r>
            <a:r>
              <a:rPr lang="en-ZA" sz="1700" b="0" dirty="0" smtClean="0">
                <a:solidFill>
                  <a:schemeClr val="tx1"/>
                </a:solidFill>
              </a:rPr>
              <a:t>instructions? Complete </a:t>
            </a:r>
            <a:r>
              <a:rPr lang="en-ZA" sz="1700" b="0" dirty="0">
                <a:solidFill>
                  <a:schemeClr val="tx1"/>
                </a:solidFill>
              </a:rPr>
              <a:t>Learning activity 4.12 on page 56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453735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Demonstration speeches</a:t>
            </a:r>
            <a:endParaRPr lang="en-GB" dirty="0"/>
          </a:p>
        </p:txBody>
      </p:sp>
      <p:sp>
        <p:nvSpPr>
          <p:cNvPr id="5" name="Content Placeholder 2"/>
          <p:cNvSpPr>
            <a:spLocks noGrp="1"/>
          </p:cNvSpPr>
          <p:nvPr>
            <p:ph idx="1"/>
          </p:nvPr>
        </p:nvSpPr>
        <p:spPr>
          <a:xfrm>
            <a:off x="838200" y="2895600"/>
            <a:ext cx="6781800" cy="771525"/>
          </a:xfrm>
        </p:spPr>
        <p:txBody>
          <a:bodyPr/>
          <a:lstStyle/>
          <a:p>
            <a:pPr marL="0" indent="0">
              <a:lnSpc>
                <a:spcPct val="100000"/>
              </a:lnSpc>
              <a:buNone/>
            </a:pPr>
            <a:r>
              <a:rPr lang="en-ZA" sz="2400" dirty="0" smtClean="0"/>
              <a:t>A </a:t>
            </a:r>
            <a:r>
              <a:rPr lang="en-ZA" sz="2400" dirty="0"/>
              <a:t>demonstration speech teaches your audience how to do something by giving step-by-step instructions and demonstrating or showing each step. </a:t>
            </a:r>
          </a:p>
          <a:p>
            <a:pPr marL="0" indent="0">
              <a:lnSpc>
                <a:spcPct val="100000"/>
              </a:lnSpc>
              <a:buNone/>
            </a:pPr>
            <a:endParaRPr lang="en-ZA" dirty="0">
              <a:solidFill>
                <a:srgbClr val="FF0000"/>
              </a:solidFill>
            </a:endParaRPr>
          </a:p>
        </p:txBody>
      </p:sp>
      <p:sp>
        <p:nvSpPr>
          <p:cNvPr id="6" name="Rectangle 5"/>
          <p:cNvSpPr/>
          <p:nvPr/>
        </p:nvSpPr>
        <p:spPr>
          <a:xfrm>
            <a:off x="533400" y="2593181"/>
            <a:ext cx="7391400" cy="17526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Tree>
    <p:extLst>
      <p:ext uri="{BB962C8B-B14F-4D97-AF65-F5344CB8AC3E}">
        <p14:creationId xmlns:p14="http://schemas.microsoft.com/office/powerpoint/2010/main" val="440117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676400"/>
            <a:ext cx="7467599" cy="89473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ontent Placeholder 2"/>
          <p:cNvSpPr txBox="1">
            <a:spLocks/>
          </p:cNvSpPr>
          <p:nvPr/>
        </p:nvSpPr>
        <p:spPr>
          <a:xfrm>
            <a:off x="697534" y="1821896"/>
            <a:ext cx="609600" cy="603741"/>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4400" b="1" dirty="0">
                <a:solidFill>
                  <a:schemeClr val="bg1"/>
                </a:solidFill>
              </a:rPr>
              <a:t>1</a:t>
            </a:r>
            <a:endParaRPr lang="en-ZA" sz="4400" b="1" dirty="0" smtClean="0">
              <a:solidFill>
                <a:schemeClr val="bg1"/>
              </a:solidFill>
            </a:endParaRPr>
          </a:p>
        </p:txBody>
      </p:sp>
      <p:cxnSp>
        <p:nvCxnSpPr>
          <p:cNvPr id="7" name="Straight Connector 6"/>
          <p:cNvCxnSpPr/>
          <p:nvPr/>
        </p:nvCxnSpPr>
        <p:spPr>
          <a:xfrm>
            <a:off x="1343231" y="1821897"/>
            <a:ext cx="0" cy="60374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1426864" y="1851392"/>
            <a:ext cx="6107891" cy="815608"/>
          </a:xfrm>
          <a:prstGeom prst="rect">
            <a:avLst/>
          </a:prstGeom>
          <a:noFill/>
        </p:spPr>
        <p:txBody>
          <a:bodyPr wrap="none" rtlCol="0">
            <a:spAutoFit/>
          </a:bodyPr>
          <a:lstStyle/>
          <a:p>
            <a:pPr>
              <a:lnSpc>
                <a:spcPct val="50000"/>
              </a:lnSpc>
              <a:spcBef>
                <a:spcPts val="600"/>
              </a:spcBef>
            </a:pPr>
            <a:r>
              <a:rPr lang="en-ZA" sz="1600" b="1" dirty="0"/>
              <a:t>Introduction: </a:t>
            </a:r>
            <a:r>
              <a:rPr lang="en-ZA" sz="1600" dirty="0" smtClean="0"/>
              <a:t>Say </a:t>
            </a:r>
            <a:r>
              <a:rPr lang="en-ZA" sz="1600" dirty="0"/>
              <a:t>something funny or interesting to get the attention of</a:t>
            </a:r>
          </a:p>
          <a:p>
            <a:pPr>
              <a:lnSpc>
                <a:spcPct val="50000"/>
              </a:lnSpc>
              <a:spcBef>
                <a:spcPts val="600"/>
              </a:spcBef>
            </a:pPr>
            <a:r>
              <a:rPr lang="en-ZA" sz="1600" dirty="0" smtClean="0"/>
              <a:t>                         the </a:t>
            </a:r>
            <a:r>
              <a:rPr lang="en-ZA" sz="1600" dirty="0"/>
              <a:t>audience.</a:t>
            </a:r>
          </a:p>
          <a:p>
            <a:pPr>
              <a:lnSpc>
                <a:spcPct val="50000"/>
              </a:lnSpc>
              <a:spcBef>
                <a:spcPts val="600"/>
              </a:spcBef>
            </a:pPr>
            <a:r>
              <a:rPr lang="en-ZA" sz="1600" b="1" dirty="0"/>
              <a:t>Introduce the topic: </a:t>
            </a:r>
            <a:r>
              <a:rPr lang="en-ZA" sz="1600" i="1" dirty="0"/>
              <a:t>Today I am going to show you how </a:t>
            </a:r>
            <a:r>
              <a:rPr lang="en-ZA" sz="1600" i="1" dirty="0" smtClean="0"/>
              <a:t>to …</a:t>
            </a:r>
            <a:endParaRPr lang="en-ZA" sz="1600" i="1" dirty="0"/>
          </a:p>
          <a:p>
            <a:pPr>
              <a:lnSpc>
                <a:spcPct val="50000"/>
              </a:lnSpc>
              <a:spcBef>
                <a:spcPts val="600"/>
              </a:spcBef>
            </a:pPr>
            <a:endParaRPr lang="en-GB" sz="1600" dirty="0"/>
          </a:p>
        </p:txBody>
      </p:sp>
      <p:sp>
        <p:nvSpPr>
          <p:cNvPr id="11" name="Rectangle 10"/>
          <p:cNvSpPr/>
          <p:nvPr/>
        </p:nvSpPr>
        <p:spPr>
          <a:xfrm>
            <a:off x="458096" y="2614973"/>
            <a:ext cx="7467599" cy="894736"/>
          </a:xfrm>
          <a:prstGeom prst="rect">
            <a:avLst/>
          </a:prstGeom>
          <a:solidFill>
            <a:srgbClr val="6BA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2"/>
          <p:cNvSpPr txBox="1">
            <a:spLocks/>
          </p:cNvSpPr>
          <p:nvPr/>
        </p:nvSpPr>
        <p:spPr>
          <a:xfrm>
            <a:off x="698430" y="2760469"/>
            <a:ext cx="609600" cy="603741"/>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4400" b="1" dirty="0" smtClean="0">
                <a:solidFill>
                  <a:schemeClr val="bg1"/>
                </a:solidFill>
              </a:rPr>
              <a:t>2</a:t>
            </a:r>
          </a:p>
        </p:txBody>
      </p:sp>
      <p:cxnSp>
        <p:nvCxnSpPr>
          <p:cNvPr id="13" name="Straight Connector 12"/>
          <p:cNvCxnSpPr/>
          <p:nvPr/>
        </p:nvCxnSpPr>
        <p:spPr>
          <a:xfrm>
            <a:off x="1344127" y="2760470"/>
            <a:ext cx="0" cy="60374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1426864" y="2893524"/>
            <a:ext cx="4777398" cy="538609"/>
          </a:xfrm>
          <a:prstGeom prst="rect">
            <a:avLst/>
          </a:prstGeom>
          <a:noFill/>
        </p:spPr>
        <p:txBody>
          <a:bodyPr wrap="none" rtlCol="0">
            <a:spAutoFit/>
          </a:bodyPr>
          <a:lstStyle/>
          <a:p>
            <a:r>
              <a:rPr lang="en-ZA" sz="1600" b="1" dirty="0"/>
              <a:t>Explain the purpose: </a:t>
            </a:r>
            <a:r>
              <a:rPr lang="en-ZA" sz="1600" i="1" dirty="0"/>
              <a:t>You will need this skill when </a:t>
            </a:r>
            <a:r>
              <a:rPr lang="en-ZA" sz="1600" i="1" dirty="0" smtClean="0"/>
              <a:t>you …</a:t>
            </a:r>
            <a:endParaRPr lang="en-ZA" sz="1600" i="1" dirty="0"/>
          </a:p>
          <a:p>
            <a:pPr>
              <a:lnSpc>
                <a:spcPct val="50000"/>
              </a:lnSpc>
              <a:spcBef>
                <a:spcPts val="600"/>
              </a:spcBef>
            </a:pPr>
            <a:endParaRPr lang="en-GB" sz="1600" dirty="0"/>
          </a:p>
        </p:txBody>
      </p:sp>
      <p:sp>
        <p:nvSpPr>
          <p:cNvPr id="15" name="Rectangle 14"/>
          <p:cNvSpPr/>
          <p:nvPr/>
        </p:nvSpPr>
        <p:spPr>
          <a:xfrm>
            <a:off x="457200" y="3559500"/>
            <a:ext cx="7467599" cy="166552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Content Placeholder 2"/>
          <p:cNvSpPr txBox="1">
            <a:spLocks/>
          </p:cNvSpPr>
          <p:nvPr/>
        </p:nvSpPr>
        <p:spPr>
          <a:xfrm>
            <a:off x="697534" y="4102730"/>
            <a:ext cx="609600" cy="603741"/>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4400" b="1" dirty="0">
                <a:solidFill>
                  <a:schemeClr val="bg1"/>
                </a:solidFill>
              </a:rPr>
              <a:t>3</a:t>
            </a:r>
            <a:endParaRPr lang="en-ZA" sz="4400" b="1" dirty="0" smtClean="0">
              <a:solidFill>
                <a:schemeClr val="bg1"/>
              </a:solidFill>
            </a:endParaRPr>
          </a:p>
        </p:txBody>
      </p:sp>
      <p:cxnSp>
        <p:nvCxnSpPr>
          <p:cNvPr id="17" name="Straight Connector 16"/>
          <p:cNvCxnSpPr/>
          <p:nvPr/>
        </p:nvCxnSpPr>
        <p:spPr>
          <a:xfrm>
            <a:off x="1343231" y="3894977"/>
            <a:ext cx="0" cy="99457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8" name="TextBox 17"/>
          <p:cNvSpPr txBox="1"/>
          <p:nvPr/>
        </p:nvSpPr>
        <p:spPr>
          <a:xfrm>
            <a:off x="1447800" y="3609705"/>
            <a:ext cx="6097182" cy="1569660"/>
          </a:xfrm>
          <a:prstGeom prst="rect">
            <a:avLst/>
          </a:prstGeom>
          <a:noFill/>
        </p:spPr>
        <p:txBody>
          <a:bodyPr wrap="none" rtlCol="0">
            <a:spAutoFit/>
          </a:bodyPr>
          <a:lstStyle/>
          <a:p>
            <a:r>
              <a:rPr lang="en-ZA" sz="1600" b="1" dirty="0"/>
              <a:t>The body of the speech: </a:t>
            </a:r>
            <a:r>
              <a:rPr lang="en-ZA" sz="1600" dirty="0"/>
              <a:t>explains the demonstration in detail:</a:t>
            </a:r>
          </a:p>
          <a:p>
            <a:r>
              <a:rPr lang="en-ZA" sz="1600" b="1" i="1" dirty="0"/>
              <a:t>Equipment: </a:t>
            </a:r>
            <a:r>
              <a:rPr lang="en-ZA" sz="1600" i="1" dirty="0"/>
              <a:t>You will need the following equipment / tools / ingredients:</a:t>
            </a:r>
          </a:p>
          <a:p>
            <a:r>
              <a:rPr lang="en-ZA" sz="1600" i="1" dirty="0"/>
              <a:t>1.…… 2. ………3……….. 4……….. 5. ………….. 6………… 7.</a:t>
            </a:r>
          </a:p>
          <a:p>
            <a:r>
              <a:rPr lang="en-ZA" sz="1600" b="1" dirty="0"/>
              <a:t>Method: </a:t>
            </a:r>
            <a:r>
              <a:rPr lang="en-ZA" sz="1600" i="1" dirty="0"/>
              <a:t>There are (?) steps in this process: </a:t>
            </a:r>
            <a:endParaRPr lang="en-ZA" sz="1600" i="1" dirty="0" smtClean="0"/>
          </a:p>
          <a:p>
            <a:r>
              <a:rPr lang="en-ZA" sz="1600" i="1" dirty="0" smtClean="0"/>
              <a:t>Step </a:t>
            </a:r>
            <a:r>
              <a:rPr lang="en-ZA" sz="1600" i="1" dirty="0"/>
              <a:t>1: Step 2: Step 3: Step 4: Step 5: Step 6 (as many as you need!)</a:t>
            </a:r>
          </a:p>
          <a:p>
            <a:r>
              <a:rPr lang="en-ZA" sz="1600" b="1" dirty="0"/>
              <a:t>Include warnings about what can go wrong: </a:t>
            </a:r>
            <a:r>
              <a:rPr lang="en-ZA" sz="1600" i="1" dirty="0"/>
              <a:t>Take care when </a:t>
            </a:r>
            <a:r>
              <a:rPr lang="en-ZA" sz="1600" i="1" dirty="0" smtClean="0"/>
              <a:t>you …</a:t>
            </a:r>
            <a:endParaRPr lang="en-ZA" sz="1600" i="1" dirty="0"/>
          </a:p>
        </p:txBody>
      </p:sp>
      <p:sp>
        <p:nvSpPr>
          <p:cNvPr id="19" name="Rectangle 18"/>
          <p:cNvSpPr/>
          <p:nvPr/>
        </p:nvSpPr>
        <p:spPr>
          <a:xfrm>
            <a:off x="457200" y="5278385"/>
            <a:ext cx="7467599" cy="894736"/>
          </a:xfrm>
          <a:prstGeom prst="rect">
            <a:avLst/>
          </a:prstGeom>
          <a:solidFill>
            <a:srgbClr val="6BA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Content Placeholder 2"/>
          <p:cNvSpPr txBox="1">
            <a:spLocks/>
          </p:cNvSpPr>
          <p:nvPr/>
        </p:nvSpPr>
        <p:spPr>
          <a:xfrm>
            <a:off x="697534" y="5411121"/>
            <a:ext cx="609600" cy="603741"/>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4400" b="1" dirty="0">
                <a:solidFill>
                  <a:schemeClr val="bg1"/>
                </a:solidFill>
              </a:rPr>
              <a:t>4</a:t>
            </a:r>
            <a:endParaRPr lang="en-ZA" sz="4400" b="1" dirty="0" smtClean="0">
              <a:solidFill>
                <a:schemeClr val="bg1"/>
              </a:solidFill>
            </a:endParaRPr>
          </a:p>
        </p:txBody>
      </p:sp>
      <p:cxnSp>
        <p:nvCxnSpPr>
          <p:cNvPr id="21" name="Straight Connector 20"/>
          <p:cNvCxnSpPr/>
          <p:nvPr/>
        </p:nvCxnSpPr>
        <p:spPr>
          <a:xfrm>
            <a:off x="1343231" y="5411122"/>
            <a:ext cx="0" cy="60374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2" name="TextBox 21"/>
          <p:cNvSpPr txBox="1"/>
          <p:nvPr/>
        </p:nvSpPr>
        <p:spPr>
          <a:xfrm>
            <a:off x="1425966" y="5563147"/>
            <a:ext cx="6498833" cy="338554"/>
          </a:xfrm>
          <a:prstGeom prst="rect">
            <a:avLst/>
          </a:prstGeom>
          <a:noFill/>
        </p:spPr>
        <p:txBody>
          <a:bodyPr wrap="square" rtlCol="0">
            <a:spAutoFit/>
          </a:bodyPr>
          <a:lstStyle/>
          <a:p>
            <a:r>
              <a:rPr lang="en-ZA" sz="1600" b="1" dirty="0"/>
              <a:t>Conclusion: </a:t>
            </a:r>
            <a:r>
              <a:rPr lang="en-ZA" sz="1600" dirty="0"/>
              <a:t>Encourage your audience to try the skills you have </a:t>
            </a:r>
            <a:r>
              <a:rPr lang="en-ZA" sz="1600" dirty="0" smtClean="0"/>
              <a:t>shown them</a:t>
            </a:r>
            <a:r>
              <a:rPr lang="en-ZA" sz="1600" dirty="0"/>
              <a:t>.</a:t>
            </a:r>
          </a:p>
        </p:txBody>
      </p:sp>
      <p:sp>
        <p:nvSpPr>
          <p:cNvPr id="2" name="Title 1"/>
          <p:cNvSpPr>
            <a:spLocks noGrp="1"/>
          </p:cNvSpPr>
          <p:nvPr>
            <p:ph type="title"/>
          </p:nvPr>
        </p:nvSpPr>
        <p:spPr/>
        <p:txBody>
          <a:bodyPr/>
          <a:lstStyle/>
          <a:p>
            <a:r>
              <a:rPr lang="en-ZA" dirty="0"/>
              <a:t>Outline of a demonstration speech</a:t>
            </a:r>
            <a:endParaRPr lang="en-GB"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3453" y="2066155"/>
            <a:ext cx="3195093" cy="3657643"/>
          </a:xfrm>
          <a:prstGeom prst="rect">
            <a:avLst/>
          </a:prstGeom>
        </p:spPr>
      </p:pic>
    </p:spTree>
    <p:extLst>
      <p:ext uri="{BB962C8B-B14F-4D97-AF65-F5344CB8AC3E}">
        <p14:creationId xmlns:p14="http://schemas.microsoft.com/office/powerpoint/2010/main" val="16805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0-#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0-#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1+#ppt_w/2"/>
                                          </p:val>
                                        </p:tav>
                                        <p:tav tm="100000">
                                          <p:val>
                                            <p:strVal val="#ppt_x"/>
                                          </p:val>
                                        </p:tav>
                                      </p:tavLst>
                                    </p:anim>
                                    <p:anim calcmode="lin" valueType="num">
                                      <p:cBhvr additive="base">
                                        <p:cTn id="56" dur="500" fill="hold"/>
                                        <p:tgtEl>
                                          <p:spTgt spid="17"/>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0-#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1"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0-#ppt_h/2"/>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1+#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11" grpId="0" animBg="1"/>
      <p:bldP spid="12" grpId="0"/>
      <p:bldP spid="14" grpId="0"/>
      <p:bldP spid="15" grpId="0" animBg="1"/>
      <p:bldP spid="16" grpId="0"/>
      <p:bldP spid="18" grpId="0"/>
      <p:bldP spid="19" grpId="0" animBg="1"/>
      <p:bldP spid="20"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4.13</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314448"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Can you do a demonstration </a:t>
            </a:r>
            <a:r>
              <a:rPr lang="en-ZA" sz="1700" b="0" dirty="0" smtClean="0">
                <a:solidFill>
                  <a:schemeClr val="tx1"/>
                </a:solidFill>
              </a:rPr>
              <a:t>speech? Prepare </a:t>
            </a:r>
            <a:r>
              <a:rPr lang="en-ZA" sz="1700" b="0" dirty="0">
                <a:solidFill>
                  <a:schemeClr val="tx1"/>
                </a:solidFill>
              </a:rPr>
              <a:t>Learning activity 4.13 on page 57 of the </a:t>
            </a:r>
            <a:r>
              <a:rPr lang="en-ZA" sz="1700" b="0" i="1" dirty="0">
                <a:solidFill>
                  <a:schemeClr val="tx1"/>
                </a:solidFill>
              </a:rPr>
              <a:t>Student’s Book.</a:t>
            </a:r>
          </a:p>
        </p:txBody>
      </p:sp>
    </p:spTree>
    <p:extLst>
      <p:ext uri="{BB962C8B-B14F-4D97-AF65-F5344CB8AC3E}">
        <p14:creationId xmlns:p14="http://schemas.microsoft.com/office/powerpoint/2010/main" val="3096229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304801"/>
            <a:ext cx="7772400" cy="990599"/>
          </a:xfrm>
          <a:prstGeom prst="rect">
            <a:avLst/>
          </a:prstGeom>
        </p:spPr>
        <p:txBody>
          <a:bodyPr/>
          <a:lstStyle/>
          <a:p>
            <a:r>
              <a:rPr lang="en-ZA" sz="4400" b="1" dirty="0" smtClean="0">
                <a:latin typeface="+mn-lt"/>
              </a:rPr>
              <a:t>Overview</a:t>
            </a:r>
            <a:endParaRPr lang="en-ZA" sz="4400" b="1" dirty="0">
              <a:latin typeface="+mn-lt"/>
            </a:endParaRPr>
          </a:p>
        </p:txBody>
      </p:sp>
      <p:sp>
        <p:nvSpPr>
          <p:cNvPr id="3" name="Subtitle 2"/>
          <p:cNvSpPr>
            <a:spLocks noGrp="1"/>
          </p:cNvSpPr>
          <p:nvPr>
            <p:ph type="subTitle" idx="4294967295"/>
          </p:nvPr>
        </p:nvSpPr>
        <p:spPr>
          <a:xfrm>
            <a:off x="685800" y="1143000"/>
            <a:ext cx="7772400" cy="5410200"/>
          </a:xfrm>
          <a:prstGeom prst="rect">
            <a:avLst/>
          </a:prstGeom>
        </p:spPr>
        <p:txBody>
          <a:bodyPr>
            <a:normAutofit/>
          </a:bodyPr>
          <a:lstStyle/>
          <a:p>
            <a:pPr marL="571500" indent="-571500"/>
            <a:r>
              <a:rPr lang="en-ZA" sz="2800" dirty="0"/>
              <a:t>Prepared reading aloud</a:t>
            </a:r>
          </a:p>
          <a:p>
            <a:pPr marL="571500" indent="-571500"/>
            <a:r>
              <a:rPr lang="en-ZA" sz="2800" dirty="0"/>
              <a:t>Basic language pillars: Punctuation; Sentences; Prepositions </a:t>
            </a:r>
          </a:p>
          <a:p>
            <a:pPr marL="571500" indent="-571500"/>
            <a:r>
              <a:rPr lang="en-ZA" sz="2800" dirty="0"/>
              <a:t>Procedures</a:t>
            </a:r>
          </a:p>
          <a:p>
            <a:pPr marL="571500" indent="-571500"/>
            <a:r>
              <a:rPr lang="en-ZA" sz="2800" dirty="0"/>
              <a:t>Instructions</a:t>
            </a:r>
          </a:p>
          <a:p>
            <a:pPr marL="571500" indent="-571500"/>
            <a:r>
              <a:rPr lang="en-ZA" sz="2800" dirty="0"/>
              <a:t>Demonstration speeches</a:t>
            </a:r>
          </a:p>
          <a:p>
            <a:pPr marL="571500" indent="-571500"/>
            <a:r>
              <a:rPr lang="en-ZA" sz="2800" dirty="0"/>
              <a:t>Directions</a:t>
            </a:r>
          </a:p>
          <a:p>
            <a:pPr marL="571500" indent="-571500"/>
            <a:endParaRPr lang="en-ZA" sz="2800" dirty="0"/>
          </a:p>
          <a:p>
            <a:pPr marL="571500" indent="-571500"/>
            <a:endParaRPr lang="en-ZA" sz="2800" dirty="0"/>
          </a:p>
          <a:p>
            <a:endParaRPr lang="en-ZA" sz="2800" dirty="0"/>
          </a:p>
        </p:txBody>
      </p:sp>
    </p:spTree>
    <p:extLst>
      <p:ext uri="{BB962C8B-B14F-4D97-AF65-F5344CB8AC3E}">
        <p14:creationId xmlns:p14="http://schemas.microsoft.com/office/powerpoint/2010/main" val="28081579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Directions</a:t>
            </a:r>
            <a:endParaRPr lang="en-GB" dirty="0"/>
          </a:p>
        </p:txBody>
      </p:sp>
      <p:sp>
        <p:nvSpPr>
          <p:cNvPr id="5" name="Content Placeholder 2"/>
          <p:cNvSpPr>
            <a:spLocks noGrp="1"/>
          </p:cNvSpPr>
          <p:nvPr>
            <p:ph idx="1"/>
          </p:nvPr>
        </p:nvSpPr>
        <p:spPr>
          <a:xfrm>
            <a:off x="843013" y="2547143"/>
            <a:ext cx="6781800" cy="771525"/>
          </a:xfrm>
        </p:spPr>
        <p:txBody>
          <a:bodyPr/>
          <a:lstStyle/>
          <a:p>
            <a:pPr marL="0" indent="0">
              <a:buNone/>
            </a:pPr>
            <a:r>
              <a:rPr lang="en-ZA" sz="2400" dirty="0"/>
              <a:t>Directions explain what route to take to find a place. You will learn how to:</a:t>
            </a:r>
          </a:p>
          <a:p>
            <a:pPr marL="0" indent="0">
              <a:buNone/>
            </a:pPr>
            <a:endParaRPr lang="en-ZA" dirty="0"/>
          </a:p>
          <a:p>
            <a:pPr marL="0" indent="0">
              <a:buNone/>
            </a:pPr>
            <a:endParaRPr lang="en-ZA" dirty="0"/>
          </a:p>
        </p:txBody>
      </p:sp>
      <p:sp>
        <p:nvSpPr>
          <p:cNvPr id="6" name="Rectangle 5"/>
          <p:cNvSpPr/>
          <p:nvPr/>
        </p:nvSpPr>
        <p:spPr>
          <a:xfrm>
            <a:off x="533400" y="2057400"/>
            <a:ext cx="7391400" cy="17526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3" name="Rectangle 2"/>
          <p:cNvSpPr/>
          <p:nvPr/>
        </p:nvSpPr>
        <p:spPr>
          <a:xfrm>
            <a:off x="685800" y="4572000"/>
            <a:ext cx="1905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solidFill>
                  <a:schemeClr val="bg1"/>
                </a:solidFill>
              </a:rPr>
              <a:t>Ask for </a:t>
            </a:r>
          </a:p>
          <a:p>
            <a:pPr algn="ctr"/>
            <a:r>
              <a:rPr lang="en-ZA" b="1" dirty="0" smtClean="0">
                <a:solidFill>
                  <a:schemeClr val="bg1"/>
                </a:solidFill>
              </a:rPr>
              <a:t>directions</a:t>
            </a:r>
            <a:endParaRPr lang="en-GB" b="1" dirty="0">
              <a:solidFill>
                <a:schemeClr val="bg1"/>
              </a:solidFill>
            </a:endParaRPr>
          </a:p>
        </p:txBody>
      </p:sp>
      <p:sp>
        <p:nvSpPr>
          <p:cNvPr id="12" name="Rectangle 11"/>
          <p:cNvSpPr/>
          <p:nvPr/>
        </p:nvSpPr>
        <p:spPr>
          <a:xfrm>
            <a:off x="3280002" y="4585855"/>
            <a:ext cx="1905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solidFill>
                  <a:schemeClr val="bg1"/>
                </a:solidFill>
              </a:rPr>
              <a:t>Follow </a:t>
            </a:r>
          </a:p>
          <a:p>
            <a:pPr algn="ctr"/>
            <a:r>
              <a:rPr lang="en-ZA" b="1" dirty="0" smtClean="0">
                <a:solidFill>
                  <a:schemeClr val="bg1"/>
                </a:solidFill>
              </a:rPr>
              <a:t>directions</a:t>
            </a:r>
            <a:endParaRPr lang="en-GB" b="1" dirty="0">
              <a:solidFill>
                <a:schemeClr val="bg1"/>
              </a:solidFill>
            </a:endParaRPr>
          </a:p>
        </p:txBody>
      </p:sp>
      <p:sp>
        <p:nvSpPr>
          <p:cNvPr id="13" name="Rectangle 12"/>
          <p:cNvSpPr/>
          <p:nvPr/>
        </p:nvSpPr>
        <p:spPr>
          <a:xfrm>
            <a:off x="5981700" y="4585855"/>
            <a:ext cx="1905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solidFill>
                  <a:schemeClr val="bg1"/>
                </a:solidFill>
              </a:rPr>
              <a:t>Give</a:t>
            </a:r>
          </a:p>
          <a:p>
            <a:pPr algn="ctr"/>
            <a:r>
              <a:rPr lang="en-ZA" b="1" dirty="0" smtClean="0">
                <a:solidFill>
                  <a:schemeClr val="bg1"/>
                </a:solidFill>
              </a:rPr>
              <a:t>directions</a:t>
            </a:r>
            <a:endParaRPr lang="en-GB" b="1" dirty="0">
              <a:solidFill>
                <a:schemeClr val="bg1"/>
              </a:solidFill>
            </a:endParaRPr>
          </a:p>
        </p:txBody>
      </p:sp>
      <p:sp>
        <p:nvSpPr>
          <p:cNvPr id="4" name="Chevron 3"/>
          <p:cNvSpPr/>
          <p:nvPr/>
        </p:nvSpPr>
        <p:spPr>
          <a:xfrm>
            <a:off x="2736343" y="4817123"/>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Chevron 13"/>
          <p:cNvSpPr/>
          <p:nvPr/>
        </p:nvSpPr>
        <p:spPr>
          <a:xfrm>
            <a:off x="5330545" y="4817123"/>
            <a:ext cx="451863" cy="45186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06693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4"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Ask for directions</a:t>
            </a:r>
            <a:endParaRPr lang="en-GB" dirty="0"/>
          </a:p>
        </p:txBody>
      </p:sp>
      <p:grpSp>
        <p:nvGrpSpPr>
          <p:cNvPr id="6" name="Group 5"/>
          <p:cNvGrpSpPr/>
          <p:nvPr/>
        </p:nvGrpSpPr>
        <p:grpSpPr>
          <a:xfrm>
            <a:off x="453811" y="2042102"/>
            <a:ext cx="3269672" cy="914400"/>
            <a:chOff x="768927" y="2042102"/>
            <a:chExt cx="3269672" cy="914400"/>
          </a:xfrm>
        </p:grpSpPr>
        <p:sp>
          <p:nvSpPr>
            <p:cNvPr id="4" name="Rectangle 3"/>
            <p:cNvSpPr/>
            <p:nvPr/>
          </p:nvSpPr>
          <p:spPr>
            <a:xfrm>
              <a:off x="768927" y="2042102"/>
              <a:ext cx="28194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100" b="1" dirty="0" smtClean="0">
                  <a:solidFill>
                    <a:schemeClr val="bg1"/>
                  </a:solidFill>
                </a:rPr>
                <a:t>Phrases for asking</a:t>
              </a:r>
            </a:p>
            <a:p>
              <a:pPr algn="ctr"/>
              <a:r>
                <a:rPr lang="en-ZA" sz="2100" b="1" dirty="0" smtClean="0">
                  <a:solidFill>
                    <a:schemeClr val="bg1"/>
                  </a:solidFill>
                </a:rPr>
                <a:t>directions</a:t>
              </a:r>
              <a:endParaRPr lang="en-GB" sz="2100" b="1" dirty="0">
                <a:solidFill>
                  <a:schemeClr val="bg1"/>
                </a:solidFill>
              </a:endParaRPr>
            </a:p>
          </p:txBody>
        </p:sp>
        <p:sp>
          <p:nvSpPr>
            <p:cNvPr id="3" name="Isosceles Triangle 2"/>
            <p:cNvSpPr/>
            <p:nvPr/>
          </p:nvSpPr>
          <p:spPr>
            <a:xfrm rot="5400000">
              <a:off x="3356264" y="2274166"/>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p:cNvGrpSpPr/>
          <p:nvPr/>
        </p:nvGrpSpPr>
        <p:grpSpPr>
          <a:xfrm>
            <a:off x="3200400" y="1638227"/>
            <a:ext cx="4910946" cy="1722149"/>
            <a:chOff x="3200400" y="1638227"/>
            <a:chExt cx="4910946" cy="1722149"/>
          </a:xfrm>
        </p:grpSpPr>
        <p:sp>
          <p:nvSpPr>
            <p:cNvPr id="5" name="Chevron 4"/>
            <p:cNvSpPr/>
            <p:nvPr/>
          </p:nvSpPr>
          <p:spPr>
            <a:xfrm>
              <a:off x="3200400" y="1638227"/>
              <a:ext cx="4910946"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 name="TextBox 6"/>
            <p:cNvSpPr txBox="1"/>
            <p:nvPr/>
          </p:nvSpPr>
          <p:spPr>
            <a:xfrm>
              <a:off x="4114800" y="1847081"/>
              <a:ext cx="3507820" cy="1353319"/>
            </a:xfrm>
            <a:prstGeom prst="rect">
              <a:avLst/>
            </a:prstGeom>
            <a:noFill/>
          </p:spPr>
          <p:txBody>
            <a:bodyPr wrap="none" rtlCol="0">
              <a:spAutoFit/>
            </a:bodyPr>
            <a:lstStyle/>
            <a:p>
              <a:pPr marL="182563" indent="-182563">
                <a:lnSpc>
                  <a:spcPct val="80000"/>
                </a:lnSpc>
                <a:buFont typeface="Arial" panose="020B0604020202020204" pitchFamily="34" charset="0"/>
                <a:buChar char="•"/>
              </a:pPr>
              <a:r>
                <a:rPr lang="en-ZA" sz="1700" dirty="0" smtClean="0"/>
                <a:t>How do I get there …?</a:t>
              </a:r>
            </a:p>
            <a:p>
              <a:pPr marL="182563" indent="-182563">
                <a:lnSpc>
                  <a:spcPct val="80000"/>
                </a:lnSpc>
                <a:buFont typeface="Arial" panose="020B0604020202020204" pitchFamily="34" charset="0"/>
                <a:buChar char="•"/>
              </a:pPr>
              <a:r>
                <a:rPr lang="en-ZA" sz="1700" dirty="0" smtClean="0"/>
                <a:t>What’s the best way to …?</a:t>
              </a:r>
            </a:p>
            <a:p>
              <a:pPr marL="182563" indent="-182563">
                <a:lnSpc>
                  <a:spcPct val="80000"/>
                </a:lnSpc>
                <a:buFont typeface="Arial" panose="020B0604020202020204" pitchFamily="34" charset="0"/>
                <a:buChar char="•"/>
              </a:pPr>
              <a:r>
                <a:rPr lang="en-ZA" sz="1700" dirty="0" smtClean="0"/>
                <a:t>Where is …?</a:t>
              </a:r>
            </a:p>
            <a:p>
              <a:pPr marL="182563" indent="-182563">
                <a:lnSpc>
                  <a:spcPct val="80000"/>
                </a:lnSpc>
                <a:buFont typeface="Arial" panose="020B0604020202020204" pitchFamily="34" charset="0"/>
                <a:buChar char="•"/>
              </a:pPr>
              <a:r>
                <a:rPr lang="en-ZA" sz="1700" dirty="0" smtClean="0"/>
                <a:t>How long will it take to …?</a:t>
              </a:r>
            </a:p>
            <a:p>
              <a:pPr marL="182563" indent="-182563">
                <a:lnSpc>
                  <a:spcPct val="80000"/>
                </a:lnSpc>
                <a:buFont typeface="Arial" panose="020B0604020202020204" pitchFamily="34" charset="0"/>
                <a:buChar char="•"/>
              </a:pPr>
              <a:r>
                <a:rPr lang="en-ZA" sz="1700" dirty="0" smtClean="0"/>
                <a:t>Could you tell me how to find this </a:t>
              </a:r>
            </a:p>
            <a:p>
              <a:pPr>
                <a:lnSpc>
                  <a:spcPct val="80000"/>
                </a:lnSpc>
              </a:pPr>
              <a:r>
                <a:rPr lang="en-ZA" sz="1700" dirty="0"/>
                <a:t> </a:t>
              </a:r>
              <a:r>
                <a:rPr lang="en-ZA" sz="1700" dirty="0" smtClean="0"/>
                <a:t>   address/place?</a:t>
              </a:r>
              <a:endParaRPr lang="en-GB" sz="1700" dirty="0"/>
            </a:p>
          </p:txBody>
        </p:sp>
      </p:grpSp>
      <p:grpSp>
        <p:nvGrpSpPr>
          <p:cNvPr id="15" name="Group 14"/>
          <p:cNvGrpSpPr/>
          <p:nvPr/>
        </p:nvGrpSpPr>
        <p:grpSpPr>
          <a:xfrm>
            <a:off x="453812" y="4002421"/>
            <a:ext cx="3269672" cy="914400"/>
            <a:chOff x="768927" y="2042102"/>
            <a:chExt cx="3269672" cy="914400"/>
          </a:xfrm>
        </p:grpSpPr>
        <p:sp>
          <p:nvSpPr>
            <p:cNvPr id="16" name="Rectangle 15"/>
            <p:cNvSpPr/>
            <p:nvPr/>
          </p:nvSpPr>
          <p:spPr>
            <a:xfrm>
              <a:off x="768927" y="2042102"/>
              <a:ext cx="28194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100" b="1" dirty="0" smtClean="0">
                  <a:solidFill>
                    <a:schemeClr val="bg1"/>
                  </a:solidFill>
                </a:rPr>
                <a:t>Word order of</a:t>
              </a:r>
            </a:p>
            <a:p>
              <a:pPr algn="ctr"/>
              <a:r>
                <a:rPr lang="en-ZA" sz="2100" b="1" dirty="0">
                  <a:solidFill>
                    <a:schemeClr val="bg1"/>
                  </a:solidFill>
                </a:rPr>
                <a:t>q</a:t>
              </a:r>
              <a:r>
                <a:rPr lang="en-ZA" sz="2100" b="1" dirty="0" smtClean="0">
                  <a:solidFill>
                    <a:schemeClr val="bg1"/>
                  </a:solidFill>
                </a:rPr>
                <a:t>uestion sentences</a:t>
              </a:r>
              <a:endParaRPr lang="en-GB" sz="2100" b="1" dirty="0">
                <a:solidFill>
                  <a:schemeClr val="bg1"/>
                </a:solidFill>
              </a:endParaRPr>
            </a:p>
          </p:txBody>
        </p:sp>
        <p:sp>
          <p:nvSpPr>
            <p:cNvPr id="17" name="Isosceles Triangle 16"/>
            <p:cNvSpPr/>
            <p:nvPr/>
          </p:nvSpPr>
          <p:spPr>
            <a:xfrm rot="5400000">
              <a:off x="3356264" y="2274166"/>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3273209" y="3581400"/>
            <a:ext cx="4910946" cy="1722149"/>
            <a:chOff x="3273209" y="3598547"/>
            <a:chExt cx="4910946" cy="1722149"/>
          </a:xfrm>
        </p:grpSpPr>
        <p:sp>
          <p:nvSpPr>
            <p:cNvPr id="18" name="Chevron 17"/>
            <p:cNvSpPr/>
            <p:nvPr/>
          </p:nvSpPr>
          <p:spPr>
            <a:xfrm>
              <a:off x="3273209" y="3598547"/>
              <a:ext cx="4910946"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144384" y="3850686"/>
              <a:ext cx="3552832" cy="1348061"/>
            </a:xfrm>
            <a:prstGeom prst="rect">
              <a:avLst/>
            </a:prstGeom>
            <a:noFill/>
          </p:spPr>
          <p:txBody>
            <a:bodyPr wrap="none" rtlCol="0">
              <a:spAutoFit/>
            </a:bodyPr>
            <a:lstStyle/>
            <a:p>
              <a:pPr marL="182563" indent="-182563">
                <a:lnSpc>
                  <a:spcPct val="80000"/>
                </a:lnSpc>
                <a:buFont typeface="Arial" panose="020B0604020202020204" pitchFamily="34" charset="0"/>
                <a:buChar char="•"/>
              </a:pPr>
              <a:r>
                <a:rPr lang="en-ZA" sz="1700" dirty="0" smtClean="0"/>
                <a:t>The subject comes after the verb.</a:t>
              </a:r>
            </a:p>
            <a:p>
              <a:pPr marL="182563" indent="-182563">
                <a:lnSpc>
                  <a:spcPct val="80000"/>
                </a:lnSpc>
                <a:buFont typeface="Arial" panose="020B0604020202020204" pitchFamily="34" charset="0"/>
                <a:buChar char="•"/>
              </a:pPr>
              <a:r>
                <a:rPr lang="en-ZA" sz="1700" dirty="0" smtClean="0"/>
                <a:t>Question sentences start with a </a:t>
              </a:r>
            </a:p>
            <a:p>
              <a:pPr marL="182563" indent="-182563">
                <a:lnSpc>
                  <a:spcPct val="80000"/>
                </a:lnSpc>
              </a:pPr>
              <a:r>
                <a:rPr lang="en-ZA" sz="1700" dirty="0"/>
                <a:t> </a:t>
              </a:r>
              <a:r>
                <a:rPr lang="en-ZA" sz="1700" dirty="0" smtClean="0"/>
                <a:t>   question word: </a:t>
              </a:r>
              <a:r>
                <a:rPr lang="en-ZA" sz="1700" b="1" dirty="0" smtClean="0"/>
                <a:t>How, Where, Why, </a:t>
              </a:r>
            </a:p>
            <a:p>
              <a:pPr marL="182563" indent="-182563">
                <a:lnSpc>
                  <a:spcPct val="80000"/>
                </a:lnSpc>
              </a:pPr>
              <a:r>
                <a:rPr lang="en-ZA" sz="1700" b="1" dirty="0"/>
                <a:t> </a:t>
              </a:r>
              <a:r>
                <a:rPr lang="en-ZA" sz="1700" b="1" dirty="0" smtClean="0"/>
                <a:t>   When, What, Which.</a:t>
              </a:r>
            </a:p>
            <a:p>
              <a:pPr marL="182563" indent="-182563">
                <a:lnSpc>
                  <a:spcPct val="80000"/>
                </a:lnSpc>
                <a:buFont typeface="Arial" panose="020B0604020202020204" pitchFamily="34" charset="0"/>
                <a:buChar char="•"/>
              </a:pPr>
              <a:r>
                <a:rPr lang="en-ZA" sz="1700" dirty="0" smtClean="0"/>
                <a:t>Question sentences end with a </a:t>
              </a:r>
            </a:p>
            <a:p>
              <a:pPr marL="182563" indent="-182563">
                <a:lnSpc>
                  <a:spcPct val="80000"/>
                </a:lnSpc>
                <a:buFont typeface="Arial" panose="020B0604020202020204" pitchFamily="34" charset="0"/>
                <a:buChar char="•"/>
              </a:pPr>
              <a:r>
                <a:rPr lang="en-ZA" sz="1700" dirty="0" smtClean="0"/>
                <a:t>question mark.</a:t>
              </a:r>
              <a:endParaRPr lang="en-GB" sz="1700" dirty="0"/>
            </a:p>
          </p:txBody>
        </p:sp>
      </p:gr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7411" y="1834381"/>
            <a:ext cx="3200400" cy="3663719"/>
          </a:xfrm>
          <a:prstGeom prst="rect">
            <a:avLst/>
          </a:prstGeom>
        </p:spPr>
      </p:pic>
    </p:spTree>
    <p:extLst>
      <p:ext uri="{BB962C8B-B14F-4D97-AF65-F5344CB8AC3E}">
        <p14:creationId xmlns:p14="http://schemas.microsoft.com/office/powerpoint/2010/main" val="372424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4.14</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314448"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Can you ask for </a:t>
            </a:r>
            <a:r>
              <a:rPr lang="en-ZA" sz="1700" b="0" dirty="0" smtClean="0">
                <a:solidFill>
                  <a:schemeClr val="tx1"/>
                </a:solidFill>
              </a:rPr>
              <a:t>directions? Complete </a:t>
            </a:r>
            <a:r>
              <a:rPr lang="en-ZA" sz="1700" b="0" dirty="0">
                <a:solidFill>
                  <a:schemeClr val="tx1"/>
                </a:solidFill>
              </a:rPr>
              <a:t>Learning activity </a:t>
            </a:r>
            <a:r>
              <a:rPr lang="en-ZA" sz="1700" b="0" dirty="0" smtClean="0">
                <a:solidFill>
                  <a:schemeClr val="tx1"/>
                </a:solidFill>
              </a:rPr>
              <a:t>4.14 </a:t>
            </a:r>
            <a:r>
              <a:rPr lang="en-ZA" sz="1700" b="0" dirty="0">
                <a:solidFill>
                  <a:schemeClr val="tx1"/>
                </a:solidFill>
              </a:rPr>
              <a:t>on page 58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2552500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4.15</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314448"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Can you follow </a:t>
            </a:r>
            <a:r>
              <a:rPr lang="en-ZA" sz="1700" b="0" dirty="0" smtClean="0">
                <a:solidFill>
                  <a:schemeClr val="tx1"/>
                </a:solidFill>
              </a:rPr>
              <a:t>directions? Complete </a:t>
            </a:r>
            <a:r>
              <a:rPr lang="en-ZA" sz="1700" b="0" dirty="0">
                <a:solidFill>
                  <a:schemeClr val="tx1"/>
                </a:solidFill>
              </a:rPr>
              <a:t>Learning activity 4.15 on page 59 of the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22254470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9526"/>
            <a:ext cx="8382000" cy="6336146"/>
          </a:xfrm>
        </p:spPr>
      </p:pic>
    </p:spTree>
    <p:extLst>
      <p:ext uri="{BB962C8B-B14F-4D97-AF65-F5344CB8AC3E}">
        <p14:creationId xmlns:p14="http://schemas.microsoft.com/office/powerpoint/2010/main" val="416752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Prepositions</a:t>
            </a:r>
            <a:endParaRPr lang="en-GB" dirty="0"/>
          </a:p>
        </p:txBody>
      </p:sp>
      <p:sp>
        <p:nvSpPr>
          <p:cNvPr id="3" name="Content Placeholder 2"/>
          <p:cNvSpPr>
            <a:spLocks noGrp="1"/>
          </p:cNvSpPr>
          <p:nvPr>
            <p:ph idx="1"/>
          </p:nvPr>
        </p:nvSpPr>
        <p:spPr>
          <a:xfrm>
            <a:off x="381001" y="1285875"/>
            <a:ext cx="7905751" cy="466725"/>
          </a:xfrm>
        </p:spPr>
        <p:txBody>
          <a:bodyPr/>
          <a:lstStyle/>
          <a:p>
            <a:pPr marL="0" indent="0">
              <a:buNone/>
            </a:pPr>
            <a:r>
              <a:rPr lang="en-ZA" dirty="0"/>
              <a:t>Using the correct preposition is crucial when giving directions</a:t>
            </a:r>
            <a:r>
              <a:rPr lang="en-ZA" dirty="0" smtClean="0"/>
              <a:t>!</a:t>
            </a:r>
            <a:endParaRPr lang="en-ZA" dirty="0"/>
          </a:p>
        </p:txBody>
      </p:sp>
      <p:sp>
        <p:nvSpPr>
          <p:cNvPr id="5" name="Content Placeholder 2"/>
          <p:cNvSpPr txBox="1">
            <a:spLocks/>
          </p:cNvSpPr>
          <p:nvPr/>
        </p:nvSpPr>
        <p:spPr>
          <a:xfrm>
            <a:off x="1066800" y="2362200"/>
            <a:ext cx="6172200" cy="4667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ZA" sz="3600" b="1" dirty="0">
                <a:solidFill>
                  <a:srgbClr val="A4C83B"/>
                </a:solidFill>
              </a:rPr>
              <a:t>Prepositions of </a:t>
            </a:r>
            <a:r>
              <a:rPr lang="en-ZA" sz="3600" b="1" dirty="0" smtClean="0">
                <a:solidFill>
                  <a:srgbClr val="A4C83B"/>
                </a:solidFill>
              </a:rPr>
              <a:t>place</a:t>
            </a:r>
            <a:r>
              <a:rPr lang="en-ZA" sz="4400" b="1" dirty="0" smtClean="0">
                <a:solidFill>
                  <a:srgbClr val="A4C83B"/>
                </a:solidFill>
              </a:rPr>
              <a:t> </a:t>
            </a:r>
          </a:p>
          <a:p>
            <a:pPr marL="0" indent="0" algn="ctr">
              <a:spcBef>
                <a:spcPts val="0"/>
              </a:spcBef>
              <a:buNone/>
            </a:pPr>
            <a:r>
              <a:rPr lang="en-ZA" dirty="0" smtClean="0"/>
              <a:t>tell </a:t>
            </a:r>
            <a:r>
              <a:rPr lang="en-ZA" dirty="0"/>
              <a:t>us where things are or where they </a:t>
            </a:r>
            <a:r>
              <a:rPr lang="en-ZA" dirty="0" smtClean="0"/>
              <a:t>happen.</a:t>
            </a:r>
            <a:endParaRPr lang="en-ZA" dirty="0"/>
          </a:p>
        </p:txBody>
      </p:sp>
      <p:sp>
        <p:nvSpPr>
          <p:cNvPr id="6" name="Content Placeholder 2"/>
          <p:cNvSpPr txBox="1">
            <a:spLocks/>
          </p:cNvSpPr>
          <p:nvPr/>
        </p:nvSpPr>
        <p:spPr>
          <a:xfrm>
            <a:off x="1066800" y="4038600"/>
            <a:ext cx="6172200" cy="4667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ZA" sz="3600" b="1" dirty="0">
                <a:solidFill>
                  <a:srgbClr val="1073B0"/>
                </a:solidFill>
              </a:rPr>
              <a:t>Prepositions of </a:t>
            </a:r>
            <a:r>
              <a:rPr lang="en-ZA" sz="3600" b="1" dirty="0" smtClean="0">
                <a:solidFill>
                  <a:srgbClr val="1073B0"/>
                </a:solidFill>
              </a:rPr>
              <a:t>movement</a:t>
            </a:r>
            <a:r>
              <a:rPr lang="en-ZA" sz="4400" b="1" dirty="0" smtClean="0">
                <a:solidFill>
                  <a:srgbClr val="1073B0"/>
                </a:solidFill>
              </a:rPr>
              <a:t> </a:t>
            </a:r>
          </a:p>
          <a:p>
            <a:pPr marL="0" indent="0" algn="ctr">
              <a:spcBef>
                <a:spcPts val="0"/>
              </a:spcBef>
              <a:buNone/>
            </a:pPr>
            <a:r>
              <a:rPr lang="en-ZA" dirty="0"/>
              <a:t>s</a:t>
            </a:r>
            <a:r>
              <a:rPr lang="en-ZA" dirty="0" smtClean="0"/>
              <a:t>how movement to or from a destination.</a:t>
            </a:r>
            <a:endParaRPr lang="en-ZA" dirty="0"/>
          </a:p>
        </p:txBody>
      </p:sp>
      <p:cxnSp>
        <p:nvCxnSpPr>
          <p:cNvPr id="9" name="Straight Connector 8"/>
          <p:cNvCxnSpPr/>
          <p:nvPr/>
        </p:nvCxnSpPr>
        <p:spPr>
          <a:xfrm flipH="1">
            <a:off x="3142474" y="3733800"/>
            <a:ext cx="2020851" cy="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916" y="2285978"/>
            <a:ext cx="3061965" cy="3505243"/>
          </a:xfrm>
          <a:prstGeom prst="rect">
            <a:avLst/>
          </a:prstGeom>
        </p:spPr>
      </p:pic>
    </p:spTree>
    <p:extLst>
      <p:ext uri="{BB962C8B-B14F-4D97-AF65-F5344CB8AC3E}">
        <p14:creationId xmlns:p14="http://schemas.microsoft.com/office/powerpoint/2010/main" val="154135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4.16</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314448"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Can you choose the correct </a:t>
            </a:r>
            <a:r>
              <a:rPr lang="en-ZA" sz="1700" b="0" dirty="0" smtClean="0">
                <a:solidFill>
                  <a:schemeClr val="tx1"/>
                </a:solidFill>
              </a:rPr>
              <a:t>preposition? Complete </a:t>
            </a:r>
            <a:r>
              <a:rPr lang="en-ZA" sz="1700" b="0" dirty="0">
                <a:solidFill>
                  <a:schemeClr val="tx1"/>
                </a:solidFill>
              </a:rPr>
              <a:t>Learning activity 4.16 on page 60 of the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4126465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4.17</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314448"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Complete Learning activity 4.17 to see if you can give clear, correct directions.</a:t>
            </a:r>
          </a:p>
          <a:p>
            <a:pPr algn="ctr"/>
            <a:endParaRPr lang="en-ZA" sz="1800" b="0" dirty="0">
              <a:solidFill>
                <a:schemeClr val="tx1"/>
              </a:solidFill>
            </a:endParaRPr>
          </a:p>
          <a:p>
            <a:endParaRPr lang="en-ZA" sz="1800" b="0" dirty="0">
              <a:solidFill>
                <a:schemeClr val="tx1"/>
              </a:solidFill>
            </a:endParaRPr>
          </a:p>
          <a:p>
            <a:endParaRPr lang="en-ZA" sz="1600" b="0" dirty="0">
              <a:solidFill>
                <a:schemeClr val="tx1"/>
              </a:solidFill>
            </a:endParaRPr>
          </a:p>
          <a:p>
            <a:endParaRPr lang="en-ZA" sz="1800" b="0" dirty="0">
              <a:solidFill>
                <a:schemeClr val="tx1"/>
              </a:solidFill>
            </a:endParaRPr>
          </a:p>
        </p:txBody>
      </p:sp>
    </p:spTree>
    <p:extLst>
      <p:ext uri="{BB962C8B-B14F-4D97-AF65-F5344CB8AC3E}">
        <p14:creationId xmlns:p14="http://schemas.microsoft.com/office/powerpoint/2010/main" val="2876987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533400"/>
            <a:ext cx="7620000" cy="5245028"/>
          </a:xfrm>
        </p:spPr>
      </p:pic>
    </p:spTree>
    <p:extLst>
      <p:ext uri="{BB962C8B-B14F-4D97-AF65-F5344CB8AC3E}">
        <p14:creationId xmlns:p14="http://schemas.microsoft.com/office/powerpoint/2010/main" val="39088759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96" t="6168" r="13513" b="8503"/>
          <a:stretch/>
        </p:blipFill>
        <p:spPr>
          <a:xfrm>
            <a:off x="-76200" y="0"/>
            <a:ext cx="8534399" cy="6324600"/>
          </a:xfrm>
          <a:prstGeom prst="rect">
            <a:avLst/>
          </a:prstGeom>
        </p:spPr>
      </p:pic>
    </p:spTree>
    <p:extLst>
      <p:ext uri="{BB962C8B-B14F-4D97-AF65-F5344CB8AC3E}">
        <p14:creationId xmlns:p14="http://schemas.microsoft.com/office/powerpoint/2010/main" val="4198917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 Prepared reading aloud</a:t>
            </a:r>
            <a:endParaRPr lang="en-GB" dirty="0"/>
          </a:p>
        </p:txBody>
      </p:sp>
      <p:graphicFrame>
        <p:nvGraphicFramePr>
          <p:cNvPr id="4" name="Content Placeholder 3"/>
          <p:cNvGraphicFramePr>
            <a:graphicFrameLocks/>
          </p:cNvGraphicFramePr>
          <p:nvPr>
            <p:extLst>
              <p:ext uri="{D42A27DB-BD31-4B8C-83A1-F6EECF244321}">
                <p14:modId xmlns:p14="http://schemas.microsoft.com/office/powerpoint/2010/main" val="1532345628"/>
              </p:ext>
            </p:extLst>
          </p:nvPr>
        </p:nvGraphicFramePr>
        <p:xfrm>
          <a:off x="381001" y="1600200"/>
          <a:ext cx="7619999" cy="3611043"/>
        </p:xfrm>
        <a:graphic>
          <a:graphicData uri="http://schemas.openxmlformats.org/drawingml/2006/table">
            <a:tbl>
              <a:tblPr firstRow="1" bandRow="1">
                <a:tableStyleId>{5C22544A-7EE6-4342-B048-85BDC9FD1C3A}</a:tableStyleId>
              </a:tblPr>
              <a:tblGrid>
                <a:gridCol w="7619999"/>
              </a:tblGrid>
              <a:tr h="410643">
                <a:tc>
                  <a:txBody>
                    <a:bodyPr/>
                    <a:lstStyle/>
                    <a:p>
                      <a:r>
                        <a:rPr lang="en-ZA" sz="2000" dirty="0" smtClean="0"/>
                        <a:t>Good readers:</a:t>
                      </a:r>
                      <a:endParaRPr lang="en-ZA" sz="2000" dirty="0"/>
                    </a:p>
                  </a:txBody>
                  <a:tcPr>
                    <a:solidFill>
                      <a:srgbClr val="5B9BD5"/>
                    </a:solidFill>
                  </a:tcPr>
                </a:tc>
              </a:tr>
              <a:tr h="410643">
                <a:tc>
                  <a:txBody>
                    <a:bodyPr/>
                    <a:lstStyle/>
                    <a:p>
                      <a:r>
                        <a:rPr lang="en-ZA" sz="2100" dirty="0" smtClean="0"/>
                        <a:t>are fluent: the words flow</a:t>
                      </a:r>
                      <a:r>
                        <a:rPr lang="en-ZA" sz="2100" baseline="0" dirty="0" smtClean="0"/>
                        <a:t> </a:t>
                      </a:r>
                      <a:r>
                        <a:rPr lang="en-ZA" sz="2100" dirty="0" smtClean="0"/>
                        <a:t>easily and confidently</a:t>
                      </a:r>
                    </a:p>
                  </a:txBody>
                  <a:tcPr>
                    <a:solidFill>
                      <a:srgbClr val="D9F04E"/>
                    </a:solidFill>
                  </a:tcPr>
                </a:tc>
              </a:tr>
              <a:tr h="410643">
                <a:tc>
                  <a:txBody>
                    <a:bodyPr/>
                    <a:lstStyle/>
                    <a:p>
                      <a:r>
                        <a:rPr lang="en-ZA" sz="2100" dirty="0" smtClean="0"/>
                        <a:t>understand what they are</a:t>
                      </a:r>
                      <a:r>
                        <a:rPr lang="en-ZA" sz="2100" baseline="0" dirty="0" smtClean="0"/>
                        <a:t> </a:t>
                      </a:r>
                      <a:r>
                        <a:rPr lang="en-ZA" sz="2100" dirty="0" smtClean="0"/>
                        <a:t>reading and help listeners</a:t>
                      </a:r>
                      <a:r>
                        <a:rPr lang="en-ZA" sz="2100" baseline="0" dirty="0" smtClean="0"/>
                        <a:t> </a:t>
                      </a:r>
                      <a:r>
                        <a:rPr lang="en-ZA" sz="2100" dirty="0" smtClean="0"/>
                        <a:t>to understand</a:t>
                      </a:r>
                    </a:p>
                  </a:txBody>
                  <a:tcPr>
                    <a:solidFill>
                      <a:srgbClr val="F2FAC2"/>
                    </a:solidFill>
                  </a:tcPr>
                </a:tc>
              </a:tr>
              <a:tr h="410643">
                <a:tc>
                  <a:txBody>
                    <a:bodyPr/>
                    <a:lstStyle/>
                    <a:p>
                      <a:r>
                        <a:rPr lang="en-ZA" sz="2100" dirty="0" smtClean="0"/>
                        <a:t>understand the purpose of</a:t>
                      </a:r>
                      <a:r>
                        <a:rPr lang="en-ZA" sz="2100" baseline="0" dirty="0" smtClean="0"/>
                        <a:t> </a:t>
                      </a:r>
                      <a:r>
                        <a:rPr lang="en-ZA" sz="2100" dirty="0" smtClean="0"/>
                        <a:t>the text: is it to inform or</a:t>
                      </a:r>
                      <a:r>
                        <a:rPr lang="en-ZA" sz="2100" baseline="0" dirty="0" smtClean="0"/>
                        <a:t> </a:t>
                      </a:r>
                      <a:r>
                        <a:rPr lang="en-ZA" sz="2100" dirty="0" smtClean="0"/>
                        <a:t>to entertain?</a:t>
                      </a:r>
                    </a:p>
                  </a:txBody>
                  <a:tcPr>
                    <a:solidFill>
                      <a:srgbClr val="D9F04E"/>
                    </a:solidFill>
                  </a:tcPr>
                </a:tc>
              </a:tr>
              <a:tr h="410643">
                <a:tc>
                  <a:txBody>
                    <a:bodyPr/>
                    <a:lstStyle/>
                    <a:p>
                      <a:r>
                        <a:rPr lang="en-ZA" sz="2100" dirty="0" smtClean="0"/>
                        <a:t>follow and use the clues</a:t>
                      </a:r>
                      <a:r>
                        <a:rPr lang="en-ZA" sz="2100" baseline="0" dirty="0" smtClean="0"/>
                        <a:t> </a:t>
                      </a:r>
                      <a:r>
                        <a:rPr lang="en-ZA" sz="2100" dirty="0" smtClean="0"/>
                        <a:t>punctuation marks give</a:t>
                      </a:r>
                      <a:r>
                        <a:rPr lang="en-ZA" sz="2100" baseline="0" dirty="0" smtClean="0"/>
                        <a:t> </a:t>
                      </a:r>
                      <a:r>
                        <a:rPr lang="en-ZA" sz="2100" dirty="0" smtClean="0"/>
                        <a:t>them</a:t>
                      </a:r>
                    </a:p>
                  </a:txBody>
                  <a:tcPr>
                    <a:solidFill>
                      <a:srgbClr val="F2FAC2"/>
                    </a:solidFill>
                  </a:tcPr>
                </a:tc>
              </a:tr>
              <a:tr h="4106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ZA" sz="2100" dirty="0" smtClean="0"/>
                        <a:t>can be heard</a:t>
                      </a:r>
                    </a:p>
                  </a:txBody>
                  <a:tcPr>
                    <a:solidFill>
                      <a:srgbClr val="D9F04E"/>
                    </a:solidFill>
                  </a:tcPr>
                </a:tc>
              </a:tr>
              <a:tr h="410643">
                <a:tc>
                  <a:txBody>
                    <a:bodyPr/>
                    <a:lstStyle/>
                    <a:p>
                      <a:r>
                        <a:rPr lang="en-ZA" sz="2100" dirty="0" smtClean="0"/>
                        <a:t>use voice, facial</a:t>
                      </a:r>
                      <a:r>
                        <a:rPr lang="en-ZA" sz="2100" baseline="0" dirty="0" smtClean="0"/>
                        <a:t> </a:t>
                      </a:r>
                      <a:r>
                        <a:rPr lang="en-ZA" sz="2100" dirty="0" smtClean="0"/>
                        <a:t>expressions and body</a:t>
                      </a:r>
                      <a:r>
                        <a:rPr lang="en-ZA" sz="2100" baseline="0" dirty="0" smtClean="0"/>
                        <a:t> </a:t>
                      </a:r>
                      <a:r>
                        <a:rPr lang="en-ZA" sz="2100" dirty="0" smtClean="0"/>
                        <a:t>language to help listeners</a:t>
                      </a:r>
                      <a:r>
                        <a:rPr lang="en-ZA" sz="2100" baseline="0" dirty="0" smtClean="0"/>
                        <a:t> </a:t>
                      </a:r>
                      <a:r>
                        <a:rPr lang="en-ZA" sz="2100" dirty="0" smtClean="0"/>
                        <a:t>understand</a:t>
                      </a:r>
                    </a:p>
                  </a:txBody>
                  <a:tcPr>
                    <a:solidFill>
                      <a:srgbClr val="F2FAC2"/>
                    </a:solidFill>
                  </a:tcPr>
                </a:tc>
              </a:tr>
              <a:tr h="4106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ZA" sz="2100" dirty="0" smtClean="0"/>
                        <a:t>pronounce words correctly and clearly.</a:t>
                      </a:r>
                    </a:p>
                  </a:txBody>
                  <a:tcPr>
                    <a:solidFill>
                      <a:srgbClr val="D9F04E"/>
                    </a:solidFill>
                  </a:tcPr>
                </a:tc>
              </a:tr>
            </a:tbl>
          </a:graphicData>
        </a:graphic>
      </p:graphicFrame>
    </p:spTree>
    <p:extLst>
      <p:ext uri="{BB962C8B-B14F-4D97-AF65-F5344CB8AC3E}">
        <p14:creationId xmlns:p14="http://schemas.microsoft.com/office/powerpoint/2010/main" val="3037919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Summary of Module 4</a:t>
            </a:r>
            <a:endParaRPr lang="en-ZA" dirty="0"/>
          </a:p>
        </p:txBody>
      </p:sp>
      <p:pic>
        <p:nvPicPr>
          <p:cNvPr id="4" name="Content Placeholder 3"/>
          <p:cNvPicPr>
            <a:picLocks noGrp="1" noChangeAspect="1"/>
          </p:cNvPicPr>
          <p:nvPr>
            <p:ph idx="1"/>
          </p:nvPr>
        </p:nvPicPr>
        <p:blipFill>
          <a:blip r:embed="rId2"/>
          <a:stretch>
            <a:fillRect/>
          </a:stretch>
        </p:blipFill>
        <p:spPr>
          <a:xfrm>
            <a:off x="609600" y="1085851"/>
            <a:ext cx="7197826" cy="4857749"/>
          </a:xfrm>
          <a:prstGeom prst="rect">
            <a:avLst/>
          </a:prstGeom>
        </p:spPr>
      </p:pic>
    </p:spTree>
    <p:extLst>
      <p:ext uri="{BB962C8B-B14F-4D97-AF65-F5344CB8AC3E}">
        <p14:creationId xmlns:p14="http://schemas.microsoft.com/office/powerpoint/2010/main" val="3743192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Formative </a:t>
            </a:r>
            <a:r>
              <a:rPr lang="en-ZA" dirty="0" smtClean="0"/>
              <a:t>assessment</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a:t>
            </a:r>
            <a:r>
              <a:rPr lang="en-ZA" dirty="0"/>
              <a:t>4</a:t>
            </a:r>
            <a:endParaRPr lang="en-GB" dirty="0"/>
          </a:p>
        </p:txBody>
      </p:sp>
      <p:sp>
        <p:nvSpPr>
          <p:cNvPr id="6" name="Text Placeholder 2"/>
          <p:cNvSpPr txBox="1">
            <a:spLocks/>
          </p:cNvSpPr>
          <p:nvPr/>
        </p:nvSpPr>
        <p:spPr>
          <a:xfrm>
            <a:off x="385763" y="4440022"/>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prstClr val="black"/>
                </a:solidFill>
              </a:rPr>
              <a:t>Test your knowledge of Module </a:t>
            </a:r>
            <a:r>
              <a:rPr lang="en-ZA" sz="1800" b="0" dirty="0" smtClean="0">
                <a:solidFill>
                  <a:prstClr val="black"/>
                </a:solidFill>
              </a:rPr>
              <a:t>4 </a:t>
            </a:r>
            <a:r>
              <a:rPr lang="en-ZA" sz="1800" b="0" dirty="0">
                <a:solidFill>
                  <a:prstClr val="black"/>
                </a:solidFill>
              </a:rPr>
              <a:t>by completing the Formative assessment on page </a:t>
            </a:r>
            <a:r>
              <a:rPr lang="en-ZA" sz="1800" b="0" dirty="0" smtClean="0">
                <a:solidFill>
                  <a:prstClr val="black"/>
                </a:solidFill>
              </a:rPr>
              <a:t>62 of </a:t>
            </a:r>
            <a:r>
              <a:rPr lang="en-ZA" sz="1800" b="0" dirty="0">
                <a:solidFill>
                  <a:prstClr val="black"/>
                </a:solidFill>
              </a:rPr>
              <a:t>your </a:t>
            </a:r>
            <a:r>
              <a:rPr lang="en-ZA" sz="1800" b="0" i="1" dirty="0">
                <a:solidFill>
                  <a:prstClr val="black"/>
                </a:solidFill>
              </a:rPr>
              <a:t>Student’s Book</a:t>
            </a:r>
            <a:r>
              <a:rPr lang="en-ZA" sz="1800" b="0" dirty="0">
                <a:solidFill>
                  <a:prstClr val="black"/>
                </a:solidFill>
              </a:rPr>
              <a:t>.</a:t>
            </a:r>
          </a:p>
          <a:p>
            <a:endParaRPr lang="en-ZA" sz="1800" b="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059" y="574431"/>
            <a:ext cx="1835756" cy="2484000"/>
          </a:xfrm>
          <a:prstGeom prst="rect">
            <a:avLst/>
          </a:prstGeom>
        </p:spPr>
      </p:pic>
    </p:spTree>
    <p:extLst>
      <p:ext uri="{BB962C8B-B14F-4D97-AF65-F5344CB8AC3E}">
        <p14:creationId xmlns:p14="http://schemas.microsoft.com/office/powerpoint/2010/main" val="27848544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731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ZA" dirty="0"/>
              <a:t>Speak clearly</a:t>
            </a:r>
          </a:p>
          <a:p>
            <a:pPr marL="0" indent="0">
              <a:buNone/>
            </a:pPr>
            <a:endParaRPr lang="en-ZA" dirty="0" smtClean="0">
              <a:solidFill>
                <a:srgbClr val="FF0000"/>
              </a:solidFill>
            </a:endParaRPr>
          </a:p>
          <a:p>
            <a:pPr marL="0" indent="0">
              <a:buNone/>
            </a:pPr>
            <a:endParaRPr lang="en-ZA" dirty="0">
              <a:solidFill>
                <a:srgbClr val="FF0000"/>
              </a:solidFill>
            </a:endParaRPr>
          </a:p>
          <a:p>
            <a:pPr marL="0" indent="0">
              <a:buNone/>
            </a:pPr>
            <a:endParaRPr lang="en-ZA" dirty="0" smtClean="0">
              <a:solidFill>
                <a:srgbClr val="FF0000"/>
              </a:solidFill>
            </a:endParaRPr>
          </a:p>
          <a:p>
            <a:pPr marL="0" indent="0">
              <a:buNone/>
            </a:pPr>
            <a:endParaRPr lang="en-ZA" dirty="0">
              <a:solidFill>
                <a:srgbClr val="FF0000"/>
              </a:solidFill>
            </a:endParaRPr>
          </a:p>
          <a:p>
            <a:pPr marL="0" indent="0">
              <a:buNone/>
            </a:pPr>
            <a:endParaRPr lang="en-ZA" dirty="0" smtClean="0">
              <a:solidFill>
                <a:srgbClr val="FF0000"/>
              </a:solidFill>
            </a:endParaRPr>
          </a:p>
          <a:p>
            <a:pPr marL="0" indent="0">
              <a:buNone/>
            </a:pPr>
            <a:endParaRPr lang="en-ZA" dirty="0">
              <a:solidFill>
                <a:srgbClr val="FF0000"/>
              </a:solidFill>
            </a:endParaRPr>
          </a:p>
          <a:p>
            <a:pPr marL="0" indent="0">
              <a:buNone/>
            </a:pPr>
            <a:endParaRPr lang="en-ZA" dirty="0" smtClean="0">
              <a:solidFill>
                <a:srgbClr val="FF0000"/>
              </a:solidFill>
            </a:endParaRPr>
          </a:p>
          <a:p>
            <a:pPr marL="0" indent="0">
              <a:buNone/>
            </a:pPr>
            <a:endParaRPr lang="en-ZA" dirty="0">
              <a:solidFill>
                <a:srgbClr val="FF0000"/>
              </a:solidFill>
            </a:endParaRPr>
          </a:p>
          <a:p>
            <a:r>
              <a:rPr lang="en-ZA" dirty="0"/>
              <a:t>Say the consonants at the beginning, the middle and at the end of words clearly. </a:t>
            </a:r>
          </a:p>
          <a:p>
            <a:r>
              <a:rPr lang="en-ZA" dirty="0"/>
              <a:t>Pronounce vowels and vowel combinations correctly.</a:t>
            </a:r>
          </a:p>
          <a:p>
            <a:pPr marL="0" indent="0">
              <a:buNone/>
            </a:pPr>
            <a:endParaRPr lang="en-ZA"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178" y="1635853"/>
            <a:ext cx="2899025" cy="28800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2172" y="1639439"/>
            <a:ext cx="2899031" cy="2880000"/>
          </a:xfrm>
          <a:prstGeom prst="rect">
            <a:avLst/>
          </a:prstGeom>
        </p:spPr>
      </p:pic>
      <p:sp>
        <p:nvSpPr>
          <p:cNvPr id="2" name="Title 1"/>
          <p:cNvSpPr>
            <a:spLocks noGrp="1"/>
          </p:cNvSpPr>
          <p:nvPr>
            <p:ph type="title"/>
          </p:nvPr>
        </p:nvSpPr>
        <p:spPr/>
        <p:txBody>
          <a:bodyPr/>
          <a:lstStyle/>
          <a:p>
            <a:r>
              <a:rPr lang="en-ZA" dirty="0"/>
              <a:t>Strategies for reading aloud</a:t>
            </a:r>
            <a:endParaRPr lang="en-GB" dirty="0"/>
          </a:p>
        </p:txBody>
      </p:sp>
      <p:sp>
        <p:nvSpPr>
          <p:cNvPr id="7" name="TextBox 6"/>
          <p:cNvSpPr txBox="1"/>
          <p:nvPr/>
        </p:nvSpPr>
        <p:spPr>
          <a:xfrm>
            <a:off x="1271049" y="2660354"/>
            <a:ext cx="1572303" cy="830997"/>
          </a:xfrm>
          <a:prstGeom prst="rect">
            <a:avLst/>
          </a:prstGeom>
          <a:noFill/>
        </p:spPr>
        <p:txBody>
          <a:bodyPr wrap="square" rtlCol="0">
            <a:spAutoFit/>
          </a:bodyPr>
          <a:lstStyle/>
          <a:p>
            <a:r>
              <a:rPr lang="en-ZA" sz="4800" b="1" dirty="0" smtClean="0"/>
              <a:t>lamp</a:t>
            </a:r>
            <a:endParaRPr lang="en-GB" sz="4800" b="1" dirty="0"/>
          </a:p>
        </p:txBody>
      </p:sp>
      <p:cxnSp>
        <p:nvCxnSpPr>
          <p:cNvPr id="9" name="Straight Connector 8"/>
          <p:cNvCxnSpPr/>
          <p:nvPr/>
        </p:nvCxnSpPr>
        <p:spPr>
          <a:xfrm>
            <a:off x="1333300" y="3352800"/>
            <a:ext cx="495500" cy="0"/>
          </a:xfrm>
          <a:prstGeom prst="line">
            <a:avLst/>
          </a:prstGeom>
          <a:ln w="571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28800" y="3352800"/>
            <a:ext cx="838200" cy="0"/>
          </a:xfrm>
          <a:prstGeom prst="line">
            <a:avLst/>
          </a:prstGeom>
          <a:ln w="57150">
            <a:solidFill>
              <a:srgbClr val="5B9B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64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750"/>
                                        <p:tgtEl>
                                          <p:spTgt spid="10"/>
                                        </p:tgtEl>
                                      </p:cBhvr>
                                    </p:animEffec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smtClean="0"/>
              <a:t>Learning activities 4.1 to 4.3</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understanding of this section by completing Learning activities 1 </a:t>
            </a:r>
            <a:r>
              <a:rPr lang="en-ZA" sz="1700" b="0" dirty="0" smtClean="0">
                <a:solidFill>
                  <a:schemeClr val="tx1"/>
                </a:solidFill>
              </a:rPr>
              <a:t>to </a:t>
            </a:r>
            <a:r>
              <a:rPr lang="en-ZA" sz="1700" b="0" dirty="0">
                <a:solidFill>
                  <a:schemeClr val="tx1"/>
                </a:solidFill>
              </a:rPr>
              <a:t>3 on pages 44 and 45 of the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565918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43063" y="1304862"/>
            <a:ext cx="603777" cy="98113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2</a:t>
            </a:r>
            <a:endParaRPr lang="en-ZA" sz="6600" b="1" dirty="0" smtClean="0">
              <a:solidFill>
                <a:schemeClr val="bg1"/>
              </a:solidFill>
            </a:endParaRPr>
          </a:p>
        </p:txBody>
      </p:sp>
      <p:grpSp>
        <p:nvGrpSpPr>
          <p:cNvPr id="5" name="Group 4"/>
          <p:cNvGrpSpPr/>
          <p:nvPr/>
        </p:nvGrpSpPr>
        <p:grpSpPr>
          <a:xfrm>
            <a:off x="457200" y="1608115"/>
            <a:ext cx="7396263" cy="1135083"/>
            <a:chOff x="452337" y="1345252"/>
            <a:chExt cx="7467599" cy="1146031"/>
          </a:xfrm>
        </p:grpSpPr>
        <p:sp>
          <p:nvSpPr>
            <p:cNvPr id="6" name="Rectangle 5"/>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 name="Content Placeholder 2"/>
            <p:cNvSpPr txBox="1">
              <a:spLocks/>
            </p:cNvSpPr>
            <p:nvPr/>
          </p:nvSpPr>
          <p:spPr>
            <a:xfrm>
              <a:off x="786320" y="1637057"/>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Position of your body</a:t>
              </a:r>
              <a:endParaRPr lang="en-ZA" sz="2400" dirty="0" smtClean="0"/>
            </a:p>
          </p:txBody>
        </p:sp>
      </p:gr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41450" y="1682406"/>
            <a:ext cx="510019" cy="954000"/>
          </a:xfrm>
          <a:prstGeom prst="rect">
            <a:avLst/>
          </a:prstGeom>
        </p:spPr>
      </p:pic>
      <p:grpSp>
        <p:nvGrpSpPr>
          <p:cNvPr id="10" name="Group 9"/>
          <p:cNvGrpSpPr/>
          <p:nvPr/>
        </p:nvGrpSpPr>
        <p:grpSpPr>
          <a:xfrm>
            <a:off x="457200" y="2779859"/>
            <a:ext cx="7396263" cy="1182541"/>
            <a:chOff x="452337" y="2516994"/>
            <a:chExt cx="7467599" cy="1193946"/>
          </a:xfrm>
        </p:grpSpPr>
        <p:sp>
          <p:nvSpPr>
            <p:cNvPr id="11" name="Rectangle 10"/>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Connector 11"/>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Content Placeholder 2"/>
            <p:cNvSpPr txBox="1">
              <a:spLocks/>
            </p:cNvSpPr>
            <p:nvPr/>
          </p:nvSpPr>
          <p:spPr>
            <a:xfrm>
              <a:off x="786320" y="2856714"/>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Gestures</a:t>
              </a:r>
              <a:endParaRPr lang="en-ZA" dirty="0" smtClean="0"/>
            </a:p>
          </p:txBody>
        </p:sp>
      </p:grpSp>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9083" y="2841581"/>
            <a:ext cx="494752" cy="954000"/>
          </a:xfrm>
          <a:prstGeom prst="rect">
            <a:avLst/>
          </a:prstGeom>
        </p:spPr>
      </p:pic>
      <p:grpSp>
        <p:nvGrpSpPr>
          <p:cNvPr id="15" name="Group 14"/>
          <p:cNvGrpSpPr/>
          <p:nvPr/>
        </p:nvGrpSpPr>
        <p:grpSpPr>
          <a:xfrm>
            <a:off x="462064" y="3951823"/>
            <a:ext cx="7396263" cy="1153577"/>
            <a:chOff x="457201" y="3712832"/>
            <a:chExt cx="7467599" cy="1164703"/>
          </a:xfrm>
        </p:grpSpPr>
        <p:sp>
          <p:nvSpPr>
            <p:cNvPr id="16" name="Rectangle 15"/>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Connector 16"/>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8" name="Content Placeholder 2"/>
            <p:cNvSpPr txBox="1">
              <a:spLocks/>
            </p:cNvSpPr>
            <p:nvPr/>
          </p:nvSpPr>
          <p:spPr>
            <a:xfrm>
              <a:off x="791184" y="4023309"/>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Facial expression</a:t>
              </a:r>
              <a:endParaRPr lang="en-ZA" sz="2400" dirty="0"/>
            </a:p>
            <a:p>
              <a:pPr marL="0" indent="0">
                <a:lnSpc>
                  <a:spcPct val="110000"/>
                </a:lnSpc>
                <a:buFont typeface="Arial" panose="020B0604020202020204" pitchFamily="34" charset="0"/>
                <a:buNone/>
              </a:pPr>
              <a:endParaRPr lang="en-ZA" sz="2400" dirty="0" smtClean="0"/>
            </a:p>
          </p:txBody>
        </p:sp>
      </p:gr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05600" y="3999029"/>
            <a:ext cx="1199961" cy="954000"/>
          </a:xfrm>
          <a:prstGeom prst="rect">
            <a:avLst/>
          </a:prstGeom>
        </p:spPr>
      </p:pic>
      <p:grpSp>
        <p:nvGrpSpPr>
          <p:cNvPr id="20" name="Group 19"/>
          <p:cNvGrpSpPr/>
          <p:nvPr/>
        </p:nvGrpSpPr>
        <p:grpSpPr>
          <a:xfrm>
            <a:off x="457200" y="5094823"/>
            <a:ext cx="7396263" cy="1153577"/>
            <a:chOff x="452337" y="4914856"/>
            <a:chExt cx="7467599" cy="1164703"/>
          </a:xfrm>
        </p:grpSpPr>
        <p:sp>
          <p:nvSpPr>
            <p:cNvPr id="21" name="Rectangle 20"/>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3" name="Content Placeholder 2"/>
            <p:cNvSpPr txBox="1">
              <a:spLocks/>
            </p:cNvSpPr>
            <p:nvPr/>
          </p:nvSpPr>
          <p:spPr>
            <a:xfrm>
              <a:off x="786320" y="5225333"/>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Eye contact</a:t>
              </a:r>
              <a:endParaRPr lang="en-ZA" sz="2400" dirty="0" smtClean="0"/>
            </a:p>
            <a:p>
              <a:pPr marL="0" indent="0">
                <a:lnSpc>
                  <a:spcPct val="110000"/>
                </a:lnSpc>
                <a:buFont typeface="Arial" panose="020B0604020202020204" pitchFamily="34" charset="0"/>
                <a:buNone/>
              </a:pPr>
              <a:endParaRPr lang="en-ZA" sz="2400" dirty="0" smtClean="0"/>
            </a:p>
          </p:txBody>
        </p:sp>
      </p:grpSp>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30307" y="5170773"/>
            <a:ext cx="1235847" cy="954000"/>
          </a:xfrm>
          <a:prstGeom prst="rect">
            <a:avLst/>
          </a:prstGeom>
        </p:spPr>
      </p:pic>
      <p:sp>
        <p:nvSpPr>
          <p:cNvPr id="2" name="Title 1"/>
          <p:cNvSpPr>
            <a:spLocks noGrp="1"/>
          </p:cNvSpPr>
          <p:nvPr>
            <p:ph type="title"/>
          </p:nvPr>
        </p:nvSpPr>
        <p:spPr/>
        <p:txBody>
          <a:bodyPr/>
          <a:lstStyle/>
          <a:p>
            <a:r>
              <a:rPr lang="en-ZA" dirty="0"/>
              <a:t>Strategies for reading aloud</a:t>
            </a:r>
            <a:endParaRPr lang="en-GB" dirty="0"/>
          </a:p>
        </p:txBody>
      </p:sp>
      <p:sp>
        <p:nvSpPr>
          <p:cNvPr id="3" name="Content Placeholder 2"/>
          <p:cNvSpPr>
            <a:spLocks noGrp="1"/>
          </p:cNvSpPr>
          <p:nvPr>
            <p:ph idx="1"/>
          </p:nvPr>
        </p:nvSpPr>
        <p:spPr>
          <a:xfrm>
            <a:off x="381000" y="1178692"/>
            <a:ext cx="7905751" cy="686461"/>
          </a:xfrm>
        </p:spPr>
        <p:txBody>
          <a:bodyPr/>
          <a:lstStyle/>
          <a:p>
            <a:pPr marL="0" indent="0">
              <a:buNone/>
            </a:pPr>
            <a:r>
              <a:rPr lang="en-ZA" b="1" dirty="0"/>
              <a:t>Use appropriate body </a:t>
            </a:r>
            <a:r>
              <a:rPr lang="en-ZA" b="1" dirty="0" smtClean="0"/>
              <a:t>language</a:t>
            </a:r>
          </a:p>
        </p:txBody>
      </p:sp>
      <p:pic>
        <p:nvPicPr>
          <p:cNvPr id="25" name="facial express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439400" y="3185981"/>
            <a:ext cx="609600" cy="609600"/>
          </a:xfrm>
          <a:prstGeom prst="rect">
            <a:avLst/>
          </a:prstGeom>
        </p:spPr>
      </p:pic>
      <p:pic>
        <p:nvPicPr>
          <p:cNvPr id="26" name="Gestur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0439400" y="3657600"/>
            <a:ext cx="609600" cy="609600"/>
          </a:xfrm>
          <a:prstGeom prst="rect">
            <a:avLst/>
          </a:prstGeom>
        </p:spPr>
      </p:pic>
      <p:pic>
        <p:nvPicPr>
          <p:cNvPr id="27" name="position of your bod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0674350" y="4033909"/>
            <a:ext cx="609600" cy="609600"/>
          </a:xfrm>
          <a:prstGeom prst="rect">
            <a:avLst/>
          </a:prstGeom>
        </p:spPr>
      </p:pic>
      <p:pic>
        <p:nvPicPr>
          <p:cNvPr id="28" name="Strategies for reading alou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1029950" y="4467225"/>
            <a:ext cx="609600" cy="609600"/>
          </a:xfrm>
          <a:prstGeom prst="rect">
            <a:avLst/>
          </a:prstGeom>
        </p:spPr>
      </p:pic>
      <p:pic>
        <p:nvPicPr>
          <p:cNvPr id="29" name="eye contac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1687175" y="4022725"/>
            <a:ext cx="295275" cy="609600"/>
          </a:xfrm>
          <a:prstGeom prst="rect">
            <a:avLst/>
          </a:prstGeom>
        </p:spPr>
      </p:pic>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29250" y="1897132"/>
            <a:ext cx="3457379" cy="3957900"/>
          </a:xfrm>
          <a:prstGeom prst="rect">
            <a:avLst/>
          </a:prstGeom>
        </p:spPr>
      </p:pic>
      <p:sp>
        <p:nvSpPr>
          <p:cNvPr id="31" name="Rectangle 30"/>
          <p:cNvSpPr/>
          <p:nvPr/>
        </p:nvSpPr>
        <p:spPr>
          <a:xfrm>
            <a:off x="9753600" y="2057400"/>
            <a:ext cx="2971800" cy="3999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38648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9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
                                        </p:tgtEl>
                                      </p:cBhvr>
                                    </p:animEffect>
                                    <p:set>
                                      <p:cBhvr>
                                        <p:cTn id="11" dur="1" fill="hold">
                                          <p:stCondLst>
                                            <p:cond delay="499"/>
                                          </p:stCondLst>
                                        </p:cTn>
                                        <p:tgtEl>
                                          <p:spTgt spid="30"/>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28"/>
                                        </p:tgtEl>
                                      </p:cBhvr>
                                    </p:cmd>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 presetClass="mediacall" presetSubtype="0" fill="hold" nodeType="withEffect">
                                  <p:stCondLst>
                                    <p:cond delay="0"/>
                                  </p:stCondLst>
                                  <p:childTnLst>
                                    <p:cmd type="call" cmd="playFrom(0.0)">
                                      <p:cBhvr>
                                        <p:cTn id="24" dur="14832" fill="hold"/>
                                        <p:tgtEl>
                                          <p:spTgt spid="2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3" presetClass="mediacall" presetSubtype="0" fill="hold" nodeType="withEffect">
                                  <p:stCondLst>
                                    <p:cond delay="0"/>
                                  </p:stCondLst>
                                  <p:childTnLst>
                                    <p:cmd type="call" cmd="stop">
                                      <p:cBhvr>
                                        <p:cTn id="32" dur="1" fill="hold"/>
                                        <p:tgtEl>
                                          <p:spTgt spid="27"/>
                                        </p:tgtEl>
                                      </p:cBhvr>
                                    </p:cmd>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 presetClass="mediacall" presetSubtype="0" fill="hold" nodeType="withEffect">
                                  <p:stCondLst>
                                    <p:cond delay="0"/>
                                  </p:stCondLst>
                                  <p:childTnLst>
                                    <p:cmd type="call" cmd="playFrom(0.0)">
                                      <p:cBhvr>
                                        <p:cTn id="38" dur="4301" fill="hold"/>
                                        <p:tgtEl>
                                          <p:spTgt spid="26"/>
                                        </p:tgtEl>
                                      </p:cBhvr>
                                    </p:cmd>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par>
                                <p:cTn id="45" presetID="3" presetClass="mediacall" presetSubtype="0" fill="hold" nodeType="withEffect">
                                  <p:stCondLst>
                                    <p:cond delay="0"/>
                                  </p:stCondLst>
                                  <p:childTnLst>
                                    <p:cmd type="call" cmd="stop">
                                      <p:cBhvr>
                                        <p:cTn id="46" dur="1" fill="hold"/>
                                        <p:tgtEl>
                                          <p:spTgt spid="26"/>
                                        </p:tgtEl>
                                      </p:cBhvr>
                                    </p:cmd>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 presetClass="mediacall" presetSubtype="0" fill="hold" nodeType="withEffect">
                                  <p:stCondLst>
                                    <p:cond delay="0"/>
                                  </p:stCondLst>
                                  <p:childTnLst>
                                    <p:cmd type="call" cmd="playFrom(0.0)">
                                      <p:cBhvr>
                                        <p:cTn id="52" dur="9561" fill="hold"/>
                                        <p:tgtEl>
                                          <p:spTgt spid="25"/>
                                        </p:tgtEl>
                                      </p:cBhvr>
                                    </p:cmd>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par>
                                <p:cTn id="59" presetID="3" presetClass="mediacall" presetSubtype="0" fill="hold" nodeType="withEffect">
                                  <p:stCondLst>
                                    <p:cond delay="0"/>
                                  </p:stCondLst>
                                  <p:childTnLst>
                                    <p:cmd type="call" cmd="stop">
                                      <p:cBhvr>
                                        <p:cTn id="60" dur="1" fill="hold"/>
                                        <p:tgtEl>
                                          <p:spTgt spid="25"/>
                                        </p:tgtEl>
                                      </p:cBhvr>
                                    </p:cmd>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 presetClass="mediacall" presetSubtype="0" fill="hold" nodeType="withEffect">
                                  <p:stCondLst>
                                    <p:cond delay="0"/>
                                  </p:stCondLst>
                                  <p:childTnLst>
                                    <p:cmd type="call" cmd="playFrom(0.0)">
                                      <p:cBhvr>
                                        <p:cTn id="66" dur="7223" fill="hold"/>
                                        <p:tgtEl>
                                          <p:spTgt spid="29"/>
                                        </p:tgtEl>
                                      </p:cBhvr>
                                    </p:cmd>
                                  </p:childTnLst>
                                </p:cTn>
                              </p:par>
                            </p:childTnLst>
                          </p:cTn>
                        </p:par>
                        <p:par>
                          <p:cTn id="67" fill="hold">
                            <p:stCondLst>
                              <p:cond delay="7723"/>
                            </p:stCondLst>
                            <p:childTnLst>
                              <p:par>
                                <p:cTn id="68" presetID="3" presetClass="mediacall" presetSubtype="0" fill="hold" nodeType="afterEffect">
                                  <p:stCondLst>
                                    <p:cond delay="0"/>
                                  </p:stCondLst>
                                  <p:childTnLst>
                                    <p:cmd type="call" cmd="stop">
                                      <p:cBhvr>
                                        <p:cTn id="69"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5"/>
                </p:tgtEl>
              </p:cMediaNode>
            </p:audio>
            <p:audio>
              <p:cMediaNode vol="80000">
                <p:cTn id="71" fill="hold" display="0">
                  <p:stCondLst>
                    <p:cond delay="indefinite"/>
                  </p:stCondLst>
                  <p:endCondLst>
                    <p:cond evt="onStopAudio" delay="0">
                      <p:tgtEl>
                        <p:sldTgt/>
                      </p:tgtEl>
                    </p:cond>
                  </p:endCondLst>
                </p:cTn>
                <p:tgtEl>
                  <p:spTgt spid="26"/>
                </p:tgtEl>
              </p:cMediaNode>
            </p:audio>
            <p:audio>
              <p:cMediaNode vol="80000">
                <p:cTn id="72" fill="hold" display="0">
                  <p:stCondLst>
                    <p:cond delay="indefinite"/>
                  </p:stCondLst>
                  <p:endCondLst>
                    <p:cond evt="onStopAudio" delay="0">
                      <p:tgtEl>
                        <p:sldTgt/>
                      </p:tgtEl>
                    </p:cond>
                  </p:endCondLst>
                </p:cTn>
                <p:tgtEl>
                  <p:spTgt spid="27"/>
                </p:tgtEl>
              </p:cMediaNode>
            </p:audio>
            <p:audio>
              <p:cMediaNode vol="80000">
                <p:cTn id="73" fill="hold" display="0">
                  <p:stCondLst>
                    <p:cond delay="indefinite"/>
                  </p:stCondLst>
                  <p:endCondLst>
                    <p:cond evt="onStopAudio" delay="0">
                      <p:tgtEl>
                        <p:sldTgt/>
                      </p:tgtEl>
                    </p:cond>
                  </p:endCondLst>
                </p:cTn>
                <p:tgtEl>
                  <p:spTgt spid="28"/>
                </p:tgtEl>
              </p:cMediaNode>
            </p:audio>
            <p:audio>
              <p:cMediaNode vol="80000">
                <p:cTn id="74"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43063" y="1304862"/>
            <a:ext cx="603777" cy="98113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2</a:t>
            </a:r>
            <a:endParaRPr lang="en-ZA" sz="6600" b="1" dirty="0" smtClean="0">
              <a:solidFill>
                <a:schemeClr val="bg1"/>
              </a:solidFill>
            </a:endParaRPr>
          </a:p>
        </p:txBody>
      </p:sp>
      <p:grpSp>
        <p:nvGrpSpPr>
          <p:cNvPr id="5" name="Group 4"/>
          <p:cNvGrpSpPr/>
          <p:nvPr/>
        </p:nvGrpSpPr>
        <p:grpSpPr>
          <a:xfrm>
            <a:off x="457201" y="1928766"/>
            <a:ext cx="3657600" cy="1077377"/>
            <a:chOff x="452338" y="1345253"/>
            <a:chExt cx="3692877" cy="1087769"/>
          </a:xfrm>
        </p:grpSpPr>
        <p:sp>
          <p:nvSpPr>
            <p:cNvPr id="6" name="Rectangle 5"/>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 name="Content Placeholder 2"/>
            <p:cNvSpPr txBox="1">
              <a:spLocks/>
            </p:cNvSpPr>
            <p:nvPr/>
          </p:nvSpPr>
          <p:spPr>
            <a:xfrm>
              <a:off x="786320" y="1637056"/>
              <a:ext cx="3166520" cy="52000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Tone</a:t>
              </a:r>
              <a:endParaRPr lang="en-ZA" sz="2400" dirty="0" smtClean="0"/>
            </a:p>
          </p:txBody>
        </p:sp>
      </p:grpSp>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95600" y="2018892"/>
            <a:ext cx="1028664" cy="897124"/>
          </a:xfrm>
          <a:prstGeom prst="rect">
            <a:avLst/>
          </a:prstGeom>
        </p:spPr>
      </p:pic>
      <p:sp>
        <p:nvSpPr>
          <p:cNvPr id="2" name="Title 1"/>
          <p:cNvSpPr>
            <a:spLocks noGrp="1"/>
          </p:cNvSpPr>
          <p:nvPr>
            <p:ph type="title"/>
          </p:nvPr>
        </p:nvSpPr>
        <p:spPr/>
        <p:txBody>
          <a:bodyPr/>
          <a:lstStyle/>
          <a:p>
            <a:r>
              <a:rPr lang="en-ZA" dirty="0"/>
              <a:t>Strategies for reading aloud</a:t>
            </a:r>
            <a:endParaRPr lang="en-GB" dirty="0"/>
          </a:p>
        </p:txBody>
      </p:sp>
      <p:sp>
        <p:nvSpPr>
          <p:cNvPr id="3" name="Content Placeholder 2"/>
          <p:cNvSpPr>
            <a:spLocks noGrp="1"/>
          </p:cNvSpPr>
          <p:nvPr>
            <p:ph idx="1"/>
          </p:nvPr>
        </p:nvSpPr>
        <p:spPr>
          <a:xfrm>
            <a:off x="381000" y="1178692"/>
            <a:ext cx="7905751" cy="686461"/>
          </a:xfrm>
        </p:spPr>
        <p:txBody>
          <a:bodyPr/>
          <a:lstStyle/>
          <a:p>
            <a:pPr marL="0" indent="0">
              <a:buNone/>
            </a:pPr>
            <a:r>
              <a:rPr lang="en-ZA" b="1" dirty="0"/>
              <a:t>V</a:t>
            </a:r>
            <a:r>
              <a:rPr lang="en-ZA" b="1" dirty="0" smtClean="0"/>
              <a:t>oice</a:t>
            </a:r>
          </a:p>
        </p:txBody>
      </p:sp>
      <p:grpSp>
        <p:nvGrpSpPr>
          <p:cNvPr id="35" name="Group 34"/>
          <p:cNvGrpSpPr/>
          <p:nvPr/>
        </p:nvGrpSpPr>
        <p:grpSpPr>
          <a:xfrm>
            <a:off x="4260273" y="1928766"/>
            <a:ext cx="3657600" cy="1077377"/>
            <a:chOff x="452338" y="1345253"/>
            <a:chExt cx="3692877" cy="1087769"/>
          </a:xfrm>
        </p:grpSpPr>
        <p:sp>
          <p:nvSpPr>
            <p:cNvPr id="36" name="Rectangle 35"/>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38" name="Content Placeholder 2"/>
            <p:cNvSpPr txBox="1">
              <a:spLocks/>
            </p:cNvSpPr>
            <p:nvPr/>
          </p:nvSpPr>
          <p:spPr>
            <a:xfrm>
              <a:off x="786320" y="1637056"/>
              <a:ext cx="3166520" cy="52000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Pitch</a:t>
              </a:r>
              <a:endParaRPr lang="en-ZA" sz="2400" dirty="0" smtClean="0"/>
            </a:p>
          </p:txBody>
        </p:sp>
      </p:grpSp>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16907" y="2121509"/>
            <a:ext cx="1028664" cy="691890"/>
          </a:xfrm>
          <a:prstGeom prst="rect">
            <a:avLst/>
          </a:prstGeom>
        </p:spPr>
      </p:pic>
      <p:grpSp>
        <p:nvGrpSpPr>
          <p:cNvPr id="40" name="Group 39"/>
          <p:cNvGrpSpPr/>
          <p:nvPr/>
        </p:nvGrpSpPr>
        <p:grpSpPr>
          <a:xfrm>
            <a:off x="457201" y="3178836"/>
            <a:ext cx="3657600" cy="1077377"/>
            <a:chOff x="452338" y="1345253"/>
            <a:chExt cx="3692877" cy="1087769"/>
          </a:xfrm>
        </p:grpSpPr>
        <p:sp>
          <p:nvSpPr>
            <p:cNvPr id="41" name="Rectangle 40"/>
            <p:cNvSpPr/>
            <p:nvPr/>
          </p:nvSpPr>
          <p:spPr>
            <a:xfrm>
              <a:off x="452338" y="1345253"/>
              <a:ext cx="3692877" cy="1087769"/>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3" name="Content Placeholder 2"/>
            <p:cNvSpPr txBox="1">
              <a:spLocks/>
            </p:cNvSpPr>
            <p:nvPr/>
          </p:nvSpPr>
          <p:spPr>
            <a:xfrm>
              <a:off x="786320" y="1637056"/>
              <a:ext cx="3166520" cy="52000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Volume</a:t>
              </a:r>
              <a:endParaRPr lang="en-ZA" sz="2400" dirty="0" smtClean="0"/>
            </a:p>
          </p:txBody>
        </p:sp>
      </p:grpSp>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600" y="3285757"/>
            <a:ext cx="1028664" cy="863534"/>
          </a:xfrm>
          <a:prstGeom prst="rect">
            <a:avLst/>
          </a:prstGeom>
        </p:spPr>
      </p:pic>
      <p:grpSp>
        <p:nvGrpSpPr>
          <p:cNvPr id="45" name="Group 44"/>
          <p:cNvGrpSpPr/>
          <p:nvPr/>
        </p:nvGrpSpPr>
        <p:grpSpPr>
          <a:xfrm>
            <a:off x="4267200" y="3178836"/>
            <a:ext cx="3657600" cy="1077377"/>
            <a:chOff x="452338" y="1345253"/>
            <a:chExt cx="3692877" cy="1087769"/>
          </a:xfrm>
        </p:grpSpPr>
        <p:sp>
          <p:nvSpPr>
            <p:cNvPr id="46" name="Rectangle 45"/>
            <p:cNvSpPr/>
            <p:nvPr/>
          </p:nvSpPr>
          <p:spPr>
            <a:xfrm>
              <a:off x="452338" y="1345253"/>
              <a:ext cx="3692877" cy="1087769"/>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7" name="Straight Connector 46"/>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8" name="Content Placeholder 2"/>
            <p:cNvSpPr txBox="1">
              <a:spLocks/>
            </p:cNvSpPr>
            <p:nvPr/>
          </p:nvSpPr>
          <p:spPr>
            <a:xfrm>
              <a:off x="786320" y="1637056"/>
              <a:ext cx="3166520" cy="52000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Tempo</a:t>
              </a:r>
              <a:endParaRPr lang="en-ZA" sz="2400" dirty="0" smtClean="0"/>
            </a:p>
          </p:txBody>
        </p:sp>
      </p:grpSp>
      <p:pic>
        <p:nvPicPr>
          <p:cNvPr id="49" name="Picture 4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772249" y="3285757"/>
            <a:ext cx="731832" cy="863534"/>
          </a:xfrm>
          <a:prstGeom prst="rect">
            <a:avLst/>
          </a:prstGeom>
        </p:spPr>
      </p:pic>
      <p:grpSp>
        <p:nvGrpSpPr>
          <p:cNvPr id="50" name="Group 49"/>
          <p:cNvGrpSpPr/>
          <p:nvPr/>
        </p:nvGrpSpPr>
        <p:grpSpPr>
          <a:xfrm>
            <a:off x="450274" y="4438306"/>
            <a:ext cx="3657600" cy="1077377"/>
            <a:chOff x="452338" y="1345253"/>
            <a:chExt cx="3692877" cy="1087769"/>
          </a:xfrm>
        </p:grpSpPr>
        <p:sp>
          <p:nvSpPr>
            <p:cNvPr id="51" name="Rectangle 50"/>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2" name="Straight Connector 51"/>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53" name="Content Placeholder 2"/>
            <p:cNvSpPr txBox="1">
              <a:spLocks/>
            </p:cNvSpPr>
            <p:nvPr/>
          </p:nvSpPr>
          <p:spPr>
            <a:xfrm>
              <a:off x="786320" y="1637056"/>
              <a:ext cx="3166520" cy="52000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Rhythm</a:t>
              </a:r>
              <a:endParaRPr lang="en-ZA" sz="2400" dirty="0" smtClean="0"/>
            </a:p>
          </p:txBody>
        </p:sp>
      </p:grpSp>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919784" y="4528432"/>
            <a:ext cx="966441" cy="897124"/>
          </a:xfrm>
          <a:prstGeom prst="rect">
            <a:avLst/>
          </a:prstGeom>
        </p:spPr>
      </p:pic>
      <p:grpSp>
        <p:nvGrpSpPr>
          <p:cNvPr id="55" name="Group 54"/>
          <p:cNvGrpSpPr/>
          <p:nvPr/>
        </p:nvGrpSpPr>
        <p:grpSpPr>
          <a:xfrm>
            <a:off x="4253346" y="4438306"/>
            <a:ext cx="3657600" cy="1077377"/>
            <a:chOff x="452338" y="1345253"/>
            <a:chExt cx="3692877" cy="1087769"/>
          </a:xfrm>
        </p:grpSpPr>
        <p:sp>
          <p:nvSpPr>
            <p:cNvPr id="56" name="Rectangle 55"/>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7" name="Straight Connector 56"/>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58" name="Content Placeholder 2"/>
            <p:cNvSpPr txBox="1">
              <a:spLocks/>
            </p:cNvSpPr>
            <p:nvPr/>
          </p:nvSpPr>
          <p:spPr>
            <a:xfrm>
              <a:off x="786320" y="1637056"/>
              <a:ext cx="3166520" cy="52000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t>Projection</a:t>
              </a:r>
              <a:endParaRPr lang="en-ZA" sz="2400" dirty="0" smtClean="0"/>
            </a:p>
          </p:txBody>
        </p:sp>
      </p:grpSp>
      <p:pic>
        <p:nvPicPr>
          <p:cNvPr id="59" name="Picture 5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322943" y="4594096"/>
            <a:ext cx="1469214" cy="664329"/>
          </a:xfrm>
          <a:prstGeom prst="rect">
            <a:avLst/>
          </a:prstGeom>
        </p:spPr>
      </p:pic>
      <p:pic>
        <p:nvPicPr>
          <p:cNvPr id="10" name="Project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0769600" y="2707697"/>
            <a:ext cx="609600" cy="609600"/>
          </a:xfrm>
          <a:prstGeom prst="rect">
            <a:avLst/>
          </a:prstGeom>
        </p:spPr>
      </p:pic>
      <p:pic>
        <p:nvPicPr>
          <p:cNvPr id="11" name="Rhyth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10563225" y="1676400"/>
            <a:ext cx="609600" cy="609600"/>
          </a:xfrm>
          <a:prstGeom prst="rect">
            <a:avLst/>
          </a:prstGeom>
        </p:spPr>
      </p:pic>
      <p:pic>
        <p:nvPicPr>
          <p:cNvPr id="12" name="Strategies for reading alou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10769600" y="2201863"/>
            <a:ext cx="609600" cy="609600"/>
          </a:xfrm>
          <a:prstGeom prst="rect">
            <a:avLst/>
          </a:prstGeom>
        </p:spPr>
      </p:pic>
      <p:pic>
        <p:nvPicPr>
          <p:cNvPr id="13" name="Tempo">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10661650" y="3460750"/>
            <a:ext cx="609600" cy="609600"/>
          </a:xfrm>
          <a:prstGeom prst="rect">
            <a:avLst/>
          </a:prstGeom>
        </p:spPr>
      </p:pic>
      <p:pic>
        <p:nvPicPr>
          <p:cNvPr id="14" name="Ton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10760075" y="4096204"/>
            <a:ext cx="609600" cy="609600"/>
          </a:xfrm>
          <a:prstGeom prst="rect">
            <a:avLst/>
          </a:prstGeom>
        </p:spPr>
      </p:pic>
      <p:pic>
        <p:nvPicPr>
          <p:cNvPr id="15" name="Volume">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10769600" y="4504446"/>
            <a:ext cx="609600" cy="609600"/>
          </a:xfrm>
          <a:prstGeom prst="rect">
            <a:avLst/>
          </a:prstGeom>
        </p:spPr>
      </p:pic>
      <p:pic>
        <p:nvPicPr>
          <p:cNvPr id="16" name="Good readers use their voices effectively">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10858500" y="5518858"/>
            <a:ext cx="609600" cy="609600"/>
          </a:xfrm>
          <a:prstGeom prst="rect">
            <a:avLst/>
          </a:prstGeom>
        </p:spPr>
      </p:pic>
      <p:pic>
        <p:nvPicPr>
          <p:cNvPr id="17" name="Pitch">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5"/>
          <a:stretch>
            <a:fillRect/>
          </a:stretch>
        </p:blipFill>
        <p:spPr>
          <a:xfrm>
            <a:off x="10601325" y="912322"/>
            <a:ext cx="609600" cy="609600"/>
          </a:xfrm>
          <a:prstGeom prst="rect">
            <a:avLst/>
          </a:prstGeom>
        </p:spPr>
      </p:pic>
      <p:pic>
        <p:nvPicPr>
          <p:cNvPr id="60" name="Picture 5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29250" y="1897132"/>
            <a:ext cx="3457379" cy="3957900"/>
          </a:xfrm>
          <a:prstGeom prst="rect">
            <a:avLst/>
          </a:prstGeom>
        </p:spPr>
      </p:pic>
      <p:sp>
        <p:nvSpPr>
          <p:cNvPr id="61" name="Rectangle 60"/>
          <p:cNvSpPr/>
          <p:nvPr/>
        </p:nvSpPr>
        <p:spPr>
          <a:xfrm>
            <a:off x="9753599" y="365128"/>
            <a:ext cx="4229343" cy="569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0390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12"/>
                                        </p:tgtEl>
                                      </p:cBhvr>
                                    </p:cmd>
                                  </p:childTnLst>
                                </p:cTn>
                              </p:par>
                            </p:childTnLst>
                          </p:cTn>
                        </p:par>
                        <p:par>
                          <p:cTn id="7" fill="hold">
                            <p:stCondLst>
                              <p:cond delay="3746"/>
                            </p:stCondLst>
                            <p:childTnLst>
                              <p:par>
                                <p:cTn id="8" presetID="3" presetClass="mediacall" presetSubtype="0" fill="hold" nodeType="afterEffect">
                                  <p:stCondLst>
                                    <p:cond delay="0"/>
                                  </p:stCondLst>
                                  <p:childTnLst>
                                    <p:cmd type="call" cmd="stop">
                                      <p:cBhvr>
                                        <p:cTn id="9" dur="1" fill="hold"/>
                                        <p:tgtEl>
                                          <p:spTgt spid="12"/>
                                        </p:tgtEl>
                                      </p:cBhvr>
                                    </p:cmd>
                                  </p:childTnLst>
                                </p:cTn>
                              </p:par>
                            </p:childTnLst>
                          </p:cTn>
                        </p:par>
                        <p:par>
                          <p:cTn id="10" fill="hold">
                            <p:stCondLst>
                              <p:cond delay="3746"/>
                            </p:stCondLst>
                            <p:childTnLst>
                              <p:par>
                                <p:cTn id="11" presetID="1" presetClass="mediacall" presetSubtype="0" fill="hold" nodeType="afterEffect">
                                  <p:stCondLst>
                                    <p:cond delay="0"/>
                                  </p:stCondLst>
                                  <p:childTnLst>
                                    <p:cmd type="call" cmd="playFrom(0.0)">
                                      <p:cBhvr>
                                        <p:cTn id="12" dur="21793" fill="hold"/>
                                        <p:tgtEl>
                                          <p:spTgt spid="16"/>
                                        </p:tgtEl>
                                      </p:cBhvr>
                                    </p:cmd>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0"/>
                                        </p:tgtEl>
                                      </p:cBhvr>
                                    </p:animEffect>
                                    <p:set>
                                      <p:cBhvr>
                                        <p:cTn id="17" dur="1" fill="hold">
                                          <p:stCondLst>
                                            <p:cond delay="499"/>
                                          </p:stCondLst>
                                        </p:cTn>
                                        <p:tgtEl>
                                          <p:spTgt spid="60"/>
                                        </p:tgtEl>
                                        <p:attrNameLst>
                                          <p:attrName>style.visibility</p:attrName>
                                        </p:attrNameLst>
                                      </p:cBhvr>
                                      <p:to>
                                        <p:strVal val="hidden"/>
                                      </p:to>
                                    </p:set>
                                  </p:childTnLst>
                                </p:cTn>
                              </p:par>
                              <p:par>
                                <p:cTn id="18" presetID="3" presetClass="mediacall" presetSubtype="0" fill="hold" nodeType="withEffect">
                                  <p:stCondLst>
                                    <p:cond delay="0"/>
                                  </p:stCondLst>
                                  <p:childTnLst>
                                    <p:cmd type="call" cmd="stop">
                                      <p:cBhvr>
                                        <p:cTn id="19" dur="1" fill="hold"/>
                                        <p:tgtEl>
                                          <p:spTgt spid="16"/>
                                        </p:tgtEl>
                                      </p:cBhvr>
                                    </p:cmd>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 presetClass="mediacall" presetSubtype="0" fill="hold" nodeType="withEffect">
                                  <p:stCondLst>
                                    <p:cond delay="0"/>
                                  </p:stCondLst>
                                  <p:childTnLst>
                                    <p:cmd type="call" cmd="playFrom(0.0)">
                                      <p:cBhvr>
                                        <p:cTn id="30" dur="6258" fill="hold"/>
                                        <p:tgtEl>
                                          <p:spTgt spid="14"/>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3" presetClass="mediacall" presetSubtype="0" fill="hold" nodeType="withEffect">
                                  <p:stCondLst>
                                    <p:cond delay="0"/>
                                  </p:stCondLst>
                                  <p:childTnLst>
                                    <p:cmd type="call" cmd="stop">
                                      <p:cBhvr>
                                        <p:cTn id="38" dur="1" fill="hold"/>
                                        <p:tgtEl>
                                          <p:spTgt spid="14"/>
                                        </p:tgtEl>
                                      </p:cBhvr>
                                    </p:cmd>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 presetClass="mediacall" presetSubtype="0" fill="hold" nodeType="withEffect">
                                  <p:stCondLst>
                                    <p:cond delay="0"/>
                                  </p:stCondLst>
                                  <p:childTnLst>
                                    <p:cmd type="call" cmd="playFrom(0.0)">
                                      <p:cBhvr>
                                        <p:cTn id="44" dur="3020" fill="hold"/>
                                        <p:tgtEl>
                                          <p:spTgt spid="17"/>
                                        </p:tgtEl>
                                      </p:cBhvr>
                                    </p:cmd>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1+#ppt_w/2"/>
                                          </p:val>
                                        </p:tav>
                                        <p:tav tm="100000">
                                          <p:val>
                                            <p:strVal val="#ppt_x"/>
                                          </p:val>
                                        </p:tav>
                                      </p:tavLst>
                                    </p:anim>
                                    <p:anim calcmode="lin" valueType="num">
                                      <p:cBhvr additive="base">
                                        <p:cTn id="50" dur="500" fill="hold"/>
                                        <p:tgtEl>
                                          <p:spTgt spid="40"/>
                                        </p:tgtEl>
                                        <p:attrNameLst>
                                          <p:attrName>ppt_y</p:attrName>
                                        </p:attrNameLst>
                                      </p:cBhvr>
                                      <p:tavLst>
                                        <p:tav tm="0">
                                          <p:val>
                                            <p:strVal val="#ppt_y"/>
                                          </p:val>
                                        </p:tav>
                                        <p:tav tm="100000">
                                          <p:val>
                                            <p:strVal val="#ppt_y"/>
                                          </p:val>
                                        </p:tav>
                                      </p:tavLst>
                                    </p:anim>
                                  </p:childTnLst>
                                </p:cTn>
                              </p:par>
                              <p:par>
                                <p:cTn id="51" presetID="3" presetClass="mediacall" presetSubtype="0" fill="hold" nodeType="withEffect">
                                  <p:stCondLst>
                                    <p:cond delay="0"/>
                                  </p:stCondLst>
                                  <p:childTnLst>
                                    <p:cmd type="call" cmd="stop">
                                      <p:cBhvr>
                                        <p:cTn id="52" dur="1" fill="hold"/>
                                        <p:tgtEl>
                                          <p:spTgt spid="17"/>
                                        </p:tgtEl>
                                      </p:cBhvr>
                                    </p:cmd>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 presetClass="mediacall" presetSubtype="0" fill="hold" nodeType="withEffect">
                                  <p:stCondLst>
                                    <p:cond delay="0"/>
                                  </p:stCondLst>
                                  <p:childTnLst>
                                    <p:cmd type="call" cmd="playFrom(0.0)">
                                      <p:cBhvr>
                                        <p:cTn id="58" dur="2696" fill="hold"/>
                                        <p:tgtEl>
                                          <p:spTgt spid="15"/>
                                        </p:tgtEl>
                                      </p:cBhvr>
                                    </p:cmd>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1+#ppt_w/2"/>
                                          </p:val>
                                        </p:tav>
                                        <p:tav tm="100000">
                                          <p:val>
                                            <p:strVal val="#ppt_x"/>
                                          </p:val>
                                        </p:tav>
                                      </p:tavLst>
                                    </p:anim>
                                    <p:anim calcmode="lin" valueType="num">
                                      <p:cBhvr additive="base">
                                        <p:cTn id="64" dur="500" fill="hold"/>
                                        <p:tgtEl>
                                          <p:spTgt spid="45"/>
                                        </p:tgtEl>
                                        <p:attrNameLst>
                                          <p:attrName>ppt_y</p:attrName>
                                        </p:attrNameLst>
                                      </p:cBhvr>
                                      <p:tavLst>
                                        <p:tav tm="0">
                                          <p:val>
                                            <p:strVal val="#ppt_y"/>
                                          </p:val>
                                        </p:tav>
                                        <p:tav tm="100000">
                                          <p:val>
                                            <p:strVal val="#ppt_y"/>
                                          </p:val>
                                        </p:tav>
                                      </p:tavLst>
                                    </p:anim>
                                  </p:childTnLst>
                                </p:cTn>
                              </p:par>
                              <p:par>
                                <p:cTn id="65" presetID="3" presetClass="mediacall" presetSubtype="0" fill="hold" nodeType="withEffect">
                                  <p:stCondLst>
                                    <p:cond delay="0"/>
                                  </p:stCondLst>
                                  <p:childTnLst>
                                    <p:cmd type="call" cmd="stop">
                                      <p:cBhvr>
                                        <p:cTn id="66" dur="1" fill="hold"/>
                                        <p:tgtEl>
                                          <p:spTgt spid="15"/>
                                        </p:tgtEl>
                                      </p:cBhvr>
                                    </p:cmd>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 presetClass="mediacall" presetSubtype="0" fill="hold" nodeType="withEffect">
                                  <p:stCondLst>
                                    <p:cond delay="0"/>
                                  </p:stCondLst>
                                  <p:childTnLst>
                                    <p:cmd type="call" cmd="playFrom(0.0)">
                                      <p:cBhvr>
                                        <p:cTn id="72" dur="3041" fill="hold"/>
                                        <p:tgtEl>
                                          <p:spTgt spid="13"/>
                                        </p:tgtEl>
                                      </p:cBhvr>
                                    </p:cmd>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 fill="hold"/>
                                        <p:tgtEl>
                                          <p:spTgt spid="50"/>
                                        </p:tgtEl>
                                        <p:attrNameLst>
                                          <p:attrName>ppt_x</p:attrName>
                                        </p:attrNameLst>
                                      </p:cBhvr>
                                      <p:tavLst>
                                        <p:tav tm="0">
                                          <p:val>
                                            <p:strVal val="1+#ppt_w/2"/>
                                          </p:val>
                                        </p:tav>
                                        <p:tav tm="100000">
                                          <p:val>
                                            <p:strVal val="#ppt_x"/>
                                          </p:val>
                                        </p:tav>
                                      </p:tavLst>
                                    </p:anim>
                                    <p:anim calcmode="lin" valueType="num">
                                      <p:cBhvr additive="base">
                                        <p:cTn id="78" dur="500" fill="hold"/>
                                        <p:tgtEl>
                                          <p:spTgt spid="50"/>
                                        </p:tgtEl>
                                        <p:attrNameLst>
                                          <p:attrName>ppt_y</p:attrName>
                                        </p:attrNameLst>
                                      </p:cBhvr>
                                      <p:tavLst>
                                        <p:tav tm="0">
                                          <p:val>
                                            <p:strVal val="#ppt_y"/>
                                          </p:val>
                                        </p:tav>
                                        <p:tav tm="100000">
                                          <p:val>
                                            <p:strVal val="#ppt_y"/>
                                          </p:val>
                                        </p:tav>
                                      </p:tavLst>
                                    </p:anim>
                                  </p:childTnLst>
                                </p:cTn>
                              </p:par>
                              <p:par>
                                <p:cTn id="79" presetID="3" presetClass="mediacall" presetSubtype="0" fill="hold" nodeType="withEffect">
                                  <p:stCondLst>
                                    <p:cond delay="0"/>
                                  </p:stCondLst>
                                  <p:childTnLst>
                                    <p:cmd type="call" cmd="stop">
                                      <p:cBhvr>
                                        <p:cTn id="80" dur="1" fill="hold"/>
                                        <p:tgtEl>
                                          <p:spTgt spid="13"/>
                                        </p:tgtEl>
                                      </p:cBhvr>
                                    </p:cmd>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childTnLst>
                                </p:cTn>
                              </p:par>
                              <p:par>
                                <p:cTn id="85" presetID="1" presetClass="mediacall" presetSubtype="0" fill="hold" nodeType="withEffect">
                                  <p:stCondLst>
                                    <p:cond delay="0"/>
                                  </p:stCondLst>
                                  <p:childTnLst>
                                    <p:cmd type="call" cmd="playFrom(0.0)">
                                      <p:cBhvr>
                                        <p:cTn id="86" dur="2277" fill="hold"/>
                                        <p:tgtEl>
                                          <p:spTgt spid="11"/>
                                        </p:tgtEl>
                                      </p:cBhvr>
                                    </p:cmd>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55"/>
                                        </p:tgtEl>
                                        <p:attrNameLst>
                                          <p:attrName>style.visibility</p:attrName>
                                        </p:attrNameLst>
                                      </p:cBhvr>
                                      <p:to>
                                        <p:strVal val="visible"/>
                                      </p:to>
                                    </p:set>
                                    <p:anim calcmode="lin" valueType="num">
                                      <p:cBhvr additive="base">
                                        <p:cTn id="91" dur="500" fill="hold"/>
                                        <p:tgtEl>
                                          <p:spTgt spid="55"/>
                                        </p:tgtEl>
                                        <p:attrNameLst>
                                          <p:attrName>ppt_x</p:attrName>
                                        </p:attrNameLst>
                                      </p:cBhvr>
                                      <p:tavLst>
                                        <p:tav tm="0">
                                          <p:val>
                                            <p:strVal val="1+#ppt_w/2"/>
                                          </p:val>
                                        </p:tav>
                                        <p:tav tm="100000">
                                          <p:val>
                                            <p:strVal val="#ppt_x"/>
                                          </p:val>
                                        </p:tav>
                                      </p:tavLst>
                                    </p:anim>
                                    <p:anim calcmode="lin" valueType="num">
                                      <p:cBhvr additive="base">
                                        <p:cTn id="92" dur="500" fill="hold"/>
                                        <p:tgtEl>
                                          <p:spTgt spid="55"/>
                                        </p:tgtEl>
                                        <p:attrNameLst>
                                          <p:attrName>ppt_y</p:attrName>
                                        </p:attrNameLst>
                                      </p:cBhvr>
                                      <p:tavLst>
                                        <p:tav tm="0">
                                          <p:val>
                                            <p:strVal val="#ppt_y"/>
                                          </p:val>
                                        </p:tav>
                                        <p:tav tm="100000">
                                          <p:val>
                                            <p:strVal val="#ppt_y"/>
                                          </p:val>
                                        </p:tav>
                                      </p:tavLst>
                                    </p:anim>
                                  </p:childTnLst>
                                </p:cTn>
                              </p:par>
                              <p:par>
                                <p:cTn id="93" presetID="3" presetClass="mediacall" presetSubtype="0" fill="hold" nodeType="withEffect">
                                  <p:stCondLst>
                                    <p:cond delay="0"/>
                                  </p:stCondLst>
                                  <p:childTnLst>
                                    <p:cmd type="call" cmd="stop">
                                      <p:cBhvr>
                                        <p:cTn id="94" dur="1" fill="hold"/>
                                        <p:tgtEl>
                                          <p:spTgt spid="11"/>
                                        </p:tgtEl>
                                      </p:cBhvr>
                                    </p:cmd>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fade">
                                      <p:cBhvr>
                                        <p:cTn id="98" dur="500"/>
                                        <p:tgtEl>
                                          <p:spTgt spid="59"/>
                                        </p:tgtEl>
                                      </p:cBhvr>
                                    </p:animEffect>
                                  </p:childTnLst>
                                </p:cTn>
                              </p:par>
                              <p:par>
                                <p:cTn id="99" presetID="1" presetClass="mediacall" presetSubtype="0" fill="hold" nodeType="withEffect">
                                  <p:stCondLst>
                                    <p:cond delay="0"/>
                                  </p:stCondLst>
                                  <p:childTnLst>
                                    <p:cmd type="call" cmd="playFrom(0.0)">
                                      <p:cBhvr>
                                        <p:cTn id="100" dur="8375" fill="hold"/>
                                        <p:tgtEl>
                                          <p:spTgt spid="10"/>
                                        </p:tgtEl>
                                      </p:cBhvr>
                                    </p:cmd>
                                  </p:childTnLst>
                                </p:cTn>
                              </p:par>
                            </p:childTnLst>
                          </p:cTn>
                        </p:par>
                        <p:par>
                          <p:cTn id="101" fill="hold">
                            <p:stCondLst>
                              <p:cond delay="8875"/>
                            </p:stCondLst>
                            <p:childTnLst>
                              <p:par>
                                <p:cTn id="102" presetID="3" presetClass="mediacall" presetSubtype="0" fill="hold" nodeType="afterEffect">
                                  <p:stCondLst>
                                    <p:cond delay="0"/>
                                  </p:stCondLst>
                                  <p:childTnLst>
                                    <p:cmd type="call" cmd="stop">
                                      <p:cBhvr>
                                        <p:cTn id="10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4" fill="hold" display="0">
                  <p:stCondLst>
                    <p:cond delay="indefinite"/>
                  </p:stCondLst>
                  <p:endCondLst>
                    <p:cond evt="onStopAudio" delay="0">
                      <p:tgtEl>
                        <p:sldTgt/>
                      </p:tgtEl>
                    </p:cond>
                  </p:endCondLst>
                </p:cTn>
                <p:tgtEl>
                  <p:spTgt spid="10"/>
                </p:tgtEl>
              </p:cMediaNode>
            </p:audio>
            <p:audio>
              <p:cMediaNode vol="80000">
                <p:cTn id="105" fill="hold" display="0">
                  <p:stCondLst>
                    <p:cond delay="indefinite"/>
                  </p:stCondLst>
                  <p:endCondLst>
                    <p:cond evt="onStopAudio" delay="0">
                      <p:tgtEl>
                        <p:sldTgt/>
                      </p:tgtEl>
                    </p:cond>
                  </p:endCondLst>
                </p:cTn>
                <p:tgtEl>
                  <p:spTgt spid="11"/>
                </p:tgtEl>
              </p:cMediaNode>
            </p:audio>
            <p:audio>
              <p:cMediaNode vol="100000">
                <p:cTn id="106" fill="hold" display="0">
                  <p:stCondLst>
                    <p:cond delay="indefinite"/>
                  </p:stCondLst>
                  <p:endCondLst>
                    <p:cond evt="onStopAudio" delay="0">
                      <p:tgtEl>
                        <p:sldTgt/>
                      </p:tgtEl>
                    </p:cond>
                  </p:endCondLst>
                </p:cTn>
                <p:tgtEl>
                  <p:spTgt spid="12"/>
                </p:tgtEl>
              </p:cMediaNode>
            </p:audio>
            <p:audio>
              <p:cMediaNode vol="80000">
                <p:cTn id="107" fill="hold" display="0">
                  <p:stCondLst>
                    <p:cond delay="indefinite"/>
                  </p:stCondLst>
                  <p:endCondLst>
                    <p:cond evt="onStopAudio" delay="0">
                      <p:tgtEl>
                        <p:sldTgt/>
                      </p:tgtEl>
                    </p:cond>
                  </p:endCondLst>
                </p:cTn>
                <p:tgtEl>
                  <p:spTgt spid="13"/>
                </p:tgtEl>
              </p:cMediaNode>
            </p:audio>
            <p:audio>
              <p:cMediaNode vol="80000">
                <p:cTn id="108" fill="hold" display="0">
                  <p:stCondLst>
                    <p:cond delay="indefinite"/>
                  </p:stCondLst>
                  <p:endCondLst>
                    <p:cond evt="onStopAudio" delay="0">
                      <p:tgtEl>
                        <p:sldTgt/>
                      </p:tgtEl>
                    </p:cond>
                  </p:endCondLst>
                </p:cTn>
                <p:tgtEl>
                  <p:spTgt spid="14"/>
                </p:tgtEl>
              </p:cMediaNode>
            </p:audio>
            <p:audio>
              <p:cMediaNode vol="80000">
                <p:cTn id="109" fill="hold" display="0">
                  <p:stCondLst>
                    <p:cond delay="indefinite"/>
                  </p:stCondLst>
                  <p:endCondLst>
                    <p:cond evt="onStopAudio" delay="0">
                      <p:tgtEl>
                        <p:sldTgt/>
                      </p:tgtEl>
                    </p:cond>
                  </p:endCondLst>
                </p:cTn>
                <p:tgtEl>
                  <p:spTgt spid="15"/>
                </p:tgtEl>
              </p:cMediaNode>
            </p:audio>
            <p:audio>
              <p:cMediaNode vol="80000">
                <p:cTn id="110" fill="hold" display="0">
                  <p:stCondLst>
                    <p:cond delay="indefinite"/>
                  </p:stCondLst>
                  <p:endCondLst>
                    <p:cond evt="onStopAudio" delay="0">
                      <p:tgtEl>
                        <p:sldTgt/>
                      </p:tgtEl>
                    </p:cond>
                  </p:endCondLst>
                </p:cTn>
                <p:tgtEl>
                  <p:spTgt spid="16"/>
                </p:tgtEl>
              </p:cMediaNode>
            </p:audio>
            <p:audio>
              <p:cMediaNode vol="80000">
                <p:cTn id="111"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4.4</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4</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understanding of this section by completing Learning activity 4 on page 47 of the </a:t>
            </a:r>
            <a:r>
              <a:rPr lang="en-ZA" sz="1700" b="0" i="1" dirty="0">
                <a:solidFill>
                  <a:schemeClr val="tx1"/>
                </a:solidFill>
              </a:rPr>
              <a:t>Student’s Book. </a:t>
            </a:r>
          </a:p>
          <a:p>
            <a:endParaRPr lang="en-ZA" sz="1700" b="0" dirty="0">
              <a:solidFill>
                <a:schemeClr val="tx1"/>
              </a:solidFill>
            </a:endParaRPr>
          </a:p>
        </p:txBody>
      </p:sp>
    </p:spTree>
    <p:extLst>
      <p:ext uri="{BB962C8B-B14F-4D97-AF65-F5344CB8AC3E}">
        <p14:creationId xmlns:p14="http://schemas.microsoft.com/office/powerpoint/2010/main" val="12008564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4266</TotalTime>
  <Words>1189</Words>
  <Application>Microsoft Office PowerPoint</Application>
  <PresentationFormat>On-screen Show (4:3)</PresentationFormat>
  <Paragraphs>223</Paragraphs>
  <Slides>42</Slides>
  <Notes>8</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Wingdings</vt:lpstr>
      <vt:lpstr>Office Theme</vt:lpstr>
      <vt:lpstr>English: First Additional Language</vt:lpstr>
      <vt:lpstr>Communicate to inform</vt:lpstr>
      <vt:lpstr>Overview</vt:lpstr>
      <vt:lpstr> Prepared reading aloud</vt:lpstr>
      <vt:lpstr>Strategies for reading aloud</vt:lpstr>
      <vt:lpstr>Learning activities 4.1 to 4.3</vt:lpstr>
      <vt:lpstr>Strategies for reading aloud</vt:lpstr>
      <vt:lpstr>Strategies for reading aloud</vt:lpstr>
      <vt:lpstr>Learning activity 4.4</vt:lpstr>
      <vt:lpstr>Writing effective procedures, instructions, demonstration speeches and directions</vt:lpstr>
      <vt:lpstr>Punctuation</vt:lpstr>
      <vt:lpstr>Punctuation (continued)</vt:lpstr>
      <vt:lpstr>Learning activity 4.5</vt:lpstr>
      <vt:lpstr>Basic language pillars</vt:lpstr>
      <vt:lpstr>Learning activity 4.6</vt:lpstr>
      <vt:lpstr>Basic language pillars</vt:lpstr>
      <vt:lpstr>Learning activity 4.7</vt:lpstr>
      <vt:lpstr>Procedures</vt:lpstr>
      <vt:lpstr>Learning activity 4.8</vt:lpstr>
      <vt:lpstr>Write a procedure</vt:lpstr>
      <vt:lpstr>Learning activity 4.9</vt:lpstr>
      <vt:lpstr>Instructions</vt:lpstr>
      <vt:lpstr>Learning activity 4.10</vt:lpstr>
      <vt:lpstr>Learning activity 4.11</vt:lpstr>
      <vt:lpstr>Flow chart template for writing instructions</vt:lpstr>
      <vt:lpstr>Learning activity 4.12</vt:lpstr>
      <vt:lpstr>Demonstration speeches</vt:lpstr>
      <vt:lpstr>Outline of a demonstration speech</vt:lpstr>
      <vt:lpstr>Learning activity 4.13</vt:lpstr>
      <vt:lpstr>Directions</vt:lpstr>
      <vt:lpstr>Ask for directions</vt:lpstr>
      <vt:lpstr>Learning activity 4.14</vt:lpstr>
      <vt:lpstr>Learning activity 4.15</vt:lpstr>
      <vt:lpstr>PowerPoint Presentation</vt:lpstr>
      <vt:lpstr>Prepositions</vt:lpstr>
      <vt:lpstr>Learning activity 4.16</vt:lpstr>
      <vt:lpstr>Learning activity 4.17</vt:lpstr>
      <vt:lpstr>PowerPoint Presentation</vt:lpstr>
      <vt:lpstr>PowerPoint Presentation</vt:lpstr>
      <vt:lpstr>Summary of Module 4</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552</cp:revision>
  <dcterms:created xsi:type="dcterms:W3CDTF">2017-05-30T11:35:06Z</dcterms:created>
  <dcterms:modified xsi:type="dcterms:W3CDTF">2017-12-01T10:12:49Z</dcterms:modified>
</cp:coreProperties>
</file>