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289" r:id="rId2"/>
    <p:sldId id="290" r:id="rId3"/>
    <p:sldId id="256" r:id="rId4"/>
    <p:sldId id="315" r:id="rId5"/>
    <p:sldId id="317" r:id="rId6"/>
    <p:sldId id="293" r:id="rId7"/>
    <p:sldId id="318" r:id="rId8"/>
    <p:sldId id="335" r:id="rId9"/>
    <p:sldId id="319" r:id="rId10"/>
    <p:sldId id="320" r:id="rId11"/>
    <p:sldId id="321" r:id="rId12"/>
    <p:sldId id="322" r:id="rId13"/>
    <p:sldId id="323" r:id="rId14"/>
    <p:sldId id="324" r:id="rId15"/>
    <p:sldId id="325" r:id="rId16"/>
    <p:sldId id="326" r:id="rId17"/>
    <p:sldId id="327" r:id="rId18"/>
    <p:sldId id="328" r:id="rId19"/>
    <p:sldId id="329" r:id="rId20"/>
    <p:sldId id="334" r:id="rId21"/>
    <p:sldId id="330" r:id="rId22"/>
    <p:sldId id="331" r:id="rId23"/>
    <p:sldId id="332" r:id="rId24"/>
    <p:sldId id="340" r:id="rId25"/>
    <p:sldId id="338" r:id="rId26"/>
    <p:sldId id="33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FDFDFD"/>
    <a:srgbClr val="FAFAFA"/>
    <a:srgbClr val="00A88E"/>
    <a:srgbClr val="8BD7CB"/>
    <a:srgbClr val="7E449A"/>
    <a:srgbClr val="A6BF67"/>
    <a:srgbClr val="C9665F"/>
    <a:srgbClr val="FFFFFF"/>
    <a:srgbClr val="F3D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78"/>
      </p:cViewPr>
      <p:guideLst>
        <p:guide orient="horz" pos="720"/>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25</a:t>
            </a:fld>
            <a:endParaRPr lang="en-GB"/>
          </a:p>
        </p:txBody>
      </p:sp>
    </p:spTree>
    <p:extLst>
      <p:ext uri="{BB962C8B-B14F-4D97-AF65-F5344CB8AC3E}">
        <p14:creationId xmlns:p14="http://schemas.microsoft.com/office/powerpoint/2010/main" val="600305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Box 2"/>
          <p:cNvSpPr txBox="1"/>
          <p:nvPr userDrawn="1"/>
        </p:nvSpPr>
        <p:spPr>
          <a:xfrm>
            <a:off x="687353" y="27475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5125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6002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3762098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3"/>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microsoft.com/office/2007/relationships/media" Target="../media/media10.wav"/><Relationship Id="rId7" Type="http://schemas.openxmlformats.org/officeDocument/2006/relationships/image" Target="../media/image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openxmlformats.org/officeDocument/2006/relationships/slideLayout" Target="../slideLayouts/slideLayout7.xml"/><Relationship Id="rId4" Type="http://schemas.openxmlformats.org/officeDocument/2006/relationships/audio" Target="../media/media10.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12.wav"/><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7.png"/><Relationship Id="rId5" Type="http://schemas.openxmlformats.org/officeDocument/2006/relationships/slideLayout" Target="../slideLayouts/slideLayout7.xml"/><Relationship Id="rId4" Type="http://schemas.openxmlformats.org/officeDocument/2006/relationships/audio" Target="../media/media12.wav"/></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media5.wav"/><Relationship Id="rId3" Type="http://schemas.microsoft.com/office/2007/relationships/media" Target="../media/media3.wav"/><Relationship Id="rId7" Type="http://schemas.microsoft.com/office/2007/relationships/media" Target="../media/media5.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8.png"/><Relationship Id="rId5" Type="http://schemas.microsoft.com/office/2007/relationships/media" Target="../media/media4.wav"/><Relationship Id="rId10" Type="http://schemas.openxmlformats.org/officeDocument/2006/relationships/image" Target="../media/image7.png"/><Relationship Id="rId4" Type="http://schemas.openxmlformats.org/officeDocument/2006/relationships/audio" Target="../media/media3.wav"/><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Mind </a:t>
            </a:r>
            <a:r>
              <a:rPr lang="en-ZA" dirty="0"/>
              <a:t>mapping</a:t>
            </a:r>
            <a:endParaRPr lang="en-GB" dirty="0"/>
          </a:p>
        </p:txBody>
      </p:sp>
      <p:pic>
        <p:nvPicPr>
          <p:cNvPr id="4" name="Mindma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2631" y="1160646"/>
            <a:ext cx="6916737" cy="4891088"/>
          </a:xfrm>
        </p:spPr>
      </p:pic>
      <p:sp>
        <p:nvSpPr>
          <p:cNvPr id="5" name="Rectangle 4"/>
          <p:cNvSpPr/>
          <p:nvPr/>
        </p:nvSpPr>
        <p:spPr>
          <a:xfrm>
            <a:off x="190501" y="1018890"/>
            <a:ext cx="8286750" cy="5276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905000"/>
            <a:ext cx="2971800" cy="3504063"/>
          </a:xfrm>
          <a:prstGeom prst="rect">
            <a:avLst/>
          </a:prstGeom>
        </p:spPr>
      </p:pic>
    </p:spTree>
    <p:extLst>
      <p:ext uri="{BB962C8B-B14F-4D97-AF65-F5344CB8AC3E}">
        <p14:creationId xmlns:p14="http://schemas.microsoft.com/office/powerpoint/2010/main" val="15413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72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3.2</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3.2 on page 32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453735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Draw </a:t>
            </a:r>
            <a:r>
              <a:rPr lang="en-ZA" dirty="0"/>
              <a:t>a timeline</a:t>
            </a:r>
            <a:endParaRPr lang="en-GB" dirty="0"/>
          </a:p>
        </p:txBody>
      </p:sp>
      <p:pic>
        <p:nvPicPr>
          <p:cNvPr id="4" name="Timelin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3" y="1143000"/>
            <a:ext cx="6916737" cy="4891088"/>
          </a:xfrm>
        </p:spPr>
      </p:pic>
      <p:sp>
        <p:nvSpPr>
          <p:cNvPr id="5" name="Rectangle 4"/>
          <p:cNvSpPr/>
          <p:nvPr/>
        </p:nvSpPr>
        <p:spPr>
          <a:xfrm>
            <a:off x="0" y="990600"/>
            <a:ext cx="8286750" cy="5276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905000"/>
            <a:ext cx="2971800" cy="3504063"/>
          </a:xfrm>
          <a:prstGeom prst="rect">
            <a:avLst/>
          </a:prstGeom>
        </p:spPr>
      </p:pic>
    </p:spTree>
    <p:extLst>
      <p:ext uri="{BB962C8B-B14F-4D97-AF65-F5344CB8AC3E}">
        <p14:creationId xmlns:p14="http://schemas.microsoft.com/office/powerpoint/2010/main" val="197176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1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3.3</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3.3 on page 33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1732689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Taking notes</a:t>
            </a:r>
            <a:endParaRPr lang="en-GB"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135892763"/>
              </p:ext>
            </p:extLst>
          </p:nvPr>
        </p:nvGraphicFramePr>
        <p:xfrm>
          <a:off x="415492" y="1524000"/>
          <a:ext cx="7620000" cy="3571236"/>
        </p:xfrm>
        <a:graphic>
          <a:graphicData uri="http://schemas.openxmlformats.org/drawingml/2006/table">
            <a:tbl>
              <a:tblPr firstRow="1" bandRow="1">
                <a:tableStyleId>{5C22544A-7EE6-4342-B048-85BDC9FD1C3A}</a:tableStyleId>
              </a:tblPr>
              <a:tblGrid>
                <a:gridCol w="3810000"/>
                <a:gridCol w="3810000"/>
              </a:tblGrid>
              <a:tr h="343370">
                <a:tc>
                  <a:txBody>
                    <a:bodyPr/>
                    <a:lstStyle/>
                    <a:p>
                      <a:r>
                        <a:rPr lang="en-ZA" sz="2100" dirty="0" smtClean="0"/>
                        <a:t>Instruction</a:t>
                      </a:r>
                      <a:endParaRPr lang="en-ZA" sz="2100" dirty="0"/>
                    </a:p>
                  </a:txBody>
                  <a:tcPr marL="84667" marR="84667" marT="42333" marB="42333">
                    <a:solidFill>
                      <a:srgbClr val="5B9BD5"/>
                    </a:solidFill>
                  </a:tcPr>
                </a:tc>
                <a:tc>
                  <a:txBody>
                    <a:bodyPr/>
                    <a:lstStyle/>
                    <a:p>
                      <a:r>
                        <a:rPr lang="en-ZA" sz="2100" dirty="0" smtClean="0"/>
                        <a:t>Note-taking method</a:t>
                      </a:r>
                      <a:endParaRPr lang="en-ZA" sz="2100" dirty="0"/>
                    </a:p>
                  </a:txBody>
                  <a:tcPr marL="84667" marR="84667" marT="42333" marB="42333">
                    <a:solidFill>
                      <a:srgbClr val="5B9BD5"/>
                    </a:solidFill>
                  </a:tcPr>
                </a:tc>
              </a:tr>
              <a:tr h="343370">
                <a:tc>
                  <a:txBody>
                    <a:bodyPr/>
                    <a:lstStyle/>
                    <a:p>
                      <a:pPr>
                        <a:lnSpc>
                          <a:spcPct val="107000"/>
                        </a:lnSpc>
                        <a:spcAft>
                          <a:spcPts val="500"/>
                        </a:spcAft>
                      </a:pPr>
                      <a:r>
                        <a:rPr lang="en-ZA" sz="2000" dirty="0">
                          <a:solidFill>
                            <a:srgbClr val="000000"/>
                          </a:solidFill>
                          <a:effectLst/>
                          <a:latin typeface="+mn-lt"/>
                          <a:ea typeface="Calibri" panose="020F0502020204030204" pitchFamily="34" charset="0"/>
                          <a:cs typeface="Open Sans"/>
                        </a:rPr>
                        <a:t>Define, state, summarise, list </a:t>
                      </a: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r>
                        <a:rPr lang="en-ZA" sz="2000" dirty="0" smtClean="0"/>
                        <a:t>Numbered or bulleted list </a:t>
                      </a:r>
                      <a:endParaRPr lang="en-ZA" sz="2000" dirty="0"/>
                    </a:p>
                  </a:txBody>
                  <a:tcPr marL="84667" marR="84667" marT="42333" marB="42333">
                    <a:solidFill>
                      <a:srgbClr val="D9F04E"/>
                    </a:solidFill>
                  </a:tcPr>
                </a:tc>
              </a:tr>
              <a:tr h="931333">
                <a:tc>
                  <a:txBody>
                    <a:bodyPr/>
                    <a:lstStyle/>
                    <a:p>
                      <a:r>
                        <a:rPr lang="en-ZA" sz="2000" dirty="0" smtClean="0">
                          <a:latin typeface="+mn-lt"/>
                        </a:rPr>
                        <a:t>Compare, contrast, comment on, criticise, prove, substantiate, justify, evaluate, review </a:t>
                      </a:r>
                      <a:endParaRPr lang="en-ZA" sz="2000" dirty="0">
                        <a:latin typeface="+mn-lt"/>
                      </a:endParaRPr>
                    </a:p>
                  </a:txBody>
                  <a:tcPr marL="84667" marR="84667" marT="42333" marB="42333">
                    <a:solidFill>
                      <a:srgbClr val="F2FAC2"/>
                    </a:solidFill>
                  </a:tcPr>
                </a:tc>
                <a:tc>
                  <a:txBody>
                    <a:bodyPr/>
                    <a:lstStyle/>
                    <a:p>
                      <a:r>
                        <a:rPr lang="en-ZA" sz="2000" dirty="0" smtClean="0"/>
                        <a:t>Table</a:t>
                      </a:r>
                      <a:endParaRPr lang="en-ZA" sz="2000" dirty="0"/>
                    </a:p>
                  </a:txBody>
                  <a:tcPr marL="84667" marR="84667" marT="42333" marB="42333">
                    <a:solidFill>
                      <a:srgbClr val="F2FAC2"/>
                    </a:solidFill>
                  </a:tcPr>
                </a:tc>
              </a:tr>
              <a:tr h="343370">
                <a:tc>
                  <a:txBody>
                    <a:bodyPr/>
                    <a:lstStyle/>
                    <a:p>
                      <a:pPr>
                        <a:lnSpc>
                          <a:spcPct val="107000"/>
                        </a:lnSpc>
                        <a:spcAft>
                          <a:spcPts val="500"/>
                        </a:spcAft>
                      </a:pPr>
                      <a:r>
                        <a:rPr lang="en-ZA" sz="2000" dirty="0">
                          <a:solidFill>
                            <a:srgbClr val="000000"/>
                          </a:solidFill>
                          <a:effectLst/>
                          <a:latin typeface="+mn-lt"/>
                          <a:ea typeface="Calibri" panose="020F0502020204030204" pitchFamily="34" charset="0"/>
                          <a:cs typeface="Open Sans"/>
                        </a:rPr>
                        <a:t>Trace, outline, relate </a:t>
                      </a: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r>
                        <a:rPr lang="en-ZA" sz="2000" dirty="0" smtClean="0"/>
                        <a:t>Timeline</a:t>
                      </a:r>
                      <a:endParaRPr lang="en-ZA" sz="2000" dirty="0"/>
                    </a:p>
                  </a:txBody>
                  <a:tcPr marL="84667" marR="84667" marT="42333" marB="42333">
                    <a:solidFill>
                      <a:srgbClr val="D9F04E"/>
                    </a:solidFill>
                  </a:tcPr>
                </a:tc>
              </a:tr>
              <a:tr h="465667">
                <a:tc>
                  <a:txBody>
                    <a:bodyPr/>
                    <a:lstStyle/>
                    <a:p>
                      <a:r>
                        <a:rPr lang="en-ZA" sz="2000" dirty="0" smtClean="0">
                          <a:latin typeface="+mn-lt"/>
                        </a:rPr>
                        <a:t>Illustrate, show, describe, discuss </a:t>
                      </a:r>
                      <a:endParaRPr lang="en-ZA" sz="2000" dirty="0">
                        <a:latin typeface="+mn-lt"/>
                      </a:endParaRPr>
                    </a:p>
                  </a:txBody>
                  <a:tcPr marL="84667" marR="84667" marT="42333" marB="42333">
                    <a:solidFill>
                      <a:srgbClr val="F2FAC2"/>
                    </a:solidFill>
                  </a:tcPr>
                </a:tc>
                <a:tc>
                  <a:txBody>
                    <a:bodyPr/>
                    <a:lstStyle/>
                    <a:p>
                      <a:r>
                        <a:rPr lang="en-ZA" sz="2000" dirty="0" smtClean="0"/>
                        <a:t>Tree diagram, organisational chart, </a:t>
                      </a:r>
                      <a:r>
                        <a:rPr lang="en-ZA" sz="2000" dirty="0" err="1" smtClean="0"/>
                        <a:t>spidergram</a:t>
                      </a:r>
                      <a:r>
                        <a:rPr lang="en-ZA" sz="2000" dirty="0" smtClean="0"/>
                        <a:t> or flow chart </a:t>
                      </a:r>
                      <a:endParaRPr lang="en-ZA" sz="2000" dirty="0"/>
                    </a:p>
                  </a:txBody>
                  <a:tcPr marL="84667" marR="84667" marT="42333" marB="42333">
                    <a:solidFill>
                      <a:srgbClr val="F2FAC2"/>
                    </a:solidFill>
                  </a:tcPr>
                </a:tc>
              </a:tr>
              <a:tr h="649111">
                <a:tc>
                  <a:txBody>
                    <a:bodyPr/>
                    <a:lstStyle/>
                    <a:p>
                      <a:r>
                        <a:rPr lang="en-ZA" sz="2000" dirty="0" smtClean="0">
                          <a:latin typeface="+mn-lt"/>
                        </a:rPr>
                        <a:t>Analyse, interpret, determine, motivate </a:t>
                      </a:r>
                      <a:endParaRPr lang="en-ZA" sz="2000" dirty="0">
                        <a:latin typeface="+mn-lt"/>
                      </a:endParaRPr>
                    </a:p>
                  </a:txBody>
                  <a:tcPr marL="84667" marR="84667" marT="42333" marB="42333">
                    <a:solidFill>
                      <a:srgbClr val="D9F04E"/>
                    </a:solidFill>
                  </a:tcPr>
                </a:tc>
                <a:tc>
                  <a:txBody>
                    <a:bodyPr/>
                    <a:lstStyle/>
                    <a:p>
                      <a:r>
                        <a:rPr lang="en-ZA" sz="2000" dirty="0" err="1" smtClean="0"/>
                        <a:t>Mindmap</a:t>
                      </a:r>
                      <a:endParaRPr lang="en-ZA" sz="2000" dirty="0"/>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2279399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3.4 on page 33 of your </a:t>
            </a:r>
            <a:r>
              <a:rPr lang="en-ZA" sz="1700" b="0" i="1" dirty="0">
                <a:solidFill>
                  <a:schemeClr val="tx1"/>
                </a:solidFill>
              </a:rPr>
              <a:t>Student’s Book.</a:t>
            </a:r>
          </a:p>
          <a:p>
            <a:endParaRPr lang="en-ZA" sz="1700" b="0" dirty="0">
              <a:solidFill>
                <a:schemeClr val="tx1"/>
              </a:solidFill>
            </a:endParaRPr>
          </a:p>
        </p:txBody>
      </p:sp>
    </p:spTree>
    <p:extLst>
      <p:ext uri="{BB962C8B-B14F-4D97-AF65-F5344CB8AC3E}">
        <p14:creationId xmlns:p14="http://schemas.microsoft.com/office/powerpoint/2010/main" val="3134776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Listening comprehension</a:t>
            </a:r>
            <a:endParaRPr lang="en-GB" dirty="0"/>
          </a:p>
        </p:txBody>
      </p:sp>
      <p:graphicFrame>
        <p:nvGraphicFramePr>
          <p:cNvPr id="5" name="Content Placeholder 3"/>
          <p:cNvGraphicFramePr>
            <a:graphicFrameLocks/>
          </p:cNvGraphicFramePr>
          <p:nvPr>
            <p:extLst>
              <p:ext uri="{D42A27DB-BD31-4B8C-83A1-F6EECF244321}">
                <p14:modId xmlns:p14="http://schemas.microsoft.com/office/powerpoint/2010/main" val="1498864758"/>
              </p:ext>
            </p:extLst>
          </p:nvPr>
        </p:nvGraphicFramePr>
        <p:xfrm>
          <a:off x="381001" y="1447800"/>
          <a:ext cx="7620002" cy="2895600"/>
        </p:xfrm>
        <a:graphic>
          <a:graphicData uri="http://schemas.openxmlformats.org/drawingml/2006/table">
            <a:tbl>
              <a:tblPr firstRow="1" bandRow="1">
                <a:tableStyleId>{5C22544A-7EE6-4342-B048-85BDC9FD1C3A}</a:tableStyleId>
              </a:tblPr>
              <a:tblGrid>
                <a:gridCol w="6400799"/>
                <a:gridCol w="1219203"/>
              </a:tblGrid>
              <a:tr h="370840">
                <a:tc>
                  <a:txBody>
                    <a:bodyPr/>
                    <a:lstStyle/>
                    <a:p>
                      <a:r>
                        <a:rPr lang="en-ZA" sz="2100" b="1" dirty="0" smtClean="0"/>
                        <a:t>Questions</a:t>
                      </a:r>
                      <a:endParaRPr lang="en-ZA" sz="2100" b="1" dirty="0"/>
                    </a:p>
                  </a:txBody>
                  <a:tcPr>
                    <a:solidFill>
                      <a:srgbClr val="5B9BD5"/>
                    </a:solidFill>
                  </a:tcPr>
                </a:tc>
                <a:tc>
                  <a:txBody>
                    <a:bodyPr/>
                    <a:lstStyle/>
                    <a:p>
                      <a:r>
                        <a:rPr lang="en-ZA" sz="2100" b="1" dirty="0" smtClean="0"/>
                        <a:t>YES/NO</a:t>
                      </a:r>
                      <a:endParaRPr lang="en-ZA" sz="2100" b="1" dirty="0"/>
                    </a:p>
                  </a:txBody>
                  <a:tcPr>
                    <a:solidFill>
                      <a:srgbClr val="5B9BD5"/>
                    </a:solidFill>
                  </a:tcPr>
                </a:tc>
              </a:tr>
              <a:tr h="370840">
                <a:tc>
                  <a:txBody>
                    <a:bodyPr/>
                    <a:lstStyle/>
                    <a:p>
                      <a:r>
                        <a:rPr lang="en-ZA" sz="1900" dirty="0" smtClean="0"/>
                        <a:t>1. Do I have what I need to do this listening activity?</a:t>
                      </a:r>
                      <a:endParaRPr lang="en-ZA" sz="1900" dirty="0"/>
                    </a:p>
                  </a:txBody>
                  <a:tcPr>
                    <a:solidFill>
                      <a:srgbClr val="D9F04E"/>
                    </a:solidFill>
                  </a:tcPr>
                </a:tc>
                <a:tc>
                  <a:txBody>
                    <a:bodyPr/>
                    <a:lstStyle/>
                    <a:p>
                      <a:endParaRPr lang="en-ZA" dirty="0"/>
                    </a:p>
                  </a:txBody>
                  <a:tcPr>
                    <a:solidFill>
                      <a:srgbClr val="D9F04E"/>
                    </a:solidFill>
                  </a:tcPr>
                </a:tc>
              </a:tr>
              <a:tr h="370840">
                <a:tc>
                  <a:txBody>
                    <a:bodyPr/>
                    <a:lstStyle/>
                    <a:p>
                      <a:r>
                        <a:rPr lang="en-ZA" sz="1900" dirty="0" smtClean="0"/>
                        <a:t>2. Can I predict what the passage is about, based on the lecturer’s pre-listening</a:t>
                      </a:r>
                    </a:p>
                    <a:p>
                      <a:r>
                        <a:rPr lang="en-ZA" sz="1900" dirty="0" smtClean="0"/>
                        <a:t>comments and questions?</a:t>
                      </a:r>
                      <a:endParaRPr lang="en-ZA" sz="1900" dirty="0"/>
                    </a:p>
                  </a:txBody>
                  <a:tcPr>
                    <a:solidFill>
                      <a:srgbClr val="F2FAC2"/>
                    </a:solidFill>
                  </a:tcPr>
                </a:tc>
                <a:tc>
                  <a:txBody>
                    <a:bodyPr/>
                    <a:lstStyle/>
                    <a:p>
                      <a:endParaRPr lang="en-ZA" dirty="0"/>
                    </a:p>
                  </a:txBody>
                  <a:tcPr>
                    <a:solidFill>
                      <a:srgbClr val="F2FAC2"/>
                    </a:solidFill>
                  </a:tcPr>
                </a:tc>
              </a:tr>
              <a:tr h="370840">
                <a:tc>
                  <a:txBody>
                    <a:bodyPr/>
                    <a:lstStyle/>
                    <a:p>
                      <a:r>
                        <a:rPr lang="en-ZA" sz="1900" dirty="0" smtClean="0"/>
                        <a:t>3. Have I read through the questions or instructions?</a:t>
                      </a:r>
                      <a:endParaRPr lang="en-ZA" sz="1900" dirty="0"/>
                    </a:p>
                  </a:txBody>
                  <a:tcPr>
                    <a:solidFill>
                      <a:srgbClr val="D9F04E"/>
                    </a:solidFill>
                  </a:tcPr>
                </a:tc>
                <a:tc>
                  <a:txBody>
                    <a:bodyPr/>
                    <a:lstStyle/>
                    <a:p>
                      <a:endParaRPr lang="en-ZA" dirty="0"/>
                    </a:p>
                  </a:txBody>
                  <a:tcPr>
                    <a:solidFill>
                      <a:srgbClr val="D9F04E"/>
                    </a:solidFill>
                  </a:tcPr>
                </a:tc>
              </a:tr>
              <a:tr h="370840">
                <a:tc>
                  <a:txBody>
                    <a:bodyPr/>
                    <a:lstStyle/>
                    <a:p>
                      <a:r>
                        <a:rPr lang="en-ZA" sz="1900" dirty="0" smtClean="0"/>
                        <a:t>4. Have I decided what note-taking method to use?</a:t>
                      </a:r>
                      <a:endParaRPr lang="en-ZA" sz="1900" dirty="0"/>
                    </a:p>
                  </a:txBody>
                  <a:tcPr>
                    <a:solidFill>
                      <a:srgbClr val="F2FAC2"/>
                    </a:solidFill>
                  </a:tcPr>
                </a:tc>
                <a:tc>
                  <a:txBody>
                    <a:bodyPr/>
                    <a:lstStyle/>
                    <a:p>
                      <a:endParaRPr lang="en-ZA" dirty="0"/>
                    </a:p>
                  </a:txBody>
                  <a:tcPr>
                    <a:solidFill>
                      <a:srgbClr val="F2FAC2"/>
                    </a:solidFill>
                  </a:tcPr>
                </a:tc>
              </a:tr>
              <a:tr h="370840">
                <a:tc>
                  <a:txBody>
                    <a:bodyPr/>
                    <a:lstStyle/>
                    <a:p>
                      <a:r>
                        <a:rPr lang="en-ZA" sz="1900" dirty="0" smtClean="0"/>
                        <a:t>5. Can I block out all distractions and listen attentively?</a:t>
                      </a:r>
                      <a:endParaRPr lang="en-ZA" sz="1900" dirty="0"/>
                    </a:p>
                  </a:txBody>
                  <a:tcPr>
                    <a:solidFill>
                      <a:srgbClr val="D9F04E"/>
                    </a:solidFill>
                  </a:tcPr>
                </a:tc>
                <a:tc>
                  <a:txBody>
                    <a:bodyPr/>
                    <a:lstStyle/>
                    <a:p>
                      <a:endParaRPr lang="en-ZA" dirty="0"/>
                    </a:p>
                  </a:txBody>
                  <a:tcPr>
                    <a:solidFill>
                      <a:srgbClr val="D9F04E"/>
                    </a:solidFill>
                  </a:tcPr>
                </a:tc>
              </a:tr>
            </a:tbl>
          </a:graphicData>
        </a:graphic>
      </p:graphicFrame>
    </p:spTree>
    <p:extLst>
      <p:ext uri="{BB962C8B-B14F-4D97-AF65-F5344CB8AC3E}">
        <p14:creationId xmlns:p14="http://schemas.microsoft.com/office/powerpoint/2010/main" val="769073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3.5</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a:t>
            </a:r>
            <a:r>
              <a:rPr lang="en-ZA" sz="1700" b="0" dirty="0" smtClean="0">
                <a:solidFill>
                  <a:schemeClr val="tx1"/>
                </a:solidFill>
              </a:rPr>
              <a:t>3.5 </a:t>
            </a:r>
            <a:r>
              <a:rPr lang="en-ZA" sz="1700" b="0" dirty="0">
                <a:solidFill>
                  <a:schemeClr val="tx1"/>
                </a:solidFill>
              </a:rPr>
              <a:t>on page 34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2509164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Verbs</a:t>
            </a:r>
            <a:endParaRPr lang="en-GB" dirty="0"/>
          </a:p>
        </p:txBody>
      </p:sp>
      <p:sp>
        <p:nvSpPr>
          <p:cNvPr id="3" name="Content Placeholder 2"/>
          <p:cNvSpPr>
            <a:spLocks noGrp="1"/>
          </p:cNvSpPr>
          <p:nvPr>
            <p:ph idx="1"/>
          </p:nvPr>
        </p:nvSpPr>
        <p:spPr>
          <a:xfrm>
            <a:off x="381001" y="1285875"/>
            <a:ext cx="7905751" cy="1304925"/>
          </a:xfrm>
        </p:spPr>
        <p:txBody>
          <a:bodyPr/>
          <a:lstStyle/>
          <a:p>
            <a:pPr marL="0" indent="0">
              <a:buNone/>
            </a:pPr>
            <a:r>
              <a:rPr lang="en-ZA" dirty="0"/>
              <a:t>How do you show, in a sentence, that someone does something?</a:t>
            </a:r>
          </a:p>
          <a:p>
            <a:pPr marL="0" indent="0">
              <a:buNone/>
            </a:pPr>
            <a:r>
              <a:rPr lang="en-ZA" dirty="0"/>
              <a:t>You use a verb: laugh, shake, build</a:t>
            </a:r>
          </a:p>
          <a:p>
            <a:pPr marL="0" indent="0">
              <a:buNone/>
            </a:pPr>
            <a:endParaRPr lang="en-ZA" dirty="0"/>
          </a:p>
          <a:p>
            <a:pPr marL="0" indent="0">
              <a:buNone/>
            </a:pPr>
            <a:endParaRPr lang="en-ZA" dirty="0"/>
          </a:p>
        </p:txBody>
      </p:sp>
      <p:pic>
        <p:nvPicPr>
          <p:cNvPr id="8" name="Picture 7"/>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3400" y="2387954"/>
            <a:ext cx="2143583" cy="200589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191000"/>
            <a:ext cx="4876800" cy="1783279"/>
          </a:xfrm>
          <a:prstGeom prst="rect">
            <a:avLst/>
          </a:prstGeom>
        </p:spPr>
      </p:pic>
      <p:pic>
        <p:nvPicPr>
          <p:cNvPr id="10" name="Picture 9"/>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48262" y="2580013"/>
            <a:ext cx="2667000" cy="1813834"/>
          </a:xfrm>
          <a:prstGeom prst="rect">
            <a:avLst/>
          </a:prstGeom>
        </p:spPr>
      </p:pic>
    </p:spTree>
    <p:extLst>
      <p:ext uri="{BB962C8B-B14F-4D97-AF65-F5344CB8AC3E}">
        <p14:creationId xmlns:p14="http://schemas.microsoft.com/office/powerpoint/2010/main" val="2649708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More on verbs</a:t>
            </a:r>
            <a:endParaRPr lang="en-GB" dirty="0"/>
          </a:p>
        </p:txBody>
      </p:sp>
      <p:sp>
        <p:nvSpPr>
          <p:cNvPr id="3" name="Content Placeholder 2"/>
          <p:cNvSpPr>
            <a:spLocks noGrp="1"/>
          </p:cNvSpPr>
          <p:nvPr>
            <p:ph idx="1"/>
          </p:nvPr>
        </p:nvSpPr>
        <p:spPr>
          <a:xfrm>
            <a:off x="381001" y="1285875"/>
            <a:ext cx="7905751" cy="522287"/>
          </a:xfrm>
        </p:spPr>
        <p:txBody>
          <a:bodyPr/>
          <a:lstStyle/>
          <a:p>
            <a:r>
              <a:rPr lang="en-ZA" dirty="0"/>
              <a:t>The part of speech in a sentence that shows action</a:t>
            </a:r>
            <a:r>
              <a:rPr lang="en-ZA" dirty="0" smtClean="0"/>
              <a:t>.</a:t>
            </a:r>
            <a:endParaRPr lang="en-ZA" b="1" dirty="0">
              <a:solidFill>
                <a:srgbClr val="7030A0"/>
              </a:solidFill>
            </a:endParaRPr>
          </a:p>
          <a:p>
            <a:pPr marL="57150" indent="0">
              <a:buNone/>
            </a:pPr>
            <a:endParaRPr lang="en-ZA" b="1" dirty="0">
              <a:solidFill>
                <a:srgbClr val="7030A0"/>
              </a:solidFill>
            </a:endParaRPr>
          </a:p>
          <a:p>
            <a:endParaRPr lang="en-ZA" dirty="0"/>
          </a:p>
          <a:p>
            <a:endParaRPr lang="en-ZA" dirty="0"/>
          </a:p>
        </p:txBody>
      </p:sp>
      <p:sp>
        <p:nvSpPr>
          <p:cNvPr id="5" name="Rectangle 4"/>
          <p:cNvSpPr/>
          <p:nvPr/>
        </p:nvSpPr>
        <p:spPr>
          <a:xfrm>
            <a:off x="533400" y="2054224"/>
            <a:ext cx="739140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1066800" y="1782762"/>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13" name="TextBox 12"/>
          <p:cNvSpPr txBox="1"/>
          <p:nvPr/>
        </p:nvSpPr>
        <p:spPr>
          <a:xfrm>
            <a:off x="1720804" y="4437967"/>
            <a:ext cx="1130438" cy="461665"/>
          </a:xfrm>
          <a:prstGeom prst="rect">
            <a:avLst/>
          </a:prstGeom>
          <a:noFill/>
        </p:spPr>
        <p:txBody>
          <a:bodyPr wrap="none" rtlCol="0">
            <a:spAutoFit/>
          </a:bodyPr>
          <a:lstStyle/>
          <a:p>
            <a:r>
              <a:rPr lang="en-ZA" sz="2400" b="1" dirty="0" smtClean="0">
                <a:solidFill>
                  <a:srgbClr val="1073B0"/>
                </a:solidFill>
              </a:rPr>
              <a:t>Subject</a:t>
            </a:r>
            <a:endParaRPr lang="en-GB" sz="2400" b="1" dirty="0">
              <a:solidFill>
                <a:srgbClr val="1073B0"/>
              </a:solidFill>
            </a:endParaRPr>
          </a:p>
        </p:txBody>
      </p:sp>
      <p:grpSp>
        <p:nvGrpSpPr>
          <p:cNvPr id="9" name="Group 8"/>
          <p:cNvGrpSpPr/>
          <p:nvPr/>
        </p:nvGrpSpPr>
        <p:grpSpPr>
          <a:xfrm>
            <a:off x="825500" y="4045631"/>
            <a:ext cx="3060700" cy="256200"/>
            <a:chOff x="5638800" y="3722464"/>
            <a:chExt cx="1143000" cy="256200"/>
          </a:xfrm>
        </p:grpSpPr>
        <p:cxnSp>
          <p:nvCxnSpPr>
            <p:cNvPr id="10" name="Straight Connector 9"/>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2355850" y="428556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4413287"/>
            <a:ext cx="1027845" cy="461665"/>
          </a:xfrm>
          <a:prstGeom prst="rect">
            <a:avLst/>
          </a:prstGeom>
          <a:noFill/>
        </p:spPr>
        <p:txBody>
          <a:bodyPr wrap="none" rtlCol="0">
            <a:spAutoFit/>
          </a:bodyPr>
          <a:lstStyle/>
          <a:p>
            <a:r>
              <a:rPr lang="en-ZA" sz="2400" b="1" dirty="0" smtClean="0">
                <a:solidFill>
                  <a:srgbClr val="1073B0"/>
                </a:solidFill>
              </a:rPr>
              <a:t>Object</a:t>
            </a:r>
            <a:endParaRPr lang="en-GB" sz="2400" b="1" dirty="0">
              <a:solidFill>
                <a:srgbClr val="1073B0"/>
              </a:solidFill>
            </a:endParaRPr>
          </a:p>
        </p:txBody>
      </p:sp>
      <p:grpSp>
        <p:nvGrpSpPr>
          <p:cNvPr id="19" name="Group 18"/>
          <p:cNvGrpSpPr/>
          <p:nvPr/>
        </p:nvGrpSpPr>
        <p:grpSpPr>
          <a:xfrm>
            <a:off x="5638800" y="4020951"/>
            <a:ext cx="1917700" cy="256200"/>
            <a:chOff x="5638800" y="3722464"/>
            <a:chExt cx="1143000" cy="256200"/>
          </a:xfrm>
        </p:grpSpPr>
        <p:cxnSp>
          <p:nvCxnSpPr>
            <p:cNvPr id="21" name="Straight Connector 20"/>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6597650" y="426088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flipV="1">
            <a:off x="3896497" y="3412736"/>
            <a:ext cx="1742303" cy="256200"/>
            <a:chOff x="5638800" y="3722464"/>
            <a:chExt cx="1143000" cy="256200"/>
          </a:xfrm>
        </p:grpSpPr>
        <p:cxnSp>
          <p:nvCxnSpPr>
            <p:cNvPr id="27" name="Straight Connector 26"/>
            <p:cNvCxnSpPr/>
            <p:nvPr/>
          </p:nvCxnSpPr>
          <p:spPr>
            <a:xfrm flipH="1">
              <a:off x="5638800" y="3962400"/>
              <a:ext cx="1143000" cy="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781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38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767649" y="3276600"/>
            <a:ext cx="0" cy="1524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96571" y="2835760"/>
            <a:ext cx="1542153" cy="461665"/>
          </a:xfrm>
          <a:prstGeom prst="rect">
            <a:avLst/>
          </a:prstGeom>
          <a:noFill/>
        </p:spPr>
        <p:txBody>
          <a:bodyPr wrap="none" rtlCol="0">
            <a:spAutoFit/>
          </a:bodyPr>
          <a:lstStyle/>
          <a:p>
            <a:r>
              <a:rPr lang="en-ZA" sz="2400" b="1" dirty="0" smtClean="0">
                <a:solidFill>
                  <a:srgbClr val="D9F04E"/>
                </a:solidFill>
              </a:rPr>
              <a:t>Finite verb</a:t>
            </a:r>
            <a:endParaRPr lang="en-GB" sz="2400" b="1" dirty="0">
              <a:solidFill>
                <a:srgbClr val="D9F04E"/>
              </a:solidFill>
            </a:endParaRPr>
          </a:p>
        </p:txBody>
      </p:sp>
      <p:sp>
        <p:nvSpPr>
          <p:cNvPr id="31" name="Content Placeholder 2"/>
          <p:cNvSpPr txBox="1">
            <a:spLocks/>
          </p:cNvSpPr>
          <p:nvPr/>
        </p:nvSpPr>
        <p:spPr>
          <a:xfrm>
            <a:off x="762000" y="3481012"/>
            <a:ext cx="10668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4200" b="1" dirty="0"/>
          </a:p>
        </p:txBody>
      </p:sp>
      <p:sp>
        <p:nvSpPr>
          <p:cNvPr id="32" name="Content Placeholder 2"/>
          <p:cNvSpPr txBox="1">
            <a:spLocks/>
          </p:cNvSpPr>
          <p:nvPr/>
        </p:nvSpPr>
        <p:spPr>
          <a:xfrm>
            <a:off x="825500" y="3475392"/>
            <a:ext cx="336755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4200" b="1" dirty="0" smtClean="0"/>
              <a:t>The engineer</a:t>
            </a:r>
            <a:endParaRPr lang="en-GB" sz="4200" b="1" dirty="0"/>
          </a:p>
        </p:txBody>
      </p:sp>
      <p:sp>
        <p:nvSpPr>
          <p:cNvPr id="33" name="Content Placeholder 2"/>
          <p:cNvSpPr txBox="1">
            <a:spLocks/>
          </p:cNvSpPr>
          <p:nvPr/>
        </p:nvSpPr>
        <p:spPr>
          <a:xfrm>
            <a:off x="3810000" y="3469772"/>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smtClean="0"/>
              <a:t>designs</a:t>
            </a:r>
            <a:endParaRPr lang="en-GB" sz="4200" b="1" dirty="0"/>
          </a:p>
        </p:txBody>
      </p:sp>
      <p:sp>
        <p:nvSpPr>
          <p:cNvPr id="34" name="Content Placeholder 2"/>
          <p:cNvSpPr txBox="1">
            <a:spLocks/>
          </p:cNvSpPr>
          <p:nvPr/>
        </p:nvSpPr>
        <p:spPr>
          <a:xfrm>
            <a:off x="5638800" y="3466007"/>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a:t>b</a:t>
            </a:r>
            <a:r>
              <a:rPr lang="en-ZA" sz="4200" b="1" dirty="0" smtClean="0"/>
              <a:t>ridges.</a:t>
            </a:r>
            <a:endParaRPr lang="en-GB" sz="4200" b="1" dirty="0"/>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2590800"/>
            <a:ext cx="2256263" cy="2582900"/>
          </a:xfrm>
          <a:prstGeom prst="rect">
            <a:avLst/>
          </a:prstGeom>
        </p:spPr>
      </p:pic>
      <p:pic>
        <p:nvPicPr>
          <p:cNvPr id="4" name="More on ver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0" y="0"/>
            <a:ext cx="609600" cy="609600"/>
          </a:xfrm>
          <a:prstGeom prst="rect">
            <a:avLst/>
          </a:prstGeom>
        </p:spPr>
      </p:pic>
      <p:pic>
        <p:nvPicPr>
          <p:cNvPr id="7" name="The verb design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91725" y="736825"/>
            <a:ext cx="609600" cy="609600"/>
          </a:xfrm>
          <a:prstGeom prst="rect">
            <a:avLst/>
          </a:prstGeom>
        </p:spPr>
      </p:pic>
      <p:sp>
        <p:nvSpPr>
          <p:cNvPr id="8" name="Rectangle 7"/>
          <p:cNvSpPr/>
          <p:nvPr/>
        </p:nvSpPr>
        <p:spPr>
          <a:xfrm>
            <a:off x="9296400" y="-533400"/>
            <a:ext cx="1447800" cy="277812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122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nodePh="1">
                                  <p:stCondLst>
                                    <p:cond delay="0"/>
                                  </p:stCondLst>
                                  <p:endCondLst>
                                    <p:cond evt="begin" delay="0">
                                      <p:tn val="9"/>
                                    </p:cond>
                                  </p:end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4"/>
                                        </p:tgtEl>
                                      </p:cBhvr>
                                    </p:cmd>
                                  </p:childTnLst>
                                </p:cTn>
                              </p:par>
                              <p:par>
                                <p:cTn id="21" presetID="53" presetClass="entr" presetSubtype="16"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1000"/>
                                        <p:tgtEl>
                                          <p:spTgt spid="9"/>
                                        </p:tgtEl>
                                      </p:cBhvr>
                                    </p:animEffect>
                                  </p:childTnLst>
                                </p:cTn>
                              </p:par>
                              <p:par>
                                <p:cTn id="41" presetID="3" presetClass="emph" presetSubtype="2" fill="hold" grpId="1" nodeType="withEffect">
                                  <p:stCondLst>
                                    <p:cond delay="0"/>
                                  </p:stCondLst>
                                  <p:childTnLst>
                                    <p:animClr clrSpc="rgb" dir="cw">
                                      <p:cBhvr override="childStyle">
                                        <p:cTn id="42" dur="500" fill="hold"/>
                                        <p:tgtEl>
                                          <p:spTgt spid="32"/>
                                        </p:tgtEl>
                                        <p:attrNameLst>
                                          <p:attrName>style.color</p:attrName>
                                        </p:attrNameLst>
                                      </p:cBhvr>
                                      <p:to>
                                        <a:srgbClr val="0B74B2"/>
                                      </p:to>
                                    </p:animClr>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1500"/>
                            </p:stCondLst>
                            <p:childTnLst>
                              <p:par>
                                <p:cTn id="48" presetID="18" presetClass="entr" presetSubtype="6"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trips(downRight)">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3" presetClass="emph" presetSubtype="2" fill="hold" grpId="2" nodeType="withEffect">
                                  <p:stCondLst>
                                    <p:cond delay="0"/>
                                  </p:stCondLst>
                                  <p:childTnLst>
                                    <p:animClr clrSpc="rgb" dir="cw">
                                      <p:cBhvr override="childStyle">
                                        <p:cTn id="57" dur="500" fill="hold"/>
                                        <p:tgtEl>
                                          <p:spTgt spid="32"/>
                                        </p:tgtEl>
                                        <p:attrNameLst>
                                          <p:attrName>style.color</p:attrName>
                                        </p:attrNameLst>
                                      </p:cBhvr>
                                      <p:to>
                                        <a:srgbClr val="000000"/>
                                      </p:to>
                                    </p:animClr>
                                  </p:childTnLst>
                                </p:cTn>
                              </p:par>
                              <p:par>
                                <p:cTn id="58" presetID="3" presetClass="emph" presetSubtype="2" fill="hold" grpId="1" nodeType="withEffect">
                                  <p:stCondLst>
                                    <p:cond delay="0"/>
                                  </p:stCondLst>
                                  <p:childTnLst>
                                    <p:animClr clrSpc="rgb" dir="cw">
                                      <p:cBhvr override="childStyle">
                                        <p:cTn id="59" dur="500" fill="hold"/>
                                        <p:tgtEl>
                                          <p:spTgt spid="33"/>
                                        </p:tgtEl>
                                        <p:attrNameLst>
                                          <p:attrName>style.color</p:attrName>
                                        </p:attrNameLst>
                                      </p:cBhvr>
                                      <p:to>
                                        <a:srgbClr val="D9F04E"/>
                                      </p:to>
                                    </p:animClr>
                                  </p:childTnLst>
                                </p:cTn>
                              </p:par>
                            </p:childTnLst>
                          </p:cTn>
                        </p:par>
                        <p:par>
                          <p:cTn id="60" fill="hold">
                            <p:stCondLst>
                              <p:cond delay="12687"/>
                            </p:stCondLst>
                            <p:childTnLst>
                              <p:par>
                                <p:cTn id="61" presetID="22" presetClass="entr" presetSubtype="4"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par>
                          <p:cTn id="64" fill="hold">
                            <p:stCondLst>
                              <p:cond delay="13187"/>
                            </p:stCondLst>
                            <p:childTnLst>
                              <p:par>
                                <p:cTn id="65" presetID="18" presetClass="entr" presetSubtype="6"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strips(downRight)">
                                      <p:cBhvr>
                                        <p:cTn id="67" dur="1000"/>
                                        <p:tgtEl>
                                          <p:spTgt spid="30"/>
                                        </p:tgtEl>
                                      </p:cBhvr>
                                    </p:animEffect>
                                  </p:childTnLst>
                                </p:cTn>
                              </p:par>
                            </p:childTnLst>
                          </p:cTn>
                        </p:par>
                        <p:par>
                          <p:cTn id="68" fill="hold">
                            <p:stCondLst>
                              <p:cond delay="14187"/>
                            </p:stCondLst>
                            <p:childTnLst>
                              <p:par>
                                <p:cTn id="69" presetID="1" presetClass="mediacall" presetSubtype="0" fill="hold" nodeType="afterEffect">
                                  <p:stCondLst>
                                    <p:cond delay="0"/>
                                  </p:stCondLst>
                                  <p:childTnLst>
                                    <p:cmd type="call" cmd="playFrom(0.0)">
                                      <p:cBhvr>
                                        <p:cTn id="70" dur="12687" fill="hold"/>
                                        <p:tgtEl>
                                          <p:spTgt spid="7"/>
                                        </p:tgtEl>
                                      </p:cBhvr>
                                    </p:cmd>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750"/>
                                        <p:tgtEl>
                                          <p:spTgt spid="19"/>
                                        </p:tgtEl>
                                      </p:cBhvr>
                                    </p:animEffect>
                                  </p:childTnLst>
                                </p:cTn>
                              </p:par>
                              <p:par>
                                <p:cTn id="76" presetID="3" presetClass="emph" presetSubtype="2" fill="hold" grpId="2" nodeType="withEffect">
                                  <p:stCondLst>
                                    <p:cond delay="0"/>
                                  </p:stCondLst>
                                  <p:childTnLst>
                                    <p:animClr clrSpc="rgb" dir="cw">
                                      <p:cBhvr override="childStyle">
                                        <p:cTn id="77" dur="500" fill="hold"/>
                                        <p:tgtEl>
                                          <p:spTgt spid="33"/>
                                        </p:tgtEl>
                                        <p:attrNameLst>
                                          <p:attrName>style.color</p:attrName>
                                        </p:attrNameLst>
                                      </p:cBhvr>
                                      <p:to>
                                        <a:srgbClr val="000000"/>
                                      </p:to>
                                    </p:animClr>
                                  </p:childTnLst>
                                </p:cTn>
                              </p:par>
                              <p:par>
                                <p:cTn id="78" presetID="3" presetClass="emph" presetSubtype="2" fill="hold" grpId="1" nodeType="withEffect">
                                  <p:stCondLst>
                                    <p:cond delay="0"/>
                                  </p:stCondLst>
                                  <p:childTnLst>
                                    <p:animClr clrSpc="rgb" dir="cw">
                                      <p:cBhvr override="childStyle">
                                        <p:cTn id="79" dur="500" fill="hold"/>
                                        <p:tgtEl>
                                          <p:spTgt spid="34"/>
                                        </p:tgtEl>
                                        <p:attrNameLst>
                                          <p:attrName>style.color</p:attrName>
                                        </p:attrNameLst>
                                      </p:cBhvr>
                                      <p:to>
                                        <a:srgbClr val="0B74B2"/>
                                      </p:to>
                                    </p:animClr>
                                  </p:childTnLst>
                                </p:cTn>
                              </p:par>
                            </p:childTnLst>
                          </p:cTn>
                        </p:par>
                        <p:par>
                          <p:cTn id="80" fill="hold">
                            <p:stCondLst>
                              <p:cond delay="750"/>
                            </p:stCondLst>
                            <p:childTnLst>
                              <p:par>
                                <p:cTn id="81" presetID="22" presetClass="entr" presetSubtype="1"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up)">
                                      <p:cBhvr>
                                        <p:cTn id="83" dur="500"/>
                                        <p:tgtEl>
                                          <p:spTgt spid="20"/>
                                        </p:tgtEl>
                                      </p:cBhvr>
                                    </p:animEffect>
                                  </p:childTnLst>
                                </p:cTn>
                              </p:par>
                            </p:childTnLst>
                          </p:cTn>
                        </p:par>
                        <p:par>
                          <p:cTn id="84" fill="hold">
                            <p:stCondLst>
                              <p:cond delay="1250"/>
                            </p:stCondLst>
                            <p:childTnLst>
                              <p:par>
                                <p:cTn id="85" presetID="18" presetClass="entr" presetSubtype="6"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strips(downRight)">
                                      <p:cBhvr>
                                        <p:cTn id="87" dur="75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4"/>
                </p:tgtEl>
              </p:cMediaNode>
            </p:audio>
            <p:audio>
              <p:cMediaNode vol="80000">
                <p:cTn id="93" fill="hold" display="0">
                  <p:stCondLst>
                    <p:cond delay="indefinite"/>
                  </p:stCondLst>
                  <p:endCondLst>
                    <p:cond evt="onStopAudio" delay="0">
                      <p:tgtEl>
                        <p:sldTgt/>
                      </p:tgtEl>
                    </p:cond>
                  </p:endCondLst>
                </p:cTn>
                <p:tgtEl>
                  <p:spTgt spid="7"/>
                </p:tgtEl>
              </p:cMediaNode>
            </p:audio>
          </p:childTnLst>
        </p:cTn>
      </p:par>
    </p:tnLst>
    <p:bldLst>
      <p:bldP spid="13" grpId="0"/>
      <p:bldP spid="17" grpId="0"/>
      <p:bldP spid="30" grpId="0"/>
      <p:bldP spid="31" grpId="0"/>
      <p:bldP spid="32" grpId="0"/>
      <p:bldP spid="32" grpId="1"/>
      <p:bldP spid="32" grpId="2"/>
      <p:bldP spid="33" grpId="0"/>
      <p:bldP spid="33" grpId="1"/>
      <p:bldP spid="33" grpId="2"/>
      <p:bldP spid="34" grpId="0"/>
      <p:bldP spid="3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 for information</a:t>
            </a:r>
            <a:endParaRPr lang="en-GB" dirty="0"/>
          </a:p>
        </p:txBody>
      </p:sp>
      <p:sp>
        <p:nvSpPr>
          <p:cNvPr id="3" name="Text Placeholder 2"/>
          <p:cNvSpPr>
            <a:spLocks noGrp="1"/>
          </p:cNvSpPr>
          <p:nvPr>
            <p:ph type="body" idx="1"/>
          </p:nvPr>
        </p:nvSpPr>
        <p:spPr/>
        <p:txBody>
          <a:bodyPr/>
          <a:lstStyle/>
          <a:p>
            <a:r>
              <a:rPr lang="en-ZA" dirty="0"/>
              <a:t>Module </a:t>
            </a:r>
            <a:r>
              <a:rPr lang="en-ZA" dirty="0" smtClean="0"/>
              <a:t>3</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More on verbs</a:t>
            </a:r>
            <a:endParaRPr lang="en-GB" dirty="0"/>
          </a:p>
        </p:txBody>
      </p:sp>
      <p:sp>
        <p:nvSpPr>
          <p:cNvPr id="3" name="Content Placeholder 2"/>
          <p:cNvSpPr>
            <a:spLocks noGrp="1"/>
          </p:cNvSpPr>
          <p:nvPr>
            <p:ph idx="1"/>
          </p:nvPr>
        </p:nvSpPr>
        <p:spPr>
          <a:xfrm>
            <a:off x="381001" y="1285875"/>
            <a:ext cx="7905751" cy="522287"/>
          </a:xfrm>
        </p:spPr>
        <p:txBody>
          <a:bodyPr/>
          <a:lstStyle/>
          <a:p>
            <a:r>
              <a:rPr lang="en-ZA" dirty="0"/>
              <a:t>Verbs have:</a:t>
            </a:r>
          </a:p>
          <a:p>
            <a:pPr lvl="1"/>
            <a:r>
              <a:rPr lang="en-ZA" sz="2100" dirty="0"/>
              <a:t>Tense (present </a:t>
            </a:r>
            <a:r>
              <a:rPr lang="en-ZA" sz="2100" dirty="0" smtClean="0"/>
              <a:t>perfect tense)</a:t>
            </a:r>
            <a:endParaRPr lang="en-ZA" sz="2100" dirty="0"/>
          </a:p>
          <a:p>
            <a:pPr lvl="1"/>
            <a:r>
              <a:rPr lang="en-ZA" sz="2100" dirty="0"/>
              <a:t>Number (singular)</a:t>
            </a:r>
          </a:p>
          <a:p>
            <a:r>
              <a:rPr lang="en-ZA" dirty="0"/>
              <a:t>Auxiliary verbs are helping verbs:</a:t>
            </a:r>
          </a:p>
        </p:txBody>
      </p:sp>
      <p:sp>
        <p:nvSpPr>
          <p:cNvPr id="5" name="Rectangle 4"/>
          <p:cNvSpPr/>
          <p:nvPr/>
        </p:nvSpPr>
        <p:spPr>
          <a:xfrm>
            <a:off x="533399" y="3200400"/>
            <a:ext cx="7477971" cy="2590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1066800" y="2969419"/>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13" name="TextBox 12"/>
          <p:cNvSpPr txBox="1"/>
          <p:nvPr/>
        </p:nvSpPr>
        <p:spPr>
          <a:xfrm>
            <a:off x="2854220" y="5024735"/>
            <a:ext cx="1919180" cy="461665"/>
          </a:xfrm>
          <a:prstGeom prst="rect">
            <a:avLst/>
          </a:prstGeom>
          <a:noFill/>
        </p:spPr>
        <p:txBody>
          <a:bodyPr wrap="none" rtlCol="0">
            <a:spAutoFit/>
          </a:bodyPr>
          <a:lstStyle/>
          <a:p>
            <a:r>
              <a:rPr lang="en-ZA" sz="2400" b="1" dirty="0">
                <a:solidFill>
                  <a:srgbClr val="1073B0"/>
                </a:solidFill>
              </a:rPr>
              <a:t>a</a:t>
            </a:r>
            <a:r>
              <a:rPr lang="en-ZA" sz="2400" b="1" dirty="0" smtClean="0">
                <a:solidFill>
                  <a:srgbClr val="1073B0"/>
                </a:solidFill>
              </a:rPr>
              <a:t>uxiliary verb</a:t>
            </a:r>
            <a:endParaRPr lang="en-GB" sz="2400" b="1" dirty="0">
              <a:solidFill>
                <a:srgbClr val="1073B0"/>
              </a:solidFill>
            </a:endParaRPr>
          </a:p>
        </p:txBody>
      </p:sp>
      <p:grpSp>
        <p:nvGrpSpPr>
          <p:cNvPr id="9" name="Group 8"/>
          <p:cNvGrpSpPr/>
          <p:nvPr/>
        </p:nvGrpSpPr>
        <p:grpSpPr>
          <a:xfrm>
            <a:off x="3410931" y="4525200"/>
            <a:ext cx="861453" cy="359933"/>
            <a:chOff x="5638800" y="3722464"/>
            <a:chExt cx="1143000" cy="256200"/>
          </a:xfrm>
        </p:grpSpPr>
        <p:cxnSp>
          <p:nvCxnSpPr>
            <p:cNvPr id="10" name="Straight Connector 9"/>
            <p:cNvCxnSpPr/>
            <p:nvPr/>
          </p:nvCxnSpPr>
          <p:spPr>
            <a:xfrm flipH="1">
              <a:off x="5638800" y="3965994"/>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833130" y="4872335"/>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762000" y="4067780"/>
            <a:ext cx="10668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4200" b="1" dirty="0"/>
          </a:p>
        </p:txBody>
      </p:sp>
      <p:sp>
        <p:nvSpPr>
          <p:cNvPr id="32" name="Content Placeholder 2"/>
          <p:cNvSpPr txBox="1">
            <a:spLocks/>
          </p:cNvSpPr>
          <p:nvPr/>
        </p:nvSpPr>
        <p:spPr>
          <a:xfrm>
            <a:off x="672070" y="4106135"/>
            <a:ext cx="336755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3800" b="1" dirty="0" smtClean="0"/>
              <a:t>The engineer</a:t>
            </a:r>
            <a:endParaRPr lang="en-GB" sz="3800" b="1" dirty="0"/>
          </a:p>
        </p:txBody>
      </p:sp>
      <p:sp>
        <p:nvSpPr>
          <p:cNvPr id="35" name="Content Placeholder 2"/>
          <p:cNvSpPr txBox="1">
            <a:spLocks/>
          </p:cNvSpPr>
          <p:nvPr/>
        </p:nvSpPr>
        <p:spPr>
          <a:xfrm>
            <a:off x="3418115" y="4111624"/>
            <a:ext cx="1077685"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3800" b="1" dirty="0" smtClean="0"/>
              <a:t>has</a:t>
            </a:r>
            <a:endParaRPr lang="en-GB" sz="3800" b="1" dirty="0"/>
          </a:p>
        </p:txBody>
      </p:sp>
      <p:sp>
        <p:nvSpPr>
          <p:cNvPr id="36" name="Content Placeholder 2"/>
          <p:cNvSpPr txBox="1">
            <a:spLocks/>
          </p:cNvSpPr>
          <p:nvPr/>
        </p:nvSpPr>
        <p:spPr>
          <a:xfrm>
            <a:off x="4299342" y="4116335"/>
            <a:ext cx="371202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3800" b="1" dirty="0"/>
              <a:t>d</a:t>
            </a:r>
            <a:r>
              <a:rPr lang="en-ZA" sz="3800" b="1" dirty="0" smtClean="0"/>
              <a:t>esigned bridges.</a:t>
            </a:r>
            <a:endParaRPr lang="en-GB" sz="3800" b="1"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0930" y="3581400"/>
            <a:ext cx="1570101" cy="1797403"/>
          </a:xfrm>
          <a:prstGeom prst="rect">
            <a:avLst/>
          </a:prstGeom>
        </p:spPr>
      </p:pic>
      <p:pic>
        <p:nvPicPr>
          <p:cNvPr id="4" name="More on ver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8400" y="60327"/>
            <a:ext cx="609600" cy="609600"/>
          </a:xfrm>
          <a:prstGeom prst="rect">
            <a:avLst/>
          </a:prstGeom>
        </p:spPr>
      </p:pic>
      <p:pic>
        <p:nvPicPr>
          <p:cNvPr id="7" name="present perfect ten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58400" y="1085851"/>
            <a:ext cx="609600" cy="609600"/>
          </a:xfrm>
          <a:prstGeom prst="rect">
            <a:avLst/>
          </a:prstGeom>
        </p:spPr>
      </p:pic>
      <p:sp>
        <p:nvSpPr>
          <p:cNvPr id="19" name="Rectangle 18"/>
          <p:cNvSpPr/>
          <p:nvPr/>
        </p:nvSpPr>
        <p:spPr>
          <a:xfrm>
            <a:off x="9296400" y="-533400"/>
            <a:ext cx="1447800" cy="277812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7284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4"/>
                                        </p:tgtEl>
                                      </p:cBhvr>
                                    </p:cmd>
                                  </p:childTnLst>
                                </p:cTn>
                              </p:par>
                            </p:childTnLst>
                          </p:cTn>
                        </p:par>
                        <p:par>
                          <p:cTn id="14" fill="hold">
                            <p:stCondLst>
                              <p:cond delay="5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1" presetClass="mediacall" presetSubtype="0" fill="hold" nodeType="withEffect">
                                  <p:stCondLst>
                                    <p:cond delay="0"/>
                                  </p:stCondLst>
                                  <p:childTnLst>
                                    <p:cmd type="call" cmd="playFrom(0.0)">
                                      <p:cBhvr>
                                        <p:cTn id="36" dur="26697" fill="hold"/>
                                        <p:tgtEl>
                                          <p:spTgt spid="7"/>
                                        </p:tgtEl>
                                      </p:cBhvr>
                                    </p:cmd>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1000"/>
                                        <p:tgtEl>
                                          <p:spTgt spid="9"/>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par>
                          <p:cTn id="46" fill="hold">
                            <p:stCondLst>
                              <p:cond delay="1500"/>
                            </p:stCondLst>
                            <p:childTnLst>
                              <p:par>
                                <p:cTn id="47" presetID="18" presetClass="entr" presetSubtype="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strips(downRight)">
                                      <p:cBhvr>
                                        <p:cTn id="49" dur="1000"/>
                                        <p:tgtEl>
                                          <p:spTgt spid="13"/>
                                        </p:tgtEl>
                                      </p:cBhvr>
                                    </p:animEffect>
                                  </p:childTnLst>
                                </p:cTn>
                              </p:par>
                            </p:childTnLst>
                          </p:cTn>
                        </p:par>
                        <p:par>
                          <p:cTn id="50" fill="hold">
                            <p:stCondLst>
                              <p:cond delay="2500"/>
                            </p:stCondLst>
                            <p:childTnLst>
                              <p:par>
                                <p:cTn id="51" presetID="3" presetClass="mediacall" presetSubtype="0" fill="hold" nodeType="afterEffect">
                                  <p:stCondLst>
                                    <p:cond delay="11750"/>
                                  </p:stCondLst>
                                  <p:childTnLst>
                                    <p:cmd type="call" cmd="stop">
                                      <p:cBhvr>
                                        <p:cTn id="5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
                </p:tgtEl>
              </p:cMediaNode>
            </p:audio>
            <p:audio>
              <p:cMediaNode vol="80000">
                <p:cTn id="54" fill="hold" display="0">
                  <p:stCondLst>
                    <p:cond delay="indefinite"/>
                  </p:stCondLst>
                  <p:endCondLst>
                    <p:cond evt="onStopAudio" delay="0">
                      <p:tgtEl>
                        <p:sldTgt/>
                      </p:tgtEl>
                    </p:cond>
                  </p:endCondLst>
                </p:cTn>
                <p:tgtEl>
                  <p:spTgt spid="7"/>
                </p:tgtEl>
              </p:cMediaNode>
            </p:audio>
          </p:childTnLst>
        </p:cTn>
      </p:par>
    </p:tnLst>
    <p:bldLst>
      <p:bldP spid="13" grpId="0"/>
      <p:bldP spid="31" grpId="0"/>
      <p:bldP spid="32"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3.6</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3.6 on page 37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4277704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8069" y="5018195"/>
            <a:ext cx="7391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2" name="Title 1"/>
          <p:cNvSpPr>
            <a:spLocks noGrp="1"/>
          </p:cNvSpPr>
          <p:nvPr>
            <p:ph type="title"/>
          </p:nvPr>
        </p:nvSpPr>
        <p:spPr/>
        <p:txBody>
          <a:bodyPr/>
          <a:lstStyle/>
          <a:p>
            <a:r>
              <a:rPr lang="en-ZA" dirty="0"/>
              <a:t>Can you ask questions?</a:t>
            </a:r>
            <a:endParaRPr lang="en-GB" dirty="0"/>
          </a:p>
        </p:txBody>
      </p:sp>
      <p:sp>
        <p:nvSpPr>
          <p:cNvPr id="3" name="Content Placeholder 2"/>
          <p:cNvSpPr>
            <a:spLocks noGrp="1"/>
          </p:cNvSpPr>
          <p:nvPr>
            <p:ph idx="1"/>
          </p:nvPr>
        </p:nvSpPr>
        <p:spPr>
          <a:xfrm>
            <a:off x="762000" y="1619468"/>
            <a:ext cx="6400799" cy="496887"/>
          </a:xfrm>
        </p:spPr>
        <p:txBody>
          <a:bodyPr/>
          <a:lstStyle/>
          <a:p>
            <a:pPr marL="0" indent="0">
              <a:buNone/>
            </a:pPr>
            <a:r>
              <a:rPr lang="en-ZA" sz="2800" b="1" dirty="0" smtClean="0"/>
              <a:t>The </a:t>
            </a:r>
            <a:r>
              <a:rPr lang="en-ZA" sz="2800" b="1" dirty="0"/>
              <a:t>engineer designs bridges</a:t>
            </a:r>
            <a:r>
              <a:rPr lang="en-ZA" sz="2800" b="1" dirty="0" smtClean="0"/>
              <a:t>.</a:t>
            </a:r>
            <a:endParaRPr lang="en-ZA" sz="2800" b="1" dirty="0"/>
          </a:p>
        </p:txBody>
      </p:sp>
      <p:sp>
        <p:nvSpPr>
          <p:cNvPr id="4" name="Rectangle 3"/>
          <p:cNvSpPr/>
          <p:nvPr/>
        </p:nvSpPr>
        <p:spPr>
          <a:xfrm>
            <a:off x="533400" y="1490662"/>
            <a:ext cx="7391400" cy="687387"/>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Content Placeholder 2"/>
          <p:cNvSpPr txBox="1">
            <a:spLocks/>
          </p:cNvSpPr>
          <p:nvPr/>
        </p:nvSpPr>
        <p:spPr>
          <a:xfrm>
            <a:off x="1066800" y="1239893"/>
            <a:ext cx="13716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1073B0"/>
                </a:solidFill>
              </a:rPr>
              <a:t>Sentence</a:t>
            </a:r>
            <a:endParaRPr lang="en-GB" sz="2800" b="1" i="1" dirty="0">
              <a:solidFill>
                <a:srgbClr val="1073B0"/>
              </a:solidFill>
            </a:endParaRPr>
          </a:p>
        </p:txBody>
      </p:sp>
      <p:sp>
        <p:nvSpPr>
          <p:cNvPr id="6" name="Content Placeholder 2"/>
          <p:cNvSpPr txBox="1">
            <a:spLocks/>
          </p:cNvSpPr>
          <p:nvPr/>
        </p:nvSpPr>
        <p:spPr>
          <a:xfrm>
            <a:off x="714703" y="2287314"/>
            <a:ext cx="7905751"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b="1" dirty="0" smtClean="0"/>
              <a:t>Questions:</a:t>
            </a:r>
          </a:p>
          <a:p>
            <a:pPr marL="630238" lvl="1" indent="-230188"/>
            <a:r>
              <a:rPr lang="en-ZA" sz="2100" dirty="0" smtClean="0"/>
              <a:t>Question word: </a:t>
            </a:r>
          </a:p>
          <a:p>
            <a:pPr marL="800100" lvl="2" indent="0">
              <a:buFont typeface="Arial" panose="020B0604020202020204" pitchFamily="34" charset="0"/>
              <a:buNone/>
            </a:pPr>
            <a:r>
              <a:rPr lang="en-ZA" sz="2100" i="1" dirty="0" smtClean="0"/>
              <a:t>Who designs bridges? What does she design?</a:t>
            </a:r>
          </a:p>
          <a:p>
            <a:pPr marL="630238" lvl="1" indent="-230188"/>
            <a:r>
              <a:rPr lang="en-ZA" sz="2100" dirty="0" smtClean="0"/>
              <a:t>Start with auxiliary verb: </a:t>
            </a:r>
          </a:p>
          <a:p>
            <a:pPr marL="800100" lvl="2" indent="0">
              <a:buFont typeface="Arial" panose="020B0604020202020204" pitchFamily="34" charset="0"/>
              <a:buNone/>
            </a:pPr>
            <a:r>
              <a:rPr lang="en-ZA" sz="2100" i="1" dirty="0" smtClean="0"/>
              <a:t>Does the engineer design bridges?</a:t>
            </a:r>
          </a:p>
          <a:p>
            <a:pPr marL="630238" lvl="1" indent="-230188"/>
            <a:r>
              <a:rPr lang="en-ZA" sz="2100" dirty="0" smtClean="0"/>
              <a:t>Add a question tag:</a:t>
            </a:r>
          </a:p>
          <a:p>
            <a:pPr marL="800100" lvl="2" indent="0">
              <a:buFont typeface="Arial" panose="020B0604020202020204" pitchFamily="34" charset="0"/>
              <a:buNone/>
            </a:pPr>
            <a:r>
              <a:rPr lang="en-ZA" sz="2100" i="1" dirty="0" smtClean="0"/>
              <a:t>The engineer designs bridges, doesn’t she?</a:t>
            </a:r>
            <a:endParaRPr lang="en-ZA" sz="2100" i="1" dirty="0"/>
          </a:p>
        </p:txBody>
      </p:sp>
      <p:sp>
        <p:nvSpPr>
          <p:cNvPr id="7" name="Content Placeholder 2"/>
          <p:cNvSpPr txBox="1">
            <a:spLocks/>
          </p:cNvSpPr>
          <p:nvPr/>
        </p:nvSpPr>
        <p:spPr>
          <a:xfrm>
            <a:off x="381000" y="4943475"/>
            <a:ext cx="7905751"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Font typeface="Arial" panose="020B0604020202020204" pitchFamily="34" charset="0"/>
              <a:buNone/>
            </a:pPr>
            <a:endParaRPr lang="en-ZA" dirty="0" smtClean="0"/>
          </a:p>
          <a:p>
            <a:pPr marL="400050" lvl="1" indent="0">
              <a:lnSpc>
                <a:spcPct val="70000"/>
              </a:lnSpc>
              <a:buFont typeface="Arial" panose="020B0604020202020204" pitchFamily="34" charset="0"/>
              <a:buNone/>
            </a:pPr>
            <a:r>
              <a:rPr lang="en-ZA" sz="2100" dirty="0" smtClean="0"/>
              <a:t>Keep the tense the same and make sure the verb agrees with </a:t>
            </a:r>
          </a:p>
          <a:p>
            <a:pPr marL="400050" lvl="1" indent="0">
              <a:lnSpc>
                <a:spcPct val="70000"/>
              </a:lnSpc>
              <a:buFont typeface="Arial" panose="020B0604020202020204" pitchFamily="34" charset="0"/>
              <a:buNone/>
            </a:pPr>
            <a:r>
              <a:rPr lang="en-ZA" sz="2100" dirty="0" smtClean="0"/>
              <a:t>the subject in terms of number (singular or plural).</a:t>
            </a:r>
          </a:p>
          <a:p>
            <a:pPr marL="400050" lvl="1" indent="0">
              <a:lnSpc>
                <a:spcPct val="70000"/>
              </a:lnSpc>
              <a:buFont typeface="Arial" panose="020B0604020202020204" pitchFamily="34" charset="0"/>
              <a:buNone/>
            </a:pPr>
            <a:endParaRPr lang="en-ZA" sz="2100" dirty="0"/>
          </a:p>
        </p:txBody>
      </p:sp>
      <p:sp>
        <p:nvSpPr>
          <p:cNvPr id="11" name="Content Placeholder 2"/>
          <p:cNvSpPr txBox="1">
            <a:spLocks/>
          </p:cNvSpPr>
          <p:nvPr/>
        </p:nvSpPr>
        <p:spPr>
          <a:xfrm>
            <a:off x="1111469" y="4767426"/>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Tree>
    <p:extLst>
      <p:ext uri="{BB962C8B-B14F-4D97-AF65-F5344CB8AC3E}">
        <p14:creationId xmlns:p14="http://schemas.microsoft.com/office/powerpoint/2010/main" val="3280861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3.7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pPr marL="0" lvl="1"/>
            <a:r>
              <a:rPr lang="en-ZA" sz="1700" dirty="0">
                <a:solidFill>
                  <a:schemeClr val="tx1"/>
                </a:solidFill>
              </a:rPr>
              <a:t>After viewing the video, test your knowledge of this section by completing Learning activity 3.7 on page 40 of your </a:t>
            </a:r>
            <a:r>
              <a:rPr lang="en-ZA" sz="1700" i="1" dirty="0">
                <a:solidFill>
                  <a:schemeClr val="tx1"/>
                </a:solidFill>
              </a:rPr>
              <a:t>Student’s Book</a:t>
            </a:r>
            <a:r>
              <a:rPr lang="en-ZA" sz="1700" dirty="0">
                <a:solidFill>
                  <a:schemeClr val="tx1"/>
                </a:solidFill>
              </a:rPr>
              <a:t>.</a:t>
            </a:r>
          </a:p>
          <a:p>
            <a:endParaRPr lang="en-ZA" sz="1700" dirty="0">
              <a:solidFill>
                <a:schemeClr val="tx1"/>
              </a:solidFill>
            </a:endParaRPr>
          </a:p>
        </p:txBody>
      </p:sp>
    </p:spTree>
    <p:extLst>
      <p:ext uri="{BB962C8B-B14F-4D97-AF65-F5344CB8AC3E}">
        <p14:creationId xmlns:p14="http://schemas.microsoft.com/office/powerpoint/2010/main" val="496532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Summary of Module 3</a:t>
            </a:r>
          </a:p>
        </p:txBody>
      </p:sp>
      <p:pic>
        <p:nvPicPr>
          <p:cNvPr id="3" name="Picture 2"/>
          <p:cNvPicPr>
            <a:picLocks noChangeAspect="1"/>
          </p:cNvPicPr>
          <p:nvPr/>
        </p:nvPicPr>
        <p:blipFill>
          <a:blip r:embed="rId2"/>
          <a:stretch>
            <a:fillRect/>
          </a:stretch>
        </p:blipFill>
        <p:spPr>
          <a:xfrm>
            <a:off x="457200" y="1295400"/>
            <a:ext cx="7543800" cy="4741817"/>
          </a:xfrm>
          <a:prstGeom prst="rect">
            <a:avLst/>
          </a:prstGeom>
        </p:spPr>
      </p:pic>
    </p:spTree>
    <p:extLst>
      <p:ext uri="{BB962C8B-B14F-4D97-AF65-F5344CB8AC3E}">
        <p14:creationId xmlns:p14="http://schemas.microsoft.com/office/powerpoint/2010/main" val="389885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a:t>
            </a:r>
            <a:r>
              <a:rPr lang="en-ZA" dirty="0"/>
              <a:t>3</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3</a:t>
            </a:r>
            <a:r>
              <a:rPr lang="en-ZA" sz="1800" b="0" dirty="0" smtClean="0">
                <a:solidFill>
                  <a:prstClr val="black"/>
                </a:solidFill>
              </a:rPr>
              <a:t> </a:t>
            </a:r>
            <a:r>
              <a:rPr lang="en-ZA" sz="1800" b="0" dirty="0">
                <a:solidFill>
                  <a:prstClr val="black"/>
                </a:solidFill>
              </a:rPr>
              <a:t>by completing the Formative assessment on page </a:t>
            </a:r>
            <a:r>
              <a:rPr lang="en-ZA" sz="1800" b="0" dirty="0" smtClean="0">
                <a:solidFill>
                  <a:prstClr val="black"/>
                </a:solidFill>
              </a:rPr>
              <a:t>41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4431"/>
            <a:ext cx="1835756" cy="2484000"/>
          </a:xfrm>
          <a:prstGeom prst="rect">
            <a:avLst/>
          </a:prstGeom>
        </p:spPr>
      </p:pic>
    </p:spTree>
    <p:extLst>
      <p:ext uri="{BB962C8B-B14F-4D97-AF65-F5344CB8AC3E}">
        <p14:creationId xmlns:p14="http://schemas.microsoft.com/office/powerpoint/2010/main" val="1238638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4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a:t>
            </a:r>
            <a:endParaRPr lang="en-ZA" sz="4400" b="1" dirty="0">
              <a:latin typeface="+mn-lt"/>
            </a:endParaRPr>
          </a:p>
        </p:txBody>
      </p:sp>
      <p:sp>
        <p:nvSpPr>
          <p:cNvPr id="3" name="Subtitle 2"/>
          <p:cNvSpPr>
            <a:spLocks noGrp="1"/>
          </p:cNvSpPr>
          <p:nvPr>
            <p:ph type="subTitle" idx="4294967295"/>
          </p:nvPr>
        </p:nvSpPr>
        <p:spPr>
          <a:xfrm>
            <a:off x="685800" y="1143000"/>
            <a:ext cx="7772400" cy="5410200"/>
          </a:xfrm>
          <a:prstGeom prst="rect">
            <a:avLst/>
          </a:prstGeom>
        </p:spPr>
        <p:txBody>
          <a:bodyPr>
            <a:normAutofit/>
          </a:bodyPr>
          <a:lstStyle/>
          <a:p>
            <a:pPr marL="457200" lvl="1" indent="-457200"/>
            <a:r>
              <a:rPr lang="en-ZA" sz="2800" dirty="0"/>
              <a:t>The listening process</a:t>
            </a:r>
          </a:p>
          <a:p>
            <a:pPr marL="457200" lvl="1" indent="-457200"/>
            <a:r>
              <a:rPr lang="en-ZA" sz="2800" dirty="0"/>
              <a:t>Taking notes</a:t>
            </a:r>
          </a:p>
          <a:p>
            <a:pPr marL="1371600" lvl="2" indent="-457200"/>
            <a:r>
              <a:rPr lang="en-ZA" sz="2400" dirty="0"/>
              <a:t>Mind maps </a:t>
            </a:r>
            <a:endParaRPr lang="en-ZA" sz="2400" dirty="0" smtClean="0"/>
          </a:p>
          <a:p>
            <a:pPr marL="1371600" lvl="2" indent="-457200"/>
            <a:r>
              <a:rPr lang="en-ZA" sz="2400" dirty="0"/>
              <a:t>T</a:t>
            </a:r>
            <a:r>
              <a:rPr lang="en-ZA" sz="2400" dirty="0" smtClean="0"/>
              <a:t>imelines</a:t>
            </a:r>
            <a:endParaRPr lang="en-ZA" sz="2400" dirty="0"/>
          </a:p>
          <a:p>
            <a:pPr marL="914400" lvl="1" indent="-457200"/>
            <a:r>
              <a:rPr lang="en-ZA" sz="2800" dirty="0"/>
              <a:t>Verbs</a:t>
            </a:r>
          </a:p>
          <a:p>
            <a:pPr marL="914400" lvl="1" indent="-457200"/>
            <a:r>
              <a:rPr lang="en-ZA" sz="2800" dirty="0"/>
              <a:t>Questions</a:t>
            </a:r>
          </a:p>
        </p:txBody>
      </p:sp>
    </p:spTree>
    <p:extLst>
      <p:ext uri="{BB962C8B-B14F-4D97-AF65-F5344CB8AC3E}">
        <p14:creationId xmlns:p14="http://schemas.microsoft.com/office/powerpoint/2010/main" val="2808157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listening process: </a:t>
            </a:r>
            <a:br>
              <a:rPr lang="en-ZA" dirty="0"/>
            </a:br>
            <a:r>
              <a:rPr lang="en-ZA" dirty="0"/>
              <a:t>Use your EARS</a:t>
            </a:r>
            <a:r>
              <a:rPr lang="en-ZA" dirty="0" smtClean="0"/>
              <a:t>!</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566" y="2029602"/>
            <a:ext cx="933587" cy="14873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483" y="3891112"/>
            <a:ext cx="1871363" cy="1722654"/>
          </a:xfrm>
          <a:prstGeom prst="rect">
            <a:avLst/>
          </a:prstGeom>
        </p:spPr>
      </p:pic>
      <p:grpSp>
        <p:nvGrpSpPr>
          <p:cNvPr id="14" name="Group 13"/>
          <p:cNvGrpSpPr/>
          <p:nvPr/>
        </p:nvGrpSpPr>
        <p:grpSpPr>
          <a:xfrm>
            <a:off x="2759172" y="1524000"/>
            <a:ext cx="5399175" cy="1323439"/>
            <a:chOff x="2626924" y="1608482"/>
            <a:chExt cx="5399175" cy="1323439"/>
          </a:xfrm>
        </p:grpSpPr>
        <p:sp>
          <p:nvSpPr>
            <p:cNvPr id="4" name="Rectangle 3"/>
            <p:cNvSpPr/>
            <p:nvPr/>
          </p:nvSpPr>
          <p:spPr>
            <a:xfrm>
              <a:off x="2626924" y="1608482"/>
              <a:ext cx="684803" cy="1323439"/>
            </a:xfrm>
            <a:prstGeom prst="rect">
              <a:avLst/>
            </a:prstGeom>
            <a:noFill/>
          </p:spPr>
          <p:txBody>
            <a:bodyPr wrap="none" lIns="91440" tIns="45720" rIns="91440" bIns="45720">
              <a:spAutoFit/>
            </a:bodyPr>
            <a:lstStyle/>
            <a:p>
              <a:pPr algn="ctr"/>
              <a:r>
                <a:rPr lang="en-US" sz="8000" b="1" dirty="0" smtClean="0">
                  <a:ln w="6600">
                    <a:noFill/>
                    <a:prstDash val="solid"/>
                  </a:ln>
                  <a:solidFill>
                    <a:srgbClr val="C9665F"/>
                  </a:solidFill>
                  <a:effectLst>
                    <a:outerShdw blurRad="50800" dist="38100" dir="2700000" algn="tl" rotWithShape="0">
                      <a:prstClr val="black">
                        <a:alpha val="40000"/>
                      </a:prstClr>
                    </a:outerShdw>
                  </a:effectLst>
                </a:rPr>
                <a:t>E</a:t>
              </a:r>
              <a:endParaRPr lang="en-US" sz="8000" b="1" dirty="0">
                <a:ln w="6600">
                  <a:noFill/>
                  <a:prstDash val="solid"/>
                </a:ln>
                <a:solidFill>
                  <a:srgbClr val="C9665F"/>
                </a:solidFill>
                <a:effectLst>
                  <a:outerShdw blurRad="50800" dist="38100" dir="2700000" algn="tl" rotWithShape="0">
                    <a:prstClr val="black">
                      <a:alpha val="40000"/>
                    </a:prstClr>
                  </a:outerShdw>
                </a:effectLst>
              </a:endParaRPr>
            </a:p>
          </p:txBody>
        </p:sp>
        <p:sp>
          <p:nvSpPr>
            <p:cNvPr id="12" name="Content Placeholder 6"/>
            <p:cNvSpPr txBox="1">
              <a:spLocks/>
            </p:cNvSpPr>
            <p:nvPr/>
          </p:nvSpPr>
          <p:spPr>
            <a:xfrm>
              <a:off x="3144352" y="2218082"/>
              <a:ext cx="4881747" cy="357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50000"/>
                </a:lnSpc>
                <a:spcBef>
                  <a:spcPts val="600"/>
                </a:spcBef>
                <a:buFont typeface="Arial" panose="020B0604020202020204" pitchFamily="34" charset="0"/>
                <a:buNone/>
              </a:pPr>
              <a:r>
                <a:rPr lang="en-ZA" sz="2000" b="1" dirty="0" err="1" smtClean="0"/>
                <a:t>liminate</a:t>
              </a:r>
              <a:r>
                <a:rPr lang="en-ZA" sz="2000" b="1" dirty="0" smtClean="0"/>
                <a:t> distractions and barriers.</a:t>
              </a:r>
            </a:p>
            <a:p>
              <a:pPr marL="0" indent="0">
                <a:lnSpc>
                  <a:spcPct val="50000"/>
                </a:lnSpc>
                <a:spcBef>
                  <a:spcPts val="600"/>
                </a:spcBef>
                <a:buNone/>
              </a:pPr>
              <a:r>
                <a:rPr lang="en-ZA" sz="2000" b="1" dirty="0" err="1"/>
                <a:t>ngage</a:t>
              </a:r>
              <a:r>
                <a:rPr lang="en-ZA" sz="2000" b="1" dirty="0"/>
                <a:t> with what you hear.</a:t>
              </a:r>
              <a:endParaRPr lang="en-GB" sz="2000" b="1" dirty="0"/>
            </a:p>
            <a:p>
              <a:pPr marL="0" indent="0">
                <a:lnSpc>
                  <a:spcPct val="50000"/>
                </a:lnSpc>
                <a:spcBef>
                  <a:spcPts val="600"/>
                </a:spcBef>
                <a:buFont typeface="Arial" panose="020B0604020202020204" pitchFamily="34" charset="0"/>
                <a:buNone/>
              </a:pPr>
              <a:endParaRPr lang="en-ZA" sz="2000" b="1" dirty="0" smtClean="0"/>
            </a:p>
            <a:p>
              <a:pPr marL="0" indent="0">
                <a:lnSpc>
                  <a:spcPct val="50000"/>
                </a:lnSpc>
                <a:spcBef>
                  <a:spcPts val="600"/>
                </a:spcBef>
                <a:buFont typeface="Arial" panose="020B0604020202020204" pitchFamily="34" charset="0"/>
                <a:buNone/>
              </a:pPr>
              <a:endParaRPr lang="en-ZA" sz="2000" b="1" dirty="0" smtClean="0"/>
            </a:p>
            <a:p>
              <a:pPr>
                <a:lnSpc>
                  <a:spcPct val="50000"/>
                </a:lnSpc>
                <a:spcBef>
                  <a:spcPts val="600"/>
                </a:spcBef>
              </a:pPr>
              <a:endParaRPr lang="en-ZA" sz="2000" b="1" dirty="0" smtClean="0"/>
            </a:p>
            <a:p>
              <a:pPr>
                <a:lnSpc>
                  <a:spcPct val="50000"/>
                </a:lnSpc>
                <a:spcBef>
                  <a:spcPts val="600"/>
                </a:spcBef>
              </a:pPr>
              <a:endParaRPr lang="en-GB" sz="2000" b="1" dirty="0"/>
            </a:p>
          </p:txBody>
        </p:sp>
      </p:grpSp>
      <p:grpSp>
        <p:nvGrpSpPr>
          <p:cNvPr id="25" name="Group 24"/>
          <p:cNvGrpSpPr/>
          <p:nvPr/>
        </p:nvGrpSpPr>
        <p:grpSpPr>
          <a:xfrm>
            <a:off x="2698259" y="2442408"/>
            <a:ext cx="5531341" cy="1323439"/>
            <a:chOff x="2698259" y="2442408"/>
            <a:chExt cx="5531341" cy="1323439"/>
          </a:xfrm>
        </p:grpSpPr>
        <p:sp>
          <p:nvSpPr>
            <p:cNvPr id="16" name="Rectangle 15"/>
            <p:cNvSpPr/>
            <p:nvPr/>
          </p:nvSpPr>
          <p:spPr>
            <a:xfrm>
              <a:off x="2698259" y="2442408"/>
              <a:ext cx="806631" cy="1323439"/>
            </a:xfrm>
            <a:prstGeom prst="rect">
              <a:avLst/>
            </a:prstGeom>
            <a:noFill/>
          </p:spPr>
          <p:txBody>
            <a:bodyPr wrap="none" lIns="91440" tIns="45720" rIns="91440" bIns="45720">
              <a:spAutoFit/>
            </a:bodyPr>
            <a:lstStyle/>
            <a:p>
              <a:pPr algn="ctr"/>
              <a:r>
                <a:rPr lang="en-US" sz="8000" b="1" dirty="0">
                  <a:ln w="6600">
                    <a:noFill/>
                    <a:prstDash val="solid"/>
                  </a:ln>
                  <a:solidFill>
                    <a:srgbClr val="A6BF67"/>
                  </a:solidFill>
                  <a:effectLst>
                    <a:outerShdw blurRad="50800" dist="38100" dir="2700000" algn="tl" rotWithShape="0">
                      <a:prstClr val="black">
                        <a:alpha val="40000"/>
                      </a:prstClr>
                    </a:outerShdw>
                  </a:effectLst>
                </a:rPr>
                <a:t>A</a:t>
              </a:r>
            </a:p>
          </p:txBody>
        </p:sp>
        <p:sp>
          <p:nvSpPr>
            <p:cNvPr id="17" name="Content Placeholder 6"/>
            <p:cNvSpPr txBox="1">
              <a:spLocks/>
            </p:cNvSpPr>
            <p:nvPr/>
          </p:nvSpPr>
          <p:spPr>
            <a:xfrm>
              <a:off x="3347853" y="3159474"/>
              <a:ext cx="4881747" cy="357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000" b="1" dirty="0" err="1" smtClean="0"/>
                <a:t>ttention</a:t>
              </a:r>
              <a:r>
                <a:rPr lang="en-ZA" sz="2000" b="1" dirty="0"/>
                <a:t>! Pay careful attention. </a:t>
              </a:r>
            </a:p>
            <a:p>
              <a:pPr marL="0" indent="0">
                <a:lnSpc>
                  <a:spcPct val="50000"/>
                </a:lnSpc>
                <a:spcBef>
                  <a:spcPts val="600"/>
                </a:spcBef>
                <a:buFont typeface="Arial" panose="020B0604020202020204" pitchFamily="34" charset="0"/>
                <a:buNone/>
              </a:pPr>
              <a:endParaRPr lang="en-ZA" sz="2000" b="1" dirty="0" smtClean="0"/>
            </a:p>
            <a:p>
              <a:pPr marL="0" indent="0">
                <a:lnSpc>
                  <a:spcPct val="50000"/>
                </a:lnSpc>
                <a:spcBef>
                  <a:spcPts val="600"/>
                </a:spcBef>
                <a:buFont typeface="Arial" panose="020B0604020202020204" pitchFamily="34" charset="0"/>
                <a:buNone/>
              </a:pPr>
              <a:endParaRPr lang="en-ZA" sz="2000" b="1" dirty="0" smtClean="0"/>
            </a:p>
            <a:p>
              <a:pPr>
                <a:lnSpc>
                  <a:spcPct val="50000"/>
                </a:lnSpc>
                <a:spcBef>
                  <a:spcPts val="600"/>
                </a:spcBef>
              </a:pPr>
              <a:endParaRPr lang="en-ZA" sz="2000" b="1" dirty="0" smtClean="0"/>
            </a:p>
            <a:p>
              <a:pPr>
                <a:lnSpc>
                  <a:spcPct val="50000"/>
                </a:lnSpc>
                <a:spcBef>
                  <a:spcPts val="600"/>
                </a:spcBef>
              </a:pPr>
              <a:endParaRPr lang="en-GB" sz="2000" b="1" dirty="0"/>
            </a:p>
          </p:txBody>
        </p:sp>
      </p:grpSp>
      <p:grpSp>
        <p:nvGrpSpPr>
          <p:cNvPr id="26" name="Group 25"/>
          <p:cNvGrpSpPr/>
          <p:nvPr/>
        </p:nvGrpSpPr>
        <p:grpSpPr>
          <a:xfrm>
            <a:off x="2756582" y="3429000"/>
            <a:ext cx="5549218" cy="1323439"/>
            <a:chOff x="2756582" y="3429000"/>
            <a:chExt cx="5549218" cy="1323439"/>
          </a:xfrm>
        </p:grpSpPr>
        <p:sp>
          <p:nvSpPr>
            <p:cNvPr id="19" name="Rectangle 18"/>
            <p:cNvSpPr/>
            <p:nvPr/>
          </p:nvSpPr>
          <p:spPr>
            <a:xfrm>
              <a:off x="2756582" y="3429000"/>
              <a:ext cx="761747" cy="1323439"/>
            </a:xfrm>
            <a:prstGeom prst="rect">
              <a:avLst/>
            </a:prstGeom>
            <a:noFill/>
          </p:spPr>
          <p:txBody>
            <a:bodyPr wrap="none" lIns="91440" tIns="45720" rIns="91440" bIns="45720">
              <a:spAutoFit/>
            </a:bodyPr>
            <a:lstStyle/>
            <a:p>
              <a:pPr algn="ctr"/>
              <a:r>
                <a:rPr lang="en-US" sz="8000" b="1" dirty="0" smtClean="0">
                  <a:ln w="6600">
                    <a:noFill/>
                    <a:prstDash val="solid"/>
                  </a:ln>
                  <a:solidFill>
                    <a:srgbClr val="7E449A"/>
                  </a:solidFill>
                  <a:effectLst>
                    <a:outerShdw blurRad="50800" dist="38100" dir="2700000" algn="tl" rotWithShape="0">
                      <a:prstClr val="black">
                        <a:alpha val="40000"/>
                      </a:prstClr>
                    </a:outerShdw>
                  </a:effectLst>
                </a:rPr>
                <a:t>R</a:t>
              </a:r>
              <a:endParaRPr lang="en-US" sz="8000" b="1" dirty="0">
                <a:ln w="6600">
                  <a:noFill/>
                  <a:prstDash val="solid"/>
                </a:ln>
                <a:solidFill>
                  <a:srgbClr val="7E449A"/>
                </a:solidFill>
                <a:effectLst>
                  <a:outerShdw blurRad="50800" dist="38100" dir="2700000" algn="tl" rotWithShape="0">
                    <a:prstClr val="black">
                      <a:alpha val="40000"/>
                    </a:prstClr>
                  </a:outerShdw>
                </a:effectLst>
              </a:endParaRPr>
            </a:p>
          </p:txBody>
        </p:sp>
        <p:sp>
          <p:nvSpPr>
            <p:cNvPr id="20" name="Content Placeholder 6"/>
            <p:cNvSpPr txBox="1">
              <a:spLocks/>
            </p:cNvSpPr>
            <p:nvPr/>
          </p:nvSpPr>
          <p:spPr>
            <a:xfrm>
              <a:off x="3424053" y="3962400"/>
              <a:ext cx="4881747" cy="357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50000"/>
                </a:lnSpc>
                <a:spcBef>
                  <a:spcPts val="600"/>
                </a:spcBef>
                <a:buNone/>
              </a:pPr>
              <a:r>
                <a:rPr lang="en-ZA" sz="2000" b="1" dirty="0" err="1" smtClean="0"/>
                <a:t>ecord</a:t>
              </a:r>
              <a:r>
                <a:rPr lang="en-ZA" sz="2000" b="1" dirty="0"/>
                <a:t>. Take </a:t>
              </a:r>
              <a:r>
                <a:rPr lang="en-ZA" sz="2000" b="1" dirty="0" smtClean="0"/>
                <a:t>notes.</a:t>
              </a:r>
            </a:p>
            <a:p>
              <a:pPr marL="0" indent="0">
                <a:lnSpc>
                  <a:spcPct val="50000"/>
                </a:lnSpc>
                <a:spcBef>
                  <a:spcPts val="600"/>
                </a:spcBef>
                <a:buNone/>
              </a:pPr>
              <a:r>
                <a:rPr lang="en-ZA" sz="2000" b="1" dirty="0" err="1" smtClean="0"/>
                <a:t>emember</a:t>
              </a:r>
              <a:r>
                <a:rPr lang="en-ZA" sz="2000" b="1" dirty="0"/>
                <a:t>. Taking notes helps you </a:t>
              </a:r>
              <a:endParaRPr lang="en-ZA" sz="2000" b="1" dirty="0" smtClean="0"/>
            </a:p>
            <a:p>
              <a:pPr marL="0" indent="0">
                <a:lnSpc>
                  <a:spcPct val="50000"/>
                </a:lnSpc>
                <a:spcBef>
                  <a:spcPts val="600"/>
                </a:spcBef>
                <a:buNone/>
              </a:pPr>
              <a:r>
                <a:rPr lang="en-ZA" sz="2000" b="1" dirty="0" smtClean="0"/>
                <a:t>remember </a:t>
              </a:r>
              <a:r>
                <a:rPr lang="en-ZA" sz="2000" b="1" dirty="0"/>
                <a:t>what you hear.</a:t>
              </a:r>
            </a:p>
          </p:txBody>
        </p:sp>
      </p:grpSp>
      <p:grpSp>
        <p:nvGrpSpPr>
          <p:cNvPr id="21" name="Group 20"/>
          <p:cNvGrpSpPr/>
          <p:nvPr/>
        </p:nvGrpSpPr>
        <p:grpSpPr>
          <a:xfrm>
            <a:off x="2781591" y="4419600"/>
            <a:ext cx="5448009" cy="1323439"/>
            <a:chOff x="2576988" y="1552580"/>
            <a:chExt cx="5448009" cy="1323439"/>
          </a:xfrm>
        </p:grpSpPr>
        <p:sp>
          <p:nvSpPr>
            <p:cNvPr id="22" name="Rectangle 21"/>
            <p:cNvSpPr/>
            <p:nvPr/>
          </p:nvSpPr>
          <p:spPr>
            <a:xfrm>
              <a:off x="2576988" y="1552580"/>
              <a:ext cx="670375" cy="1323439"/>
            </a:xfrm>
            <a:prstGeom prst="rect">
              <a:avLst/>
            </a:prstGeom>
            <a:noFill/>
          </p:spPr>
          <p:txBody>
            <a:bodyPr wrap="none" lIns="91440" tIns="45720" rIns="91440" bIns="45720">
              <a:spAutoFit/>
            </a:bodyPr>
            <a:lstStyle/>
            <a:p>
              <a:pPr algn="ctr"/>
              <a:r>
                <a:rPr lang="en-US" sz="8000" b="1" dirty="0">
                  <a:ln w="6600">
                    <a:noFill/>
                    <a:prstDash val="solid"/>
                  </a:ln>
                  <a:solidFill>
                    <a:srgbClr val="00A88E"/>
                  </a:solidFill>
                  <a:effectLst>
                    <a:outerShdw blurRad="50800" dist="38100" dir="2700000" algn="tl" rotWithShape="0">
                      <a:prstClr val="black">
                        <a:alpha val="40000"/>
                      </a:prstClr>
                    </a:outerShdw>
                  </a:effectLst>
                </a:rPr>
                <a:t>S</a:t>
              </a:r>
            </a:p>
          </p:txBody>
        </p:sp>
        <p:sp>
          <p:nvSpPr>
            <p:cNvPr id="23" name="Content Placeholder 6"/>
            <p:cNvSpPr txBox="1">
              <a:spLocks/>
            </p:cNvSpPr>
            <p:nvPr/>
          </p:nvSpPr>
          <p:spPr>
            <a:xfrm>
              <a:off x="3143250" y="2109496"/>
              <a:ext cx="4881747" cy="3574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spcBef>
                  <a:spcPts val="600"/>
                </a:spcBef>
                <a:buNone/>
              </a:pPr>
              <a:r>
                <a:rPr lang="en-ZA" sz="2000" b="1" dirty="0" err="1" smtClean="0"/>
                <a:t>ummarise</a:t>
              </a:r>
              <a:r>
                <a:rPr lang="en-ZA" sz="2000" b="1" dirty="0" smtClean="0"/>
                <a:t> </a:t>
              </a:r>
              <a:r>
                <a:rPr lang="en-ZA" sz="2000" b="1" dirty="0"/>
                <a:t>what you hear. </a:t>
              </a:r>
            </a:p>
            <a:p>
              <a:pPr marL="0" indent="0">
                <a:lnSpc>
                  <a:spcPct val="80000"/>
                </a:lnSpc>
                <a:spcBef>
                  <a:spcPts val="600"/>
                </a:spcBef>
                <a:buNone/>
              </a:pPr>
              <a:r>
                <a:rPr lang="en-ZA" sz="2000" b="1" dirty="0" err="1" smtClean="0"/>
                <a:t>horten</a:t>
              </a:r>
              <a:r>
                <a:rPr lang="en-ZA" sz="2000" b="1" dirty="0" smtClean="0"/>
                <a:t> </a:t>
              </a:r>
              <a:r>
                <a:rPr lang="en-ZA" sz="2000" b="1" dirty="0"/>
                <a:t>the information, extracting only the main ideas. </a:t>
              </a:r>
              <a:r>
                <a:rPr lang="en-ZA" sz="2000" b="1" dirty="0" smtClean="0"/>
                <a:t>Use symbols</a:t>
              </a:r>
              <a:r>
                <a:rPr lang="en-ZA" sz="2000" b="1" dirty="0"/>
                <a:t>, abbreviations and acronyms to help you. </a:t>
              </a:r>
            </a:p>
          </p:txBody>
        </p:sp>
      </p:gr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371" y="1912162"/>
            <a:ext cx="3457379" cy="3957900"/>
          </a:xfrm>
          <a:prstGeom prst="rect">
            <a:avLst/>
          </a:prstGeom>
        </p:spPr>
      </p:pic>
      <p:pic>
        <p:nvPicPr>
          <p:cNvPr id="3" name="The listening pro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9800" y="1302562"/>
            <a:ext cx="609600" cy="609600"/>
          </a:xfrm>
          <a:prstGeom prst="rect">
            <a:avLst/>
          </a:prstGeom>
        </p:spPr>
      </p:pic>
      <p:sp>
        <p:nvSpPr>
          <p:cNvPr id="5" name="Rectangle 4"/>
          <p:cNvSpPr/>
          <p:nvPr/>
        </p:nvSpPr>
        <p:spPr>
          <a:xfrm>
            <a:off x="9448800" y="0"/>
            <a:ext cx="2057400" cy="4752439"/>
          </a:xfrm>
          <a:prstGeom prst="rect">
            <a:avLst/>
          </a:prstGeom>
          <a:solidFill>
            <a:srgbClr val="FDFDFD"/>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379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0945" y="4427803"/>
            <a:ext cx="7467599" cy="1235416"/>
          </a:xfrm>
          <a:prstGeom prst="rect">
            <a:avLst/>
          </a:prstGeom>
          <a:solidFill>
            <a:srgbClr val="F3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txBox="1">
            <a:spLocks/>
          </p:cNvSpPr>
          <p:nvPr/>
        </p:nvSpPr>
        <p:spPr>
          <a:xfrm>
            <a:off x="845745" y="4586062"/>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rgbClr val="C9665F"/>
                </a:solidFill>
              </a:rPr>
              <a:t>3</a:t>
            </a:r>
            <a:endParaRPr lang="en-ZA" sz="6600" b="1" dirty="0" smtClean="0">
              <a:solidFill>
                <a:srgbClr val="C9665F"/>
              </a:solidFill>
            </a:endParaRPr>
          </a:p>
        </p:txBody>
      </p:sp>
      <p:cxnSp>
        <p:nvCxnSpPr>
          <p:cNvPr id="6" name="Straight Connector 5"/>
          <p:cNvCxnSpPr/>
          <p:nvPr/>
        </p:nvCxnSpPr>
        <p:spPr>
          <a:xfrm>
            <a:off x="1683945" y="4577954"/>
            <a:ext cx="0" cy="1006816"/>
          </a:xfrm>
          <a:prstGeom prst="line">
            <a:avLst/>
          </a:prstGeom>
          <a:ln w="57150">
            <a:solidFill>
              <a:srgbClr val="C9665F"/>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p:nvSpPr>
        <p:spPr>
          <a:xfrm>
            <a:off x="1981200" y="4774899"/>
            <a:ext cx="5715000" cy="54122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ZA" sz="3200" b="1" dirty="0" smtClean="0"/>
              <a:t>Post-listening</a:t>
            </a:r>
            <a:endParaRPr lang="en-ZA" sz="3200" dirty="0" smtClean="0"/>
          </a:p>
        </p:txBody>
      </p:sp>
      <p:sp>
        <p:nvSpPr>
          <p:cNvPr id="8" name="Rectangle 7"/>
          <p:cNvSpPr/>
          <p:nvPr/>
        </p:nvSpPr>
        <p:spPr>
          <a:xfrm>
            <a:off x="533400" y="3056203"/>
            <a:ext cx="7467599" cy="1235416"/>
          </a:xfrm>
          <a:prstGeom prst="rect">
            <a:avLst/>
          </a:prstGeom>
          <a:solidFill>
            <a:srgbClr val="F3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a:xfrm>
            <a:off x="838200" y="32144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rgbClr val="C9665F"/>
                </a:solidFill>
              </a:rPr>
              <a:t>2</a:t>
            </a:r>
          </a:p>
        </p:txBody>
      </p:sp>
      <p:cxnSp>
        <p:nvCxnSpPr>
          <p:cNvPr id="10" name="Straight Connector 9"/>
          <p:cNvCxnSpPr/>
          <p:nvPr/>
        </p:nvCxnSpPr>
        <p:spPr>
          <a:xfrm>
            <a:off x="1676400" y="3206354"/>
            <a:ext cx="0" cy="1006816"/>
          </a:xfrm>
          <a:prstGeom prst="line">
            <a:avLst/>
          </a:prstGeom>
          <a:solidFill>
            <a:srgbClr val="5B9BD5"/>
          </a:solidFill>
          <a:ln w="57150">
            <a:solidFill>
              <a:srgbClr val="C9665F"/>
            </a:solidFill>
          </a:ln>
        </p:spPr>
        <p:style>
          <a:lnRef idx="3">
            <a:schemeClr val="accent1"/>
          </a:lnRef>
          <a:fillRef idx="0">
            <a:schemeClr val="accent1"/>
          </a:fillRef>
          <a:effectRef idx="2">
            <a:schemeClr val="accent1"/>
          </a:effectRef>
          <a:fontRef idx="minor">
            <a:schemeClr val="tx1"/>
          </a:fontRef>
        </p:style>
      </p:cxnSp>
      <p:sp>
        <p:nvSpPr>
          <p:cNvPr id="11" name="Content Placeholder 2"/>
          <p:cNvSpPr txBox="1">
            <a:spLocks/>
          </p:cNvSpPr>
          <p:nvPr/>
        </p:nvSpPr>
        <p:spPr>
          <a:xfrm>
            <a:off x="1973655" y="3432440"/>
            <a:ext cx="5715000" cy="52996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a:t>During </a:t>
            </a:r>
            <a:r>
              <a:rPr lang="en-ZA" sz="3200" b="1" dirty="0" smtClean="0"/>
              <a:t>listening</a:t>
            </a:r>
            <a:endParaRPr lang="en-ZA" sz="3200" dirty="0"/>
          </a:p>
          <a:p>
            <a:pPr marL="0" indent="0">
              <a:lnSpc>
                <a:spcPct val="110000"/>
              </a:lnSpc>
              <a:buFont typeface="Arial" panose="020B0604020202020204" pitchFamily="34" charset="0"/>
              <a:buNone/>
            </a:pPr>
            <a:endParaRPr lang="en-ZA" sz="3200" dirty="0" smtClean="0"/>
          </a:p>
        </p:txBody>
      </p:sp>
      <p:sp>
        <p:nvSpPr>
          <p:cNvPr id="12" name="Rectangle 11"/>
          <p:cNvSpPr/>
          <p:nvPr/>
        </p:nvSpPr>
        <p:spPr>
          <a:xfrm>
            <a:off x="533400" y="1676400"/>
            <a:ext cx="7467599" cy="1235416"/>
          </a:xfrm>
          <a:prstGeom prst="rect">
            <a:avLst/>
          </a:prstGeom>
          <a:solidFill>
            <a:srgbClr val="F3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p:cNvSpPr txBox="1">
            <a:spLocks/>
          </p:cNvSpPr>
          <p:nvPr/>
        </p:nvSpPr>
        <p:spPr>
          <a:xfrm>
            <a:off x="845745" y="1834659"/>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rgbClr val="C9665F"/>
                </a:solidFill>
              </a:rPr>
              <a:t>1</a:t>
            </a:r>
            <a:endParaRPr lang="en-ZA" sz="6600" b="1" dirty="0" smtClean="0">
              <a:solidFill>
                <a:srgbClr val="C9665F"/>
              </a:solidFill>
            </a:endParaRPr>
          </a:p>
        </p:txBody>
      </p:sp>
      <p:cxnSp>
        <p:nvCxnSpPr>
          <p:cNvPr id="14" name="Straight Connector 13"/>
          <p:cNvCxnSpPr/>
          <p:nvPr/>
        </p:nvCxnSpPr>
        <p:spPr>
          <a:xfrm>
            <a:off x="1683945" y="1826551"/>
            <a:ext cx="0" cy="1006816"/>
          </a:xfrm>
          <a:prstGeom prst="line">
            <a:avLst/>
          </a:prstGeom>
          <a:solidFill>
            <a:srgbClr val="5B9BD5"/>
          </a:solidFill>
          <a:ln w="57150">
            <a:solidFill>
              <a:srgbClr val="C9665F"/>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p:nvSpPr>
        <p:spPr>
          <a:xfrm>
            <a:off x="1981200" y="2041374"/>
            <a:ext cx="57150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Pre-listening </a:t>
            </a:r>
            <a:endParaRPr lang="en-ZA" sz="3200" b="1" dirty="0"/>
          </a:p>
        </p:txBody>
      </p:sp>
      <p:sp>
        <p:nvSpPr>
          <p:cNvPr id="2" name="Title 1"/>
          <p:cNvSpPr>
            <a:spLocks noGrp="1"/>
          </p:cNvSpPr>
          <p:nvPr>
            <p:ph type="title"/>
          </p:nvPr>
        </p:nvSpPr>
        <p:spPr/>
        <p:txBody>
          <a:bodyPr/>
          <a:lstStyle/>
          <a:p>
            <a:r>
              <a:rPr lang="en-ZA" dirty="0"/>
              <a:t>The listening process</a:t>
            </a:r>
            <a:endParaRPr lang="en-GB" dirty="0"/>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221" y="1524000"/>
            <a:ext cx="3457379" cy="3957900"/>
          </a:xfrm>
          <a:prstGeom prst="rect">
            <a:avLst/>
          </a:prstGeom>
        </p:spPr>
      </p:pic>
      <p:pic>
        <p:nvPicPr>
          <p:cNvPr id="3" name="The listening pro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34600" y="60327"/>
            <a:ext cx="609600" cy="609600"/>
          </a:xfrm>
          <a:prstGeom prst="rect">
            <a:avLst/>
          </a:prstGeom>
        </p:spPr>
      </p:pic>
      <p:pic>
        <p:nvPicPr>
          <p:cNvPr id="19" name="Am I fully prepar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134600" y="725489"/>
            <a:ext cx="609600" cy="609600"/>
          </a:xfrm>
          <a:prstGeom prst="rect">
            <a:avLst/>
          </a:prstGeom>
        </p:spPr>
      </p:pic>
      <p:pic>
        <p:nvPicPr>
          <p:cNvPr id="20" name="Did I understand what I hear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134600" y="1521751"/>
            <a:ext cx="609600" cy="609600"/>
          </a:xfrm>
          <a:prstGeom prst="rect">
            <a:avLst/>
          </a:prstGeom>
        </p:spPr>
      </p:pic>
      <p:pic>
        <p:nvPicPr>
          <p:cNvPr id="21" name="Can I respond accurately to the questions and instruction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134600" y="2342924"/>
            <a:ext cx="609600" cy="609600"/>
          </a:xfrm>
          <a:prstGeom prst="rect">
            <a:avLst/>
          </a:prstGeom>
        </p:spPr>
      </p:pic>
      <p:sp>
        <p:nvSpPr>
          <p:cNvPr id="22" name="Rectangle 21"/>
          <p:cNvSpPr/>
          <p:nvPr/>
        </p:nvSpPr>
        <p:spPr>
          <a:xfrm>
            <a:off x="9448800" y="0"/>
            <a:ext cx="2057400" cy="4752439"/>
          </a:xfrm>
          <a:prstGeom prst="rect">
            <a:avLst/>
          </a:prstGeom>
          <a:solidFill>
            <a:srgbClr val="FDFDFD"/>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2264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1000"/>
                                  </p:stCondLst>
                                  <p:childTnLst>
                                    <p:cmd type="call" cmd="stop">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mediacall" presetSubtype="0" fill="hold" nodeType="withEffect">
                                  <p:stCondLst>
                                    <p:cond delay="0"/>
                                  </p:stCondLst>
                                  <p:childTnLst>
                                    <p:cmd type="call" cmd="playFrom(0.0)">
                                      <p:cBhvr>
                                        <p:cTn id="34" dur="6610" fill="hold"/>
                                        <p:tgtEl>
                                          <p:spTgt spid="19"/>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3" presetClass="mediacall" presetSubtype="0" fill="hold" nodeType="withEffect">
                                  <p:stCondLst>
                                    <p:cond delay="0"/>
                                  </p:stCondLst>
                                  <p:childTnLst>
                                    <p:cmd type="call" cmd="stop">
                                      <p:cBhvr>
                                        <p:cTn id="42" dur="1" fill="hold"/>
                                        <p:tgtEl>
                                          <p:spTgt spid="19"/>
                                        </p:tgtEl>
                                      </p:cBhvr>
                                    </p:cmd>
                                  </p:childTnLst>
                                </p:cTn>
                              </p:par>
                              <p:par>
                                <p:cTn id="43" presetID="2" presetClass="entr" presetSubtype="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0-#ppt_h/2"/>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 presetClass="mediacall" presetSubtype="0" fill="hold" nodeType="withEffect">
                                  <p:stCondLst>
                                    <p:cond delay="0"/>
                                  </p:stCondLst>
                                  <p:childTnLst>
                                    <p:cmd type="call" cmd="playFrom(0.0)">
                                      <p:cBhvr>
                                        <p:cTn id="56" dur="14089" fill="hold"/>
                                        <p:tgtEl>
                                          <p:spTgt spid="20"/>
                                        </p:tgtEl>
                                      </p:cBhvr>
                                    </p:cmd>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0-#ppt_w/2"/>
                                          </p:val>
                                        </p:tav>
                                        <p:tav tm="100000">
                                          <p:val>
                                            <p:strVal val="#ppt_x"/>
                                          </p:val>
                                        </p:tav>
                                      </p:tavLst>
                                    </p:anim>
                                    <p:anim calcmode="lin" valueType="num">
                                      <p:cBhvr additive="base">
                                        <p:cTn id="62" dur="500" fill="hold"/>
                                        <p:tgtEl>
                                          <p:spTgt spid="4"/>
                                        </p:tgtEl>
                                        <p:attrNameLst>
                                          <p:attrName>ppt_y</p:attrName>
                                        </p:attrNameLst>
                                      </p:cBhvr>
                                      <p:tavLst>
                                        <p:tav tm="0">
                                          <p:val>
                                            <p:strVal val="#ppt_y"/>
                                          </p:val>
                                        </p:tav>
                                        <p:tav tm="100000">
                                          <p:val>
                                            <p:strVal val="#ppt_y"/>
                                          </p:val>
                                        </p:tav>
                                      </p:tavLst>
                                    </p:anim>
                                  </p:childTnLst>
                                </p:cTn>
                              </p:par>
                              <p:par>
                                <p:cTn id="63" presetID="3" presetClass="mediacall" presetSubtype="0" fill="hold" nodeType="withEffect">
                                  <p:stCondLst>
                                    <p:cond delay="0"/>
                                  </p:stCondLst>
                                  <p:childTnLst>
                                    <p:cmd type="call" cmd="stop">
                                      <p:cBhvr>
                                        <p:cTn id="64" dur="1" fill="hold"/>
                                        <p:tgtEl>
                                          <p:spTgt spid="20"/>
                                        </p:tgtEl>
                                      </p:cBhvr>
                                    </p:cmd>
                                  </p:childTnLst>
                                </p:cTn>
                              </p:par>
                              <p:par>
                                <p:cTn id="65" presetID="2" presetClass="entr" presetSubtype="2"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1+#ppt_w/2"/>
                                          </p:val>
                                        </p:tav>
                                        <p:tav tm="100000">
                                          <p:val>
                                            <p:strVal val="#ppt_x"/>
                                          </p:val>
                                        </p:tav>
                                      </p:tavLst>
                                    </p:anim>
                                    <p:anim calcmode="lin" valueType="num">
                                      <p:cBhvr additive="base">
                                        <p:cTn id="68" dur="500" fill="hold"/>
                                        <p:tgtEl>
                                          <p:spTgt spid="6"/>
                                        </p:tgtEl>
                                        <p:attrNameLst>
                                          <p:attrName>ppt_y</p:attrName>
                                        </p:attrNameLst>
                                      </p:cBhvr>
                                      <p:tavLst>
                                        <p:tav tm="0">
                                          <p:val>
                                            <p:strVal val="#ppt_y"/>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0-#ppt_h/2"/>
                                          </p:val>
                                        </p:tav>
                                        <p:tav tm="100000">
                                          <p:val>
                                            <p:strVal val="#ppt_y"/>
                                          </p:val>
                                        </p:tav>
                                      </p:tavLst>
                                    </p:anim>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 presetClass="mediacall" presetSubtype="0" fill="hold" nodeType="withEffect">
                                  <p:stCondLst>
                                    <p:cond delay="0"/>
                                  </p:stCondLst>
                                  <p:childTnLst>
                                    <p:cmd type="call" cmd="playFrom(0.0)">
                                      <p:cBhvr>
                                        <p:cTn id="78" dur="1171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audio>
              <p:cMediaNode vol="80000">
                <p:cTn id="80" fill="hold" display="0">
                  <p:stCondLst>
                    <p:cond delay="indefinite"/>
                  </p:stCondLst>
                  <p:endCondLst>
                    <p:cond evt="onStopAudio" delay="0">
                      <p:tgtEl>
                        <p:sldTgt/>
                      </p:tgtEl>
                    </p:cond>
                  </p:endCondLst>
                </p:cTn>
                <p:tgtEl>
                  <p:spTgt spid="19"/>
                </p:tgtEl>
              </p:cMediaNode>
            </p:audio>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childTnLst>
        </p:cTn>
      </p:par>
    </p:tnLst>
    <p:bldLst>
      <p:bldP spid="4" grpId="0" animBg="1"/>
      <p:bldP spid="5" grpId="0"/>
      <p:bldP spid="7" grpId="0"/>
      <p:bldP spid="8" grpId="0" animBg="1"/>
      <p:bldP spid="9" grpId="0"/>
      <p:bldP spid="11" grpId="0"/>
      <p:bldP spid="12" grpId="0" animBg="1"/>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3.1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3</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3.1 on page 30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565918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Taking notes</a:t>
            </a:r>
            <a:br>
              <a:rPr lang="en-ZA" dirty="0"/>
            </a:b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447800"/>
            <a:ext cx="6019800" cy="4439815"/>
          </a:xfrm>
        </p:spPr>
      </p:pic>
    </p:spTree>
    <p:extLst>
      <p:ext uri="{BB962C8B-B14F-4D97-AF65-F5344CB8AC3E}">
        <p14:creationId xmlns:p14="http://schemas.microsoft.com/office/powerpoint/2010/main" val="1386488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Taking notes</a:t>
            </a:r>
            <a:br>
              <a:rPr lang="en-ZA" dirty="0"/>
            </a:br>
            <a:endParaRPr lang="en-GB" dirty="0"/>
          </a:p>
        </p:txBody>
      </p:sp>
      <p:sp>
        <p:nvSpPr>
          <p:cNvPr id="3" name="Content Placeholder 2"/>
          <p:cNvSpPr>
            <a:spLocks noGrp="1"/>
          </p:cNvSpPr>
          <p:nvPr>
            <p:ph idx="1"/>
          </p:nvPr>
        </p:nvSpPr>
        <p:spPr>
          <a:xfrm>
            <a:off x="381001" y="1285875"/>
            <a:ext cx="7905751" cy="2371725"/>
          </a:xfrm>
        </p:spPr>
        <p:txBody>
          <a:bodyPr/>
          <a:lstStyle/>
          <a:p>
            <a:pPr>
              <a:buFont typeface="Wingdings" panose="05000000000000000000" pitchFamily="2" charset="2"/>
              <a:buChar char="§"/>
            </a:pPr>
            <a:r>
              <a:rPr lang="en-ZA" sz="2400" b="1" dirty="0" smtClean="0">
                <a:solidFill>
                  <a:srgbClr val="A4C83B"/>
                </a:solidFill>
                <a:sym typeface="Wingdings"/>
              </a:rPr>
              <a:t> </a:t>
            </a:r>
            <a:r>
              <a:rPr lang="en-ZA" sz="2400" b="1" dirty="0">
                <a:solidFill>
                  <a:srgbClr val="A4C83B"/>
                </a:solidFill>
              </a:rPr>
              <a:t>Taking notes</a:t>
            </a:r>
          </a:p>
          <a:p>
            <a:pPr lvl="1"/>
            <a:r>
              <a:rPr lang="en-ZA" sz="2100" dirty="0"/>
              <a:t>An important skill for life-long learning and </a:t>
            </a:r>
            <a:r>
              <a:rPr lang="en-ZA" sz="2100" dirty="0" smtClean="0"/>
              <a:t>working.</a:t>
            </a:r>
            <a:endParaRPr lang="en-ZA" sz="2100" dirty="0"/>
          </a:p>
          <a:p>
            <a:pPr lvl="1"/>
            <a:r>
              <a:rPr lang="en-ZA" sz="2100" dirty="0" smtClean="0"/>
              <a:t>Illustrates </a:t>
            </a:r>
            <a:r>
              <a:rPr lang="en-ZA" sz="2100" dirty="0"/>
              <a:t>the ability to listen attentively, </a:t>
            </a:r>
            <a:r>
              <a:rPr lang="en-ZA" sz="2100" dirty="0" smtClean="0"/>
              <a:t>and to be able to extract and record main ideas.</a:t>
            </a:r>
          </a:p>
          <a:p>
            <a:endParaRPr lang="en-ZA" dirty="0"/>
          </a:p>
          <a:p>
            <a:pPr>
              <a:buFont typeface="Wingdings" panose="05000000000000000000" pitchFamily="2" charset="2"/>
              <a:buChar char="§"/>
            </a:pPr>
            <a:r>
              <a:rPr lang="en-ZA" sz="2400" b="1" dirty="0">
                <a:solidFill>
                  <a:srgbClr val="0B74B2"/>
                </a:solidFill>
                <a:sym typeface="Wingdings"/>
              </a:rPr>
              <a:t> </a:t>
            </a:r>
            <a:r>
              <a:rPr lang="en-ZA" sz="2400" b="1" dirty="0" smtClean="0">
                <a:solidFill>
                  <a:srgbClr val="0B74B2"/>
                </a:solidFill>
              </a:rPr>
              <a:t>Useful </a:t>
            </a:r>
            <a:r>
              <a:rPr lang="en-ZA" sz="2400" b="1" dirty="0">
                <a:solidFill>
                  <a:srgbClr val="0B74B2"/>
                </a:solidFill>
              </a:rPr>
              <a:t>formats and methods</a:t>
            </a:r>
          </a:p>
          <a:p>
            <a:pPr marL="0" indent="0">
              <a:buNone/>
            </a:pPr>
            <a:endParaRPr lang="en-ZA" dirty="0"/>
          </a:p>
          <a:p>
            <a:pPr marL="0" indent="0">
              <a:buNone/>
            </a:pPr>
            <a:endParaRPr lang="en-GB" dirty="0"/>
          </a:p>
        </p:txBody>
      </p:sp>
      <p:sp>
        <p:nvSpPr>
          <p:cNvPr id="4" name="Rectangle 3"/>
          <p:cNvSpPr/>
          <p:nvPr/>
        </p:nvSpPr>
        <p:spPr>
          <a:xfrm>
            <a:off x="316706" y="3581400"/>
            <a:ext cx="7748588" cy="2031325"/>
          </a:xfrm>
          <a:prstGeom prst="rect">
            <a:avLst/>
          </a:prstGeom>
        </p:spPr>
        <p:txBody>
          <a:bodyPr wrap="square" numCol="2">
            <a:spAutoFit/>
          </a:bodyPr>
          <a:lstStyle/>
          <a:p>
            <a:pPr marL="800100" lvl="1" indent="-342900">
              <a:buFont typeface="Arial" panose="020B0604020202020204" pitchFamily="34" charset="0"/>
              <a:buChar char="•"/>
            </a:pPr>
            <a:r>
              <a:rPr lang="en-ZA" sz="2100" dirty="0"/>
              <a:t>Mind maps</a:t>
            </a:r>
          </a:p>
          <a:p>
            <a:pPr marL="800100" lvl="1" indent="-342900">
              <a:buFont typeface="Arial" panose="020B0604020202020204" pitchFamily="34" charset="0"/>
              <a:buChar char="•"/>
            </a:pPr>
            <a:r>
              <a:rPr lang="en-ZA" sz="2100" dirty="0" smtClean="0"/>
              <a:t>Timelines</a:t>
            </a:r>
          </a:p>
          <a:p>
            <a:pPr marL="800100" lvl="1" indent="-342900">
              <a:buFont typeface="Arial" panose="020B0604020202020204" pitchFamily="34" charset="0"/>
              <a:buChar char="•"/>
            </a:pPr>
            <a:r>
              <a:rPr lang="en-ZA" sz="2100" dirty="0" smtClean="0"/>
              <a:t>Lists</a:t>
            </a:r>
          </a:p>
          <a:p>
            <a:pPr marL="800100" lvl="1" indent="-342900">
              <a:buFont typeface="Arial" panose="020B0604020202020204" pitchFamily="34" charset="0"/>
              <a:buChar char="•"/>
            </a:pPr>
            <a:r>
              <a:rPr lang="en-ZA" sz="2100" dirty="0" smtClean="0"/>
              <a:t>Tables</a:t>
            </a:r>
          </a:p>
          <a:p>
            <a:pPr marL="800100" lvl="1" indent="-342900">
              <a:buFont typeface="Arial" panose="020B0604020202020204" pitchFamily="34" charset="0"/>
              <a:buChar char="•"/>
            </a:pPr>
            <a:endParaRPr lang="en-ZA" sz="2100" dirty="0"/>
          </a:p>
          <a:p>
            <a:pPr marL="800100" lvl="1" indent="-342900">
              <a:buFont typeface="Arial" panose="020B0604020202020204" pitchFamily="34" charset="0"/>
              <a:buChar char="•"/>
            </a:pPr>
            <a:endParaRPr lang="en-ZA" sz="2100" dirty="0" smtClean="0"/>
          </a:p>
          <a:p>
            <a:pPr marL="800100" lvl="1" indent="-342900">
              <a:buFont typeface="Arial" panose="020B0604020202020204" pitchFamily="34" charset="0"/>
              <a:buChar char="•"/>
            </a:pPr>
            <a:r>
              <a:rPr lang="en-ZA" sz="2100" dirty="0"/>
              <a:t>T</a:t>
            </a:r>
            <a:r>
              <a:rPr lang="en-ZA" sz="2100" dirty="0" smtClean="0"/>
              <a:t>ree </a:t>
            </a:r>
            <a:r>
              <a:rPr lang="en-ZA" sz="2100" dirty="0"/>
              <a:t>diagrams </a:t>
            </a:r>
          </a:p>
          <a:p>
            <a:pPr marL="800100" lvl="1" indent="-342900">
              <a:buFont typeface="Arial" panose="020B0604020202020204" pitchFamily="34" charset="0"/>
              <a:buChar char="•"/>
            </a:pPr>
            <a:r>
              <a:rPr lang="en-ZA" sz="2100" dirty="0" err="1" smtClean="0"/>
              <a:t>Spidergrams</a:t>
            </a:r>
            <a:endParaRPr lang="en-ZA" sz="2100" dirty="0"/>
          </a:p>
          <a:p>
            <a:pPr marL="800100" lvl="1" indent="-342900">
              <a:buFont typeface="Arial" panose="020B0604020202020204" pitchFamily="34" charset="0"/>
              <a:buChar char="•"/>
            </a:pPr>
            <a:r>
              <a:rPr lang="en-ZA" sz="2100" dirty="0"/>
              <a:t>Organograms</a:t>
            </a:r>
          </a:p>
          <a:p>
            <a:pPr marL="800100" lvl="1" indent="-342900">
              <a:buFont typeface="Arial" panose="020B0604020202020204" pitchFamily="34" charset="0"/>
              <a:buChar char="•"/>
            </a:pPr>
            <a:r>
              <a:rPr lang="en-ZA" sz="2100" dirty="0" smtClean="0"/>
              <a:t>Flow </a:t>
            </a:r>
            <a:r>
              <a:rPr lang="en-ZA" sz="2100" dirty="0"/>
              <a:t>charts</a:t>
            </a:r>
          </a:p>
        </p:txBody>
      </p:sp>
    </p:spTree>
    <p:extLst>
      <p:ext uri="{BB962C8B-B14F-4D97-AF65-F5344CB8AC3E}">
        <p14:creationId xmlns:p14="http://schemas.microsoft.com/office/powerpoint/2010/main" val="2065309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ee Diagr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1752600"/>
            <a:ext cx="6277769" cy="4439249"/>
          </a:xfrm>
        </p:spPr>
      </p:pic>
      <p:sp>
        <p:nvSpPr>
          <p:cNvPr id="8" name="Rectangle 7"/>
          <p:cNvSpPr/>
          <p:nvPr/>
        </p:nvSpPr>
        <p:spPr>
          <a:xfrm>
            <a:off x="95250" y="915567"/>
            <a:ext cx="8286750" cy="5276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905000"/>
            <a:ext cx="2971800" cy="3504063"/>
          </a:xfrm>
          <a:prstGeom prst="rect">
            <a:avLst/>
          </a:prstGeom>
        </p:spPr>
      </p:pic>
      <p:sp>
        <p:nvSpPr>
          <p:cNvPr id="2" name="Title 1"/>
          <p:cNvSpPr>
            <a:spLocks noGrp="1"/>
          </p:cNvSpPr>
          <p:nvPr>
            <p:ph type="title"/>
          </p:nvPr>
        </p:nvSpPr>
        <p:spPr/>
        <p:txBody>
          <a:bodyPr/>
          <a:lstStyle/>
          <a:p>
            <a:r>
              <a:rPr lang="en-ZA" dirty="0" smtClean="0"/>
              <a:t>Use a tree diagram to take notes</a:t>
            </a:r>
            <a:endParaRPr lang="en-GB" dirty="0"/>
          </a:p>
        </p:txBody>
      </p:sp>
    </p:spTree>
    <p:extLst>
      <p:ext uri="{BB962C8B-B14F-4D97-AF65-F5344CB8AC3E}">
        <p14:creationId xmlns:p14="http://schemas.microsoft.com/office/powerpoint/2010/main" val="23067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4000" fill="hold"/>
                                        <p:tgtEl>
                                          <p:spTgt spid="5"/>
                                        </p:tgtEl>
                                      </p:cBhvr>
                                    </p:cmd>
                                  </p:childTnLst>
                                </p:cTn>
                              </p:par>
                            </p:childTnLst>
                          </p:cTn>
                        </p:par>
                        <p:par>
                          <p:cTn id="11" fill="hold">
                            <p:stCondLst>
                              <p:cond delay="645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4467</TotalTime>
  <Words>654</Words>
  <Application>Microsoft Office PowerPoint</Application>
  <PresentationFormat>On-screen Show (4:3)</PresentationFormat>
  <Paragraphs>140</Paragraphs>
  <Slides>26</Slides>
  <Notes>1</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Open Sans</vt:lpstr>
      <vt:lpstr>Times New Roman</vt:lpstr>
      <vt:lpstr>Wingdings</vt:lpstr>
      <vt:lpstr>Office Theme</vt:lpstr>
      <vt:lpstr>English: First Additional Language</vt:lpstr>
      <vt:lpstr>Listen for information</vt:lpstr>
      <vt:lpstr>Overview</vt:lpstr>
      <vt:lpstr>The listening process:  Use your EARS!</vt:lpstr>
      <vt:lpstr>The listening process</vt:lpstr>
      <vt:lpstr>Learning activity 3.1</vt:lpstr>
      <vt:lpstr>Taking notes </vt:lpstr>
      <vt:lpstr>Taking notes </vt:lpstr>
      <vt:lpstr>Use a tree diagram to take notes</vt:lpstr>
      <vt:lpstr>Mind mapping</vt:lpstr>
      <vt:lpstr>Learning activity 3.2</vt:lpstr>
      <vt:lpstr>Draw a timeline</vt:lpstr>
      <vt:lpstr>Learning activity 3.3</vt:lpstr>
      <vt:lpstr>Taking notes</vt:lpstr>
      <vt:lpstr>Learning activity 3.4</vt:lpstr>
      <vt:lpstr>Listening comprehension</vt:lpstr>
      <vt:lpstr>Learning activity 3.5</vt:lpstr>
      <vt:lpstr>Verbs</vt:lpstr>
      <vt:lpstr>More on verbs</vt:lpstr>
      <vt:lpstr>More on verbs</vt:lpstr>
      <vt:lpstr>Learning activity 3.6</vt:lpstr>
      <vt:lpstr>Can you ask questions?</vt:lpstr>
      <vt:lpstr>Learning activity 3.7</vt:lpstr>
      <vt:lpstr>Summary of Module 3</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470</cp:revision>
  <dcterms:created xsi:type="dcterms:W3CDTF">2017-05-30T11:35:06Z</dcterms:created>
  <dcterms:modified xsi:type="dcterms:W3CDTF">2017-12-01T10:15:35Z</dcterms:modified>
</cp:coreProperties>
</file>