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89" r:id="rId2"/>
    <p:sldId id="290" r:id="rId3"/>
    <p:sldId id="256" r:id="rId4"/>
    <p:sldId id="321" r:id="rId5"/>
    <p:sldId id="293" r:id="rId6"/>
    <p:sldId id="325" r:id="rId7"/>
    <p:sldId id="323" r:id="rId8"/>
    <p:sldId id="294" r:id="rId9"/>
    <p:sldId id="317" r:id="rId10"/>
    <p:sldId id="333" r:id="rId11"/>
    <p:sldId id="335" r:id="rId12"/>
    <p:sldId id="334" r:id="rId13"/>
    <p:sldId id="337" r:id="rId14"/>
    <p:sldId id="326" r:id="rId15"/>
    <p:sldId id="316" r:id="rId16"/>
    <p:sldId id="327" r:id="rId17"/>
    <p:sldId id="328" r:id="rId18"/>
    <p:sldId id="329" r:id="rId19"/>
    <p:sldId id="330" r:id="rId20"/>
    <p:sldId id="341" r:id="rId21"/>
    <p:sldId id="340" r:id="rId22"/>
    <p:sldId id="331" r:id="rId23"/>
    <p:sldId id="332" r:id="rId24"/>
    <p:sldId id="296" r:id="rId25"/>
    <p:sldId id="347" r:id="rId26"/>
    <p:sldId id="348" r:id="rId27"/>
    <p:sldId id="343" r:id="rId28"/>
    <p:sldId id="34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F3F3F3"/>
    <a:srgbClr val="F2F2F2"/>
    <a:srgbClr val="A6C06B"/>
    <a:srgbClr val="C9665F"/>
    <a:srgbClr val="F79548"/>
    <a:srgbClr val="587FAE"/>
    <a:srgbClr val="FFFFFF"/>
    <a:srgbClr val="824A9D"/>
    <a:srgbClr val="A7C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7" autoAdjust="0"/>
    <p:restoredTop sz="94660"/>
  </p:normalViewPr>
  <p:slideViewPr>
    <p:cSldViewPr>
      <p:cViewPr varScale="1">
        <p:scale>
          <a:sx n="106" d="100"/>
          <a:sy n="106" d="100"/>
        </p:scale>
        <p:origin x="1848" y="78"/>
      </p:cViewPr>
      <p:guideLst>
        <p:guide orient="horz" pos="2160"/>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6</a:t>
            </a:fld>
            <a:endParaRPr lang="en-GB"/>
          </a:p>
        </p:txBody>
      </p:sp>
    </p:spTree>
    <p:extLst>
      <p:ext uri="{BB962C8B-B14F-4D97-AF65-F5344CB8AC3E}">
        <p14:creationId xmlns:p14="http://schemas.microsoft.com/office/powerpoint/2010/main" val="172608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11</a:t>
            </a:fld>
            <a:endParaRPr lang="en-GB"/>
          </a:p>
        </p:txBody>
      </p:sp>
    </p:spTree>
    <p:extLst>
      <p:ext uri="{BB962C8B-B14F-4D97-AF65-F5344CB8AC3E}">
        <p14:creationId xmlns:p14="http://schemas.microsoft.com/office/powerpoint/2010/main" val="69409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27</a:t>
            </a:fld>
            <a:endParaRPr lang="en-GB"/>
          </a:p>
        </p:txBody>
      </p:sp>
    </p:spTree>
    <p:extLst>
      <p:ext uri="{BB962C8B-B14F-4D97-AF65-F5344CB8AC3E}">
        <p14:creationId xmlns:p14="http://schemas.microsoft.com/office/powerpoint/2010/main" val="2307018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extBox 9"/>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17" name="Title 1"/>
          <p:cNvSpPr>
            <a:spLocks noGrp="1"/>
          </p:cNvSpPr>
          <p:nvPr>
            <p:ph type="title"/>
          </p:nvPr>
        </p:nvSpPr>
        <p:spPr>
          <a:xfrm>
            <a:off x="381000" y="304800"/>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114468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3" name="Straight Connector 2"/>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Tree>
    <p:extLst>
      <p:ext uri="{BB962C8B-B14F-4D97-AF65-F5344CB8AC3E}">
        <p14:creationId xmlns:p14="http://schemas.microsoft.com/office/powerpoint/2010/main" val="19185672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3"/>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715" r:id="rId9"/>
    <p:sldLayoutId id="2147483716" r:id="rId1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audio" Target="../media/media13.wav"/><Relationship Id="rId13" Type="http://schemas.openxmlformats.org/officeDocument/2006/relationships/image" Target="../media/image10.png"/><Relationship Id="rId3" Type="http://schemas.microsoft.com/office/2007/relationships/media" Target="../media/media11.wav"/><Relationship Id="rId7" Type="http://schemas.microsoft.com/office/2007/relationships/media" Target="../media/media13.wav"/><Relationship Id="rId12"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2.wav"/><Relationship Id="rId11" Type="http://schemas.openxmlformats.org/officeDocument/2006/relationships/slideLayout" Target="../slideLayouts/slideLayout7.xml"/><Relationship Id="rId5" Type="http://schemas.microsoft.com/office/2007/relationships/media" Target="../media/media12.wav"/><Relationship Id="rId10" Type="http://schemas.openxmlformats.org/officeDocument/2006/relationships/audio" Target="../media/media14.wav"/><Relationship Id="rId4" Type="http://schemas.openxmlformats.org/officeDocument/2006/relationships/audio" Target="../media/media11.wav"/><Relationship Id="rId9" Type="http://schemas.microsoft.com/office/2007/relationships/media" Target="../media/media14.wav"/></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microsoft.com/office/2007/relationships/media" Target="../media/media2.wav"/><Relationship Id="rId7" Type="http://schemas.openxmlformats.org/officeDocument/2006/relationships/slideLayout" Target="../slideLayouts/slideLayout7.xml"/><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8.png"/><Relationship Id="rId5" Type="http://schemas.microsoft.com/office/2007/relationships/media" Target="../media/media3.wav"/><Relationship Id="rId10" Type="http://schemas.openxmlformats.org/officeDocument/2006/relationships/image" Target="../media/image7.png"/><Relationship Id="rId4" Type="http://schemas.openxmlformats.org/officeDocument/2006/relationships/audio" Target="../media/media2.wav"/><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wav"/><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5.wav"/></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media9.wav"/><Relationship Id="rId3" Type="http://schemas.microsoft.com/office/2007/relationships/media" Target="../media/media7.wav"/><Relationship Id="rId7" Type="http://schemas.microsoft.com/office/2007/relationships/media" Target="../media/media9.wav"/><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10.png"/><Relationship Id="rId5" Type="http://schemas.microsoft.com/office/2007/relationships/media" Target="../media/media8.wav"/><Relationship Id="rId10" Type="http://schemas.openxmlformats.org/officeDocument/2006/relationships/image" Target="../media/image5.png"/><Relationship Id="rId4" Type="http://schemas.openxmlformats.org/officeDocument/2006/relationships/audio" Target="../media/media7.wav"/><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4400" b="1" dirty="0" smtClean="0">
                <a:latin typeface="+mn-lt"/>
              </a:rPr>
              <a:t>Shortening texts:</a:t>
            </a:r>
            <a:br>
              <a:rPr lang="en-ZA" sz="4400" b="1" dirty="0" smtClean="0">
                <a:latin typeface="+mn-lt"/>
              </a:rPr>
            </a:br>
            <a:r>
              <a:rPr lang="en-ZA" sz="4400" b="1" dirty="0" smtClean="0">
                <a:latin typeface="+mn-lt"/>
              </a:rPr>
              <a:t>How to summarise information</a:t>
            </a:r>
            <a:br>
              <a:rPr lang="en-ZA" sz="4400" b="1" dirty="0" smtClean="0">
                <a:latin typeface="+mn-lt"/>
              </a:rPr>
            </a:br>
            <a:endParaRPr lang="en-GB" sz="4400" b="1" dirty="0">
              <a:latin typeface="+mn-lt"/>
            </a:endParaRPr>
          </a:p>
        </p:txBody>
      </p:sp>
      <p:grpSp>
        <p:nvGrpSpPr>
          <p:cNvPr id="2" name="Group 1"/>
          <p:cNvGrpSpPr/>
          <p:nvPr/>
        </p:nvGrpSpPr>
        <p:grpSpPr>
          <a:xfrm>
            <a:off x="-180000" y="1637447"/>
            <a:ext cx="6663600" cy="4077553"/>
            <a:chOff x="-180000" y="1637447"/>
            <a:chExt cx="6663600" cy="4077553"/>
          </a:xfrm>
        </p:grpSpPr>
        <p:cxnSp>
          <p:nvCxnSpPr>
            <p:cNvPr id="9" name="Straight Connector 8"/>
            <p:cNvCxnSpPr/>
            <p:nvPr/>
          </p:nvCxnSpPr>
          <p:spPr>
            <a:xfrm>
              <a:off x="-180000" y="4191000"/>
              <a:ext cx="1447800" cy="0"/>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49200" y="3207600"/>
              <a:ext cx="2057400" cy="990600"/>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60000" y="4800600"/>
              <a:ext cx="0" cy="914400"/>
            </a:xfrm>
            <a:prstGeom prst="straightConnector1">
              <a:avLst/>
            </a:prstGeom>
            <a:ln w="76200">
              <a:solidFill>
                <a:srgbClr val="47D872"/>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H="1" flipV="1">
              <a:off x="3283200" y="1637447"/>
              <a:ext cx="3200400" cy="3200400"/>
            </a:xfrm>
            <a:prstGeom prst="arc">
              <a:avLst/>
            </a:prstGeom>
            <a:ln w="76200">
              <a:solidFill>
                <a:srgbClr val="47D87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7" name="Group 36"/>
          <p:cNvGrpSpPr/>
          <p:nvPr/>
        </p:nvGrpSpPr>
        <p:grpSpPr>
          <a:xfrm>
            <a:off x="5029200" y="4794161"/>
            <a:ext cx="3825654" cy="964525"/>
            <a:chOff x="5029200" y="4794161"/>
            <a:chExt cx="3825654" cy="964525"/>
          </a:xfrm>
        </p:grpSpPr>
        <p:sp>
          <p:nvSpPr>
            <p:cNvPr id="30" name="Rectangle 29"/>
            <p:cNvSpPr/>
            <p:nvPr/>
          </p:nvSpPr>
          <p:spPr>
            <a:xfrm>
              <a:off x="5105399" y="4816018"/>
              <a:ext cx="1371599" cy="354835"/>
            </a:xfrm>
            <a:prstGeom prst="rect">
              <a:avLst/>
            </a:prstGeom>
            <a:solidFill>
              <a:srgbClr val="47D8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ntent Placeholder 2"/>
            <p:cNvSpPr txBox="1">
              <a:spLocks/>
            </p:cNvSpPr>
            <p:nvPr/>
          </p:nvSpPr>
          <p:spPr>
            <a:xfrm>
              <a:off x="5333223" y="4794161"/>
              <a:ext cx="3521631"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2000" b="1" dirty="0" smtClean="0">
                  <a:cs typeface="Aharoni" panose="02010803020104030203" pitchFamily="2" charset="-79"/>
                </a:rPr>
                <a:t>Step 2</a:t>
              </a:r>
              <a:endParaRPr lang="en-GB" b="1" dirty="0">
                <a:cs typeface="Aharoni" panose="02010803020104030203" pitchFamily="2" charset="-79"/>
              </a:endParaRPr>
            </a:p>
          </p:txBody>
        </p:sp>
        <p:sp>
          <p:nvSpPr>
            <p:cNvPr id="33" name="Content Placeholder 2"/>
            <p:cNvSpPr txBox="1">
              <a:spLocks/>
            </p:cNvSpPr>
            <p:nvPr/>
          </p:nvSpPr>
          <p:spPr>
            <a:xfrm>
              <a:off x="5029200" y="5192710"/>
              <a:ext cx="3521631" cy="42025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800" b="1" dirty="0" smtClean="0">
                  <a:cs typeface="Times New Roman"/>
                </a:rPr>
                <a:t>READ and ANALYSE </a:t>
              </a:r>
              <a:endParaRPr lang="en-GB" sz="2800" b="1" dirty="0"/>
            </a:p>
            <a:p>
              <a:pPr marL="0" indent="0">
                <a:lnSpc>
                  <a:spcPct val="100000"/>
                </a:lnSpc>
                <a:spcBef>
                  <a:spcPts val="0"/>
                </a:spcBef>
                <a:buFont typeface="Arial" panose="020B0604020202020204" pitchFamily="34" charset="0"/>
                <a:buNone/>
              </a:pPr>
              <a:endParaRPr lang="en-GB" b="1" dirty="0">
                <a:cs typeface="Aharoni" panose="02010803020104030203" pitchFamily="2" charset="-79"/>
              </a:endParaRPr>
            </a:p>
          </p:txBody>
        </p:sp>
      </p:grpSp>
      <p:sp>
        <p:nvSpPr>
          <p:cNvPr id="34" name="TextBox 33"/>
          <p:cNvSpPr txBox="1"/>
          <p:nvPr/>
        </p:nvSpPr>
        <p:spPr>
          <a:xfrm>
            <a:off x="377514" y="1795503"/>
            <a:ext cx="2592470" cy="1107996"/>
          </a:xfrm>
          <a:prstGeom prst="rect">
            <a:avLst/>
          </a:prstGeom>
          <a:noFill/>
        </p:spPr>
        <p:txBody>
          <a:bodyPr wrap="square" rtlCol="0">
            <a:spAutoFit/>
          </a:bodyPr>
          <a:lstStyle/>
          <a:p>
            <a:pPr lvl="0"/>
            <a:r>
              <a:rPr lang="en-ZA" sz="2200" dirty="0">
                <a:cs typeface="Arial" panose="020B0604020202020204" pitchFamily="34" charset="0"/>
              </a:rPr>
              <a:t>break down into main ideas, exclude supporting details</a:t>
            </a:r>
            <a:endParaRPr lang="en-GB" sz="2200" dirty="0">
              <a:cs typeface="Arial" panose="020B0604020202020204" pitchFamily="34" charset="0"/>
            </a:endParaRPr>
          </a:p>
        </p:txBody>
      </p:sp>
      <p:grpSp>
        <p:nvGrpSpPr>
          <p:cNvPr id="38" name="Group 37"/>
          <p:cNvGrpSpPr/>
          <p:nvPr/>
        </p:nvGrpSpPr>
        <p:grpSpPr>
          <a:xfrm>
            <a:off x="3668733" y="1752254"/>
            <a:ext cx="2772548" cy="2772548"/>
            <a:chOff x="3668733" y="1752254"/>
            <a:chExt cx="2772548" cy="2772548"/>
          </a:xfrm>
          <a:solidFill>
            <a:srgbClr val="47D872"/>
          </a:solidFill>
        </p:grpSpPr>
        <p:sp>
          <p:nvSpPr>
            <p:cNvPr id="22" name="Oval 21"/>
            <p:cNvSpPr/>
            <p:nvPr/>
          </p:nvSpPr>
          <p:spPr>
            <a:xfrm>
              <a:off x="3668733" y="1752254"/>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349501"/>
              <a:ext cx="1447800" cy="1689100"/>
            </a:xfrm>
            <a:prstGeom prst="rect">
              <a:avLst/>
            </a:prstGeom>
            <a:grpFill/>
          </p:spPr>
        </p:pic>
      </p:grpSp>
      <p:cxnSp>
        <p:nvCxnSpPr>
          <p:cNvPr id="40" name="Straight Connector 39"/>
          <p:cNvCxnSpPr/>
          <p:nvPr/>
        </p:nvCxnSpPr>
        <p:spPr>
          <a:xfrm>
            <a:off x="6629400" y="3124200"/>
            <a:ext cx="2514600" cy="0"/>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6715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250"/>
                            </p:stCondLst>
                            <p:childTnLst>
                              <p:par>
                                <p:cTn id="9" presetID="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53" presetClass="entr" presetSubtype="16"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790000" y="2142000"/>
            <a:ext cx="2772548" cy="2772548"/>
            <a:chOff x="2780646" y="2160043"/>
            <a:chExt cx="2772548" cy="2772548"/>
          </a:xfrm>
          <a:solidFill>
            <a:srgbClr val="ACE946"/>
          </a:solidFill>
        </p:grpSpPr>
        <p:sp>
          <p:nvSpPr>
            <p:cNvPr id="22" name="Oval 21"/>
            <p:cNvSpPr/>
            <p:nvPr/>
          </p:nvSpPr>
          <p:spPr>
            <a:xfrm>
              <a:off x="2780646" y="2160043"/>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311" y="2660207"/>
              <a:ext cx="1892935" cy="1778061"/>
            </a:xfrm>
            <a:prstGeom prst="rect">
              <a:avLst/>
            </a:prstGeom>
            <a:grpFill/>
          </p:spPr>
        </p:pic>
      </p:grpSp>
      <p:sp>
        <p:nvSpPr>
          <p:cNvPr id="10" name="Title 1"/>
          <p:cNvSpPr txBox="1">
            <a:spLocks/>
          </p:cNvSpPr>
          <p:nvPr/>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4400" b="1" dirty="0" smtClean="0">
                <a:latin typeface="+mn-lt"/>
              </a:rPr>
              <a:t>Shortening texts:</a:t>
            </a:r>
            <a:br>
              <a:rPr lang="en-ZA" sz="4400" b="1" dirty="0" smtClean="0">
                <a:latin typeface="+mn-lt"/>
              </a:rPr>
            </a:br>
            <a:r>
              <a:rPr lang="en-ZA" sz="4400" b="1" dirty="0" smtClean="0">
                <a:latin typeface="+mn-lt"/>
              </a:rPr>
              <a:t>How to summarise information</a:t>
            </a:r>
            <a:br>
              <a:rPr lang="en-ZA" sz="4400" b="1" dirty="0" smtClean="0">
                <a:latin typeface="+mn-lt"/>
              </a:rPr>
            </a:br>
            <a:endParaRPr lang="en-GB" sz="4400" b="1" dirty="0">
              <a:latin typeface="+mn-lt"/>
            </a:endParaRPr>
          </a:p>
        </p:txBody>
      </p:sp>
      <p:grpSp>
        <p:nvGrpSpPr>
          <p:cNvPr id="27" name="Group 26"/>
          <p:cNvGrpSpPr/>
          <p:nvPr/>
        </p:nvGrpSpPr>
        <p:grpSpPr>
          <a:xfrm>
            <a:off x="5767864" y="2525439"/>
            <a:ext cx="3825654" cy="964525"/>
            <a:chOff x="5767864" y="2525439"/>
            <a:chExt cx="3825654" cy="964525"/>
          </a:xfrm>
        </p:grpSpPr>
        <p:sp>
          <p:nvSpPr>
            <p:cNvPr id="30" name="Rectangle 29"/>
            <p:cNvSpPr/>
            <p:nvPr/>
          </p:nvSpPr>
          <p:spPr>
            <a:xfrm>
              <a:off x="5844063" y="2547296"/>
              <a:ext cx="1371599" cy="354835"/>
            </a:xfrm>
            <a:prstGeom prst="rect">
              <a:avLst/>
            </a:prstGeom>
            <a:solidFill>
              <a:srgbClr val="ACE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ntent Placeholder 2"/>
            <p:cNvSpPr txBox="1">
              <a:spLocks/>
            </p:cNvSpPr>
            <p:nvPr/>
          </p:nvSpPr>
          <p:spPr>
            <a:xfrm>
              <a:off x="6071887" y="2525439"/>
              <a:ext cx="3521631"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2000" b="1" dirty="0" smtClean="0">
                  <a:cs typeface="Aharoni" panose="02010803020104030203" pitchFamily="2" charset="-79"/>
                </a:rPr>
                <a:t>Step </a:t>
              </a:r>
              <a:r>
                <a:rPr lang="en-ZA" sz="2000" b="1" dirty="0">
                  <a:cs typeface="Aharoni" panose="02010803020104030203" pitchFamily="2" charset="-79"/>
                </a:rPr>
                <a:t>3</a:t>
              </a:r>
              <a:endParaRPr lang="en-GB" b="1" dirty="0">
                <a:cs typeface="Aharoni" panose="02010803020104030203" pitchFamily="2" charset="-79"/>
              </a:endParaRPr>
            </a:p>
          </p:txBody>
        </p:sp>
        <p:sp>
          <p:nvSpPr>
            <p:cNvPr id="33" name="Content Placeholder 2"/>
            <p:cNvSpPr txBox="1">
              <a:spLocks/>
            </p:cNvSpPr>
            <p:nvPr/>
          </p:nvSpPr>
          <p:spPr>
            <a:xfrm>
              <a:off x="5767864" y="2923988"/>
              <a:ext cx="3521631" cy="42025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800" b="1" dirty="0">
                  <a:cs typeface="Times New Roman"/>
                </a:rPr>
                <a:t>SYNTHESISE</a:t>
              </a:r>
              <a:endParaRPr lang="en-GB" sz="2800" b="1" dirty="0"/>
            </a:p>
          </p:txBody>
        </p:sp>
      </p:grpSp>
      <p:sp>
        <p:nvSpPr>
          <p:cNvPr id="34" name="TextBox 33"/>
          <p:cNvSpPr txBox="1"/>
          <p:nvPr/>
        </p:nvSpPr>
        <p:spPr>
          <a:xfrm>
            <a:off x="380165" y="4439275"/>
            <a:ext cx="2592470" cy="1446550"/>
          </a:xfrm>
          <a:prstGeom prst="rect">
            <a:avLst/>
          </a:prstGeom>
          <a:noFill/>
        </p:spPr>
        <p:txBody>
          <a:bodyPr wrap="square" rtlCol="0">
            <a:spAutoFit/>
          </a:bodyPr>
          <a:lstStyle/>
          <a:p>
            <a:pPr lvl="0"/>
            <a:r>
              <a:rPr lang="en-ZA" sz="2200" dirty="0">
                <a:cs typeface="Times New Roman" panose="02020603050405020304" pitchFamily="18" charset="0"/>
              </a:rPr>
              <a:t>Put back together </a:t>
            </a:r>
            <a:endParaRPr lang="en-ZA" sz="2200" dirty="0" smtClean="0">
              <a:cs typeface="Times New Roman" panose="02020603050405020304" pitchFamily="18" charset="0"/>
            </a:endParaRPr>
          </a:p>
          <a:p>
            <a:pPr lvl="0"/>
            <a:r>
              <a:rPr lang="en-ZA" sz="2200" dirty="0" smtClean="0">
                <a:cs typeface="Times New Roman" panose="02020603050405020304" pitchFamily="18" charset="0"/>
              </a:rPr>
              <a:t>in </a:t>
            </a:r>
            <a:r>
              <a:rPr lang="en-ZA" sz="2200" dirty="0">
                <a:cs typeface="Times New Roman" panose="02020603050405020304" pitchFamily="18" charset="0"/>
              </a:rPr>
              <a:t>shortened format, rewrite main points, </a:t>
            </a:r>
            <a:r>
              <a:rPr lang="en-ZA" sz="2200" dirty="0" smtClean="0">
                <a:cs typeface="Times New Roman" panose="02020603050405020304" pitchFamily="18" charset="0"/>
              </a:rPr>
              <a:t>own </a:t>
            </a:r>
            <a:r>
              <a:rPr lang="en-ZA" sz="2200" dirty="0">
                <a:cs typeface="Times New Roman" panose="02020603050405020304" pitchFamily="18" charset="0"/>
              </a:rPr>
              <a:t>words</a:t>
            </a:r>
            <a:endParaRPr lang="en-GB" sz="2200" dirty="0">
              <a:cs typeface="Times New Roman" panose="02020603050405020304" pitchFamily="18" charset="0"/>
            </a:endParaRPr>
          </a:p>
        </p:txBody>
      </p:sp>
      <p:grpSp>
        <p:nvGrpSpPr>
          <p:cNvPr id="3" name="Group 2"/>
          <p:cNvGrpSpPr/>
          <p:nvPr/>
        </p:nvGrpSpPr>
        <p:grpSpPr>
          <a:xfrm>
            <a:off x="0" y="1980000"/>
            <a:ext cx="6667200" cy="3200401"/>
            <a:chOff x="0" y="1980000"/>
            <a:chExt cx="6667200" cy="3200401"/>
          </a:xfrm>
        </p:grpSpPr>
        <p:sp>
          <p:nvSpPr>
            <p:cNvPr id="20" name="Arc 19"/>
            <p:cNvSpPr/>
            <p:nvPr/>
          </p:nvSpPr>
          <p:spPr>
            <a:xfrm rot="16200000" flipH="1" flipV="1">
              <a:off x="2592000" y="1980000"/>
              <a:ext cx="3200400" cy="3200400"/>
            </a:xfrm>
            <a:prstGeom prst="arc">
              <a:avLst/>
            </a:prstGeom>
            <a:ln w="76200">
              <a:solidFill>
                <a:srgbClr val="ACE9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0" y="1980001"/>
              <a:ext cx="6667200" cy="3200400"/>
              <a:chOff x="0" y="1980001"/>
              <a:chExt cx="6667200" cy="3200400"/>
            </a:xfrm>
          </p:grpSpPr>
          <p:cxnSp>
            <p:nvCxnSpPr>
              <p:cNvPr id="9" name="Straight Connector 8"/>
              <p:cNvCxnSpPr/>
              <p:nvPr/>
            </p:nvCxnSpPr>
            <p:spPr>
              <a:xfrm>
                <a:off x="972000" y="3124200"/>
                <a:ext cx="1615863" cy="574296"/>
              </a:xfrm>
              <a:prstGeom prst="line">
                <a:avLst/>
              </a:prstGeom>
              <a:ln w="76200">
                <a:solidFill>
                  <a:srgbClr val="ACE946"/>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a:off x="6210000" y="3126782"/>
                <a:ext cx="0" cy="914400"/>
              </a:xfrm>
              <a:prstGeom prst="straightConnector1">
                <a:avLst/>
              </a:prstGeom>
              <a:ln w="76200">
                <a:solidFill>
                  <a:srgbClr val="ACE94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3124200"/>
                <a:ext cx="990600" cy="0"/>
              </a:xfrm>
              <a:prstGeom prst="line">
                <a:avLst/>
              </a:prstGeom>
              <a:ln w="76200">
                <a:solidFill>
                  <a:srgbClr val="ACE946"/>
                </a:solidFill>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rot="21402541" flipH="1" flipV="1">
                <a:off x="2556000" y="1980001"/>
                <a:ext cx="3200400" cy="3200400"/>
              </a:xfrm>
              <a:prstGeom prst="arc">
                <a:avLst/>
              </a:prstGeom>
              <a:ln w="76200">
                <a:solidFill>
                  <a:srgbClr val="ACE9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3420130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47602" y="1981418"/>
            <a:ext cx="2772548" cy="2772548"/>
            <a:chOff x="2947602" y="1981418"/>
            <a:chExt cx="2772548" cy="2772548"/>
          </a:xfrm>
          <a:solidFill>
            <a:srgbClr val="F79646"/>
          </a:solidFill>
        </p:grpSpPr>
        <p:sp>
          <p:nvSpPr>
            <p:cNvPr id="23" name="Oval 22"/>
            <p:cNvSpPr/>
            <p:nvPr/>
          </p:nvSpPr>
          <p:spPr>
            <a:xfrm>
              <a:off x="2947602" y="1981418"/>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306" y="2581462"/>
              <a:ext cx="1534343" cy="1597485"/>
            </a:xfrm>
            <a:prstGeom prst="rect">
              <a:avLst/>
            </a:prstGeom>
            <a:grpFill/>
          </p:spPr>
        </p:pic>
      </p:grpSp>
      <p:sp>
        <p:nvSpPr>
          <p:cNvPr id="10" name="Title 1"/>
          <p:cNvSpPr txBox="1">
            <a:spLocks/>
          </p:cNvSpPr>
          <p:nvPr/>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4400" b="1" dirty="0" smtClean="0">
                <a:latin typeface="+mn-lt"/>
              </a:rPr>
              <a:t>Shortening texts:</a:t>
            </a:r>
            <a:br>
              <a:rPr lang="en-ZA" sz="4400" b="1" dirty="0" smtClean="0">
                <a:latin typeface="+mn-lt"/>
              </a:rPr>
            </a:br>
            <a:r>
              <a:rPr lang="en-ZA" sz="4400" b="1" dirty="0" smtClean="0">
                <a:latin typeface="+mn-lt"/>
              </a:rPr>
              <a:t>How to summarise information</a:t>
            </a:r>
            <a:br>
              <a:rPr lang="en-ZA" sz="4400" b="1" dirty="0" smtClean="0">
                <a:latin typeface="+mn-lt"/>
              </a:rPr>
            </a:br>
            <a:endParaRPr lang="en-GB" sz="4400" b="1" dirty="0">
              <a:latin typeface="+mn-lt"/>
            </a:endParaRPr>
          </a:p>
        </p:txBody>
      </p:sp>
      <p:grpSp>
        <p:nvGrpSpPr>
          <p:cNvPr id="37" name="Group 36"/>
          <p:cNvGrpSpPr/>
          <p:nvPr/>
        </p:nvGrpSpPr>
        <p:grpSpPr>
          <a:xfrm>
            <a:off x="5057365" y="5080682"/>
            <a:ext cx="3825654" cy="964525"/>
            <a:chOff x="5057365" y="5080682"/>
            <a:chExt cx="3825654" cy="964525"/>
          </a:xfrm>
        </p:grpSpPr>
        <p:sp>
          <p:nvSpPr>
            <p:cNvPr id="30" name="Rectangle 29"/>
            <p:cNvSpPr/>
            <p:nvPr/>
          </p:nvSpPr>
          <p:spPr>
            <a:xfrm>
              <a:off x="5133564" y="5102539"/>
              <a:ext cx="1371599" cy="354835"/>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ntent Placeholder 2"/>
            <p:cNvSpPr txBox="1">
              <a:spLocks/>
            </p:cNvSpPr>
            <p:nvPr/>
          </p:nvSpPr>
          <p:spPr>
            <a:xfrm>
              <a:off x="5361388" y="5080682"/>
              <a:ext cx="3521631"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2000" b="1" dirty="0" smtClean="0">
                  <a:cs typeface="Aharoni" panose="02010803020104030203" pitchFamily="2" charset="-79"/>
                </a:rPr>
                <a:t>Step </a:t>
              </a:r>
              <a:r>
                <a:rPr lang="en-ZA" sz="2000" b="1" dirty="0">
                  <a:cs typeface="Aharoni" panose="02010803020104030203" pitchFamily="2" charset="-79"/>
                </a:rPr>
                <a:t>4</a:t>
              </a:r>
              <a:endParaRPr lang="en-GB" b="1" dirty="0">
                <a:cs typeface="Aharoni" panose="02010803020104030203" pitchFamily="2" charset="-79"/>
              </a:endParaRPr>
            </a:p>
          </p:txBody>
        </p:sp>
        <p:sp>
          <p:nvSpPr>
            <p:cNvPr id="33" name="Content Placeholder 2"/>
            <p:cNvSpPr txBox="1">
              <a:spLocks/>
            </p:cNvSpPr>
            <p:nvPr/>
          </p:nvSpPr>
          <p:spPr>
            <a:xfrm>
              <a:off x="5057365" y="5479231"/>
              <a:ext cx="3521631" cy="42025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800" b="1" dirty="0" smtClean="0">
                  <a:cs typeface="Times New Roman"/>
                </a:rPr>
                <a:t>EVALUATE</a:t>
              </a:r>
              <a:endParaRPr lang="en-GB" sz="2800" b="1" dirty="0"/>
            </a:p>
            <a:p>
              <a:pPr marL="0" indent="0">
                <a:lnSpc>
                  <a:spcPct val="100000"/>
                </a:lnSpc>
                <a:spcBef>
                  <a:spcPts val="0"/>
                </a:spcBef>
                <a:buFont typeface="Arial" panose="020B0604020202020204" pitchFamily="34" charset="0"/>
                <a:buNone/>
              </a:pPr>
              <a:endParaRPr lang="en-GB" b="1" dirty="0">
                <a:cs typeface="Aharoni" panose="02010803020104030203" pitchFamily="2" charset="-79"/>
              </a:endParaRPr>
            </a:p>
          </p:txBody>
        </p:sp>
      </p:grpSp>
      <p:sp>
        <p:nvSpPr>
          <p:cNvPr id="34" name="TextBox 33"/>
          <p:cNvSpPr txBox="1"/>
          <p:nvPr/>
        </p:nvSpPr>
        <p:spPr>
          <a:xfrm>
            <a:off x="5513118" y="1991682"/>
            <a:ext cx="2592470" cy="769441"/>
          </a:xfrm>
          <a:prstGeom prst="rect">
            <a:avLst/>
          </a:prstGeom>
          <a:noFill/>
        </p:spPr>
        <p:txBody>
          <a:bodyPr wrap="square" rtlCol="0">
            <a:spAutoFit/>
          </a:bodyPr>
          <a:lstStyle/>
          <a:p>
            <a:pPr lvl="0" algn="r"/>
            <a:r>
              <a:rPr lang="en-ZA" sz="2200" dirty="0" smtClean="0">
                <a:cs typeface="Times New Roman"/>
              </a:rPr>
              <a:t>Check </a:t>
            </a:r>
            <a:r>
              <a:rPr lang="en-ZA" sz="2200" dirty="0">
                <a:cs typeface="Times New Roman"/>
              </a:rPr>
              <a:t>work and </a:t>
            </a:r>
            <a:r>
              <a:rPr lang="en-ZA" sz="2200" dirty="0">
                <a:cs typeface="Times New Roman" panose="02020603050405020304" pitchFamily="18" charset="0"/>
              </a:rPr>
              <a:t> </a:t>
            </a:r>
            <a:r>
              <a:rPr lang="en-ZA" sz="2200" dirty="0" smtClean="0">
                <a:cs typeface="Times New Roman" panose="02020603050405020304" pitchFamily="18" charset="0"/>
              </a:rPr>
              <a:t>  submit </a:t>
            </a:r>
            <a:r>
              <a:rPr lang="en-ZA" sz="2200" dirty="0">
                <a:cs typeface="Times New Roman" panose="02020603050405020304" pitchFamily="18" charset="0"/>
              </a:rPr>
              <a:t>final </a:t>
            </a:r>
            <a:r>
              <a:rPr lang="en-ZA" sz="2200" dirty="0" smtClean="0">
                <a:cs typeface="Times New Roman" panose="02020603050405020304" pitchFamily="18" charset="0"/>
              </a:rPr>
              <a:t>draft</a:t>
            </a:r>
            <a:endParaRPr lang="en-ZA" sz="2200" dirty="0">
              <a:cs typeface="Times New Roman" panose="02020603050405020304" pitchFamily="18" charset="0"/>
            </a:endParaRPr>
          </a:p>
        </p:txBody>
      </p:sp>
      <p:grpSp>
        <p:nvGrpSpPr>
          <p:cNvPr id="8" name="Group 7"/>
          <p:cNvGrpSpPr/>
          <p:nvPr/>
        </p:nvGrpSpPr>
        <p:grpSpPr>
          <a:xfrm>
            <a:off x="0" y="1877272"/>
            <a:ext cx="6098400" cy="3200400"/>
            <a:chOff x="0" y="1877272"/>
            <a:chExt cx="6098400" cy="3200400"/>
          </a:xfrm>
        </p:grpSpPr>
        <p:grpSp>
          <p:nvGrpSpPr>
            <p:cNvPr id="6" name="Group 5"/>
            <p:cNvGrpSpPr/>
            <p:nvPr/>
          </p:nvGrpSpPr>
          <p:grpSpPr>
            <a:xfrm>
              <a:off x="0" y="1877272"/>
              <a:ext cx="6098400" cy="3200400"/>
              <a:chOff x="0" y="1877272"/>
              <a:chExt cx="6098400" cy="3200400"/>
            </a:xfrm>
          </p:grpSpPr>
          <p:cxnSp>
            <p:nvCxnSpPr>
              <p:cNvPr id="9" name="Straight Connector 8"/>
              <p:cNvCxnSpPr/>
              <p:nvPr/>
            </p:nvCxnSpPr>
            <p:spPr>
              <a:xfrm>
                <a:off x="0" y="2340000"/>
                <a:ext cx="1447800" cy="0"/>
              </a:xfrm>
              <a:prstGeom prst="line">
                <a:avLst/>
              </a:prstGeom>
              <a:ln w="762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25600" y="2329200"/>
                <a:ext cx="1230335" cy="1176604"/>
              </a:xfrm>
              <a:prstGeom prst="line">
                <a:avLst/>
              </a:prstGeom>
              <a:ln w="762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5641200" y="4309200"/>
                <a:ext cx="0" cy="914400"/>
              </a:xfrm>
              <a:prstGeom prst="straightConnector1">
                <a:avLst/>
              </a:prstGeom>
              <a:ln w="76200">
                <a:solidFill>
                  <a:srgbClr val="F79646"/>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H="1" flipV="1">
                <a:off x="2641820" y="1877272"/>
                <a:ext cx="3200400" cy="3200400"/>
              </a:xfrm>
              <a:prstGeom prst="arc">
                <a:avLst/>
              </a:prstGeom>
              <a:ln w="76200">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7" name="Arc 16"/>
            <p:cNvSpPr/>
            <p:nvPr/>
          </p:nvSpPr>
          <p:spPr>
            <a:xfrm rot="19388753" flipH="1" flipV="1">
              <a:off x="2646583" y="1877272"/>
              <a:ext cx="3200400" cy="3200400"/>
            </a:xfrm>
            <a:prstGeom prst="arc">
              <a:avLst/>
            </a:prstGeom>
            <a:ln w="76200">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8769800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982887" y="2531021"/>
            <a:ext cx="1295557" cy="1295558"/>
            <a:chOff x="774745" y="3085042"/>
            <a:chExt cx="2772548" cy="2772548"/>
          </a:xfrm>
          <a:solidFill>
            <a:srgbClr val="4BACC6"/>
          </a:solidFill>
        </p:grpSpPr>
        <p:sp>
          <p:nvSpPr>
            <p:cNvPr id="39" name="Oval 38"/>
            <p:cNvSpPr/>
            <p:nvPr/>
          </p:nvSpPr>
          <p:spPr>
            <a:xfrm>
              <a:off x="774745" y="3085042"/>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BACC6"/>
                </a:solidFill>
              </a:endParaRPr>
            </a:p>
          </p:txBody>
        </p:sp>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289" y="3512894"/>
              <a:ext cx="1143459" cy="1905765"/>
            </a:xfrm>
            <a:prstGeom prst="rect">
              <a:avLst/>
            </a:prstGeom>
            <a:grpFill/>
          </p:spPr>
        </p:pic>
      </p:grpSp>
      <p:grpSp>
        <p:nvGrpSpPr>
          <p:cNvPr id="67" name="Group 66"/>
          <p:cNvGrpSpPr/>
          <p:nvPr/>
        </p:nvGrpSpPr>
        <p:grpSpPr>
          <a:xfrm>
            <a:off x="5277555" y="4013703"/>
            <a:ext cx="1374612" cy="1374612"/>
            <a:chOff x="2780646" y="2160043"/>
            <a:chExt cx="2772548" cy="2772548"/>
          </a:xfrm>
          <a:solidFill>
            <a:srgbClr val="ACE946"/>
          </a:solidFill>
        </p:grpSpPr>
        <p:sp>
          <p:nvSpPr>
            <p:cNvPr id="68" name="Oval 67"/>
            <p:cNvSpPr/>
            <p:nvPr/>
          </p:nvSpPr>
          <p:spPr>
            <a:xfrm>
              <a:off x="2780646" y="2160043"/>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880" y="2717559"/>
              <a:ext cx="1914264" cy="1798094"/>
            </a:xfrm>
            <a:prstGeom prst="rect">
              <a:avLst/>
            </a:prstGeom>
            <a:grpFill/>
          </p:spPr>
        </p:pic>
      </p:grpSp>
      <p:grpSp>
        <p:nvGrpSpPr>
          <p:cNvPr id="77" name="Group 76"/>
          <p:cNvGrpSpPr/>
          <p:nvPr/>
        </p:nvGrpSpPr>
        <p:grpSpPr>
          <a:xfrm flipH="1">
            <a:off x="1857426" y="4549701"/>
            <a:ext cx="1305276" cy="1305276"/>
            <a:chOff x="2947602" y="1981418"/>
            <a:chExt cx="2772548" cy="2772548"/>
          </a:xfrm>
          <a:solidFill>
            <a:srgbClr val="F79646"/>
          </a:solidFill>
        </p:grpSpPr>
        <p:sp>
          <p:nvSpPr>
            <p:cNvPr id="78" name="Oval 77"/>
            <p:cNvSpPr/>
            <p:nvPr/>
          </p:nvSpPr>
          <p:spPr>
            <a:xfrm>
              <a:off x="2947602" y="1981418"/>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58450" y="2581462"/>
              <a:ext cx="1534343" cy="1597485"/>
            </a:xfrm>
            <a:prstGeom prst="rect">
              <a:avLst/>
            </a:prstGeom>
            <a:grpFill/>
          </p:spPr>
        </p:pic>
      </p:grpSp>
      <p:sp>
        <p:nvSpPr>
          <p:cNvPr id="10" name="Title 1"/>
          <p:cNvSpPr txBox="1">
            <a:spLocks/>
          </p:cNvSpPr>
          <p:nvPr/>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4400" b="1" dirty="0" smtClean="0">
                <a:latin typeface="+mn-lt"/>
              </a:rPr>
              <a:t>Shortening texts:</a:t>
            </a:r>
            <a:br>
              <a:rPr lang="en-ZA" sz="4400" b="1" dirty="0" smtClean="0">
                <a:latin typeface="+mn-lt"/>
              </a:rPr>
            </a:br>
            <a:r>
              <a:rPr lang="en-ZA" sz="4400" b="1" dirty="0" smtClean="0">
                <a:latin typeface="+mn-lt"/>
              </a:rPr>
              <a:t>How to summarise information</a:t>
            </a:r>
            <a:br>
              <a:rPr lang="en-ZA" sz="4400" b="1" dirty="0" smtClean="0">
                <a:latin typeface="+mn-lt"/>
              </a:rPr>
            </a:br>
            <a:endParaRPr lang="en-GB" sz="4400" b="1" dirty="0">
              <a:latin typeface="+mn-lt"/>
            </a:endParaRPr>
          </a:p>
        </p:txBody>
      </p:sp>
      <p:sp>
        <p:nvSpPr>
          <p:cNvPr id="48" name="Arc 47"/>
          <p:cNvSpPr/>
          <p:nvPr/>
        </p:nvSpPr>
        <p:spPr>
          <a:xfrm>
            <a:off x="772263" y="2246167"/>
            <a:ext cx="1724512" cy="1565902"/>
          </a:xfrm>
          <a:prstGeom prst="arc">
            <a:avLst>
              <a:gd name="adj1" fmla="val 16200000"/>
              <a:gd name="adj2" fmla="val 21569958"/>
            </a:avLst>
          </a:prstGeom>
          <a:ln w="76200">
            <a:solidFill>
              <a:srgbClr val="4BACC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9" name="Straight Connector 48"/>
          <p:cNvCxnSpPr/>
          <p:nvPr/>
        </p:nvCxnSpPr>
        <p:spPr>
          <a:xfrm>
            <a:off x="2456245" y="3029118"/>
            <a:ext cx="1033809" cy="1105"/>
          </a:xfrm>
          <a:prstGeom prst="line">
            <a:avLst/>
          </a:prstGeom>
          <a:ln w="7620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648617" y="2211838"/>
            <a:ext cx="5045" cy="332112"/>
          </a:xfrm>
          <a:prstGeom prst="line">
            <a:avLst/>
          </a:prstGeom>
          <a:ln w="7620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63645" y="3030223"/>
            <a:ext cx="706452" cy="0"/>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155445" y="2550374"/>
            <a:ext cx="1003906" cy="483362"/>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919445" y="3330838"/>
            <a:ext cx="0" cy="446181"/>
          </a:xfrm>
          <a:prstGeom prst="straightConnector1">
            <a:avLst/>
          </a:prstGeom>
          <a:ln w="76200">
            <a:solidFill>
              <a:srgbClr val="47D872"/>
            </a:solidFill>
            <a:tailEnd type="triangle"/>
          </a:ln>
        </p:spPr>
        <p:style>
          <a:lnRef idx="1">
            <a:schemeClr val="accent1"/>
          </a:lnRef>
          <a:fillRef idx="0">
            <a:schemeClr val="accent1"/>
          </a:fillRef>
          <a:effectRef idx="0">
            <a:schemeClr val="accent1"/>
          </a:effectRef>
          <a:fontRef idx="minor">
            <a:schemeClr val="tx1"/>
          </a:fontRef>
        </p:style>
      </p:cxnSp>
      <p:sp>
        <p:nvSpPr>
          <p:cNvPr id="55" name="Arc 54"/>
          <p:cNvSpPr/>
          <p:nvPr/>
        </p:nvSpPr>
        <p:spPr>
          <a:xfrm flipH="1" flipV="1">
            <a:off x="5134645" y="1804438"/>
            <a:ext cx="1561632" cy="1561632"/>
          </a:xfrm>
          <a:prstGeom prst="arc">
            <a:avLst/>
          </a:prstGeom>
          <a:ln w="76200">
            <a:solidFill>
              <a:srgbClr val="47D87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56" name="Group 55"/>
          <p:cNvGrpSpPr/>
          <p:nvPr/>
        </p:nvGrpSpPr>
        <p:grpSpPr>
          <a:xfrm>
            <a:off x="5292445" y="1840239"/>
            <a:ext cx="1352862" cy="1352862"/>
            <a:chOff x="3668733" y="1752254"/>
            <a:chExt cx="2772548" cy="2772548"/>
          </a:xfrm>
          <a:solidFill>
            <a:srgbClr val="47D872"/>
          </a:solidFill>
        </p:grpSpPr>
        <p:sp>
          <p:nvSpPr>
            <p:cNvPr id="57" name="Oval 56"/>
            <p:cNvSpPr/>
            <p:nvPr/>
          </p:nvSpPr>
          <p:spPr>
            <a:xfrm>
              <a:off x="3668733" y="1752254"/>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2349501"/>
              <a:ext cx="1447800" cy="1689100"/>
            </a:xfrm>
            <a:prstGeom prst="rect">
              <a:avLst/>
            </a:prstGeom>
            <a:grpFill/>
          </p:spPr>
        </p:pic>
      </p:grpSp>
      <p:cxnSp>
        <p:nvCxnSpPr>
          <p:cNvPr id="59" name="Straight Connector 58"/>
          <p:cNvCxnSpPr/>
          <p:nvPr/>
        </p:nvCxnSpPr>
        <p:spPr>
          <a:xfrm>
            <a:off x="6740245" y="2509679"/>
            <a:ext cx="1226996" cy="0"/>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3868787" y="4718517"/>
            <a:ext cx="681604" cy="0"/>
          </a:xfrm>
          <a:prstGeom prst="line">
            <a:avLst/>
          </a:prstGeom>
          <a:ln w="762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316645" y="4706038"/>
            <a:ext cx="579224" cy="553929"/>
          </a:xfrm>
          <a:prstGeom prst="line">
            <a:avLst/>
          </a:prstGeom>
          <a:ln w="762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1930645" y="5627638"/>
            <a:ext cx="0" cy="430487"/>
          </a:xfrm>
          <a:prstGeom prst="straightConnector1">
            <a:avLst/>
          </a:prstGeom>
          <a:ln w="76200">
            <a:solidFill>
              <a:srgbClr val="F79646"/>
            </a:solidFill>
            <a:tailEnd type="triangle"/>
          </a:ln>
        </p:spPr>
        <p:style>
          <a:lnRef idx="1">
            <a:schemeClr val="accent1"/>
          </a:lnRef>
          <a:fillRef idx="0">
            <a:schemeClr val="accent1"/>
          </a:fillRef>
          <a:effectRef idx="0">
            <a:schemeClr val="accent1"/>
          </a:effectRef>
          <a:fontRef idx="minor">
            <a:schemeClr val="tx1"/>
          </a:fontRef>
        </p:style>
      </p:cxnSp>
      <p:sp>
        <p:nvSpPr>
          <p:cNvPr id="76" name="Arc 75"/>
          <p:cNvSpPr/>
          <p:nvPr/>
        </p:nvSpPr>
        <p:spPr>
          <a:xfrm flipV="1">
            <a:off x="1822645" y="4482838"/>
            <a:ext cx="1506703" cy="1506703"/>
          </a:xfrm>
          <a:prstGeom prst="arc">
            <a:avLst/>
          </a:prstGeom>
          <a:ln w="76200">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rot="2211247" flipV="1">
            <a:off x="1822645" y="4482000"/>
            <a:ext cx="1506703" cy="1506703"/>
          </a:xfrm>
          <a:prstGeom prst="arc">
            <a:avLst/>
          </a:prstGeom>
          <a:ln w="76200">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0" name="Straight Connector 79"/>
          <p:cNvCxnSpPr/>
          <p:nvPr/>
        </p:nvCxnSpPr>
        <p:spPr>
          <a:xfrm flipH="1">
            <a:off x="7956000" y="2473200"/>
            <a:ext cx="1" cy="2010982"/>
          </a:xfrm>
          <a:prstGeom prst="line">
            <a:avLst/>
          </a:prstGeom>
          <a:ln w="76200">
            <a:solidFill>
              <a:srgbClr val="47D872"/>
            </a:solidFill>
          </a:ln>
        </p:spPr>
        <p:style>
          <a:lnRef idx="1">
            <a:schemeClr val="accent1"/>
          </a:lnRef>
          <a:fillRef idx="0">
            <a:schemeClr val="accent1"/>
          </a:fillRef>
          <a:effectRef idx="0">
            <a:schemeClr val="accent1"/>
          </a:effectRef>
          <a:fontRef idx="minor">
            <a:schemeClr val="tx1"/>
          </a:fontRef>
        </p:style>
      </p:cxnSp>
      <p:sp>
        <p:nvSpPr>
          <p:cNvPr id="61" name="Arc 60"/>
          <p:cNvSpPr/>
          <p:nvPr/>
        </p:nvSpPr>
        <p:spPr>
          <a:xfrm rot="5400000" flipV="1">
            <a:off x="5163445" y="3917638"/>
            <a:ext cx="1586738" cy="1586738"/>
          </a:xfrm>
          <a:prstGeom prst="arc">
            <a:avLst/>
          </a:prstGeom>
          <a:ln w="76200">
            <a:solidFill>
              <a:srgbClr val="ACE9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3" name="Straight Connector 62"/>
          <p:cNvCxnSpPr/>
          <p:nvPr/>
        </p:nvCxnSpPr>
        <p:spPr>
          <a:xfrm flipH="1">
            <a:off x="6717954" y="4500671"/>
            <a:ext cx="801135" cy="284732"/>
          </a:xfrm>
          <a:prstGeom prst="line">
            <a:avLst/>
          </a:prstGeom>
          <a:ln w="76200">
            <a:solidFill>
              <a:srgbClr val="ACE946"/>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a:off x="4947445" y="4522438"/>
            <a:ext cx="0" cy="453354"/>
          </a:xfrm>
          <a:prstGeom prst="straightConnector1">
            <a:avLst/>
          </a:prstGeom>
          <a:ln w="76200">
            <a:solidFill>
              <a:srgbClr val="ACE94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502400" y="4500671"/>
            <a:ext cx="491133" cy="0"/>
          </a:xfrm>
          <a:prstGeom prst="line">
            <a:avLst/>
          </a:prstGeom>
          <a:ln w="76200">
            <a:solidFill>
              <a:srgbClr val="ACE946"/>
            </a:solidFill>
          </a:ln>
        </p:spPr>
        <p:style>
          <a:lnRef idx="1">
            <a:schemeClr val="accent1"/>
          </a:lnRef>
          <a:fillRef idx="0">
            <a:schemeClr val="accent1"/>
          </a:fillRef>
          <a:effectRef idx="0">
            <a:schemeClr val="accent1"/>
          </a:effectRef>
          <a:fontRef idx="minor">
            <a:schemeClr val="tx1"/>
          </a:fontRef>
        </p:style>
      </p:cxnSp>
      <p:sp>
        <p:nvSpPr>
          <p:cNvPr id="66" name="Arc 65"/>
          <p:cNvSpPr/>
          <p:nvPr/>
        </p:nvSpPr>
        <p:spPr>
          <a:xfrm rot="197459" flipV="1">
            <a:off x="5156245" y="3917638"/>
            <a:ext cx="1586738" cy="1586738"/>
          </a:xfrm>
          <a:prstGeom prst="arc">
            <a:avLst/>
          </a:prstGeom>
          <a:ln w="76200">
            <a:solidFill>
              <a:srgbClr val="ACE9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 name="Rectangle 80"/>
          <p:cNvSpPr>
            <a:spLocks noChangeAspect="1"/>
          </p:cNvSpPr>
          <p:nvPr/>
        </p:nvSpPr>
        <p:spPr>
          <a:xfrm>
            <a:off x="528189" y="1981723"/>
            <a:ext cx="960119" cy="25200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ontent Placeholder 2"/>
          <p:cNvSpPr txBox="1">
            <a:spLocks/>
          </p:cNvSpPr>
          <p:nvPr/>
        </p:nvSpPr>
        <p:spPr>
          <a:xfrm>
            <a:off x="-76680" y="1933130"/>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1</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PRE-READ</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sp>
        <p:nvSpPr>
          <p:cNvPr id="83" name="Rectangle 82"/>
          <p:cNvSpPr>
            <a:spLocks noChangeAspect="1"/>
          </p:cNvSpPr>
          <p:nvPr/>
        </p:nvSpPr>
        <p:spPr>
          <a:xfrm>
            <a:off x="4179926" y="3199780"/>
            <a:ext cx="960119" cy="252000"/>
          </a:xfrm>
          <a:prstGeom prst="rect">
            <a:avLst/>
          </a:prstGeom>
          <a:solidFill>
            <a:srgbClr val="47D8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ontent Placeholder 2"/>
          <p:cNvSpPr txBox="1">
            <a:spLocks/>
          </p:cNvSpPr>
          <p:nvPr/>
        </p:nvSpPr>
        <p:spPr>
          <a:xfrm>
            <a:off x="4300157" y="3151944"/>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2</a:t>
            </a:r>
            <a:endParaRPr lang="en-GB" sz="1800" b="1" dirty="0">
              <a:cs typeface="Aharoni" panose="02010803020104030203" pitchFamily="2" charset="-79"/>
            </a:endParaRPr>
          </a:p>
        </p:txBody>
      </p:sp>
      <p:sp>
        <p:nvSpPr>
          <p:cNvPr id="85" name="Content Placeholder 2"/>
          <p:cNvSpPr txBox="1">
            <a:spLocks/>
          </p:cNvSpPr>
          <p:nvPr/>
        </p:nvSpPr>
        <p:spPr>
          <a:xfrm>
            <a:off x="2930245" y="3431038"/>
            <a:ext cx="3521631"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READ and</a:t>
            </a:r>
            <a:r>
              <a:rPr lang="en-ZA" sz="2000" b="1" dirty="0">
                <a:cs typeface="Times New Roman"/>
              </a:rPr>
              <a:t> </a:t>
            </a:r>
            <a:r>
              <a:rPr lang="en-ZA" sz="2000" b="1" dirty="0" smtClean="0">
                <a:cs typeface="Times New Roman"/>
              </a:rPr>
              <a:t>ANALYSE </a:t>
            </a:r>
            <a:endParaRPr lang="en-GB" sz="2000" b="1" dirty="0"/>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nvGrpSpPr>
          <p:cNvPr id="17" name="Group 16"/>
          <p:cNvGrpSpPr/>
          <p:nvPr/>
        </p:nvGrpSpPr>
        <p:grpSpPr>
          <a:xfrm>
            <a:off x="3455335" y="5034592"/>
            <a:ext cx="2250557" cy="964525"/>
            <a:chOff x="5755580" y="5388747"/>
            <a:chExt cx="2250557" cy="964525"/>
          </a:xfrm>
        </p:grpSpPr>
        <p:sp>
          <p:nvSpPr>
            <p:cNvPr id="87" name="Rectangle 86"/>
            <p:cNvSpPr>
              <a:spLocks noChangeAspect="1"/>
            </p:cNvSpPr>
            <p:nvPr/>
          </p:nvSpPr>
          <p:spPr>
            <a:xfrm>
              <a:off x="6400800" y="5428081"/>
              <a:ext cx="960119" cy="252000"/>
            </a:xfrm>
            <a:prstGeom prst="rect">
              <a:avLst/>
            </a:prstGeom>
            <a:solidFill>
              <a:srgbClr val="ACE946"/>
            </a:solidFill>
            <a:ln>
              <a:solidFill>
                <a:srgbClr val="ACE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ontent Placeholder 2"/>
            <p:cNvSpPr txBox="1">
              <a:spLocks/>
            </p:cNvSpPr>
            <p:nvPr/>
          </p:nvSpPr>
          <p:spPr>
            <a:xfrm>
              <a:off x="5755580" y="5388747"/>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3</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SYNTHESISE</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grpSp>
        <p:nvGrpSpPr>
          <p:cNvPr id="19" name="Group 18"/>
          <p:cNvGrpSpPr/>
          <p:nvPr/>
        </p:nvGrpSpPr>
        <p:grpSpPr>
          <a:xfrm>
            <a:off x="405820" y="5412238"/>
            <a:ext cx="1369912" cy="643359"/>
            <a:chOff x="382688" y="4139572"/>
            <a:chExt cx="1369912" cy="643359"/>
          </a:xfrm>
        </p:grpSpPr>
        <p:sp>
          <p:nvSpPr>
            <p:cNvPr id="89" name="Rectangle 88"/>
            <p:cNvSpPr>
              <a:spLocks noChangeAspect="1"/>
            </p:cNvSpPr>
            <p:nvPr/>
          </p:nvSpPr>
          <p:spPr>
            <a:xfrm>
              <a:off x="577556" y="4187408"/>
              <a:ext cx="960119" cy="252000"/>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ontent Placeholder 2"/>
            <p:cNvSpPr txBox="1">
              <a:spLocks/>
            </p:cNvSpPr>
            <p:nvPr/>
          </p:nvSpPr>
          <p:spPr>
            <a:xfrm>
              <a:off x="697787" y="4139572"/>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4</a:t>
              </a:r>
              <a:endParaRPr lang="en-GB" sz="1800" b="1" dirty="0">
                <a:cs typeface="Aharoni" panose="02010803020104030203" pitchFamily="2" charset="-79"/>
              </a:endParaRPr>
            </a:p>
          </p:txBody>
        </p:sp>
        <p:sp>
          <p:nvSpPr>
            <p:cNvPr id="91" name="Content Placeholder 2"/>
            <p:cNvSpPr txBox="1">
              <a:spLocks/>
            </p:cNvSpPr>
            <p:nvPr/>
          </p:nvSpPr>
          <p:spPr>
            <a:xfrm>
              <a:off x="382688" y="4418666"/>
              <a:ext cx="1369912"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EVALUATE</a:t>
              </a:r>
              <a:endParaRPr lang="en-GB" sz="1800" b="1" dirty="0">
                <a:cs typeface="Aharoni" panose="02010803020104030203" pitchFamily="2" charset="-79"/>
              </a:endParaRPr>
            </a:p>
          </p:txBody>
        </p:sp>
      </p:grpSp>
    </p:spTree>
    <p:extLst>
      <p:ext uri="{BB962C8B-B14F-4D97-AF65-F5344CB8AC3E}">
        <p14:creationId xmlns:p14="http://schemas.microsoft.com/office/powerpoint/2010/main" val="1464094741"/>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Summary activity</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2</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the Summary activity on page 20 </a:t>
            </a:r>
            <a:br>
              <a:rPr lang="en-ZA" sz="1700" b="0" dirty="0">
                <a:solidFill>
                  <a:schemeClr val="tx1"/>
                </a:solidFill>
              </a:rPr>
            </a:br>
            <a:r>
              <a:rPr lang="en-ZA" sz="1700" b="0" dirty="0">
                <a:solidFill>
                  <a:schemeClr val="tx1"/>
                </a:solidFill>
              </a:rPr>
              <a:t>of your </a:t>
            </a:r>
            <a:r>
              <a:rPr lang="en-ZA" sz="1700" b="0" i="1" dirty="0">
                <a:solidFill>
                  <a:schemeClr val="tx1"/>
                </a:solidFill>
              </a:rPr>
              <a:t>Student’s Book</a:t>
            </a:r>
            <a:r>
              <a:rPr lang="en-ZA" sz="1700" b="0" dirty="0">
                <a:solidFill>
                  <a:schemeClr val="tx1"/>
                </a:solidFill>
              </a:rPr>
              <a:t>.</a:t>
            </a:r>
          </a:p>
        </p:txBody>
      </p:sp>
    </p:spTree>
    <p:extLst>
      <p:ext uri="{BB962C8B-B14F-4D97-AF65-F5344CB8AC3E}">
        <p14:creationId xmlns:p14="http://schemas.microsoft.com/office/powerpoint/2010/main" val="213990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a:xfrm flipH="1">
            <a:off x="4146554" y="2349636"/>
            <a:ext cx="687974" cy="975077"/>
          </a:xfrm>
          <a:prstGeom prst="line">
            <a:avLst/>
          </a:prstGeom>
          <a:ln w="57150">
            <a:solidFill>
              <a:schemeClr val="bg1">
                <a:lumMod val="75000"/>
              </a:schemeClr>
            </a:solidFill>
          </a:ln>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4281012" y="4121895"/>
            <a:ext cx="753861" cy="66205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004607" y="3738191"/>
            <a:ext cx="900223" cy="1216"/>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dirty="0"/>
              <a:t>Parts of speech</a:t>
            </a:r>
            <a:endParaRPr lang="en-GB" dirty="0"/>
          </a:p>
        </p:txBody>
      </p:sp>
      <p:sp>
        <p:nvSpPr>
          <p:cNvPr id="26" name="Content Placeholder 2"/>
          <p:cNvSpPr>
            <a:spLocks noGrp="1"/>
          </p:cNvSpPr>
          <p:nvPr>
            <p:ph idx="1"/>
          </p:nvPr>
        </p:nvSpPr>
        <p:spPr>
          <a:xfrm>
            <a:off x="381001" y="1295400"/>
            <a:ext cx="7905751" cy="762000"/>
          </a:xfrm>
        </p:spPr>
        <p:txBody>
          <a:bodyPr/>
          <a:lstStyle/>
          <a:p>
            <a:pPr marL="0" indent="0">
              <a:lnSpc>
                <a:spcPct val="100000"/>
              </a:lnSpc>
              <a:spcBef>
                <a:spcPts val="0"/>
              </a:spcBef>
              <a:buNone/>
            </a:pPr>
            <a:r>
              <a:rPr lang="en-ZA" dirty="0" smtClean="0"/>
              <a:t>Each word in a sentence has a specific function. Words </a:t>
            </a:r>
          </a:p>
          <a:p>
            <a:pPr marL="0" indent="0">
              <a:lnSpc>
                <a:spcPct val="100000"/>
              </a:lnSpc>
              <a:spcBef>
                <a:spcPts val="0"/>
              </a:spcBef>
              <a:buNone/>
            </a:pPr>
            <a:r>
              <a:rPr lang="en-ZA" dirty="0" smtClean="0"/>
              <a:t>can function as:</a:t>
            </a:r>
          </a:p>
          <a:p>
            <a:pPr marL="0" indent="0">
              <a:lnSpc>
                <a:spcPct val="100000"/>
              </a:lnSpc>
              <a:spcBef>
                <a:spcPts val="0"/>
              </a:spcBef>
              <a:buNone/>
            </a:pPr>
            <a:endParaRPr lang="en-ZA" dirty="0" smtClean="0"/>
          </a:p>
          <a:p>
            <a:pPr lvl="1">
              <a:lnSpc>
                <a:spcPct val="100000"/>
              </a:lnSpc>
              <a:spcBef>
                <a:spcPts val="0"/>
              </a:spcBef>
            </a:pPr>
            <a:endParaRPr lang="en-ZA" sz="2100" dirty="0" smtClean="0"/>
          </a:p>
          <a:p>
            <a:pPr marL="57150" indent="0">
              <a:lnSpc>
                <a:spcPct val="100000"/>
              </a:lnSpc>
              <a:spcBef>
                <a:spcPts val="0"/>
              </a:spcBef>
              <a:buNone/>
            </a:pPr>
            <a:endParaRPr lang="en-ZA" dirty="0"/>
          </a:p>
        </p:txBody>
      </p:sp>
      <p:grpSp>
        <p:nvGrpSpPr>
          <p:cNvPr id="32" name="Group 31"/>
          <p:cNvGrpSpPr/>
          <p:nvPr/>
        </p:nvGrpSpPr>
        <p:grpSpPr>
          <a:xfrm>
            <a:off x="945591" y="3151517"/>
            <a:ext cx="1231387" cy="1173348"/>
            <a:chOff x="1662113" y="2238375"/>
            <a:chExt cx="1039599" cy="990600"/>
          </a:xfrm>
        </p:grpSpPr>
        <p:sp>
          <p:nvSpPr>
            <p:cNvPr id="13" name="Oval 12"/>
            <p:cNvSpPr/>
            <p:nvPr/>
          </p:nvSpPr>
          <p:spPr>
            <a:xfrm>
              <a:off x="1662113" y="2238375"/>
              <a:ext cx="990600" cy="990600"/>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txBox="1">
              <a:spLocks/>
            </p:cNvSpPr>
            <p:nvPr/>
          </p:nvSpPr>
          <p:spPr>
            <a:xfrm>
              <a:off x="1773026" y="2519362"/>
              <a:ext cx="928686" cy="4286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200" dirty="0" smtClean="0"/>
                <a:t>Nouns</a:t>
              </a:r>
              <a:endParaRPr lang="en-ZA" sz="2200" dirty="0"/>
            </a:p>
          </p:txBody>
        </p:sp>
      </p:grpSp>
      <p:grpSp>
        <p:nvGrpSpPr>
          <p:cNvPr id="34" name="Group 33"/>
          <p:cNvGrpSpPr/>
          <p:nvPr/>
        </p:nvGrpSpPr>
        <p:grpSpPr>
          <a:xfrm>
            <a:off x="4244917" y="1748118"/>
            <a:ext cx="1411216" cy="1173349"/>
            <a:chOff x="566738" y="3276600"/>
            <a:chExt cx="1191420" cy="990600"/>
          </a:xfrm>
        </p:grpSpPr>
        <p:sp>
          <p:nvSpPr>
            <p:cNvPr id="10" name="Oval 9"/>
            <p:cNvSpPr/>
            <p:nvPr/>
          </p:nvSpPr>
          <p:spPr>
            <a:xfrm>
              <a:off x="566738" y="3276600"/>
              <a:ext cx="990600" cy="990600"/>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ontent Placeholder 2"/>
            <p:cNvSpPr txBox="1">
              <a:spLocks/>
            </p:cNvSpPr>
            <p:nvPr/>
          </p:nvSpPr>
          <p:spPr>
            <a:xfrm>
              <a:off x="615158" y="3557587"/>
              <a:ext cx="1143000" cy="4286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200" dirty="0" smtClean="0"/>
                <a:t>Articles</a:t>
              </a:r>
              <a:endParaRPr lang="en-ZA" sz="2200" dirty="0"/>
            </a:p>
          </p:txBody>
        </p:sp>
      </p:grpSp>
      <p:grpSp>
        <p:nvGrpSpPr>
          <p:cNvPr id="35" name="Group 34"/>
          <p:cNvGrpSpPr/>
          <p:nvPr/>
        </p:nvGrpSpPr>
        <p:grpSpPr>
          <a:xfrm>
            <a:off x="4811946" y="4407785"/>
            <a:ext cx="1284054" cy="1173349"/>
            <a:chOff x="1645474" y="3305175"/>
            <a:chExt cx="1084063" cy="990600"/>
          </a:xfrm>
        </p:grpSpPr>
        <p:sp>
          <p:nvSpPr>
            <p:cNvPr id="14" name="Oval 13"/>
            <p:cNvSpPr/>
            <p:nvPr/>
          </p:nvSpPr>
          <p:spPr>
            <a:xfrm>
              <a:off x="1662113" y="3305175"/>
              <a:ext cx="990600" cy="990600"/>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2"/>
            <p:cNvSpPr txBox="1">
              <a:spLocks/>
            </p:cNvSpPr>
            <p:nvPr/>
          </p:nvSpPr>
          <p:spPr>
            <a:xfrm>
              <a:off x="1645474" y="3594454"/>
              <a:ext cx="1084063" cy="4286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200" dirty="0" smtClean="0"/>
                <a:t>Pronouns</a:t>
              </a:r>
              <a:endParaRPr lang="en-ZA" sz="2200" dirty="0"/>
            </a:p>
          </p:txBody>
        </p:sp>
      </p:grpSp>
      <p:grpSp>
        <p:nvGrpSpPr>
          <p:cNvPr id="23" name="Group 22"/>
          <p:cNvGrpSpPr/>
          <p:nvPr/>
        </p:nvGrpSpPr>
        <p:grpSpPr>
          <a:xfrm>
            <a:off x="2743200" y="3078618"/>
            <a:ext cx="1645691" cy="1645691"/>
            <a:chOff x="4800600" y="2971800"/>
            <a:chExt cx="1371600" cy="1371600"/>
          </a:xfrm>
        </p:grpSpPr>
        <p:sp>
          <p:nvSpPr>
            <p:cNvPr id="3" name="Oval 2"/>
            <p:cNvSpPr/>
            <p:nvPr/>
          </p:nvSpPr>
          <p:spPr>
            <a:xfrm>
              <a:off x="4800600" y="2971800"/>
              <a:ext cx="1371600" cy="1371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ontent Placeholder 2"/>
            <p:cNvSpPr txBox="1">
              <a:spLocks/>
            </p:cNvSpPr>
            <p:nvPr/>
          </p:nvSpPr>
          <p:spPr>
            <a:xfrm>
              <a:off x="4917876" y="3166109"/>
              <a:ext cx="1137047" cy="4286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ZA" sz="2400" b="1" dirty="0" smtClean="0"/>
                <a:t>Parts </a:t>
              </a:r>
            </a:p>
            <a:p>
              <a:pPr marL="0" indent="0" algn="ctr">
                <a:lnSpc>
                  <a:spcPct val="100000"/>
                </a:lnSpc>
                <a:spcBef>
                  <a:spcPts val="0"/>
                </a:spcBef>
                <a:buNone/>
              </a:pPr>
              <a:r>
                <a:rPr lang="en-ZA" sz="2400" b="1" dirty="0" smtClean="0"/>
                <a:t>of</a:t>
              </a:r>
            </a:p>
            <a:p>
              <a:pPr marL="0" indent="0" algn="ctr">
                <a:lnSpc>
                  <a:spcPct val="100000"/>
                </a:lnSpc>
                <a:spcBef>
                  <a:spcPts val="0"/>
                </a:spcBef>
                <a:buNone/>
              </a:pPr>
              <a:r>
                <a:rPr lang="en-ZA" sz="2400" b="1" dirty="0" smtClean="0"/>
                <a:t>Speech</a:t>
              </a:r>
              <a:endParaRPr lang="en-ZA" sz="2400" b="1" dirty="0"/>
            </a:p>
          </p:txBody>
        </p:sp>
      </p:grpSp>
      <p:sp>
        <p:nvSpPr>
          <p:cNvPr id="66" name="Content Placeholder 2"/>
          <p:cNvSpPr txBox="1">
            <a:spLocks/>
          </p:cNvSpPr>
          <p:nvPr/>
        </p:nvSpPr>
        <p:spPr>
          <a:xfrm>
            <a:off x="349394" y="5334000"/>
            <a:ext cx="7905751" cy="762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b="1" dirty="0" smtClean="0"/>
              <a:t>Later you will cover: </a:t>
            </a:r>
          </a:p>
          <a:p>
            <a:pPr marL="0" indent="0">
              <a:lnSpc>
                <a:spcPct val="100000"/>
              </a:lnSpc>
              <a:spcBef>
                <a:spcPts val="0"/>
              </a:spcBef>
              <a:buFont typeface="Arial" panose="020B0604020202020204" pitchFamily="34" charset="0"/>
              <a:buNone/>
            </a:pPr>
            <a:r>
              <a:rPr lang="en-ZA" dirty="0" smtClean="0"/>
              <a:t>Verbs, Adjectives, Adverbs, Prepositions and Conjunctions</a:t>
            </a: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221" y="1981200"/>
            <a:ext cx="3457379" cy="3957900"/>
          </a:xfrm>
          <a:prstGeom prst="rect">
            <a:avLst/>
          </a:prstGeom>
        </p:spPr>
      </p:pic>
      <p:pic>
        <p:nvPicPr>
          <p:cNvPr id="4" name="Parts of spee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02637" y="60327"/>
            <a:ext cx="609600" cy="609600"/>
          </a:xfrm>
          <a:prstGeom prst="rect">
            <a:avLst/>
          </a:prstGeom>
        </p:spPr>
      </p:pic>
      <p:pic>
        <p:nvPicPr>
          <p:cNvPr id="5" name="Each word in a sentence has a specific functi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923463" y="990600"/>
            <a:ext cx="609600" cy="609600"/>
          </a:xfrm>
          <a:prstGeom prst="rect">
            <a:avLst/>
          </a:prstGeom>
        </p:spPr>
      </p:pic>
      <p:pic>
        <p:nvPicPr>
          <p:cNvPr id="6" name="nou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964548" y="2019299"/>
            <a:ext cx="609600" cy="609600"/>
          </a:xfrm>
          <a:prstGeom prst="rect">
            <a:avLst/>
          </a:prstGeom>
        </p:spPr>
      </p:pic>
      <p:pic>
        <p:nvPicPr>
          <p:cNvPr id="7" name="articl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961374" y="3899293"/>
            <a:ext cx="609600" cy="609600"/>
          </a:xfrm>
          <a:prstGeom prst="rect">
            <a:avLst/>
          </a:prstGeom>
        </p:spPr>
      </p:pic>
      <p:pic>
        <p:nvPicPr>
          <p:cNvPr id="8" name="pronoun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961374" y="2959296"/>
            <a:ext cx="609600" cy="609600"/>
          </a:xfrm>
          <a:prstGeom prst="rect">
            <a:avLst/>
          </a:prstGeom>
        </p:spPr>
      </p:pic>
    </p:spTree>
    <p:extLst>
      <p:ext uri="{BB962C8B-B14F-4D97-AF65-F5344CB8AC3E}">
        <p14:creationId xmlns:p14="http://schemas.microsoft.com/office/powerpoint/2010/main" val="1264352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101" fill="hold"/>
                                        <p:tgtEl>
                                          <p:spTgt spid="4"/>
                                        </p:tgtEl>
                                      </p:cBhvr>
                                    </p:cmd>
                                  </p:childTnLst>
                                </p:cTn>
                              </p:par>
                            </p:childTnLst>
                          </p:cTn>
                        </p:par>
                        <p:par>
                          <p:cTn id="7" fill="hold">
                            <p:stCondLst>
                              <p:cond delay="2601"/>
                            </p:stCondLst>
                            <p:childTnLst>
                              <p:par>
                                <p:cTn id="8" presetID="3" presetClass="mediacall" presetSubtype="0" fill="hold" nodeType="afterEffect">
                                  <p:stCondLst>
                                    <p:cond delay="1500"/>
                                  </p:stCondLst>
                                  <p:childTnLst>
                                    <p:cmd type="call" cmd="stop">
                                      <p:cBhvr>
                                        <p:cTn id="9" dur="1" fill="hold"/>
                                        <p:tgtEl>
                                          <p:spTgt spid="4"/>
                                        </p:tgtEl>
                                      </p:cBhvr>
                                    </p:cmd>
                                  </p:childTnLst>
                                </p:cTn>
                              </p:par>
                            </p:childTnLst>
                          </p:cTn>
                        </p:par>
                        <p:par>
                          <p:cTn id="10" fill="hold">
                            <p:stCondLst>
                              <p:cond delay="4101"/>
                            </p:stCondLst>
                            <p:childTnLst>
                              <p:par>
                                <p:cTn id="11" presetID="1" presetClass="mediacall" presetSubtype="0" fill="hold" nodeType="afterEffect">
                                  <p:stCondLst>
                                    <p:cond delay="999"/>
                                  </p:stCondLst>
                                  <p:childTnLst>
                                    <p:cmd type="call" cmd="playFrom(0.0)">
                                      <p:cBhvr>
                                        <p:cTn id="12" dur="3583" fill="hold"/>
                                        <p:tgtEl>
                                          <p:spTgt spid="5"/>
                                        </p:tgtEl>
                                      </p:cBhvr>
                                    </p:cmd>
                                  </p:childTnLst>
                                </p:cTn>
                              </p:par>
                            </p:childTnLst>
                          </p:cTn>
                        </p:par>
                        <p:par>
                          <p:cTn id="13" fill="hold">
                            <p:stCondLst>
                              <p:cond delay="8683"/>
                            </p:stCondLst>
                            <p:childTnLst>
                              <p:par>
                                <p:cTn id="14" presetID="3" presetClass="mediacall" presetSubtype="0" fill="hold" nodeType="afterEffect">
                                  <p:stCondLst>
                                    <p:cond delay="1500"/>
                                  </p:stCondLst>
                                  <p:childTnLst>
                                    <p:cmd type="call" cmd="stop">
                                      <p:cBhvr>
                                        <p:cTn id="15" dur="1"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right)">
                                      <p:cBhvr>
                                        <p:cTn id="30" dur="500"/>
                                        <p:tgtEl>
                                          <p:spTgt spid="49"/>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1" presetClass="mediacall" presetSubtype="0" fill="hold" nodeType="withEffect">
                                  <p:stCondLst>
                                    <p:cond delay="0"/>
                                  </p:stCondLst>
                                  <p:childTnLst>
                                    <p:cmd type="call" cmd="playFrom(0.0)">
                                      <p:cBhvr>
                                        <p:cTn id="38" dur="4500" fill="hold"/>
                                        <p:tgtEl>
                                          <p:spTgt spid="6"/>
                                        </p:tgtEl>
                                      </p:cBhvr>
                                    </p:cmd>
                                  </p:childTnLst>
                                </p:cTn>
                              </p:par>
                            </p:childTnLst>
                          </p:cTn>
                        </p:par>
                        <p:par>
                          <p:cTn id="39" fill="hold">
                            <p:stCondLst>
                              <p:cond delay="5000"/>
                            </p:stCondLst>
                            <p:childTnLst>
                              <p:par>
                                <p:cTn id="40" presetID="3" presetClass="mediacall" presetSubtype="0" fill="hold" nodeType="afterEffect">
                                  <p:stCondLst>
                                    <p:cond delay="0"/>
                                  </p:stCondLst>
                                  <p:childTnLst>
                                    <p:cmd type="call" cmd="stop">
                                      <p:cBhvr>
                                        <p:cTn id="41" dur="1" fill="hold"/>
                                        <p:tgtEl>
                                          <p:spTgt spid="6"/>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500"/>
                                        <p:tgtEl>
                                          <p:spTgt spid="45"/>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par>
                                <p:cTn id="53" presetID="1" presetClass="mediacall" presetSubtype="0" fill="hold" nodeType="withEffect">
                                  <p:stCondLst>
                                    <p:cond delay="0"/>
                                  </p:stCondLst>
                                  <p:childTnLst>
                                    <p:cmd type="call" cmd="playFrom(0.0)">
                                      <p:cBhvr>
                                        <p:cTn id="54" dur="6467" fill="hold"/>
                                        <p:tgtEl>
                                          <p:spTgt spid="7"/>
                                        </p:tgtEl>
                                      </p:cBhvr>
                                    </p:cmd>
                                  </p:childTnLst>
                                </p:cTn>
                              </p:par>
                            </p:childTnLst>
                          </p:cTn>
                        </p:par>
                        <p:par>
                          <p:cTn id="55" fill="hold">
                            <p:stCondLst>
                              <p:cond delay="6967"/>
                            </p:stCondLst>
                            <p:childTnLst>
                              <p:par>
                                <p:cTn id="56" presetID="3" presetClass="mediacall" presetSubtype="0" fill="hold" nodeType="afterEffect">
                                  <p:stCondLst>
                                    <p:cond delay="0"/>
                                  </p:stCondLst>
                                  <p:childTnLst>
                                    <p:cmd type="call" cmd="stop">
                                      <p:cBhvr>
                                        <p:cTn id="57" dur="1" fill="hold"/>
                                        <p:tgtEl>
                                          <p:spTgt spid="7"/>
                                        </p:tgtEl>
                                      </p:cBhvr>
                                    </p:cmd>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p:cTn id="66" dur="500" fill="hold"/>
                                        <p:tgtEl>
                                          <p:spTgt spid="35"/>
                                        </p:tgtEl>
                                        <p:attrNameLst>
                                          <p:attrName>ppt_w</p:attrName>
                                        </p:attrNameLst>
                                      </p:cBhvr>
                                      <p:tavLst>
                                        <p:tav tm="0">
                                          <p:val>
                                            <p:fltVal val="0"/>
                                          </p:val>
                                        </p:tav>
                                        <p:tav tm="100000">
                                          <p:val>
                                            <p:strVal val="#ppt_w"/>
                                          </p:val>
                                        </p:tav>
                                      </p:tavLst>
                                    </p:anim>
                                    <p:anim calcmode="lin" valueType="num">
                                      <p:cBhvr>
                                        <p:cTn id="67" dur="500" fill="hold"/>
                                        <p:tgtEl>
                                          <p:spTgt spid="35"/>
                                        </p:tgtEl>
                                        <p:attrNameLst>
                                          <p:attrName>ppt_h</p:attrName>
                                        </p:attrNameLst>
                                      </p:cBhvr>
                                      <p:tavLst>
                                        <p:tav tm="0">
                                          <p:val>
                                            <p:fltVal val="0"/>
                                          </p:val>
                                        </p:tav>
                                        <p:tav tm="100000">
                                          <p:val>
                                            <p:strVal val="#ppt_h"/>
                                          </p:val>
                                        </p:tav>
                                      </p:tavLst>
                                    </p:anim>
                                    <p:animEffect transition="in" filter="fade">
                                      <p:cBhvr>
                                        <p:cTn id="68" dur="500"/>
                                        <p:tgtEl>
                                          <p:spTgt spid="35"/>
                                        </p:tgtEl>
                                      </p:cBhvr>
                                    </p:animEffect>
                                  </p:childTnLst>
                                </p:cTn>
                              </p:par>
                              <p:par>
                                <p:cTn id="69" presetID="1" presetClass="mediacall" presetSubtype="0" fill="hold" nodeType="withEffect">
                                  <p:stCondLst>
                                    <p:cond delay="0"/>
                                  </p:stCondLst>
                                  <p:childTnLst>
                                    <p:cmd type="call" cmd="playFrom(0.0)">
                                      <p:cBhvr>
                                        <p:cTn id="70" dur="5803" fill="hold"/>
                                        <p:tgtEl>
                                          <p:spTgt spid="8"/>
                                        </p:tgtEl>
                                      </p:cBhvr>
                                    </p:cmd>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childTnLst>
                          </p:cTn>
                        </p:par>
                        <p:par>
                          <p:cTn id="76" fill="hold">
                            <p:stCondLst>
                              <p:cond delay="500"/>
                            </p:stCondLst>
                            <p:childTnLst>
                              <p:par>
                                <p:cTn id="77" presetID="3" presetClass="mediacall" presetSubtype="0" fill="hold" nodeType="afterEffect">
                                  <p:stCondLst>
                                    <p:cond delay="0"/>
                                  </p:stCondLst>
                                  <p:childTnLst>
                                    <p:cmd type="call" cmd="stop">
                                      <p:cBhvr>
                                        <p:cTn id="7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4"/>
                </p:tgtEl>
              </p:cMediaNode>
            </p:audio>
            <p:audio>
              <p:cMediaNode vol="100000">
                <p:cTn id="80" fill="hold" display="0">
                  <p:stCondLst>
                    <p:cond delay="indefinite"/>
                  </p:stCondLst>
                  <p:endCondLst>
                    <p:cond evt="onStopAudio" delay="0">
                      <p:tgtEl>
                        <p:sldTgt/>
                      </p:tgtEl>
                    </p:cond>
                  </p:endCondLst>
                </p:cTn>
                <p:tgtEl>
                  <p:spTgt spid="5"/>
                </p:tgtEl>
              </p:cMediaNode>
            </p:audio>
            <p:audio>
              <p:cMediaNode vol="100000">
                <p:cTn id="81" fill="hold" display="0">
                  <p:stCondLst>
                    <p:cond delay="indefinite"/>
                  </p:stCondLst>
                  <p:endCondLst>
                    <p:cond evt="onStopAudio" delay="0">
                      <p:tgtEl>
                        <p:sldTgt/>
                      </p:tgtEl>
                    </p:cond>
                  </p:endCondLst>
                </p:cTn>
                <p:tgtEl>
                  <p:spTgt spid="6"/>
                </p:tgtEl>
              </p:cMediaNode>
            </p:audio>
            <p:audio>
              <p:cMediaNode vol="100000">
                <p:cTn id="82" fill="hold" display="0">
                  <p:stCondLst>
                    <p:cond delay="indefinite"/>
                  </p:stCondLst>
                  <p:endCondLst>
                    <p:cond evt="onStopAudio" delay="0">
                      <p:tgtEl>
                        <p:sldTgt/>
                      </p:tgtEl>
                    </p:cond>
                  </p:endCondLst>
                </p:cTn>
                <p:tgtEl>
                  <p:spTgt spid="7"/>
                </p:tgtEl>
              </p:cMediaNode>
            </p:audio>
            <p:audio>
              <p:cMediaNode vol="100000">
                <p:cTn id="83" fill="hold" display="0">
                  <p:stCondLst>
                    <p:cond delay="indefinite"/>
                  </p:stCondLst>
                  <p:endCondLst>
                    <p:cond evt="onStopAudio" delay="0">
                      <p:tgtEl>
                        <p:sldTgt/>
                      </p:tgtEl>
                    </p:cond>
                  </p:endCondLst>
                </p:cTn>
                <p:tgtEl>
                  <p:spTgt spid="8"/>
                </p:tgtEl>
              </p:cMediaNode>
            </p:audio>
          </p:childTnLst>
        </p:cTn>
      </p:par>
    </p:tnLst>
    <p:bldLst>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Nouns</a:t>
            </a:r>
            <a:endParaRPr lang="en-GB" dirty="0"/>
          </a:p>
        </p:txBody>
      </p:sp>
      <p:sp>
        <p:nvSpPr>
          <p:cNvPr id="5" name="Content Placeholder 2"/>
          <p:cNvSpPr txBox="1">
            <a:spLocks/>
          </p:cNvSpPr>
          <p:nvPr/>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19" name="Group 18"/>
          <p:cNvGrpSpPr/>
          <p:nvPr/>
        </p:nvGrpSpPr>
        <p:grpSpPr>
          <a:xfrm>
            <a:off x="452337" y="1345252"/>
            <a:ext cx="7467599" cy="1087768"/>
            <a:chOff x="452337" y="1345252"/>
            <a:chExt cx="7467599" cy="1087768"/>
          </a:xfrm>
          <a:solidFill>
            <a:srgbClr val="F2DBD2"/>
          </a:solidFill>
        </p:grpSpPr>
        <p:sp>
          <p:nvSpPr>
            <p:cNvPr id="14" name="Rectangle 13"/>
            <p:cNvSpPr/>
            <p:nvPr/>
          </p:nvSpPr>
          <p:spPr>
            <a:xfrm>
              <a:off x="452337" y="1345252"/>
              <a:ext cx="7467599" cy="1087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a:off x="680937" y="1485050"/>
              <a:ext cx="0" cy="831199"/>
            </a:xfrm>
            <a:prstGeom prst="line">
              <a:avLst/>
            </a:prstGeom>
            <a:grpFill/>
            <a:ln w="57150">
              <a:solidFill>
                <a:srgbClr val="C7615A"/>
              </a:solidFill>
            </a:ln>
          </p:spPr>
          <p:style>
            <a:lnRef idx="3">
              <a:schemeClr val="accent1"/>
            </a:lnRef>
            <a:fillRef idx="0">
              <a:schemeClr val="accent1"/>
            </a:fillRef>
            <a:effectRef idx="2">
              <a:schemeClr val="accent1"/>
            </a:effectRef>
            <a:fontRef idx="minor">
              <a:schemeClr val="tx1"/>
            </a:fontRef>
          </p:style>
        </p:cxnSp>
        <p:sp>
          <p:nvSpPr>
            <p:cNvPr id="17" name="Content Placeholder 2"/>
            <p:cNvSpPr txBox="1">
              <a:spLocks/>
            </p:cNvSpPr>
            <p:nvPr/>
          </p:nvSpPr>
          <p:spPr>
            <a:xfrm>
              <a:off x="786320" y="1520679"/>
              <a:ext cx="5715000" cy="854226"/>
            </a:xfrm>
            <a:prstGeom prst="rect">
              <a:avLst/>
            </a:prstGeom>
            <a:grp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Proper nouns</a:t>
              </a:r>
              <a:endParaRPr lang="en-ZA" b="1" dirty="0"/>
            </a:p>
            <a:p>
              <a:pPr marL="0" indent="0">
                <a:lnSpc>
                  <a:spcPct val="100000"/>
                </a:lnSpc>
                <a:spcBef>
                  <a:spcPts val="0"/>
                </a:spcBef>
                <a:buNone/>
              </a:pPr>
              <a:r>
                <a:rPr lang="en-ZA" sz="1800" dirty="0" smtClean="0"/>
                <a:t>Wednesday, March</a:t>
              </a:r>
              <a:endParaRPr lang="en-ZA" sz="1800" dirty="0"/>
            </a:p>
            <a:p>
              <a:pPr marL="0" indent="0">
                <a:lnSpc>
                  <a:spcPct val="110000"/>
                </a:lnSpc>
                <a:buFont typeface="Arial" panose="020B0604020202020204" pitchFamily="34" charset="0"/>
                <a:buNone/>
              </a:pPr>
              <a:endParaRPr lang="en-ZA" dirty="0" smtClean="0"/>
            </a:p>
          </p:txBody>
        </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337" y="1434927"/>
            <a:ext cx="686612" cy="881322"/>
          </a:xfrm>
          <a:prstGeom prst="rect">
            <a:avLst/>
          </a:prstGeom>
          <a:noFill/>
          <a:ln>
            <a:noFill/>
          </a:ln>
        </p:spPr>
      </p:pic>
      <p:grpSp>
        <p:nvGrpSpPr>
          <p:cNvPr id="36" name="Group 35"/>
          <p:cNvGrpSpPr/>
          <p:nvPr/>
        </p:nvGrpSpPr>
        <p:grpSpPr>
          <a:xfrm>
            <a:off x="452337" y="2516994"/>
            <a:ext cx="7467599" cy="1087768"/>
            <a:chOff x="452337" y="2516994"/>
            <a:chExt cx="7467599" cy="1087768"/>
          </a:xfrm>
          <a:solidFill>
            <a:srgbClr val="EAF1DD"/>
          </a:solidFill>
        </p:grpSpPr>
        <p:sp>
          <p:nvSpPr>
            <p:cNvPr id="20" name="Rectangle 19"/>
            <p:cNvSpPr/>
            <p:nvPr/>
          </p:nvSpPr>
          <p:spPr>
            <a:xfrm>
              <a:off x="452337" y="2516994"/>
              <a:ext cx="7467599" cy="1087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p:nvPr/>
          </p:nvCxnSpPr>
          <p:spPr>
            <a:xfrm>
              <a:off x="680937" y="2656792"/>
              <a:ext cx="0" cy="831199"/>
            </a:xfrm>
            <a:prstGeom prst="line">
              <a:avLst/>
            </a:prstGeom>
            <a:grpFill/>
            <a:ln w="57150">
              <a:solidFill>
                <a:srgbClr val="A3BD65"/>
              </a:solidFill>
            </a:ln>
          </p:spPr>
          <p:style>
            <a:lnRef idx="3">
              <a:schemeClr val="accent1"/>
            </a:lnRef>
            <a:fillRef idx="0">
              <a:schemeClr val="accent1"/>
            </a:fillRef>
            <a:effectRef idx="2">
              <a:schemeClr val="accent1"/>
            </a:effectRef>
            <a:fontRef idx="minor">
              <a:schemeClr val="tx1"/>
            </a:fontRef>
          </p:style>
        </p:cxnSp>
        <p:sp>
          <p:nvSpPr>
            <p:cNvPr id="22" name="Content Placeholder 2"/>
            <p:cNvSpPr txBox="1">
              <a:spLocks/>
            </p:cNvSpPr>
            <p:nvPr/>
          </p:nvSpPr>
          <p:spPr>
            <a:xfrm>
              <a:off x="786320" y="2692421"/>
              <a:ext cx="5715000" cy="854226"/>
            </a:xfrm>
            <a:prstGeom prst="rect">
              <a:avLst/>
            </a:prstGeom>
            <a:grp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Common nouns</a:t>
              </a:r>
              <a:endParaRPr lang="en-ZA" b="1" dirty="0"/>
            </a:p>
            <a:p>
              <a:pPr marL="0" indent="0">
                <a:lnSpc>
                  <a:spcPct val="100000"/>
                </a:lnSpc>
                <a:spcBef>
                  <a:spcPts val="0"/>
                </a:spcBef>
                <a:buNone/>
              </a:pPr>
              <a:r>
                <a:rPr lang="en-ZA" sz="1800" dirty="0" smtClean="0"/>
                <a:t>Pen</a:t>
              </a:r>
              <a:endParaRPr lang="en-ZA" sz="1800" dirty="0"/>
            </a:p>
            <a:p>
              <a:pPr marL="0" indent="0">
                <a:lnSpc>
                  <a:spcPct val="110000"/>
                </a:lnSpc>
                <a:buFont typeface="Arial" panose="020B0604020202020204" pitchFamily="34" charset="0"/>
                <a:buNone/>
              </a:pPr>
              <a:endParaRPr lang="en-ZA" dirty="0" smtClean="0"/>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337" y="2670506"/>
            <a:ext cx="686612" cy="753648"/>
          </a:xfrm>
          <a:prstGeom prst="rect">
            <a:avLst/>
          </a:prstGeom>
          <a:noFill/>
          <a:ln>
            <a:noFill/>
          </a:ln>
        </p:spPr>
      </p:pic>
      <p:grpSp>
        <p:nvGrpSpPr>
          <p:cNvPr id="37" name="Group 36"/>
          <p:cNvGrpSpPr/>
          <p:nvPr/>
        </p:nvGrpSpPr>
        <p:grpSpPr>
          <a:xfrm>
            <a:off x="457201" y="3712832"/>
            <a:ext cx="7467599" cy="1087768"/>
            <a:chOff x="457201" y="3712832"/>
            <a:chExt cx="7467599" cy="1087768"/>
          </a:xfrm>
          <a:solidFill>
            <a:srgbClr val="DDD1E7"/>
          </a:solidFill>
        </p:grpSpPr>
        <p:sp>
          <p:nvSpPr>
            <p:cNvPr id="24" name="Rectangle 23"/>
            <p:cNvSpPr/>
            <p:nvPr/>
          </p:nvSpPr>
          <p:spPr>
            <a:xfrm>
              <a:off x="457201" y="3712832"/>
              <a:ext cx="7467599" cy="1087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a:off x="685801" y="3852630"/>
              <a:ext cx="0" cy="831199"/>
            </a:xfrm>
            <a:prstGeom prst="line">
              <a:avLst/>
            </a:prstGeom>
            <a:grpFill/>
            <a:ln w="57150">
              <a:solidFill>
                <a:srgbClr val="824A9D"/>
              </a:solidFill>
            </a:ln>
          </p:spPr>
          <p:style>
            <a:lnRef idx="3">
              <a:schemeClr val="accent1"/>
            </a:lnRef>
            <a:fillRef idx="0">
              <a:schemeClr val="accent1"/>
            </a:fillRef>
            <a:effectRef idx="2">
              <a:schemeClr val="accent1"/>
            </a:effectRef>
            <a:fontRef idx="minor">
              <a:schemeClr val="tx1"/>
            </a:fontRef>
          </p:style>
        </p:cxnSp>
        <p:sp>
          <p:nvSpPr>
            <p:cNvPr id="27" name="Content Placeholder 2"/>
            <p:cNvSpPr txBox="1">
              <a:spLocks/>
            </p:cNvSpPr>
            <p:nvPr/>
          </p:nvSpPr>
          <p:spPr>
            <a:xfrm>
              <a:off x="791184" y="3888259"/>
              <a:ext cx="5715000" cy="854226"/>
            </a:xfrm>
            <a:prstGeom prst="rect">
              <a:avLst/>
            </a:prstGeom>
            <a:grp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Abstract nouns</a:t>
              </a:r>
              <a:endParaRPr lang="en-ZA" b="1" dirty="0"/>
            </a:p>
            <a:p>
              <a:pPr marL="0" indent="0">
                <a:lnSpc>
                  <a:spcPct val="100000"/>
                </a:lnSpc>
                <a:spcBef>
                  <a:spcPts val="0"/>
                </a:spcBef>
                <a:buNone/>
              </a:pPr>
              <a:r>
                <a:rPr lang="en-ZA" sz="1800" dirty="0" smtClean="0"/>
                <a:t>Determination</a:t>
              </a:r>
              <a:endParaRPr lang="en-ZA" sz="1800" dirty="0"/>
            </a:p>
            <a:p>
              <a:pPr marL="0" indent="0">
                <a:lnSpc>
                  <a:spcPct val="110000"/>
                </a:lnSpc>
                <a:buFont typeface="Arial" panose="020B0604020202020204" pitchFamily="34" charset="0"/>
                <a:buNone/>
              </a:pPr>
              <a:endParaRPr lang="en-ZA" dirty="0" smtClean="0"/>
            </a:p>
          </p:txBody>
        </p:sp>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608" y="3852630"/>
            <a:ext cx="603341" cy="753648"/>
          </a:xfrm>
          <a:prstGeom prst="rect">
            <a:avLst/>
          </a:prstGeom>
          <a:noFill/>
          <a:ln>
            <a:noFill/>
          </a:ln>
        </p:spPr>
      </p:pic>
      <p:grpSp>
        <p:nvGrpSpPr>
          <p:cNvPr id="38" name="Group 37"/>
          <p:cNvGrpSpPr/>
          <p:nvPr/>
        </p:nvGrpSpPr>
        <p:grpSpPr>
          <a:xfrm>
            <a:off x="452337" y="4914856"/>
            <a:ext cx="7467599" cy="1087768"/>
            <a:chOff x="452337" y="4914856"/>
            <a:chExt cx="7467599" cy="1087768"/>
          </a:xfrm>
          <a:solidFill>
            <a:srgbClr val="CAE9E2"/>
          </a:solidFill>
        </p:grpSpPr>
        <p:sp>
          <p:nvSpPr>
            <p:cNvPr id="29" name="Rectangle 28"/>
            <p:cNvSpPr/>
            <p:nvPr/>
          </p:nvSpPr>
          <p:spPr>
            <a:xfrm>
              <a:off x="452337" y="4914856"/>
              <a:ext cx="7467599" cy="1087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80937" y="5054654"/>
              <a:ext cx="0" cy="831199"/>
            </a:xfrm>
            <a:prstGeom prst="line">
              <a:avLst/>
            </a:prstGeom>
            <a:grpFill/>
            <a:ln w="57150">
              <a:solidFill>
                <a:srgbClr val="00A58B"/>
              </a:solidFill>
            </a:ln>
          </p:spPr>
          <p:style>
            <a:lnRef idx="3">
              <a:schemeClr val="accent1"/>
            </a:lnRef>
            <a:fillRef idx="0">
              <a:schemeClr val="accent1"/>
            </a:fillRef>
            <a:effectRef idx="2">
              <a:schemeClr val="accent1"/>
            </a:effectRef>
            <a:fontRef idx="minor">
              <a:schemeClr val="tx1"/>
            </a:fontRef>
          </p:style>
        </p:cxnSp>
        <p:sp>
          <p:nvSpPr>
            <p:cNvPr id="31" name="Content Placeholder 2"/>
            <p:cNvSpPr txBox="1">
              <a:spLocks/>
            </p:cNvSpPr>
            <p:nvPr/>
          </p:nvSpPr>
          <p:spPr>
            <a:xfrm>
              <a:off x="786320" y="5090283"/>
              <a:ext cx="5715000" cy="854226"/>
            </a:xfrm>
            <a:prstGeom prst="rect">
              <a:avLst/>
            </a:prstGeom>
            <a:grp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Collective nouns</a:t>
              </a:r>
            </a:p>
            <a:p>
              <a:pPr marL="0" indent="0">
                <a:lnSpc>
                  <a:spcPct val="100000"/>
                </a:lnSpc>
                <a:spcBef>
                  <a:spcPts val="0"/>
                </a:spcBef>
                <a:buNone/>
              </a:pPr>
              <a:r>
                <a:rPr lang="en-ZA" sz="1800" dirty="0" smtClean="0"/>
                <a:t>A pack of cards</a:t>
              </a:r>
            </a:p>
            <a:p>
              <a:pPr marL="0" indent="0">
                <a:lnSpc>
                  <a:spcPct val="110000"/>
                </a:lnSpc>
                <a:buFont typeface="Arial" panose="020B0604020202020204" pitchFamily="34" charset="0"/>
                <a:buNone/>
              </a:pPr>
              <a:endParaRPr lang="en-ZA" dirty="0" smtClean="0"/>
            </a:p>
          </p:txBody>
        </p:sp>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9928" y="5037032"/>
            <a:ext cx="1245360" cy="827812"/>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432" y="1962984"/>
            <a:ext cx="3457379" cy="3957900"/>
          </a:xfrm>
          <a:prstGeom prst="rect">
            <a:avLst/>
          </a:prstGeom>
        </p:spPr>
      </p:pic>
    </p:spTree>
    <p:extLst>
      <p:ext uri="{BB962C8B-B14F-4D97-AF65-F5344CB8AC3E}">
        <p14:creationId xmlns:p14="http://schemas.microsoft.com/office/powerpoint/2010/main" val="22009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0-#ppt_w/2"/>
                                          </p:val>
                                        </p:tav>
                                        <p:tav tm="100000">
                                          <p:val>
                                            <p:strVal val="#ppt_x"/>
                                          </p:val>
                                        </p:tav>
                                      </p:tavLst>
                                    </p:anim>
                                    <p:anim calcmode="lin" valueType="num">
                                      <p:cBhvr additive="base">
                                        <p:cTn id="42" dur="500" fill="hold"/>
                                        <p:tgtEl>
                                          <p:spTgt spid="38"/>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Nouns in a picture</a:t>
            </a:r>
            <a:endParaRPr lang="en-GB" dirty="0"/>
          </a:p>
        </p:txBody>
      </p:sp>
      <p:sp>
        <p:nvSpPr>
          <p:cNvPr id="26" name="Content Placeholder 2"/>
          <p:cNvSpPr>
            <a:spLocks noGrp="1"/>
          </p:cNvSpPr>
          <p:nvPr>
            <p:ph idx="1"/>
          </p:nvPr>
        </p:nvSpPr>
        <p:spPr>
          <a:xfrm>
            <a:off x="381001" y="4343400"/>
            <a:ext cx="7905751" cy="1524000"/>
          </a:xfrm>
        </p:spPr>
        <p:txBody>
          <a:bodyPr/>
          <a:lstStyle/>
          <a:p>
            <a:pPr marL="0" indent="0">
              <a:buNone/>
            </a:pPr>
            <a:r>
              <a:rPr lang="en-ZA" b="1" dirty="0" smtClean="0"/>
              <a:t>Proper </a:t>
            </a:r>
            <a:r>
              <a:rPr lang="en-ZA" b="1" dirty="0"/>
              <a:t>noun: </a:t>
            </a:r>
            <a:r>
              <a:rPr lang="en-ZA" dirty="0"/>
              <a:t>Mount Kilimanjaro, Mount Everest</a:t>
            </a:r>
          </a:p>
          <a:p>
            <a:pPr marL="0" indent="0">
              <a:buNone/>
            </a:pPr>
            <a:r>
              <a:rPr lang="en-ZA" b="1" dirty="0"/>
              <a:t>Common noun: </a:t>
            </a:r>
            <a:r>
              <a:rPr lang="en-ZA" dirty="0"/>
              <a:t>mountain, mountaineer, snow</a:t>
            </a:r>
          </a:p>
          <a:p>
            <a:pPr marL="0" indent="0">
              <a:buNone/>
            </a:pPr>
            <a:r>
              <a:rPr lang="en-ZA" b="1" dirty="0"/>
              <a:t>Abstract noun: </a:t>
            </a:r>
            <a:r>
              <a:rPr lang="en-ZA" dirty="0"/>
              <a:t>courage, strength, perseverance</a:t>
            </a:r>
          </a:p>
          <a:p>
            <a:pPr marL="0" indent="0">
              <a:buNone/>
            </a:pPr>
            <a:r>
              <a:rPr lang="en-ZA" b="1" dirty="0"/>
              <a:t>Collective noun: </a:t>
            </a:r>
            <a:r>
              <a:rPr lang="en-ZA" dirty="0"/>
              <a:t>a range of mountains, a team of climbers</a:t>
            </a:r>
          </a:p>
          <a:p>
            <a:pPr marL="0" indent="0">
              <a:buNone/>
            </a:pPr>
            <a:endParaRPr lang="en-Z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475932"/>
            <a:ext cx="5308967" cy="2441719"/>
          </a:xfrm>
          <a:prstGeom prst="rect">
            <a:avLst/>
          </a:prstGeom>
        </p:spPr>
      </p:pic>
    </p:spTree>
    <p:extLst>
      <p:ext uri="{BB962C8B-B14F-4D97-AF65-F5344CB8AC3E}">
        <p14:creationId xmlns:p14="http://schemas.microsoft.com/office/powerpoint/2010/main" val="31616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2.4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2</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smtClean="0">
                <a:solidFill>
                  <a:schemeClr val="tx1"/>
                </a:solidFill>
              </a:rPr>
              <a:t>Test </a:t>
            </a:r>
            <a:r>
              <a:rPr lang="en-ZA" sz="1800" b="0" dirty="0">
                <a:solidFill>
                  <a:schemeClr val="tx1"/>
                </a:solidFill>
              </a:rPr>
              <a:t>your knowledge of this section by completing Learning activity 2.4 on page 22 of your </a:t>
            </a:r>
            <a:r>
              <a:rPr lang="en-ZA" sz="1800" b="0" i="1" dirty="0">
                <a:solidFill>
                  <a:schemeClr val="tx1"/>
                </a:solidFill>
              </a:rPr>
              <a:t>Student’s Book</a:t>
            </a:r>
            <a:r>
              <a:rPr lang="en-ZA" sz="1800" b="0" dirty="0">
                <a:solidFill>
                  <a:schemeClr val="tx1"/>
                </a:solidFill>
              </a:rPr>
              <a:t>.</a:t>
            </a:r>
          </a:p>
          <a:p>
            <a:endParaRPr lang="en-ZA" sz="1800" b="0" dirty="0">
              <a:solidFill>
                <a:schemeClr val="tx1"/>
              </a:solidFill>
            </a:endParaRPr>
          </a:p>
        </p:txBody>
      </p:sp>
    </p:spTree>
    <p:extLst>
      <p:ext uri="{BB962C8B-B14F-4D97-AF65-F5344CB8AC3E}">
        <p14:creationId xmlns:p14="http://schemas.microsoft.com/office/powerpoint/2010/main" val="426749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Articles</a:t>
            </a:r>
            <a:endParaRPr lang="en-GB" dirty="0"/>
          </a:p>
        </p:txBody>
      </p:sp>
      <p:sp>
        <p:nvSpPr>
          <p:cNvPr id="26" name="Content Placeholder 2"/>
          <p:cNvSpPr>
            <a:spLocks noGrp="1"/>
          </p:cNvSpPr>
          <p:nvPr>
            <p:ph idx="1"/>
          </p:nvPr>
        </p:nvSpPr>
        <p:spPr>
          <a:xfrm>
            <a:off x="338136" y="1371600"/>
            <a:ext cx="7905751" cy="1524000"/>
          </a:xfrm>
        </p:spPr>
        <p:txBody>
          <a:bodyPr/>
          <a:lstStyle/>
          <a:p>
            <a:pPr marL="0" indent="0">
              <a:buNone/>
            </a:pPr>
            <a:r>
              <a:rPr lang="en-ZA" dirty="0"/>
              <a:t>A word (a, an, the) used before a noun to show whether you are referring to something in particular, or a general example of something</a:t>
            </a:r>
            <a:r>
              <a:rPr lang="en-ZA" dirty="0" smtClean="0"/>
              <a:t>:</a:t>
            </a:r>
          </a:p>
          <a:p>
            <a:pPr marL="0" indent="0">
              <a:buNone/>
            </a:pPr>
            <a:endParaRPr lang="en-ZA" sz="2400" b="1" dirty="0" smtClean="0"/>
          </a:p>
          <a:p>
            <a:pPr marL="0" indent="0">
              <a:buNone/>
            </a:pPr>
            <a:endParaRPr lang="en-ZA" sz="2400" b="1" dirty="0"/>
          </a:p>
          <a:p>
            <a:pPr marL="0" indent="0">
              <a:buNone/>
            </a:pPr>
            <a:endParaRPr lang="en-ZA" sz="2400" b="1" dirty="0" smtClean="0"/>
          </a:p>
          <a:p>
            <a:pPr marL="0" indent="0">
              <a:buNone/>
            </a:pPr>
            <a:endParaRPr lang="en-ZA" sz="2400" b="1" dirty="0" smtClean="0"/>
          </a:p>
          <a:p>
            <a:pPr marL="0" indent="0">
              <a:buNone/>
            </a:pPr>
            <a:endParaRPr lang="en-ZA" sz="2400" b="1" dirty="0"/>
          </a:p>
          <a:p>
            <a:pPr marL="0" indent="0" algn="ctr">
              <a:buNone/>
            </a:pPr>
            <a:endParaRPr lang="en-ZA" sz="2400" b="1" dirty="0" smtClean="0"/>
          </a:p>
          <a:p>
            <a:pPr marL="457200" lvl="1" indent="0">
              <a:buNone/>
            </a:pPr>
            <a:endParaRPr lang="en-ZA" sz="2400"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840669" y="5561846"/>
            <a:ext cx="1905000" cy="686554"/>
          </a:xfrm>
          <a:prstGeom prst="rect">
            <a:avLst/>
          </a:prstGeom>
        </p:spPr>
      </p:pic>
      <p:pic>
        <p:nvPicPr>
          <p:cNvPr id="7" name="Picture 6" descr="https://macmillan-dam.captureweb.co.uk/assets/thumbnails/451/3/ac0b46f4716fc48dc92f4378162ad0f0.jpg"/>
          <p:cNvPicPr/>
          <p:nvPr/>
        </p:nvPicPr>
        <p:blipFill>
          <a:blip r:embed="rId3">
            <a:extLst>
              <a:ext uri="{28A0092B-C50C-407E-A947-70E740481C1C}">
                <a14:useLocalDpi xmlns:a14="http://schemas.microsoft.com/office/drawing/2010/main" val="0"/>
              </a:ext>
            </a:extLst>
          </a:blip>
          <a:srcRect/>
          <a:stretch>
            <a:fillRect/>
          </a:stretch>
        </p:blipFill>
        <p:spPr bwMode="auto">
          <a:xfrm>
            <a:off x="1919811" y="2399563"/>
            <a:ext cx="4542378" cy="2684133"/>
          </a:xfrm>
          <a:prstGeom prst="rect">
            <a:avLst/>
          </a:prstGeom>
          <a:noFill/>
          <a:ln>
            <a:noFill/>
          </a:ln>
        </p:spPr>
      </p:pic>
      <p:cxnSp>
        <p:nvCxnSpPr>
          <p:cNvPr id="8" name="Straight Connector 7"/>
          <p:cNvCxnSpPr/>
          <p:nvPr/>
        </p:nvCxnSpPr>
        <p:spPr>
          <a:xfrm rot="16200000">
            <a:off x="4191000" y="33909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2133600"/>
            <a:ext cx="3457379" cy="3957900"/>
          </a:xfrm>
          <a:prstGeom prst="rect">
            <a:avLst/>
          </a:prstGeom>
        </p:spPr>
      </p:pic>
      <p:sp>
        <p:nvSpPr>
          <p:cNvPr id="12" name="Content Placeholder 2"/>
          <p:cNvSpPr txBox="1">
            <a:spLocks/>
          </p:cNvSpPr>
          <p:nvPr/>
        </p:nvSpPr>
        <p:spPr>
          <a:xfrm>
            <a:off x="2667000" y="5638040"/>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200" dirty="0" smtClean="0"/>
              <a:t>A</a:t>
            </a:r>
            <a:r>
              <a:rPr lang="en-ZA" sz="3200" b="1" dirty="0" smtClean="0">
                <a:solidFill>
                  <a:srgbClr val="1073B0"/>
                </a:solidFill>
              </a:rPr>
              <a:t> car</a:t>
            </a:r>
          </a:p>
          <a:p>
            <a:pPr marL="0" indent="0" algn="ctr">
              <a:buFont typeface="Arial" panose="020B0604020202020204" pitchFamily="34" charset="0"/>
              <a:buNone/>
            </a:pPr>
            <a:endParaRPr lang="en-ZA" sz="3200" b="1" dirty="0">
              <a:solidFill>
                <a:srgbClr val="1073B0"/>
              </a:solidFill>
            </a:endParaRPr>
          </a:p>
        </p:txBody>
      </p:sp>
    </p:spTree>
    <p:extLst>
      <p:ext uri="{BB962C8B-B14F-4D97-AF65-F5344CB8AC3E}">
        <p14:creationId xmlns:p14="http://schemas.microsoft.com/office/powerpoint/2010/main" val="25001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Reading for information</a:t>
            </a:r>
            <a:endParaRPr lang="en-GB" dirty="0"/>
          </a:p>
        </p:txBody>
      </p:sp>
      <p:sp>
        <p:nvSpPr>
          <p:cNvPr id="3" name="Text Placeholder 2"/>
          <p:cNvSpPr>
            <a:spLocks noGrp="1"/>
          </p:cNvSpPr>
          <p:nvPr>
            <p:ph type="body" idx="1"/>
          </p:nvPr>
        </p:nvSpPr>
        <p:spPr/>
        <p:txBody>
          <a:bodyPr/>
          <a:lstStyle/>
          <a:p>
            <a:r>
              <a:rPr lang="en-ZA" dirty="0"/>
              <a:t>Module </a:t>
            </a:r>
            <a:r>
              <a:rPr lang="en-ZA" dirty="0" smtClean="0"/>
              <a:t>2</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Articles</a:t>
            </a:r>
            <a:endParaRPr lang="en-GB" dirty="0"/>
          </a:p>
        </p:txBody>
      </p:sp>
      <p:sp>
        <p:nvSpPr>
          <p:cNvPr id="26" name="Content Placeholder 2"/>
          <p:cNvSpPr>
            <a:spLocks noGrp="1"/>
          </p:cNvSpPr>
          <p:nvPr>
            <p:ph idx="1"/>
          </p:nvPr>
        </p:nvSpPr>
        <p:spPr>
          <a:xfrm>
            <a:off x="338136" y="1371600"/>
            <a:ext cx="7905751" cy="1524000"/>
          </a:xfrm>
        </p:spPr>
        <p:txBody>
          <a:bodyPr/>
          <a:lstStyle/>
          <a:p>
            <a:pPr marL="0" indent="0">
              <a:buNone/>
            </a:pPr>
            <a:r>
              <a:rPr lang="en-ZA" dirty="0"/>
              <a:t>A word (a, an, the) used before a noun to show whether you are referring to something in particular, or a general example of something</a:t>
            </a:r>
            <a:r>
              <a:rPr lang="en-ZA" dirty="0" smtClean="0"/>
              <a:t>:</a:t>
            </a:r>
          </a:p>
          <a:p>
            <a:pPr marL="0" indent="0">
              <a:buNone/>
            </a:pPr>
            <a:endParaRPr lang="en-ZA" sz="2400" b="1" dirty="0" smtClean="0"/>
          </a:p>
          <a:p>
            <a:pPr marL="0" indent="0">
              <a:buNone/>
            </a:pPr>
            <a:endParaRPr lang="en-ZA" sz="2400" b="1" dirty="0"/>
          </a:p>
          <a:p>
            <a:pPr marL="0" indent="0">
              <a:buNone/>
            </a:pPr>
            <a:endParaRPr lang="en-ZA" sz="2400" b="1" dirty="0" smtClean="0"/>
          </a:p>
          <a:p>
            <a:pPr marL="0" indent="0">
              <a:buNone/>
            </a:pPr>
            <a:endParaRPr lang="en-ZA" sz="2400" b="1" dirty="0" smtClean="0"/>
          </a:p>
          <a:p>
            <a:pPr marL="0" indent="0">
              <a:buNone/>
            </a:pPr>
            <a:endParaRPr lang="en-ZA" sz="2400" b="1" dirty="0"/>
          </a:p>
          <a:p>
            <a:pPr marL="0" indent="0" algn="ctr">
              <a:buNone/>
            </a:pPr>
            <a:endParaRPr lang="en-ZA" sz="2400" b="1" dirty="0" smtClean="0"/>
          </a:p>
          <a:p>
            <a:pPr marL="457200" lvl="1" indent="0">
              <a:buNone/>
            </a:pPr>
            <a:endParaRPr lang="en-ZA" sz="2400" dirty="0">
              <a:solidFill>
                <a:srgbClr val="FF0000"/>
              </a:solidFill>
            </a:endParaRPr>
          </a:p>
        </p:txBody>
      </p:sp>
      <p:cxnSp>
        <p:nvCxnSpPr>
          <p:cNvPr id="8" name="Straight Connector 7"/>
          <p:cNvCxnSpPr/>
          <p:nvPr/>
        </p:nvCxnSpPr>
        <p:spPr>
          <a:xfrm rot="16200000">
            <a:off x="4191000" y="33909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2" name="Content Placeholder 2"/>
          <p:cNvSpPr txBox="1">
            <a:spLocks/>
          </p:cNvSpPr>
          <p:nvPr/>
        </p:nvSpPr>
        <p:spPr>
          <a:xfrm>
            <a:off x="1371600" y="5638040"/>
            <a:ext cx="3733800" cy="46136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200" dirty="0" smtClean="0"/>
              <a:t>An</a:t>
            </a:r>
            <a:r>
              <a:rPr lang="en-ZA" sz="3200" b="1" dirty="0" smtClean="0">
                <a:solidFill>
                  <a:srgbClr val="1073B0"/>
                </a:solidFill>
              </a:rPr>
              <a:t> </a:t>
            </a:r>
            <a:r>
              <a:rPr lang="en-ZA" sz="3200" b="1" dirty="0">
                <a:solidFill>
                  <a:srgbClr val="1073B0"/>
                </a:solidFill>
              </a:rPr>
              <a:t>old-fashioned car. </a:t>
            </a:r>
            <a:endParaRPr lang="en-ZA" sz="3200" b="1" dirty="0" smtClean="0">
              <a:solidFill>
                <a:srgbClr val="1073B0"/>
              </a:solidFill>
            </a:endParaRPr>
          </a:p>
          <a:p>
            <a:pPr marL="0" indent="0" algn="ctr">
              <a:buFont typeface="Arial" panose="020B0604020202020204" pitchFamily="34" charset="0"/>
              <a:buNone/>
            </a:pPr>
            <a:endParaRPr lang="en-ZA" sz="3200" b="1" dirty="0">
              <a:solidFill>
                <a:srgbClr val="1073B0"/>
              </a:solidFill>
            </a:endParaRPr>
          </a:p>
        </p:txBody>
      </p:sp>
      <p:pic>
        <p:nvPicPr>
          <p:cNvPr id="9" name="Picture 8" descr="https://macmillan-dam.captureweb.co.uk/assets/thumbnails/439668/3/d7fb48d5c5f0b3e845c1f8ba11a9b405.jpg"/>
          <p:cNvPicPr/>
          <p:nvPr/>
        </p:nvPicPr>
        <p:blipFill>
          <a:blip r:embed="rId2">
            <a:extLst>
              <a:ext uri="{28A0092B-C50C-407E-A947-70E740481C1C}">
                <a14:useLocalDpi xmlns:a14="http://schemas.microsoft.com/office/drawing/2010/main" val="0"/>
              </a:ext>
            </a:extLst>
          </a:blip>
          <a:srcRect/>
          <a:stretch>
            <a:fillRect/>
          </a:stretch>
        </p:blipFill>
        <p:spPr bwMode="auto">
          <a:xfrm>
            <a:off x="2561323" y="2548642"/>
            <a:ext cx="3259354" cy="2535054"/>
          </a:xfrm>
          <a:prstGeom prst="rect">
            <a:avLst/>
          </a:prstGeom>
          <a:noFill/>
          <a:ln>
            <a:no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0" y="5513459"/>
            <a:ext cx="1981200" cy="710527"/>
          </a:xfrm>
          <a:prstGeom prst="rect">
            <a:avLst/>
          </a:prstGeom>
        </p:spPr>
      </p:pic>
    </p:spTree>
    <p:extLst>
      <p:ext uri="{BB962C8B-B14F-4D97-AF65-F5344CB8AC3E}">
        <p14:creationId xmlns:p14="http://schemas.microsoft.com/office/powerpoint/2010/main" val="1003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Articles</a:t>
            </a:r>
            <a:endParaRPr lang="en-GB" dirty="0"/>
          </a:p>
        </p:txBody>
      </p:sp>
      <p:sp>
        <p:nvSpPr>
          <p:cNvPr id="26" name="Content Placeholder 2"/>
          <p:cNvSpPr>
            <a:spLocks noGrp="1"/>
          </p:cNvSpPr>
          <p:nvPr>
            <p:ph idx="1"/>
          </p:nvPr>
        </p:nvSpPr>
        <p:spPr>
          <a:xfrm>
            <a:off x="338136" y="1371600"/>
            <a:ext cx="7905751" cy="1524000"/>
          </a:xfrm>
        </p:spPr>
        <p:txBody>
          <a:bodyPr/>
          <a:lstStyle/>
          <a:p>
            <a:pPr marL="0" indent="0">
              <a:buNone/>
            </a:pPr>
            <a:r>
              <a:rPr lang="en-ZA" dirty="0"/>
              <a:t>A word (a, an, the) used before a noun to show whether you are referring to something in particular, or a general example of something</a:t>
            </a:r>
            <a:r>
              <a:rPr lang="en-ZA" dirty="0" smtClean="0"/>
              <a:t>:</a:t>
            </a:r>
          </a:p>
          <a:p>
            <a:pPr marL="0" indent="0">
              <a:buNone/>
            </a:pPr>
            <a:endParaRPr lang="en-ZA" sz="2400" b="1" dirty="0" smtClean="0"/>
          </a:p>
          <a:p>
            <a:pPr marL="0" indent="0">
              <a:buNone/>
            </a:pPr>
            <a:endParaRPr lang="en-ZA" sz="2400" b="1" dirty="0"/>
          </a:p>
          <a:p>
            <a:pPr marL="0" indent="0">
              <a:buNone/>
            </a:pPr>
            <a:endParaRPr lang="en-ZA" sz="2400" b="1" dirty="0" smtClean="0"/>
          </a:p>
          <a:p>
            <a:pPr marL="0" indent="0">
              <a:buNone/>
            </a:pPr>
            <a:endParaRPr lang="en-ZA" sz="2400" b="1" dirty="0" smtClean="0"/>
          </a:p>
          <a:p>
            <a:pPr marL="0" indent="0">
              <a:buNone/>
            </a:pPr>
            <a:endParaRPr lang="en-ZA" sz="2400" b="1" dirty="0"/>
          </a:p>
          <a:p>
            <a:pPr marL="0" indent="0" algn="ctr">
              <a:buNone/>
            </a:pPr>
            <a:endParaRPr lang="en-ZA" sz="2400" b="1" dirty="0" smtClean="0"/>
          </a:p>
          <a:p>
            <a:pPr marL="457200" lvl="1" indent="0">
              <a:buNone/>
            </a:pPr>
            <a:endParaRPr lang="en-ZA" sz="2400" dirty="0">
              <a:solidFill>
                <a:srgbClr val="FF0000"/>
              </a:solidFill>
            </a:endParaRPr>
          </a:p>
        </p:txBody>
      </p:sp>
      <p:cxnSp>
        <p:nvCxnSpPr>
          <p:cNvPr id="8" name="Straight Connector 7"/>
          <p:cNvCxnSpPr/>
          <p:nvPr/>
        </p:nvCxnSpPr>
        <p:spPr>
          <a:xfrm rot="16200000">
            <a:off x="4191000" y="33909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2" name="Content Placeholder 2"/>
          <p:cNvSpPr txBox="1">
            <a:spLocks/>
          </p:cNvSpPr>
          <p:nvPr/>
        </p:nvSpPr>
        <p:spPr>
          <a:xfrm>
            <a:off x="685800" y="5538082"/>
            <a:ext cx="4800600" cy="5124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200" dirty="0" smtClean="0"/>
              <a:t>The </a:t>
            </a:r>
            <a:r>
              <a:rPr lang="en-ZA" sz="3200" b="1" dirty="0">
                <a:solidFill>
                  <a:srgbClr val="1073B0"/>
                </a:solidFill>
              </a:rPr>
              <a:t> car that Kylie bought. </a:t>
            </a:r>
          </a:p>
          <a:p>
            <a:pPr marL="0" indent="0">
              <a:buNone/>
            </a:pPr>
            <a:endParaRPr lang="en-ZA" sz="3200" b="1" dirty="0" smtClean="0">
              <a:solidFill>
                <a:srgbClr val="1073B0"/>
              </a:solidFill>
            </a:endParaRPr>
          </a:p>
          <a:p>
            <a:pPr marL="0" indent="0" algn="ctr">
              <a:buFont typeface="Arial" panose="020B0604020202020204" pitchFamily="34" charset="0"/>
              <a:buNone/>
            </a:pPr>
            <a:endParaRPr lang="en-ZA" sz="3200" b="1" dirty="0">
              <a:solidFill>
                <a:srgbClr val="1073B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57800" y="5463289"/>
            <a:ext cx="2347609" cy="647616"/>
          </a:xfrm>
          <a:prstGeom prst="rect">
            <a:avLst/>
          </a:prstGeom>
        </p:spPr>
      </p:pic>
      <p:pic>
        <p:nvPicPr>
          <p:cNvPr id="10" name="Picture 9" descr="https://macmillan-dam.captureweb.co.uk/assets/thumbnails/450/3/63a2d1c673be524094ac2c85ae793f93.jpg"/>
          <p:cNvPicPr/>
          <p:nvPr/>
        </p:nvPicPr>
        <p:blipFill>
          <a:blip r:embed="rId3">
            <a:extLst>
              <a:ext uri="{28A0092B-C50C-407E-A947-70E740481C1C}">
                <a14:useLocalDpi xmlns:a14="http://schemas.microsoft.com/office/drawing/2010/main" val="0"/>
              </a:ext>
            </a:extLst>
          </a:blip>
          <a:srcRect/>
          <a:stretch>
            <a:fillRect/>
          </a:stretch>
        </p:blipFill>
        <p:spPr bwMode="auto">
          <a:xfrm>
            <a:off x="2175272" y="2553647"/>
            <a:ext cx="4031456" cy="2498663"/>
          </a:xfrm>
          <a:prstGeom prst="rect">
            <a:avLst/>
          </a:prstGeom>
          <a:noFill/>
          <a:ln>
            <a:noFill/>
          </a:ln>
        </p:spPr>
      </p:pic>
    </p:spTree>
    <p:extLst>
      <p:ext uri="{BB962C8B-B14F-4D97-AF65-F5344CB8AC3E}">
        <p14:creationId xmlns:p14="http://schemas.microsoft.com/office/powerpoint/2010/main" val="203902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Antonyms and synonyms</a:t>
            </a:r>
            <a:endParaRPr lang="en-GB"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4176359741"/>
              </p:ext>
            </p:extLst>
          </p:nvPr>
        </p:nvGraphicFramePr>
        <p:xfrm>
          <a:off x="347805" y="1447800"/>
          <a:ext cx="7732737" cy="4103250"/>
        </p:xfrm>
        <a:graphic>
          <a:graphicData uri="http://schemas.openxmlformats.org/drawingml/2006/table">
            <a:tbl>
              <a:tblPr firstRow="1" bandRow="1">
                <a:tableStyleId>{5C22544A-7EE6-4342-B048-85BDC9FD1C3A}</a:tableStyleId>
              </a:tblPr>
              <a:tblGrid>
                <a:gridCol w="2577579"/>
                <a:gridCol w="2577579"/>
                <a:gridCol w="2577579"/>
              </a:tblGrid>
              <a:tr h="348450">
                <a:tc>
                  <a:txBody>
                    <a:bodyPr/>
                    <a:lstStyle/>
                    <a:p>
                      <a:r>
                        <a:rPr lang="en-ZA" sz="1600" dirty="0" smtClean="0"/>
                        <a:t>Word</a:t>
                      </a:r>
                      <a:endParaRPr lang="en-ZA" sz="1600" dirty="0"/>
                    </a:p>
                  </a:txBody>
                  <a:tcPr marL="85919" marR="85919" marT="42960" marB="42960"/>
                </a:tc>
                <a:tc>
                  <a:txBody>
                    <a:bodyPr/>
                    <a:lstStyle/>
                    <a:p>
                      <a:r>
                        <a:rPr lang="en-ZA" sz="1600" dirty="0" smtClean="0"/>
                        <a:t>Antonym (opposite)</a:t>
                      </a:r>
                      <a:endParaRPr lang="en-ZA" sz="1600" dirty="0"/>
                    </a:p>
                  </a:txBody>
                  <a:tcPr marL="85919" marR="85919" marT="42960" marB="42960"/>
                </a:tc>
                <a:tc>
                  <a:txBody>
                    <a:bodyPr/>
                    <a:lstStyle/>
                    <a:p>
                      <a:r>
                        <a:rPr lang="en-ZA" sz="1600" dirty="0" smtClean="0"/>
                        <a:t>Synonym (same)</a:t>
                      </a:r>
                      <a:endParaRPr lang="en-ZA" sz="1600" dirty="0"/>
                    </a:p>
                  </a:txBody>
                  <a:tcPr marL="85919" marR="85919" marT="42960" marB="42960"/>
                </a:tc>
              </a:tr>
              <a:tr h="372317">
                <a:tc>
                  <a:txBody>
                    <a:bodyPr/>
                    <a:lstStyle/>
                    <a:p>
                      <a:r>
                        <a:rPr lang="en-ZA" sz="1900" b="1" dirty="0" smtClean="0"/>
                        <a:t>big</a:t>
                      </a:r>
                      <a:r>
                        <a:rPr lang="en-ZA" sz="1900" b="1" baseline="0" dirty="0" smtClean="0"/>
                        <a:t> </a:t>
                      </a:r>
                      <a:endParaRPr lang="en-ZA" sz="1900" b="1" dirty="0"/>
                    </a:p>
                  </a:txBody>
                  <a:tcPr marL="85919" marR="85919" marT="42960" marB="42960">
                    <a:solidFill>
                      <a:srgbClr val="D9F04E"/>
                    </a:solidFill>
                  </a:tcPr>
                </a:tc>
                <a:tc>
                  <a:txBody>
                    <a:bodyPr/>
                    <a:lstStyle/>
                    <a:p>
                      <a:r>
                        <a:rPr lang="en-ZA" sz="1900" dirty="0" smtClean="0"/>
                        <a:t>small</a:t>
                      </a:r>
                      <a:endParaRPr lang="en-ZA" sz="1900" dirty="0"/>
                    </a:p>
                  </a:txBody>
                  <a:tcPr marL="85919" marR="85919" marT="42960" marB="42960">
                    <a:solidFill>
                      <a:srgbClr val="D9F04E"/>
                    </a:solidFill>
                  </a:tcPr>
                </a:tc>
                <a:tc>
                  <a:txBody>
                    <a:bodyPr/>
                    <a:lstStyle/>
                    <a:p>
                      <a:r>
                        <a:rPr lang="en-ZA" sz="1900" dirty="0" smtClean="0"/>
                        <a:t>huge </a:t>
                      </a:r>
                      <a:endParaRPr lang="en-ZA" sz="1900" dirty="0"/>
                    </a:p>
                  </a:txBody>
                  <a:tcPr marL="85919" marR="85919" marT="42960" marB="42960">
                    <a:solidFill>
                      <a:srgbClr val="D9F04E"/>
                    </a:solidFill>
                  </a:tcPr>
                </a:tc>
              </a:tr>
              <a:tr h="372317">
                <a:tc>
                  <a:txBody>
                    <a:bodyPr/>
                    <a:lstStyle/>
                    <a:p>
                      <a:r>
                        <a:rPr lang="en-ZA" sz="1900" b="1" dirty="0" smtClean="0"/>
                        <a:t>rich </a:t>
                      </a:r>
                      <a:endParaRPr lang="en-ZA" sz="1900" b="1" dirty="0"/>
                    </a:p>
                  </a:txBody>
                  <a:tcPr marL="85919" marR="85919" marT="42960" marB="42960">
                    <a:solidFill>
                      <a:srgbClr val="F2FAC2"/>
                    </a:solidFill>
                  </a:tcPr>
                </a:tc>
                <a:tc>
                  <a:txBody>
                    <a:bodyPr/>
                    <a:lstStyle/>
                    <a:p>
                      <a:r>
                        <a:rPr lang="en-ZA" sz="1900" dirty="0" smtClean="0"/>
                        <a:t>poor </a:t>
                      </a:r>
                      <a:endParaRPr lang="en-ZA" sz="1900" dirty="0"/>
                    </a:p>
                  </a:txBody>
                  <a:tcPr marL="85919" marR="85919" marT="42960" marB="42960">
                    <a:solidFill>
                      <a:srgbClr val="F2FAC2"/>
                    </a:solidFill>
                  </a:tcPr>
                </a:tc>
                <a:tc>
                  <a:txBody>
                    <a:bodyPr/>
                    <a:lstStyle/>
                    <a:p>
                      <a:r>
                        <a:rPr lang="en-ZA" sz="1900" dirty="0" smtClean="0"/>
                        <a:t>wealthy </a:t>
                      </a:r>
                      <a:endParaRPr lang="en-ZA" sz="1900" dirty="0"/>
                    </a:p>
                  </a:txBody>
                  <a:tcPr marL="85919" marR="85919" marT="42960" marB="42960">
                    <a:solidFill>
                      <a:srgbClr val="F2FAC2"/>
                    </a:solidFill>
                  </a:tcPr>
                </a:tc>
              </a:tr>
              <a:tr h="372317">
                <a:tc>
                  <a:txBody>
                    <a:bodyPr/>
                    <a:lstStyle/>
                    <a:p>
                      <a:r>
                        <a:rPr lang="en-ZA" sz="1900" b="1" dirty="0" smtClean="0"/>
                        <a:t>happy</a:t>
                      </a:r>
                      <a:r>
                        <a:rPr lang="en-ZA" sz="1900" b="1" baseline="0" dirty="0" smtClean="0"/>
                        <a:t> </a:t>
                      </a:r>
                      <a:endParaRPr lang="en-ZA" sz="1900" b="1" dirty="0"/>
                    </a:p>
                  </a:txBody>
                  <a:tcPr marL="85919" marR="85919" marT="42960" marB="42960">
                    <a:solidFill>
                      <a:srgbClr val="D9F04E"/>
                    </a:solidFill>
                  </a:tcPr>
                </a:tc>
                <a:tc>
                  <a:txBody>
                    <a:bodyPr/>
                    <a:lstStyle/>
                    <a:p>
                      <a:r>
                        <a:rPr lang="en-ZA" sz="1900" dirty="0" smtClean="0"/>
                        <a:t>sad </a:t>
                      </a:r>
                      <a:endParaRPr lang="en-ZA" sz="1900" dirty="0"/>
                    </a:p>
                  </a:txBody>
                  <a:tcPr marL="85919" marR="85919" marT="42960" marB="42960">
                    <a:solidFill>
                      <a:srgbClr val="D9F04E"/>
                    </a:solidFill>
                  </a:tcPr>
                </a:tc>
                <a:tc>
                  <a:txBody>
                    <a:bodyPr/>
                    <a:lstStyle/>
                    <a:p>
                      <a:r>
                        <a:rPr lang="en-ZA" sz="1900" dirty="0" smtClean="0"/>
                        <a:t>joyful </a:t>
                      </a:r>
                      <a:endParaRPr lang="en-ZA" sz="1900" dirty="0"/>
                    </a:p>
                  </a:txBody>
                  <a:tcPr marL="85919" marR="85919" marT="42960" marB="42960">
                    <a:solidFill>
                      <a:srgbClr val="D9F04E"/>
                    </a:solidFill>
                  </a:tcPr>
                </a:tc>
              </a:tr>
              <a:tr h="372317">
                <a:tc>
                  <a:txBody>
                    <a:bodyPr/>
                    <a:lstStyle/>
                    <a:p>
                      <a:r>
                        <a:rPr lang="en-ZA" sz="1900" b="1" dirty="0" smtClean="0"/>
                        <a:t>adult </a:t>
                      </a:r>
                      <a:endParaRPr lang="en-ZA" sz="1900" b="1" dirty="0"/>
                    </a:p>
                  </a:txBody>
                  <a:tcPr marL="85919" marR="85919" marT="42960" marB="42960">
                    <a:solidFill>
                      <a:srgbClr val="F2FAC2"/>
                    </a:solidFill>
                  </a:tcPr>
                </a:tc>
                <a:tc>
                  <a:txBody>
                    <a:bodyPr/>
                    <a:lstStyle/>
                    <a:p>
                      <a:r>
                        <a:rPr lang="en-ZA" sz="1900" dirty="0" smtClean="0"/>
                        <a:t>child </a:t>
                      </a:r>
                      <a:endParaRPr lang="en-ZA" sz="1900" dirty="0"/>
                    </a:p>
                  </a:txBody>
                  <a:tcPr marL="85919" marR="85919" marT="42960" marB="42960">
                    <a:solidFill>
                      <a:srgbClr val="F2FAC2"/>
                    </a:solidFill>
                  </a:tcPr>
                </a:tc>
                <a:tc>
                  <a:txBody>
                    <a:bodyPr/>
                    <a:lstStyle/>
                    <a:p>
                      <a:r>
                        <a:rPr lang="en-ZA" sz="1900" dirty="0" smtClean="0"/>
                        <a:t>grownup </a:t>
                      </a:r>
                      <a:endParaRPr lang="en-ZA" sz="1900" dirty="0"/>
                    </a:p>
                  </a:txBody>
                  <a:tcPr marL="85919" marR="85919" marT="42960" marB="42960">
                    <a:solidFill>
                      <a:srgbClr val="F2FAC2"/>
                    </a:solidFill>
                  </a:tcPr>
                </a:tc>
              </a:tr>
              <a:tr h="372317">
                <a:tc>
                  <a:txBody>
                    <a:bodyPr/>
                    <a:lstStyle/>
                    <a:p>
                      <a:r>
                        <a:rPr lang="en-ZA" sz="1900" b="1" dirty="0" smtClean="0"/>
                        <a:t>quick </a:t>
                      </a:r>
                      <a:endParaRPr lang="en-ZA" sz="1900" b="1" dirty="0"/>
                    </a:p>
                  </a:txBody>
                  <a:tcPr marL="85919" marR="85919" marT="42960" marB="42960">
                    <a:solidFill>
                      <a:srgbClr val="D9F04E"/>
                    </a:solidFill>
                  </a:tcPr>
                </a:tc>
                <a:tc>
                  <a:txBody>
                    <a:bodyPr/>
                    <a:lstStyle/>
                    <a:p>
                      <a:r>
                        <a:rPr lang="en-ZA" sz="1900" dirty="0" smtClean="0"/>
                        <a:t>slow </a:t>
                      </a:r>
                      <a:endParaRPr lang="en-ZA" sz="1900" dirty="0"/>
                    </a:p>
                  </a:txBody>
                  <a:tcPr marL="85919" marR="85919" marT="42960" marB="42960">
                    <a:solidFill>
                      <a:srgbClr val="D9F04E"/>
                    </a:solidFill>
                  </a:tcPr>
                </a:tc>
                <a:tc>
                  <a:txBody>
                    <a:bodyPr/>
                    <a:lstStyle/>
                    <a:p>
                      <a:r>
                        <a:rPr lang="en-ZA" sz="1900" dirty="0" smtClean="0"/>
                        <a:t>fast </a:t>
                      </a:r>
                      <a:endParaRPr lang="en-ZA" sz="1900" dirty="0"/>
                    </a:p>
                  </a:txBody>
                  <a:tcPr marL="85919" marR="85919" marT="42960" marB="42960">
                    <a:solidFill>
                      <a:srgbClr val="D9F04E"/>
                    </a:solidFill>
                  </a:tcPr>
                </a:tc>
              </a:tr>
              <a:tr h="372317">
                <a:tc>
                  <a:txBody>
                    <a:bodyPr/>
                    <a:lstStyle/>
                    <a:p>
                      <a:r>
                        <a:rPr lang="en-ZA" sz="1900" b="1" dirty="0" smtClean="0"/>
                        <a:t>depart</a:t>
                      </a:r>
                      <a:r>
                        <a:rPr lang="en-ZA" sz="1900" b="1" baseline="0" dirty="0" smtClean="0"/>
                        <a:t> </a:t>
                      </a:r>
                      <a:r>
                        <a:rPr lang="en-ZA" sz="1900" b="1" dirty="0" smtClean="0"/>
                        <a:t> </a:t>
                      </a:r>
                      <a:r>
                        <a:rPr lang="en-ZA" sz="1900" b="0" dirty="0" smtClean="0"/>
                        <a:t>(on holiday)</a:t>
                      </a:r>
                      <a:endParaRPr lang="en-ZA" sz="1900" b="1" dirty="0"/>
                    </a:p>
                  </a:txBody>
                  <a:tcPr marL="85919" marR="85919" marT="42960" marB="42960">
                    <a:solidFill>
                      <a:srgbClr val="F2FAC2"/>
                    </a:solidFill>
                  </a:tcPr>
                </a:tc>
                <a:tc>
                  <a:txBody>
                    <a:bodyPr/>
                    <a:lstStyle/>
                    <a:p>
                      <a:r>
                        <a:rPr lang="en-ZA" sz="1900" dirty="0" smtClean="0"/>
                        <a:t>arrive</a:t>
                      </a:r>
                      <a:r>
                        <a:rPr lang="en-ZA" sz="1900" baseline="0" dirty="0" smtClean="0"/>
                        <a:t> </a:t>
                      </a:r>
                      <a:endParaRPr lang="en-ZA" sz="1900" dirty="0"/>
                    </a:p>
                  </a:txBody>
                  <a:tcPr marL="85919" marR="85919" marT="42960" marB="42960">
                    <a:solidFill>
                      <a:srgbClr val="F2FAC2"/>
                    </a:solidFill>
                  </a:tcPr>
                </a:tc>
                <a:tc>
                  <a:txBody>
                    <a:bodyPr/>
                    <a:lstStyle/>
                    <a:p>
                      <a:r>
                        <a:rPr lang="en-ZA" sz="1900" dirty="0" smtClean="0"/>
                        <a:t>leave </a:t>
                      </a:r>
                      <a:endParaRPr lang="en-ZA" sz="1900" dirty="0"/>
                    </a:p>
                  </a:txBody>
                  <a:tcPr marL="85919" marR="85919" marT="42960" marB="42960">
                    <a:solidFill>
                      <a:srgbClr val="F2FAC2"/>
                    </a:solidFill>
                  </a:tcPr>
                </a:tc>
              </a:tr>
              <a:tr h="372317">
                <a:tc>
                  <a:txBody>
                    <a:bodyPr/>
                    <a:lstStyle/>
                    <a:p>
                      <a:r>
                        <a:rPr lang="en-ZA" sz="1900" b="1" dirty="0" smtClean="0"/>
                        <a:t>hot </a:t>
                      </a:r>
                      <a:r>
                        <a:rPr lang="en-ZA" sz="1900" b="0" dirty="0" smtClean="0"/>
                        <a:t>(temperature)</a:t>
                      </a:r>
                      <a:endParaRPr lang="en-ZA" sz="1900" b="1" dirty="0"/>
                    </a:p>
                  </a:txBody>
                  <a:tcPr marL="85919" marR="85919" marT="42960" marB="42960">
                    <a:solidFill>
                      <a:srgbClr val="D9F04E"/>
                    </a:solidFill>
                  </a:tcPr>
                </a:tc>
                <a:tc>
                  <a:txBody>
                    <a:bodyPr/>
                    <a:lstStyle/>
                    <a:p>
                      <a:r>
                        <a:rPr lang="en-ZA" sz="1900" dirty="0" smtClean="0"/>
                        <a:t>cold</a:t>
                      </a:r>
                      <a:endParaRPr lang="en-ZA" sz="1900" dirty="0"/>
                    </a:p>
                  </a:txBody>
                  <a:tcPr marL="85919" marR="85919" marT="42960" marB="42960">
                    <a:solidFill>
                      <a:srgbClr val="D9F04E"/>
                    </a:solidFill>
                  </a:tcPr>
                </a:tc>
                <a:tc>
                  <a:txBody>
                    <a:bodyPr/>
                    <a:lstStyle/>
                    <a:p>
                      <a:r>
                        <a:rPr lang="en-ZA" sz="1900" dirty="0" smtClean="0"/>
                        <a:t>scorching </a:t>
                      </a:r>
                      <a:endParaRPr lang="en-ZA" sz="1900" dirty="0"/>
                    </a:p>
                  </a:txBody>
                  <a:tcPr marL="85919" marR="85919" marT="42960" marB="42960">
                    <a:solidFill>
                      <a:srgbClr val="D9F04E"/>
                    </a:solidFill>
                  </a:tcPr>
                </a:tc>
              </a:tr>
              <a:tr h="372317">
                <a:tc>
                  <a:txBody>
                    <a:bodyPr/>
                    <a:lstStyle/>
                    <a:p>
                      <a:r>
                        <a:rPr lang="en-ZA" sz="1900" b="1" dirty="0" smtClean="0"/>
                        <a:t>low  </a:t>
                      </a:r>
                      <a:r>
                        <a:rPr lang="en-ZA" sz="1900" b="0" dirty="0" smtClean="0"/>
                        <a:t>(levels</a:t>
                      </a:r>
                      <a:r>
                        <a:rPr lang="en-ZA" sz="1900" b="0" baseline="0" dirty="0" smtClean="0"/>
                        <a:t> of water)</a:t>
                      </a:r>
                      <a:endParaRPr lang="en-ZA" sz="1900" b="1" dirty="0"/>
                    </a:p>
                  </a:txBody>
                  <a:tcPr marL="85919" marR="85919" marT="42960" marB="42960">
                    <a:solidFill>
                      <a:srgbClr val="F2FAC2"/>
                    </a:solidFill>
                  </a:tcPr>
                </a:tc>
                <a:tc>
                  <a:txBody>
                    <a:bodyPr/>
                    <a:lstStyle/>
                    <a:p>
                      <a:r>
                        <a:rPr lang="en-ZA" sz="1900" dirty="0" smtClean="0"/>
                        <a:t>high </a:t>
                      </a:r>
                      <a:endParaRPr lang="en-ZA" sz="1900" dirty="0"/>
                    </a:p>
                  </a:txBody>
                  <a:tcPr marL="85919" marR="85919" marT="42960" marB="42960">
                    <a:solidFill>
                      <a:srgbClr val="F2FAC2"/>
                    </a:solidFill>
                  </a:tcPr>
                </a:tc>
                <a:tc>
                  <a:txBody>
                    <a:bodyPr/>
                    <a:lstStyle/>
                    <a:p>
                      <a:r>
                        <a:rPr lang="en-ZA" sz="1900" dirty="0" smtClean="0"/>
                        <a:t>depleted </a:t>
                      </a:r>
                      <a:endParaRPr lang="en-ZA" sz="1900" dirty="0"/>
                    </a:p>
                  </a:txBody>
                  <a:tcPr marL="85919" marR="85919" marT="42960" marB="42960">
                    <a:solidFill>
                      <a:srgbClr val="F2FAC2"/>
                    </a:solidFill>
                  </a:tcPr>
                </a:tc>
              </a:tr>
              <a:tr h="372317">
                <a:tc>
                  <a:txBody>
                    <a:bodyPr/>
                    <a:lstStyle/>
                    <a:p>
                      <a:r>
                        <a:rPr lang="en-ZA" sz="1900" b="1" dirty="0" smtClean="0"/>
                        <a:t>fix  </a:t>
                      </a:r>
                      <a:r>
                        <a:rPr lang="en-ZA" sz="1900" b="0" dirty="0" smtClean="0"/>
                        <a:t>(a</a:t>
                      </a:r>
                      <a:r>
                        <a:rPr lang="en-ZA" sz="1900" b="0" baseline="0" dirty="0" smtClean="0"/>
                        <a:t> broken object)</a:t>
                      </a:r>
                      <a:endParaRPr lang="en-ZA" sz="1900" b="1" dirty="0"/>
                    </a:p>
                  </a:txBody>
                  <a:tcPr marL="85919" marR="85919" marT="42960" marB="42960">
                    <a:solidFill>
                      <a:srgbClr val="D9F04E"/>
                    </a:solidFill>
                  </a:tcPr>
                </a:tc>
                <a:tc>
                  <a:txBody>
                    <a:bodyPr/>
                    <a:lstStyle/>
                    <a:p>
                      <a:r>
                        <a:rPr lang="en-ZA" sz="1900" dirty="0" smtClean="0"/>
                        <a:t>break </a:t>
                      </a:r>
                      <a:endParaRPr lang="en-ZA" sz="1900" dirty="0"/>
                    </a:p>
                  </a:txBody>
                  <a:tcPr marL="85919" marR="85919" marT="42960" marB="42960">
                    <a:solidFill>
                      <a:srgbClr val="D9F04E"/>
                    </a:solidFill>
                  </a:tcPr>
                </a:tc>
                <a:tc>
                  <a:txBody>
                    <a:bodyPr/>
                    <a:lstStyle/>
                    <a:p>
                      <a:r>
                        <a:rPr lang="en-ZA" sz="1900" dirty="0" smtClean="0"/>
                        <a:t>repair </a:t>
                      </a:r>
                      <a:endParaRPr lang="en-ZA" sz="1900" dirty="0"/>
                    </a:p>
                  </a:txBody>
                  <a:tcPr marL="85919" marR="85919" marT="42960" marB="42960">
                    <a:solidFill>
                      <a:srgbClr val="D9F04E"/>
                    </a:solidFill>
                  </a:tcPr>
                </a:tc>
              </a:tr>
              <a:tr h="372317">
                <a:tc>
                  <a:txBody>
                    <a:bodyPr/>
                    <a:lstStyle/>
                    <a:p>
                      <a:r>
                        <a:rPr lang="en-ZA" sz="1900" b="1" dirty="0" smtClean="0"/>
                        <a:t>sound  </a:t>
                      </a:r>
                      <a:r>
                        <a:rPr lang="en-ZA" sz="1900" b="0" dirty="0" smtClean="0"/>
                        <a:t>(that you</a:t>
                      </a:r>
                      <a:r>
                        <a:rPr lang="en-ZA" sz="1900" b="0" baseline="0" dirty="0" smtClean="0"/>
                        <a:t> hear)</a:t>
                      </a:r>
                      <a:endParaRPr lang="en-ZA" sz="1900" b="1" dirty="0"/>
                    </a:p>
                  </a:txBody>
                  <a:tcPr marL="85919" marR="85919" marT="42960" marB="42960">
                    <a:solidFill>
                      <a:srgbClr val="F2FAC2"/>
                    </a:solidFill>
                  </a:tcPr>
                </a:tc>
                <a:tc>
                  <a:txBody>
                    <a:bodyPr/>
                    <a:lstStyle/>
                    <a:p>
                      <a:r>
                        <a:rPr lang="en-ZA" sz="1900" dirty="0" smtClean="0"/>
                        <a:t>silence </a:t>
                      </a:r>
                      <a:endParaRPr lang="en-ZA" sz="1900" dirty="0"/>
                    </a:p>
                  </a:txBody>
                  <a:tcPr marL="85919" marR="85919" marT="42960" marB="42960">
                    <a:solidFill>
                      <a:srgbClr val="F2FAC2"/>
                    </a:solidFill>
                  </a:tcPr>
                </a:tc>
                <a:tc>
                  <a:txBody>
                    <a:bodyPr/>
                    <a:lstStyle/>
                    <a:p>
                      <a:r>
                        <a:rPr lang="en-ZA" sz="1900" dirty="0" smtClean="0"/>
                        <a:t>noise </a:t>
                      </a:r>
                      <a:endParaRPr lang="en-ZA" sz="1900" dirty="0"/>
                    </a:p>
                  </a:txBody>
                  <a:tcPr marL="85919" marR="85919" marT="42960" marB="42960">
                    <a:solidFill>
                      <a:srgbClr val="F2FAC2"/>
                    </a:solidFill>
                  </a:tcPr>
                </a:tc>
              </a:tr>
            </a:tbl>
          </a:graphicData>
        </a:graphic>
      </p:graphicFrame>
    </p:spTree>
    <p:extLst>
      <p:ext uri="{BB962C8B-B14F-4D97-AF65-F5344CB8AC3E}">
        <p14:creationId xmlns:p14="http://schemas.microsoft.com/office/powerpoint/2010/main" val="3543428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Pronouns</a:t>
            </a:r>
            <a:endParaRPr lang="en-GB" dirty="0"/>
          </a:p>
        </p:txBody>
      </p:sp>
      <p:sp>
        <p:nvSpPr>
          <p:cNvPr id="26" name="Content Placeholder 2"/>
          <p:cNvSpPr>
            <a:spLocks noGrp="1"/>
          </p:cNvSpPr>
          <p:nvPr>
            <p:ph idx="1"/>
          </p:nvPr>
        </p:nvSpPr>
        <p:spPr>
          <a:xfrm>
            <a:off x="381001" y="1371600"/>
            <a:ext cx="7905751" cy="1524000"/>
          </a:xfrm>
        </p:spPr>
        <p:txBody>
          <a:bodyPr/>
          <a:lstStyle/>
          <a:p>
            <a:r>
              <a:rPr lang="en-ZA" dirty="0"/>
              <a:t>Personal pronouns </a:t>
            </a:r>
            <a:r>
              <a:rPr lang="en-ZA" b="1" dirty="0">
                <a:solidFill>
                  <a:srgbClr val="C9665F"/>
                </a:solidFill>
              </a:rPr>
              <a:t>(me)</a:t>
            </a:r>
          </a:p>
          <a:p>
            <a:r>
              <a:rPr lang="en-ZA" dirty="0"/>
              <a:t>Possessive pronouns </a:t>
            </a:r>
            <a:r>
              <a:rPr lang="en-ZA" b="1" dirty="0">
                <a:solidFill>
                  <a:srgbClr val="A7C06B"/>
                </a:solidFill>
              </a:rPr>
              <a:t>(mine)</a:t>
            </a:r>
          </a:p>
          <a:p>
            <a:r>
              <a:rPr lang="en-ZA" dirty="0"/>
              <a:t>Reflexive pronouns </a:t>
            </a:r>
            <a:r>
              <a:rPr lang="en-ZA" b="1" dirty="0">
                <a:solidFill>
                  <a:srgbClr val="824A9D"/>
                </a:solidFill>
              </a:rPr>
              <a:t>(myself)</a:t>
            </a:r>
          </a:p>
          <a:p>
            <a:r>
              <a:rPr lang="en-ZA" dirty="0"/>
              <a:t>Interrogative pronouns </a:t>
            </a:r>
            <a:r>
              <a:rPr lang="en-ZA" b="1" dirty="0">
                <a:solidFill>
                  <a:srgbClr val="587FAE"/>
                </a:solidFill>
              </a:rPr>
              <a:t>(Who?)</a:t>
            </a:r>
          </a:p>
          <a:p>
            <a:r>
              <a:rPr lang="en-ZA" dirty="0"/>
              <a:t>Demonstrative pronouns</a:t>
            </a:r>
            <a:r>
              <a:rPr lang="en-ZA" dirty="0">
                <a:solidFill>
                  <a:srgbClr val="F79548"/>
                </a:solidFill>
              </a:rPr>
              <a:t> </a:t>
            </a:r>
            <a:r>
              <a:rPr lang="en-ZA" b="1" dirty="0">
                <a:solidFill>
                  <a:srgbClr val="F79548"/>
                </a:solidFill>
              </a:rPr>
              <a:t>(those)</a:t>
            </a:r>
          </a:p>
          <a:p>
            <a:r>
              <a:rPr lang="en-ZA" dirty="0"/>
              <a:t>Relative pronouns </a:t>
            </a:r>
            <a:r>
              <a:rPr lang="en-ZA" b="1" dirty="0">
                <a:solidFill>
                  <a:srgbClr val="C9665F"/>
                </a:solidFill>
              </a:rPr>
              <a:t>(that)</a:t>
            </a:r>
          </a:p>
          <a:p>
            <a:r>
              <a:rPr lang="en-ZA" dirty="0"/>
              <a:t>Indefinite pronouns </a:t>
            </a:r>
            <a:r>
              <a:rPr lang="en-ZA" b="1" dirty="0">
                <a:solidFill>
                  <a:srgbClr val="A6C06B"/>
                </a:solidFill>
              </a:rPr>
              <a:t>(anyone)</a:t>
            </a:r>
          </a:p>
          <a:p>
            <a:pPr marL="0" indent="0">
              <a:buNone/>
            </a:pPr>
            <a:endParaRPr lang="en-ZA" dirty="0"/>
          </a:p>
          <a:p>
            <a:pPr marL="0" indent="0">
              <a:buNone/>
            </a:pP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310" y="1600200"/>
            <a:ext cx="3457379" cy="3957900"/>
          </a:xfrm>
          <a:prstGeom prst="rect">
            <a:avLst/>
          </a:prstGeom>
        </p:spPr>
      </p:pic>
    </p:spTree>
    <p:extLst>
      <p:ext uri="{BB962C8B-B14F-4D97-AF65-F5344CB8AC3E}">
        <p14:creationId xmlns:p14="http://schemas.microsoft.com/office/powerpoint/2010/main" val="263776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 calcmode="lin" valueType="num">
                                      <p:cBhvr>
                                        <p:cTn id="1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6">
                                            <p:txEl>
                                              <p:pRg st="1" end="1"/>
                                            </p:txEl>
                                          </p:spTgt>
                                        </p:tgtEl>
                                        <p:attrNameLst>
                                          <p:attrName>style.visibility</p:attrName>
                                        </p:attrNameLst>
                                      </p:cBhvr>
                                      <p:to>
                                        <p:strVal val="visible"/>
                                      </p:to>
                                    </p:set>
                                    <p:anim calcmode="lin" valueType="num">
                                      <p:cBhvr>
                                        <p:cTn id="18"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 calcmode="lin" valueType="num">
                                      <p:cBhvr>
                                        <p:cTn id="2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 calcmode="lin" valueType="num">
                                      <p:cBhvr>
                                        <p:cTn id="32"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6">
                                            <p:txEl>
                                              <p:pRg st="4" end="4"/>
                                            </p:txEl>
                                          </p:spTgt>
                                        </p:tgtEl>
                                        <p:attrNameLst>
                                          <p:attrName>style.visibility</p:attrName>
                                        </p:attrNameLst>
                                      </p:cBhvr>
                                      <p:to>
                                        <p:strVal val="visible"/>
                                      </p:to>
                                    </p:set>
                                    <p:anim calcmode="lin" valueType="num">
                                      <p:cBhvr>
                                        <p:cTn id="39" dur="500" fill="hold"/>
                                        <p:tgtEl>
                                          <p:spTgt spid="26">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6">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xEl>
                                              <p:pRg st="5" end="5"/>
                                            </p:txEl>
                                          </p:spTgt>
                                        </p:tgtEl>
                                        <p:attrNameLst>
                                          <p:attrName>style.visibility</p:attrName>
                                        </p:attrNameLst>
                                      </p:cBhvr>
                                      <p:to>
                                        <p:strVal val="visible"/>
                                      </p:to>
                                    </p:set>
                                    <p:anim calcmode="lin" valueType="num">
                                      <p:cBhvr>
                                        <p:cTn id="46" dur="500" fill="hold"/>
                                        <p:tgtEl>
                                          <p:spTgt spid="26">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26">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26">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xEl>
                                              <p:pRg st="6" end="6"/>
                                            </p:txEl>
                                          </p:spTgt>
                                        </p:tgtEl>
                                        <p:attrNameLst>
                                          <p:attrName>style.visibility</p:attrName>
                                        </p:attrNameLst>
                                      </p:cBhvr>
                                      <p:to>
                                        <p:strVal val="visible"/>
                                      </p:to>
                                    </p:set>
                                    <p:anim calcmode="lin" valueType="num">
                                      <p:cBhvr>
                                        <p:cTn id="53" dur="500" fill="hold"/>
                                        <p:tgtEl>
                                          <p:spTgt spid="26">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26">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Learning activity </a:t>
            </a:r>
            <a:r>
              <a:rPr lang="en-ZA" dirty="0" smtClean="0"/>
              <a:t>2.5</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2</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2.5 on page 25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2731377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ZA" dirty="0" smtClean="0"/>
              <a:t>Summary of Module </a:t>
            </a:r>
            <a:r>
              <a:rPr lang="en-ZA" dirty="0" smtClean="0"/>
              <a:t>2</a:t>
            </a:r>
            <a:endParaRPr lang="en-GB" dirty="0"/>
          </a:p>
        </p:txBody>
      </p:sp>
      <p:sp>
        <p:nvSpPr>
          <p:cNvPr id="4" name="Rectangle 3"/>
          <p:cNvSpPr/>
          <p:nvPr/>
        </p:nvSpPr>
        <p:spPr>
          <a:xfrm>
            <a:off x="457200" y="1371600"/>
            <a:ext cx="7543800" cy="3447098"/>
          </a:xfrm>
          <a:prstGeom prst="rect">
            <a:avLst/>
          </a:prstGeom>
          <a:solidFill>
            <a:schemeClr val="accent4">
              <a:lumMod val="20000"/>
              <a:lumOff val="80000"/>
            </a:schemeClr>
          </a:solidFill>
        </p:spPr>
        <p:txBody>
          <a:bodyPr wrap="square">
            <a:spAutoFit/>
          </a:bodyPr>
          <a:lstStyle/>
          <a:p>
            <a:endParaRPr lang="en-ZA" sz="2000" dirty="0">
              <a:solidFill>
                <a:srgbClr val="000000"/>
              </a:solidFill>
              <a:latin typeface="Sabon LT Std"/>
            </a:endParaRPr>
          </a:p>
          <a:p>
            <a:r>
              <a:rPr lang="en-ZA" dirty="0"/>
              <a:t>You can improve your ability to read and respond to information texts with real understanding, by following a reading process. This ability does not only apply to English First Additional Language, but across the curriculum. You actively engage your brain in these activities which then improves your chances of academic success. </a:t>
            </a:r>
            <a:endParaRPr lang="en-ZA" dirty="0" smtClean="0"/>
          </a:p>
          <a:p>
            <a:r>
              <a:rPr lang="en-ZA" b="1" dirty="0" smtClean="0"/>
              <a:t>Pre-reading </a:t>
            </a:r>
            <a:r>
              <a:rPr lang="en-ZA" b="1" dirty="0"/>
              <a:t>skills: </a:t>
            </a:r>
            <a:r>
              <a:rPr lang="en-ZA" dirty="0"/>
              <a:t>Skim, scan and predict. </a:t>
            </a:r>
            <a:endParaRPr lang="en-ZA" dirty="0" smtClean="0"/>
          </a:p>
          <a:p>
            <a:r>
              <a:rPr lang="en-ZA" b="1" dirty="0" smtClean="0"/>
              <a:t>During </a:t>
            </a:r>
            <a:r>
              <a:rPr lang="en-ZA" b="1" dirty="0"/>
              <a:t>reading skills: </a:t>
            </a:r>
            <a:r>
              <a:rPr lang="en-ZA" dirty="0"/>
              <a:t>Understand words. Use a dictionary, the context, your knowledge of prefixes and suffixes, and the origins of words to help you. </a:t>
            </a:r>
            <a:endParaRPr lang="en-ZA" dirty="0" smtClean="0"/>
          </a:p>
          <a:p>
            <a:r>
              <a:rPr lang="en-ZA" b="1" dirty="0" smtClean="0"/>
              <a:t>Post-reading </a:t>
            </a:r>
            <a:r>
              <a:rPr lang="en-ZA" b="1" dirty="0"/>
              <a:t>skills: </a:t>
            </a:r>
            <a:r>
              <a:rPr lang="en-ZA" dirty="0"/>
              <a:t>Apply your knowledge of language structures and grammar conventions to help you respond to instructions. </a:t>
            </a:r>
            <a:endParaRPr lang="en-ZA" dirty="0" smtClean="0"/>
          </a:p>
          <a:p>
            <a:r>
              <a:rPr lang="en-ZA" dirty="0" smtClean="0"/>
              <a:t>Use </a:t>
            </a:r>
            <a:r>
              <a:rPr lang="en-ZA" dirty="0"/>
              <a:t>the feedback you receive to improve future performance. </a:t>
            </a:r>
          </a:p>
        </p:txBody>
      </p:sp>
    </p:spTree>
    <p:extLst>
      <p:ext uri="{BB962C8B-B14F-4D97-AF65-F5344CB8AC3E}">
        <p14:creationId xmlns:p14="http://schemas.microsoft.com/office/powerpoint/2010/main" val="1361378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304800"/>
            <a:ext cx="7905750" cy="720724"/>
          </a:xfrm>
        </p:spPr>
        <p:txBody>
          <a:bodyPr/>
          <a:lstStyle/>
          <a:p>
            <a:r>
              <a:rPr lang="en-ZA" dirty="0"/>
              <a:t>Summary continued…</a:t>
            </a:r>
            <a:endParaRPr lang="en-GB" dirty="0"/>
          </a:p>
        </p:txBody>
      </p:sp>
      <p:pic>
        <p:nvPicPr>
          <p:cNvPr id="4" name="Picture 3"/>
          <p:cNvPicPr>
            <a:picLocks noChangeAspect="1"/>
          </p:cNvPicPr>
          <p:nvPr/>
        </p:nvPicPr>
        <p:blipFill>
          <a:blip r:embed="rId2"/>
          <a:stretch>
            <a:fillRect/>
          </a:stretch>
        </p:blipFill>
        <p:spPr>
          <a:xfrm>
            <a:off x="1143000" y="1371600"/>
            <a:ext cx="5943600" cy="4696282"/>
          </a:xfrm>
          <a:prstGeom prst="rect">
            <a:avLst/>
          </a:prstGeom>
        </p:spPr>
      </p:pic>
    </p:spTree>
    <p:extLst>
      <p:ext uri="{BB962C8B-B14F-4D97-AF65-F5344CB8AC3E}">
        <p14:creationId xmlns:p14="http://schemas.microsoft.com/office/powerpoint/2010/main" val="2881331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a:t>
            </a:r>
            <a:r>
              <a:rPr lang="en-ZA" dirty="0"/>
              <a:t>2</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2</a:t>
            </a:r>
            <a:r>
              <a:rPr lang="en-ZA" sz="1800" b="0" dirty="0" smtClean="0">
                <a:solidFill>
                  <a:prstClr val="black"/>
                </a:solidFill>
              </a:rPr>
              <a:t> </a:t>
            </a:r>
            <a:r>
              <a:rPr lang="en-ZA" sz="1800" b="0" dirty="0">
                <a:solidFill>
                  <a:prstClr val="black"/>
                </a:solidFill>
              </a:rPr>
              <a:t>by completing the Formative assessment on page </a:t>
            </a:r>
            <a:r>
              <a:rPr lang="en-ZA" sz="1800" b="0" dirty="0" smtClean="0">
                <a:solidFill>
                  <a:prstClr val="black"/>
                </a:solidFill>
              </a:rPr>
              <a:t>27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Tree>
    <p:extLst>
      <p:ext uri="{BB962C8B-B14F-4D97-AF65-F5344CB8AC3E}">
        <p14:creationId xmlns:p14="http://schemas.microsoft.com/office/powerpoint/2010/main" val="4013448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3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a:t>
            </a:r>
            <a:endParaRPr lang="en-ZA" sz="4400" b="1" dirty="0">
              <a:latin typeface="+mn-lt"/>
            </a:endParaRPr>
          </a:p>
        </p:txBody>
      </p:sp>
      <p:sp>
        <p:nvSpPr>
          <p:cNvPr id="3" name="Subtitle 2"/>
          <p:cNvSpPr>
            <a:spLocks noGrp="1"/>
          </p:cNvSpPr>
          <p:nvPr>
            <p:ph type="subTitle" idx="4294967295"/>
          </p:nvPr>
        </p:nvSpPr>
        <p:spPr>
          <a:xfrm>
            <a:off x="685800" y="1143000"/>
            <a:ext cx="7772400" cy="5410200"/>
          </a:xfrm>
          <a:prstGeom prst="rect">
            <a:avLst/>
          </a:prstGeom>
        </p:spPr>
        <p:txBody>
          <a:bodyPr>
            <a:normAutofit/>
          </a:bodyPr>
          <a:lstStyle/>
          <a:p>
            <a:pPr marL="457200" indent="-457200"/>
            <a:r>
              <a:rPr lang="en-ZA" sz="2800" dirty="0"/>
              <a:t>Information and reference texts</a:t>
            </a:r>
          </a:p>
          <a:p>
            <a:pPr marL="457200" indent="-457200"/>
            <a:r>
              <a:rPr lang="en-ZA" sz="2800" dirty="0"/>
              <a:t>The reading process</a:t>
            </a:r>
          </a:p>
          <a:p>
            <a:pPr marL="457200" indent="-457200"/>
            <a:r>
              <a:rPr lang="en-ZA" sz="2800" dirty="0"/>
              <a:t>Abbreviations and acronyms</a:t>
            </a:r>
          </a:p>
          <a:p>
            <a:pPr marL="457200" indent="-457200"/>
            <a:r>
              <a:rPr lang="en-ZA" sz="2800" dirty="0"/>
              <a:t>Summarising</a:t>
            </a:r>
          </a:p>
          <a:p>
            <a:pPr marL="457200" indent="-457200"/>
            <a:r>
              <a:rPr lang="en-ZA" sz="2800" dirty="0"/>
              <a:t>Parts of speech</a:t>
            </a:r>
          </a:p>
          <a:p>
            <a:pPr marL="914400" lvl="1" indent="-457200"/>
            <a:r>
              <a:rPr lang="en-ZA" sz="2400" dirty="0"/>
              <a:t>Nouns</a:t>
            </a:r>
          </a:p>
          <a:p>
            <a:pPr marL="914400" lvl="1" indent="-457200"/>
            <a:r>
              <a:rPr lang="en-ZA" sz="2400" dirty="0"/>
              <a:t>Articles</a:t>
            </a:r>
          </a:p>
          <a:p>
            <a:pPr marL="914400" lvl="1" indent="-457200"/>
            <a:r>
              <a:rPr lang="en-ZA" sz="2400" dirty="0"/>
              <a:t>pronouns</a:t>
            </a:r>
          </a:p>
          <a:p>
            <a:pPr marL="457200" indent="-457200"/>
            <a:r>
              <a:rPr lang="en-ZA" sz="2800" dirty="0"/>
              <a:t>Antonyms and synonyms</a:t>
            </a:r>
          </a:p>
        </p:txBody>
      </p:sp>
    </p:spTree>
    <p:extLst>
      <p:ext uri="{BB962C8B-B14F-4D97-AF65-F5344CB8AC3E}">
        <p14:creationId xmlns:p14="http://schemas.microsoft.com/office/powerpoint/2010/main" val="2808157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3200" y="2248276"/>
            <a:ext cx="2883798" cy="3301282"/>
          </a:xfrm>
          <a:prstGeom prst="rect">
            <a:avLst/>
          </a:prstGeom>
        </p:spPr>
      </p:pic>
      <p:sp>
        <p:nvSpPr>
          <p:cNvPr id="2" name="Title 1"/>
          <p:cNvSpPr>
            <a:spLocks noGrp="1"/>
          </p:cNvSpPr>
          <p:nvPr>
            <p:ph type="title"/>
          </p:nvPr>
        </p:nvSpPr>
        <p:spPr/>
        <p:txBody>
          <a:bodyPr/>
          <a:lstStyle/>
          <a:p>
            <a:r>
              <a:rPr lang="en-ZA" dirty="0"/>
              <a:t>Information and reference texts</a:t>
            </a:r>
            <a:endParaRPr lang="en-GB" dirty="0"/>
          </a:p>
        </p:txBody>
      </p:sp>
      <p:sp>
        <p:nvSpPr>
          <p:cNvPr id="3" name="Content Placeholder 2"/>
          <p:cNvSpPr>
            <a:spLocks noGrp="1"/>
          </p:cNvSpPr>
          <p:nvPr>
            <p:ph idx="1"/>
          </p:nvPr>
        </p:nvSpPr>
        <p:spPr>
          <a:xfrm>
            <a:off x="381001" y="1285875"/>
            <a:ext cx="7905751" cy="695325"/>
          </a:xfrm>
        </p:spPr>
        <p:txBody>
          <a:bodyPr/>
          <a:lstStyle/>
          <a:p>
            <a:pPr marL="0" indent="0">
              <a:buNone/>
            </a:pPr>
            <a:r>
              <a:rPr lang="en-ZA" sz="2400" dirty="0"/>
              <a:t>Use information and reference texts to find specific facts and information, from printed or electronic sources, for example:</a:t>
            </a:r>
            <a:endParaRPr lang="en-ZA" sz="2400" dirty="0">
              <a:solidFill>
                <a:srgbClr val="FF0000"/>
              </a:solidFill>
            </a:endParaRPr>
          </a:p>
        </p:txBody>
      </p:sp>
      <p:sp>
        <p:nvSpPr>
          <p:cNvPr id="4" name="Content Placeholder 2"/>
          <p:cNvSpPr txBox="1">
            <a:spLocks/>
          </p:cNvSpPr>
          <p:nvPr/>
        </p:nvSpPr>
        <p:spPr>
          <a:xfrm>
            <a:off x="609600" y="1941095"/>
            <a:ext cx="7905751" cy="23211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ZA" dirty="0" smtClean="0">
              <a:solidFill>
                <a:srgbClr val="FF0000"/>
              </a:solidFill>
            </a:endParaRPr>
          </a:p>
          <a:p>
            <a:pPr lvl="1">
              <a:lnSpc>
                <a:spcPct val="100000"/>
              </a:lnSpc>
            </a:pPr>
            <a:r>
              <a:rPr lang="en-ZA" sz="2400" dirty="0" smtClean="0"/>
              <a:t>dictionaries </a:t>
            </a:r>
          </a:p>
          <a:p>
            <a:pPr lvl="1">
              <a:lnSpc>
                <a:spcPct val="100000"/>
              </a:lnSpc>
            </a:pPr>
            <a:r>
              <a:rPr lang="en-ZA" sz="2400" dirty="0" smtClean="0"/>
              <a:t>encyclopaedias</a:t>
            </a:r>
          </a:p>
          <a:p>
            <a:pPr lvl="1">
              <a:lnSpc>
                <a:spcPct val="100000"/>
              </a:lnSpc>
            </a:pPr>
            <a:r>
              <a:rPr lang="en-ZA" sz="2400" dirty="0" smtClean="0"/>
              <a:t>textbooks</a:t>
            </a:r>
          </a:p>
          <a:p>
            <a:pPr lvl="1">
              <a:lnSpc>
                <a:spcPct val="100000"/>
              </a:lnSpc>
            </a:pPr>
            <a:r>
              <a:rPr lang="en-ZA" sz="2400" dirty="0" smtClean="0"/>
              <a:t>manuals</a:t>
            </a:r>
          </a:p>
          <a:p>
            <a:pPr lvl="1">
              <a:lnSpc>
                <a:spcPct val="100000"/>
              </a:lnSpc>
            </a:pPr>
            <a:r>
              <a:rPr lang="en-ZA" sz="2400" dirty="0" smtClean="0"/>
              <a:t>newspapers </a:t>
            </a:r>
          </a:p>
          <a:p>
            <a:pPr lvl="1">
              <a:lnSpc>
                <a:spcPct val="100000"/>
              </a:lnSpc>
            </a:pPr>
            <a:r>
              <a:rPr lang="en-ZA" sz="2400" dirty="0" smtClean="0"/>
              <a:t>magazines</a:t>
            </a:r>
          </a:p>
          <a:p>
            <a:pPr lvl="1">
              <a:lnSpc>
                <a:spcPct val="100000"/>
              </a:lnSpc>
            </a:pPr>
            <a:endParaRPr lang="en-ZA" dirty="0" smtClean="0"/>
          </a:p>
          <a:p>
            <a:pPr lvl="1">
              <a:lnSpc>
                <a:spcPct val="100000"/>
              </a:lnSpc>
            </a:pPr>
            <a:endParaRPr lang="en-ZA" dirty="0" smtClean="0"/>
          </a:p>
          <a:p>
            <a:pPr>
              <a:lnSpc>
                <a:spcPct val="100000"/>
              </a:lnSpc>
            </a:pPr>
            <a:endParaRPr lang="en-GB"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200" y="4114800"/>
            <a:ext cx="955224" cy="159204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7322" y="3129536"/>
            <a:ext cx="1402869" cy="1007851"/>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9656" y="2339124"/>
            <a:ext cx="1251693" cy="897441"/>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1491" y="3291564"/>
            <a:ext cx="1495890" cy="1075238"/>
          </a:xfrm>
          <a:prstGeom prst="rect">
            <a:avLst/>
          </a:prstGeom>
        </p:spPr>
      </p:pic>
      <p:sp>
        <p:nvSpPr>
          <p:cNvPr id="9" name="Oval 8"/>
          <p:cNvSpPr/>
          <p:nvPr/>
        </p:nvSpPr>
        <p:spPr>
          <a:xfrm>
            <a:off x="4558903" y="4020773"/>
            <a:ext cx="221722" cy="191590"/>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895892" y="4159134"/>
            <a:ext cx="133308" cy="115191"/>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451490" y="3414350"/>
            <a:ext cx="221722" cy="191590"/>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429043" y="3783726"/>
            <a:ext cx="133308" cy="115191"/>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99901" y="3829183"/>
            <a:ext cx="221722" cy="191590"/>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048855" y="4013638"/>
            <a:ext cx="133308" cy="115191"/>
          </a:xfrm>
          <a:prstGeom prst="ellipse">
            <a:avLst/>
          </a:prstGeom>
          <a:solidFill>
            <a:srgbClr val="A4C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16706" y="1285875"/>
            <a:ext cx="609600" cy="609600"/>
          </a:xfrm>
          <a:prstGeom prst="rect">
            <a:avLst/>
          </a:prstGeom>
        </p:spPr>
      </p:pic>
      <p:pic>
        <p:nvPicPr>
          <p:cNvPr id="18" name="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892303" y="284164"/>
            <a:ext cx="609600" cy="609600"/>
          </a:xfrm>
          <a:prstGeom prst="rect">
            <a:avLst/>
          </a:prstGeom>
        </p:spPr>
      </p:pic>
      <p:pic>
        <p:nvPicPr>
          <p:cNvPr id="20"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916706" y="2519936"/>
            <a:ext cx="609600" cy="609600"/>
          </a:xfrm>
          <a:prstGeom prst="rect">
            <a:avLst/>
          </a:prstGeom>
        </p:spPr>
      </p:pic>
      <p:sp>
        <p:nvSpPr>
          <p:cNvPr id="21" name="Rectangle 20"/>
          <p:cNvSpPr/>
          <p:nvPr/>
        </p:nvSpPr>
        <p:spPr>
          <a:xfrm>
            <a:off x="9525000" y="152400"/>
            <a:ext cx="1219200" cy="4214402"/>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3026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 fill="hold"/>
                                        <p:tgtEl>
                                          <p:spTgt spid="18"/>
                                        </p:tgtEl>
                                      </p:cBhvr>
                                    </p:cmd>
                                  </p:childTnLst>
                                </p:cTn>
                              </p:par>
                            </p:childTnLst>
                          </p:cTn>
                        </p:par>
                        <p:par>
                          <p:cTn id="7" fill="hold">
                            <p:stCondLst>
                              <p:cond delay="2100"/>
                            </p:stCondLst>
                            <p:childTnLst>
                              <p:par>
                                <p:cTn id="8" presetID="3" presetClass="mediacall" presetSubtype="0" fill="hold" nodeType="afterEffect">
                                  <p:stCondLst>
                                    <p:cond delay="1000"/>
                                  </p:stCondLst>
                                  <p:childTnLst>
                                    <p:cmd type="call" cmd="stop">
                                      <p:cBhvr>
                                        <p:cTn id="9" dur="1" fill="hold"/>
                                        <p:tgtEl>
                                          <p:spTgt spid="18"/>
                                        </p:tgtEl>
                                      </p:cBhvr>
                                    </p:cmd>
                                  </p:childTnLst>
                                </p:cTn>
                              </p:par>
                            </p:childTnLst>
                          </p:cTn>
                        </p:par>
                        <p:par>
                          <p:cTn id="10" fill="hold">
                            <p:stCondLst>
                              <p:cond delay="3100"/>
                            </p:stCondLst>
                            <p:childTnLst>
                              <p:par>
                                <p:cTn id="11" presetID="1" presetClass="mediacall" presetSubtype="0" fill="hold" nodeType="afterEffect">
                                  <p:stCondLst>
                                    <p:cond delay="0"/>
                                  </p:stCondLst>
                                  <p:childTnLst>
                                    <p:cmd type="call" cmd="playFrom(0.0)">
                                      <p:cBhvr>
                                        <p:cTn id="12" dur="3366" fill="hold"/>
                                        <p:tgtEl>
                                          <p:spTgt spid="16"/>
                                        </p:tgtEl>
                                      </p:cBhvr>
                                    </p:cmd>
                                  </p:childTnLst>
                                </p:cTn>
                              </p:par>
                            </p:childTnLst>
                          </p:cTn>
                        </p:par>
                        <p:par>
                          <p:cTn id="13" fill="hold">
                            <p:stCondLst>
                              <p:cond delay="6466"/>
                            </p:stCondLst>
                            <p:childTnLst>
                              <p:par>
                                <p:cTn id="14" presetID="3" presetClass="mediacall" presetSubtype="0" fill="hold" nodeType="afterEffect">
                                  <p:stCondLst>
                                    <p:cond delay="1000"/>
                                  </p:stCondLst>
                                  <p:childTnLst>
                                    <p:cmd type="call" cmd="stop">
                                      <p:cBhvr>
                                        <p:cTn id="15" dur="1" fill="hold"/>
                                        <p:tgtEl>
                                          <p:spTgt spid="16"/>
                                        </p:tgtEl>
                                      </p:cBhvr>
                                    </p:cmd>
                                  </p:childTnLst>
                                </p:cTn>
                              </p:par>
                            </p:childTnLst>
                          </p:cTn>
                        </p:par>
                        <p:par>
                          <p:cTn id="16" fill="hold">
                            <p:stCondLst>
                              <p:cond delay="7466"/>
                            </p:stCondLst>
                            <p:childTnLst>
                              <p:par>
                                <p:cTn id="17" presetID="1" presetClass="mediacall" presetSubtype="0" fill="hold" nodeType="afterEffect">
                                  <p:stCondLst>
                                    <p:cond delay="0"/>
                                  </p:stCondLst>
                                  <p:childTnLst>
                                    <p:cmd type="call" cmd="playFrom(0.0)">
                                      <p:cBhvr>
                                        <p:cTn id="18" dur="5326" fill="hold"/>
                                        <p:tgtEl>
                                          <p:spTgt spid="20"/>
                                        </p:tgtEl>
                                      </p:cBhvr>
                                    </p:cmd>
                                  </p:childTnLst>
                                </p:cTn>
                              </p:par>
                            </p:childTnLst>
                          </p:cTn>
                        </p:par>
                        <p:par>
                          <p:cTn id="19" fill="hold">
                            <p:stCondLst>
                              <p:cond delay="12792"/>
                            </p:stCondLst>
                            <p:childTnLst>
                              <p:par>
                                <p:cTn id="20" presetID="3" presetClass="mediacall" presetSubtype="0" fill="hold" nodeType="afterEffect">
                                  <p:stCondLst>
                                    <p:cond delay="0"/>
                                  </p:stCondLst>
                                  <p:childTnLst>
                                    <p:cmd type="call" cmd="stop">
                                      <p:cBhvr>
                                        <p:cTn id="21" dur="1" fill="hold"/>
                                        <p:tgtEl>
                                          <p:spTgt spid="20"/>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5" dur="2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 calcmode="lin" valueType="num">
                                      <p:cBhvr additive="base">
                                        <p:cTn id="40" dur="2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41" dur="25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additive="base">
                                        <p:cTn id="46" dur="2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7" dur="25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additive="base">
                                        <p:cTn id="52" dur="2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53" dur="2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
                                            <p:txEl>
                                              <p:pRg st="5" end="5"/>
                                            </p:txEl>
                                          </p:spTgt>
                                        </p:tgtEl>
                                        <p:attrNameLst>
                                          <p:attrName>style.visibility</p:attrName>
                                        </p:attrNameLst>
                                      </p:cBhvr>
                                      <p:to>
                                        <p:strVal val="visible"/>
                                      </p:to>
                                    </p:set>
                                    <p:anim calcmode="lin" valueType="num">
                                      <p:cBhvr additive="base">
                                        <p:cTn id="58" dur="25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59" dur="25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4">
                                            <p:txEl>
                                              <p:pRg st="6" end="6"/>
                                            </p:txEl>
                                          </p:spTgt>
                                        </p:tgtEl>
                                        <p:attrNameLst>
                                          <p:attrName>style.visibility</p:attrName>
                                        </p:attrNameLst>
                                      </p:cBhvr>
                                      <p:to>
                                        <p:strVal val="visible"/>
                                      </p:to>
                                    </p:set>
                                    <p:anim calcmode="lin" valueType="num">
                                      <p:cBhvr additive="base">
                                        <p:cTn id="64" dur="25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65" dur="25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par>
                          <p:cTn id="66" fill="hold">
                            <p:stCondLst>
                              <p:cond delay="250"/>
                            </p:stCondLst>
                            <p:childTnLst>
                              <p:par>
                                <p:cTn id="67" presetID="23" presetClass="entr" presetSubtype="16"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250" fill="hold"/>
                                        <p:tgtEl>
                                          <p:spTgt spid="5"/>
                                        </p:tgtEl>
                                        <p:attrNameLst>
                                          <p:attrName>ppt_w</p:attrName>
                                        </p:attrNameLst>
                                      </p:cBhvr>
                                      <p:tavLst>
                                        <p:tav tm="0">
                                          <p:val>
                                            <p:fltVal val="0"/>
                                          </p:val>
                                        </p:tav>
                                        <p:tav tm="100000">
                                          <p:val>
                                            <p:strVal val="#ppt_w"/>
                                          </p:val>
                                        </p:tav>
                                      </p:tavLst>
                                    </p:anim>
                                    <p:anim calcmode="lin" valueType="num">
                                      <p:cBhvr>
                                        <p:cTn id="70" dur="250" fill="hold"/>
                                        <p:tgtEl>
                                          <p:spTgt spid="5"/>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250"/>
                                  </p:stCondLst>
                                  <p:childTnLst>
                                    <p:set>
                                      <p:cBhvr>
                                        <p:cTn id="77" dur="1" fill="hold">
                                          <p:stCondLst>
                                            <p:cond delay="0"/>
                                          </p:stCondLst>
                                        </p:cTn>
                                        <p:tgtEl>
                                          <p:spTgt spid="9"/>
                                        </p:tgtEl>
                                        <p:attrNameLst>
                                          <p:attrName>style.visibility</p:attrName>
                                        </p:attrNameLst>
                                      </p:cBhvr>
                                      <p:to>
                                        <p:strVal val="visible"/>
                                      </p:to>
                                    </p:set>
                                  </p:childTnLst>
                                </p:cTn>
                              </p:par>
                            </p:childTnLst>
                          </p:cTn>
                        </p:par>
                        <p:par>
                          <p:cTn id="78" fill="hold">
                            <p:stCondLst>
                              <p:cond delay="250"/>
                            </p:stCondLst>
                            <p:childTnLst>
                              <p:par>
                                <p:cTn id="79" presetID="1" presetClass="entr" presetSubtype="0" fill="hold" nodeType="afterEffect">
                                  <p:stCondLst>
                                    <p:cond delay="25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250"/>
                                  </p:stCondLst>
                                  <p:childTnLst>
                                    <p:set>
                                      <p:cBhvr>
                                        <p:cTn id="87" dur="1" fill="hold">
                                          <p:stCondLst>
                                            <p:cond delay="0"/>
                                          </p:stCondLst>
                                        </p:cTn>
                                        <p:tgtEl>
                                          <p:spTgt spid="11"/>
                                        </p:tgtEl>
                                        <p:attrNameLst>
                                          <p:attrName>style.visibility</p:attrName>
                                        </p:attrNameLst>
                                      </p:cBhvr>
                                      <p:to>
                                        <p:strVal val="visible"/>
                                      </p:to>
                                    </p:set>
                                  </p:childTnLst>
                                </p:cTn>
                              </p:par>
                            </p:childTnLst>
                          </p:cTn>
                        </p:par>
                        <p:par>
                          <p:cTn id="88" fill="hold">
                            <p:stCondLst>
                              <p:cond delay="250"/>
                            </p:stCondLst>
                            <p:childTnLst>
                              <p:par>
                                <p:cTn id="89" presetID="1" presetClass="entr" presetSubtype="0" fill="hold" nodeType="afterEffect">
                                  <p:stCondLst>
                                    <p:cond delay="25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250"/>
                                  </p:stCondLst>
                                  <p:childTnLst>
                                    <p:set>
                                      <p:cBhvr>
                                        <p:cTn id="97" dur="1" fill="hold">
                                          <p:stCondLst>
                                            <p:cond delay="0"/>
                                          </p:stCondLst>
                                        </p:cTn>
                                        <p:tgtEl>
                                          <p:spTgt spid="13"/>
                                        </p:tgtEl>
                                        <p:attrNameLst>
                                          <p:attrName>style.visibility</p:attrName>
                                        </p:attrNameLst>
                                      </p:cBhvr>
                                      <p:to>
                                        <p:strVal val="visible"/>
                                      </p:to>
                                    </p:set>
                                  </p:childTnLst>
                                </p:cTn>
                              </p:par>
                            </p:childTnLst>
                          </p:cTn>
                        </p:par>
                        <p:par>
                          <p:cTn id="98" fill="hold">
                            <p:stCondLst>
                              <p:cond delay="250"/>
                            </p:stCondLst>
                            <p:childTnLst>
                              <p:par>
                                <p:cTn id="99" presetID="1" presetClass="entr" presetSubtype="0" fill="hold" nodeType="afterEffect">
                                  <p:stCondLst>
                                    <p:cond delay="250"/>
                                  </p:stCondLst>
                                  <p:childTnLst>
                                    <p:set>
                                      <p:cBhvr>
                                        <p:cTn id="10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1" fill="hold" display="0">
                  <p:stCondLst>
                    <p:cond delay="indefinite"/>
                  </p:stCondLst>
                  <p:endCondLst>
                    <p:cond evt="onStopAudio" delay="0">
                      <p:tgtEl>
                        <p:sldTgt/>
                      </p:tgtEl>
                    </p:cond>
                  </p:endCondLst>
                </p:cTn>
                <p:tgtEl>
                  <p:spTgt spid="16"/>
                </p:tgtEl>
              </p:cMediaNode>
            </p:audio>
            <p:audio>
              <p:cMediaNode vol="100000">
                <p:cTn id="102" fill="hold" display="0">
                  <p:stCondLst>
                    <p:cond delay="indefinite"/>
                  </p:stCondLst>
                  <p:endCondLst>
                    <p:cond evt="onStopAudio" delay="0">
                      <p:tgtEl>
                        <p:sldTgt/>
                      </p:tgtEl>
                    </p:cond>
                  </p:endCondLst>
                </p:cTn>
                <p:tgtEl>
                  <p:spTgt spid="18"/>
                </p:tgtEl>
              </p:cMediaNode>
            </p:audio>
            <p:audio>
              <p:cMediaNode vol="80000">
                <p:cTn id="103" fill="hold" display="0">
                  <p:stCondLst>
                    <p:cond delay="indefinite"/>
                  </p:stCondLst>
                  <p:endCondLst>
                    <p:cond evt="onStopAudio" delay="0">
                      <p:tgtEl>
                        <p:sldTgt/>
                      </p:tgtEl>
                    </p:cond>
                  </p:endCondLst>
                </p:cTn>
                <p:tgtEl>
                  <p:spTgt spid="20"/>
                </p:tgtEl>
              </p:cMediaNode>
            </p:audio>
          </p:childTnLst>
        </p:cTn>
      </p:par>
    </p:tnLst>
    <p:bldLst>
      <p:bldP spid="3" grpId="0" build="p"/>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2.1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2</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2.1 on page 16 of your </a:t>
            </a:r>
            <a:r>
              <a:rPr lang="en-ZA" sz="1700" b="0" i="1" dirty="0">
                <a:solidFill>
                  <a:schemeClr val="tx1"/>
                </a:solidFill>
              </a:rPr>
              <a:t>Student’s Book.</a:t>
            </a:r>
            <a:endParaRPr lang="en-ZA" sz="1700" b="0" dirty="0">
              <a:solidFill>
                <a:schemeClr val="tx1"/>
              </a:solidFill>
            </a:endParaRPr>
          </a:p>
        </p:txBody>
      </p:sp>
    </p:spTree>
    <p:extLst>
      <p:ext uri="{BB962C8B-B14F-4D97-AF65-F5344CB8AC3E}">
        <p14:creationId xmlns:p14="http://schemas.microsoft.com/office/powerpoint/2010/main" val="565918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64745" y="4275403"/>
            <a:ext cx="7467599" cy="1303508"/>
          </a:xfrm>
          <a:prstGeom prst="rect">
            <a:avLst/>
          </a:prstGeom>
          <a:solidFill>
            <a:srgbClr val="F3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2"/>
          <p:cNvSpPr txBox="1">
            <a:spLocks/>
          </p:cNvSpPr>
          <p:nvPr/>
        </p:nvSpPr>
        <p:spPr>
          <a:xfrm>
            <a:off x="769545" y="44336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rgbClr val="C9665F"/>
                </a:solidFill>
              </a:rPr>
              <a:t>3</a:t>
            </a:r>
            <a:endParaRPr lang="en-ZA" sz="6600" b="1" dirty="0" smtClean="0">
              <a:solidFill>
                <a:srgbClr val="C9665F"/>
              </a:solidFill>
            </a:endParaRPr>
          </a:p>
        </p:txBody>
      </p:sp>
      <p:cxnSp>
        <p:nvCxnSpPr>
          <p:cNvPr id="16" name="Straight Connector 15"/>
          <p:cNvCxnSpPr/>
          <p:nvPr/>
        </p:nvCxnSpPr>
        <p:spPr>
          <a:xfrm>
            <a:off x="1607745" y="4425554"/>
            <a:ext cx="0" cy="1006816"/>
          </a:xfrm>
          <a:prstGeom prst="line">
            <a:avLst/>
          </a:prstGeom>
          <a:ln w="57150">
            <a:solidFill>
              <a:srgbClr val="C3584F"/>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p:nvSpPr>
        <p:spPr>
          <a:xfrm>
            <a:off x="1905000" y="4335577"/>
            <a:ext cx="5715000" cy="1243334"/>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ZA" b="1" dirty="0" smtClean="0"/>
              <a:t>Post-reading</a:t>
            </a:r>
          </a:p>
          <a:p>
            <a:pPr marL="342900" lvl="1" indent="0">
              <a:lnSpc>
                <a:spcPct val="110000"/>
              </a:lnSpc>
              <a:spcBef>
                <a:spcPts val="0"/>
              </a:spcBef>
              <a:buNone/>
            </a:pPr>
            <a:r>
              <a:rPr lang="en-ZA" dirty="0" smtClean="0"/>
              <a:t>Respond to questions and instructions</a:t>
            </a:r>
          </a:p>
          <a:p>
            <a:pPr lvl="2">
              <a:lnSpc>
                <a:spcPct val="110000"/>
              </a:lnSpc>
              <a:spcBef>
                <a:spcPts val="0"/>
              </a:spcBef>
            </a:pPr>
            <a:r>
              <a:rPr lang="en-ZA" dirty="0" smtClean="0"/>
              <a:t>Comprehension</a:t>
            </a:r>
          </a:p>
          <a:p>
            <a:pPr lvl="2">
              <a:lnSpc>
                <a:spcPct val="110000"/>
              </a:lnSpc>
              <a:spcBef>
                <a:spcPts val="0"/>
              </a:spcBef>
            </a:pPr>
            <a:r>
              <a:rPr lang="en-ZA" dirty="0" smtClean="0"/>
              <a:t>Summary</a:t>
            </a:r>
            <a:endParaRPr lang="en-ZA" dirty="0"/>
          </a:p>
          <a:p>
            <a:pPr lvl="2">
              <a:lnSpc>
                <a:spcPct val="110000"/>
              </a:lnSpc>
              <a:spcBef>
                <a:spcPts val="0"/>
              </a:spcBef>
            </a:pPr>
            <a:r>
              <a:rPr lang="en-ZA" dirty="0"/>
              <a:t>Language in practice </a:t>
            </a:r>
          </a:p>
          <a:p>
            <a:pPr marL="0" indent="0">
              <a:lnSpc>
                <a:spcPct val="110000"/>
              </a:lnSpc>
              <a:buFont typeface="Arial" panose="020B0604020202020204" pitchFamily="34" charset="0"/>
              <a:buNone/>
            </a:pPr>
            <a:endParaRPr lang="en-ZA" dirty="0" smtClean="0"/>
          </a:p>
        </p:txBody>
      </p:sp>
      <p:sp>
        <p:nvSpPr>
          <p:cNvPr id="28" name="Rectangle 27"/>
          <p:cNvSpPr/>
          <p:nvPr/>
        </p:nvSpPr>
        <p:spPr>
          <a:xfrm>
            <a:off x="457200" y="2903803"/>
            <a:ext cx="7467599" cy="1235416"/>
          </a:xfrm>
          <a:prstGeom prst="rect">
            <a:avLst/>
          </a:prstGeom>
          <a:solidFill>
            <a:srgbClr val="F3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ontent Placeholder 2"/>
          <p:cNvSpPr txBox="1">
            <a:spLocks/>
          </p:cNvSpPr>
          <p:nvPr/>
        </p:nvSpPr>
        <p:spPr>
          <a:xfrm>
            <a:off x="762000" y="30620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rgbClr val="C9665F"/>
                </a:solidFill>
              </a:rPr>
              <a:t>2</a:t>
            </a:r>
          </a:p>
        </p:txBody>
      </p:sp>
      <p:cxnSp>
        <p:nvCxnSpPr>
          <p:cNvPr id="30" name="Straight Connector 29"/>
          <p:cNvCxnSpPr/>
          <p:nvPr/>
        </p:nvCxnSpPr>
        <p:spPr>
          <a:xfrm>
            <a:off x="1600200" y="3053954"/>
            <a:ext cx="0" cy="1006816"/>
          </a:xfrm>
          <a:prstGeom prst="line">
            <a:avLst/>
          </a:prstGeom>
          <a:solidFill>
            <a:srgbClr val="5B9BD5"/>
          </a:solidFill>
          <a:ln w="57150">
            <a:solidFill>
              <a:srgbClr val="C3584F"/>
            </a:solidFill>
          </a:ln>
        </p:spPr>
        <p:style>
          <a:lnRef idx="3">
            <a:schemeClr val="accent1"/>
          </a:lnRef>
          <a:fillRef idx="0">
            <a:schemeClr val="accent1"/>
          </a:fillRef>
          <a:effectRef idx="2">
            <a:schemeClr val="accent1"/>
          </a:effectRef>
          <a:fontRef idx="minor">
            <a:schemeClr val="tx1"/>
          </a:fontRef>
        </p:style>
      </p:cxnSp>
      <p:sp>
        <p:nvSpPr>
          <p:cNvPr id="31" name="Content Placeholder 2"/>
          <p:cNvSpPr txBox="1">
            <a:spLocks/>
          </p:cNvSpPr>
          <p:nvPr/>
        </p:nvSpPr>
        <p:spPr>
          <a:xfrm>
            <a:off x="1897455" y="3192577"/>
            <a:ext cx="5715000" cy="854226"/>
          </a:xfrm>
          <a:prstGeom prst="rect">
            <a:avLst/>
          </a:prstGeom>
          <a:solidFill>
            <a:srgbClr val="F3DCD5"/>
          </a:solidFill>
          <a:ln>
            <a:noFill/>
          </a:ln>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a:t>During reading </a:t>
            </a:r>
          </a:p>
          <a:p>
            <a:pPr marL="0" indent="0">
              <a:lnSpc>
                <a:spcPct val="100000"/>
              </a:lnSpc>
              <a:spcBef>
                <a:spcPts val="0"/>
              </a:spcBef>
              <a:buNone/>
            </a:pPr>
            <a:r>
              <a:rPr lang="en-ZA" sz="1800" dirty="0"/>
              <a:t>Intensive reading in order to understand</a:t>
            </a:r>
          </a:p>
          <a:p>
            <a:pPr marL="0" indent="0">
              <a:lnSpc>
                <a:spcPct val="110000"/>
              </a:lnSpc>
              <a:buFont typeface="Arial" panose="020B0604020202020204" pitchFamily="34" charset="0"/>
              <a:buNone/>
            </a:pPr>
            <a:endParaRPr lang="en-ZA" dirty="0" smtClean="0"/>
          </a:p>
        </p:txBody>
      </p:sp>
      <p:sp>
        <p:nvSpPr>
          <p:cNvPr id="33" name="Rectangle 32"/>
          <p:cNvSpPr/>
          <p:nvPr/>
        </p:nvSpPr>
        <p:spPr>
          <a:xfrm>
            <a:off x="457200" y="1524000"/>
            <a:ext cx="7467599" cy="1235416"/>
          </a:xfrm>
          <a:prstGeom prst="rect">
            <a:avLst/>
          </a:prstGeom>
          <a:solidFill>
            <a:srgbClr val="F3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ontent Placeholder 2"/>
          <p:cNvSpPr txBox="1">
            <a:spLocks/>
          </p:cNvSpPr>
          <p:nvPr/>
        </p:nvSpPr>
        <p:spPr>
          <a:xfrm>
            <a:off x="769545" y="1682259"/>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rgbClr val="C9665F"/>
                </a:solidFill>
              </a:rPr>
              <a:t>1</a:t>
            </a:r>
            <a:endParaRPr lang="en-ZA" sz="6600" b="1" dirty="0" smtClean="0">
              <a:solidFill>
                <a:srgbClr val="C9665F"/>
              </a:solidFill>
            </a:endParaRPr>
          </a:p>
        </p:txBody>
      </p:sp>
      <p:cxnSp>
        <p:nvCxnSpPr>
          <p:cNvPr id="35" name="Straight Connector 34"/>
          <p:cNvCxnSpPr/>
          <p:nvPr/>
        </p:nvCxnSpPr>
        <p:spPr>
          <a:xfrm>
            <a:off x="1607745" y="1674151"/>
            <a:ext cx="0" cy="1006816"/>
          </a:xfrm>
          <a:prstGeom prst="line">
            <a:avLst/>
          </a:prstGeom>
          <a:solidFill>
            <a:srgbClr val="5B9BD5"/>
          </a:solidFill>
          <a:ln w="57150">
            <a:solidFill>
              <a:srgbClr val="C3584F"/>
            </a:solidFill>
          </a:ln>
        </p:spPr>
        <p:style>
          <a:lnRef idx="3">
            <a:schemeClr val="accent1"/>
          </a:lnRef>
          <a:fillRef idx="0">
            <a:schemeClr val="accent1"/>
          </a:fillRef>
          <a:effectRef idx="2">
            <a:schemeClr val="accent1"/>
          </a:effectRef>
          <a:fontRef idx="minor">
            <a:schemeClr val="tx1"/>
          </a:fontRef>
        </p:style>
      </p:cxnSp>
      <p:sp>
        <p:nvSpPr>
          <p:cNvPr id="36" name="Content Placeholder 2"/>
          <p:cNvSpPr txBox="1">
            <a:spLocks/>
          </p:cNvSpPr>
          <p:nvPr/>
        </p:nvSpPr>
        <p:spPr>
          <a:xfrm>
            <a:off x="1905000" y="1812774"/>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Pre-reading </a:t>
            </a:r>
            <a:endParaRPr lang="en-ZA" b="1" dirty="0"/>
          </a:p>
          <a:p>
            <a:pPr marL="0" indent="0">
              <a:lnSpc>
                <a:spcPct val="100000"/>
              </a:lnSpc>
              <a:spcBef>
                <a:spcPts val="0"/>
              </a:spcBef>
              <a:buNone/>
            </a:pPr>
            <a:r>
              <a:rPr lang="en-ZA" sz="1800" dirty="0" smtClean="0"/>
              <a:t>Skim, scan, predict</a:t>
            </a:r>
            <a:endParaRPr lang="en-ZA" sz="1800" dirty="0"/>
          </a:p>
          <a:p>
            <a:pPr marL="0" indent="0">
              <a:lnSpc>
                <a:spcPct val="110000"/>
              </a:lnSpc>
              <a:buFont typeface="Arial" panose="020B0604020202020204" pitchFamily="34" charset="0"/>
              <a:buNone/>
            </a:pPr>
            <a:endParaRPr lang="en-ZA" dirty="0" smtClean="0"/>
          </a:p>
        </p:txBody>
      </p:sp>
      <p:sp>
        <p:nvSpPr>
          <p:cNvPr id="3" name="Rectangle 2"/>
          <p:cNvSpPr/>
          <p:nvPr/>
        </p:nvSpPr>
        <p:spPr>
          <a:xfrm>
            <a:off x="152400" y="1"/>
            <a:ext cx="7924800" cy="150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 name="Title 1"/>
          <p:cNvSpPr>
            <a:spLocks noGrp="1"/>
          </p:cNvSpPr>
          <p:nvPr>
            <p:ph type="title"/>
          </p:nvPr>
        </p:nvSpPr>
        <p:spPr>
          <a:xfrm>
            <a:off x="400050" y="365127"/>
            <a:ext cx="7905750" cy="720724"/>
          </a:xfrm>
        </p:spPr>
        <p:txBody>
          <a:bodyPr/>
          <a:lstStyle/>
          <a:p>
            <a:r>
              <a:rPr lang="en-ZA" dirty="0"/>
              <a:t>The reading process</a:t>
            </a:r>
            <a:endParaRPr lang="en-GB" dirty="0"/>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6221" y="1524000"/>
            <a:ext cx="3457379" cy="3957900"/>
          </a:xfrm>
          <a:prstGeom prst="rect">
            <a:avLst/>
          </a:prstGeom>
        </p:spPr>
      </p:pic>
      <p:pic>
        <p:nvPicPr>
          <p:cNvPr id="4" name="The reading pro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1400" y="115889"/>
            <a:ext cx="609600" cy="609600"/>
          </a:xfrm>
          <a:prstGeom prst="rect">
            <a:avLst/>
          </a:prstGeom>
        </p:spPr>
      </p:pic>
      <p:pic>
        <p:nvPicPr>
          <p:cNvPr id="5" name="prefix- pre and po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53800" y="1507974"/>
            <a:ext cx="609600" cy="609600"/>
          </a:xfrm>
          <a:prstGeom prst="rect">
            <a:avLst/>
          </a:prstGeom>
        </p:spPr>
      </p:pic>
      <p:sp>
        <p:nvSpPr>
          <p:cNvPr id="6" name="Rectangle 5"/>
          <p:cNvSpPr/>
          <p:nvPr/>
        </p:nvSpPr>
        <p:spPr>
          <a:xfrm>
            <a:off x="10515600" y="-1714500"/>
            <a:ext cx="1676400" cy="6477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9885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 fill="hold"/>
                                        <p:tgtEl>
                                          <p:spTgt spid="4"/>
                                        </p:tgtEl>
                                      </p:cBhvr>
                                    </p:cmd>
                                  </p:childTnLst>
                                </p:cTn>
                              </p:par>
                            </p:childTnLst>
                          </p:cTn>
                        </p:par>
                        <p:par>
                          <p:cTn id="7" fill="hold">
                            <p:stCondLst>
                              <p:cond delay="2708"/>
                            </p:stCondLst>
                            <p:childTnLst>
                              <p:par>
                                <p:cTn id="8" presetID="3" presetClass="mediacall" presetSubtype="0" fill="hold" nodeType="afterEffect">
                                  <p:stCondLst>
                                    <p:cond delay="0"/>
                                  </p:stCondLst>
                                  <p:childTnLst>
                                    <p:cmd type="call" cmd="stop">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0-#ppt_w/2"/>
                                          </p:val>
                                        </p:tav>
                                        <p:tav tm="100000">
                                          <p:val>
                                            <p:strVal val="#ppt_x"/>
                                          </p:val>
                                        </p:tav>
                                      </p:tavLst>
                                    </p:anim>
                                    <p:anim calcmode="lin" valueType="num">
                                      <p:cBhvr additive="base">
                                        <p:cTn id="19" dur="500" fill="hold"/>
                                        <p:tgtEl>
                                          <p:spTgt spid="33"/>
                                        </p:tgtEl>
                                        <p:attrNameLst>
                                          <p:attrName>ppt_y</p:attrName>
                                        </p:attrNameLst>
                                      </p:cBhvr>
                                      <p:tavLst>
                                        <p:tav tm="0">
                                          <p:val>
                                            <p:strVal val="#ppt_y"/>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 presetClass="mediacall" presetSubtype="0" fill="hold" nodeType="withEffect">
                                  <p:stCondLst>
                                    <p:cond delay="0"/>
                                  </p:stCondLst>
                                  <p:childTnLst>
                                    <p:cmd type="call" cmd="playFrom(0.0)">
                                      <p:cBhvr>
                                        <p:cTn id="33" dur="8227" fill="hold"/>
                                        <p:tgtEl>
                                          <p:spTgt spid="5"/>
                                        </p:tgtEl>
                                      </p:cBhvr>
                                    </p:cmd>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0-#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0-#ppt_h/2"/>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1+#ppt_w/2"/>
                                          </p:val>
                                        </p:tav>
                                        <p:tav tm="100000">
                                          <p:val>
                                            <p:strVal val="#ppt_x"/>
                                          </p:val>
                                        </p:tav>
                                      </p:tavLst>
                                    </p:anim>
                                    <p:anim calcmode="lin" valueType="num">
                                      <p:cBhvr additive="base">
                                        <p:cTn id="47" dur="500" fill="hold"/>
                                        <p:tgtEl>
                                          <p:spTgt spid="30"/>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mediacall" presetSubtype="0" fill="hold" nodeType="clickEffect">
                                  <p:stCondLst>
                                    <p:cond delay="0"/>
                                  </p:stCondLst>
                                  <p:childTnLst>
                                    <p:cmd type="call" cmd="stop">
                                      <p:cBhvr>
                                        <p:cTn id="7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5"/>
                </p:tgtEl>
              </p:cMediaNode>
            </p:audio>
          </p:childTnLst>
        </p:cTn>
      </p:par>
    </p:tnLst>
    <p:bldLst>
      <p:bldP spid="13" grpId="0" animBg="1"/>
      <p:bldP spid="14" grpId="0"/>
      <p:bldP spid="15" grpId="0"/>
      <p:bldP spid="28" grpId="0" animBg="1"/>
      <p:bldP spid="29" grpId="0"/>
      <p:bldP spid="31" grpId="0" animBg="1"/>
      <p:bldP spid="33" grpId="0" animBg="1"/>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a:t>Learning </a:t>
            </a:r>
            <a:r>
              <a:rPr lang="en-ZA" sz="4800" dirty="0" smtClean="0"/>
              <a:t>activities 2.2 and 2.3</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2</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After </a:t>
            </a:r>
            <a:r>
              <a:rPr lang="en-ZA" sz="1700" b="0" dirty="0">
                <a:solidFill>
                  <a:schemeClr val="tx1"/>
                </a:solidFill>
              </a:rPr>
              <a:t>viewing the video, test your knowledge of this section by completing Learning activities 2.2 and 2.3 on pages 17 and 19 of your </a:t>
            </a:r>
            <a:r>
              <a:rPr lang="en-ZA" sz="1700" b="0" i="1" dirty="0">
                <a:solidFill>
                  <a:schemeClr val="tx1"/>
                </a:solidFill>
              </a:rPr>
              <a:t>Student’s Book.</a:t>
            </a:r>
          </a:p>
          <a:p>
            <a:endParaRPr lang="en-ZA" sz="1700" b="0" dirty="0">
              <a:solidFill>
                <a:schemeClr val="tx1"/>
              </a:solidFill>
            </a:endParaRPr>
          </a:p>
        </p:txBody>
      </p:sp>
    </p:spTree>
    <p:extLst>
      <p:ext uri="{BB962C8B-B14F-4D97-AF65-F5344CB8AC3E}">
        <p14:creationId xmlns:p14="http://schemas.microsoft.com/office/powerpoint/2010/main" val="960408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Shortening words: </a:t>
            </a:r>
            <a:br>
              <a:rPr lang="en-ZA" dirty="0"/>
            </a:br>
            <a:r>
              <a:rPr lang="en-ZA" dirty="0"/>
              <a:t>abbreviations and acronyms</a:t>
            </a:r>
            <a:endParaRPr lang="en-GB" dirty="0"/>
          </a:p>
        </p:txBody>
      </p:sp>
      <p:sp>
        <p:nvSpPr>
          <p:cNvPr id="3" name="Content Placeholder 2"/>
          <p:cNvSpPr>
            <a:spLocks noGrp="1"/>
          </p:cNvSpPr>
          <p:nvPr>
            <p:ph idx="1"/>
          </p:nvPr>
        </p:nvSpPr>
        <p:spPr>
          <a:xfrm>
            <a:off x="450612" y="3851313"/>
            <a:ext cx="2971799" cy="771525"/>
          </a:xfrm>
        </p:spPr>
        <p:txBody>
          <a:bodyPr/>
          <a:lstStyle/>
          <a:p>
            <a:pPr marL="342900" lvl="1" indent="0" algn="ctr">
              <a:spcBef>
                <a:spcPts val="0"/>
              </a:spcBef>
              <a:buNone/>
            </a:pPr>
            <a:r>
              <a:rPr lang="en-ZA" sz="2000" b="1" dirty="0" smtClean="0">
                <a:solidFill>
                  <a:srgbClr val="1073B0"/>
                </a:solidFill>
              </a:rPr>
              <a:t>abbr</a:t>
            </a:r>
            <a:r>
              <a:rPr lang="en-ZA" sz="2000" b="1" dirty="0">
                <a:solidFill>
                  <a:srgbClr val="1073B0"/>
                </a:solidFill>
              </a:rPr>
              <a:t>. </a:t>
            </a:r>
            <a:endParaRPr lang="en-ZA" sz="2000" b="1" dirty="0" smtClean="0">
              <a:solidFill>
                <a:srgbClr val="1073B0"/>
              </a:solidFill>
            </a:endParaRPr>
          </a:p>
          <a:p>
            <a:pPr marL="342900" lvl="1" indent="0" algn="ctr">
              <a:spcBef>
                <a:spcPts val="0"/>
              </a:spcBef>
              <a:buNone/>
            </a:pPr>
            <a:r>
              <a:rPr lang="en-ZA" sz="2000" dirty="0" smtClean="0"/>
              <a:t>(</a:t>
            </a:r>
            <a:r>
              <a:rPr lang="en-ZA" sz="2000" dirty="0"/>
              <a:t>abbreviation)</a:t>
            </a:r>
          </a:p>
          <a:p>
            <a:pPr marL="342900" lvl="1" indent="0" algn="ctr">
              <a:spcBef>
                <a:spcPts val="0"/>
              </a:spcBef>
              <a:buNone/>
            </a:pPr>
            <a:r>
              <a:rPr lang="en-ZA" sz="2000" b="1" dirty="0">
                <a:solidFill>
                  <a:srgbClr val="1073B0"/>
                </a:solidFill>
              </a:rPr>
              <a:t>e.g. </a:t>
            </a:r>
            <a:endParaRPr lang="en-ZA" sz="2000" b="1" dirty="0" smtClean="0">
              <a:solidFill>
                <a:srgbClr val="1073B0"/>
              </a:solidFill>
            </a:endParaRPr>
          </a:p>
          <a:p>
            <a:pPr marL="342900" lvl="1" indent="0" algn="ctr">
              <a:spcBef>
                <a:spcPts val="0"/>
              </a:spcBef>
              <a:buNone/>
            </a:pPr>
            <a:r>
              <a:rPr lang="en-ZA" sz="2000" dirty="0" smtClean="0"/>
              <a:t>(</a:t>
            </a:r>
            <a:r>
              <a:rPr lang="en-ZA" sz="2000" dirty="0"/>
              <a:t>example)</a:t>
            </a:r>
          </a:p>
          <a:p>
            <a:pPr marL="342900" lvl="1" indent="0" algn="ctr">
              <a:spcBef>
                <a:spcPts val="0"/>
              </a:spcBef>
              <a:buNone/>
            </a:pPr>
            <a:r>
              <a:rPr lang="en-ZA" sz="2000" b="1" dirty="0">
                <a:solidFill>
                  <a:srgbClr val="1073B0"/>
                </a:solidFill>
              </a:rPr>
              <a:t>no. </a:t>
            </a:r>
            <a:endParaRPr lang="en-ZA" sz="2000" b="1" dirty="0" smtClean="0">
              <a:solidFill>
                <a:srgbClr val="1073B0"/>
              </a:solidFill>
            </a:endParaRPr>
          </a:p>
          <a:p>
            <a:pPr marL="342900" lvl="1" indent="0" algn="ctr">
              <a:spcBef>
                <a:spcPts val="0"/>
              </a:spcBef>
              <a:buNone/>
            </a:pPr>
            <a:r>
              <a:rPr lang="en-ZA" sz="2000" dirty="0" smtClean="0"/>
              <a:t>(</a:t>
            </a:r>
            <a:r>
              <a:rPr lang="en-ZA" sz="2000" dirty="0"/>
              <a:t>number)</a:t>
            </a:r>
          </a:p>
          <a:p>
            <a:pPr marL="0" indent="0" algn="ctr">
              <a:spcBef>
                <a:spcPts val="0"/>
              </a:spcBef>
              <a:buNone/>
            </a:pPr>
            <a:endParaRPr lang="en-ZA" sz="2000" dirty="0"/>
          </a:p>
        </p:txBody>
      </p:sp>
      <p:sp>
        <p:nvSpPr>
          <p:cNvPr id="4" name="Content Placeholder 2"/>
          <p:cNvSpPr txBox="1">
            <a:spLocks/>
          </p:cNvSpPr>
          <p:nvPr/>
        </p:nvSpPr>
        <p:spPr>
          <a:xfrm>
            <a:off x="3980159" y="3782394"/>
            <a:ext cx="413476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ctr">
              <a:buNone/>
            </a:pPr>
            <a:r>
              <a:rPr lang="en-ZA" sz="2100" b="1" dirty="0" smtClean="0">
                <a:solidFill>
                  <a:srgbClr val="A4C83B"/>
                </a:solidFill>
              </a:rPr>
              <a:t>POTUS</a:t>
            </a:r>
            <a:r>
              <a:rPr lang="en-ZA" sz="2100" b="1" dirty="0" smtClean="0">
                <a:solidFill>
                  <a:srgbClr val="1073B0"/>
                </a:solidFill>
              </a:rPr>
              <a:t>  </a:t>
            </a:r>
          </a:p>
          <a:p>
            <a:pPr marL="342900" lvl="1" indent="0" algn="ctr">
              <a:spcBef>
                <a:spcPts val="0"/>
              </a:spcBef>
              <a:buNone/>
            </a:pPr>
            <a:r>
              <a:rPr lang="en-ZA" sz="2100" dirty="0" smtClean="0"/>
              <a:t>(President of the United States)</a:t>
            </a:r>
          </a:p>
          <a:p>
            <a:pPr marL="342900" lvl="1" indent="0" algn="ctr">
              <a:buNone/>
            </a:pPr>
            <a:r>
              <a:rPr lang="en-ZA" sz="2100" b="1" dirty="0" smtClean="0">
                <a:solidFill>
                  <a:srgbClr val="A4C83B"/>
                </a:solidFill>
              </a:rPr>
              <a:t>SAPS</a:t>
            </a:r>
            <a:r>
              <a:rPr lang="en-ZA" sz="2100" dirty="0" smtClean="0">
                <a:solidFill>
                  <a:srgbClr val="A4C83B"/>
                </a:solidFill>
              </a:rPr>
              <a:t> </a:t>
            </a:r>
          </a:p>
          <a:p>
            <a:pPr marL="342900" lvl="1" indent="0" algn="ctr">
              <a:buNone/>
            </a:pPr>
            <a:r>
              <a:rPr lang="en-ZA" sz="2100" dirty="0" smtClean="0"/>
              <a:t>(South African Police Services)</a:t>
            </a:r>
          </a:p>
          <a:p>
            <a:pPr marL="342900" lvl="1" indent="0" algn="ctr">
              <a:buNone/>
            </a:pPr>
            <a:r>
              <a:rPr lang="en-ZA" sz="2100" b="1" dirty="0" smtClean="0">
                <a:solidFill>
                  <a:srgbClr val="A4C83B"/>
                </a:solidFill>
              </a:rPr>
              <a:t>UFO</a:t>
            </a:r>
          </a:p>
          <a:p>
            <a:pPr marL="342900" lvl="1" indent="0" algn="ctr">
              <a:buNone/>
            </a:pPr>
            <a:r>
              <a:rPr lang="en-ZA" sz="2100" dirty="0" smtClean="0"/>
              <a:t>(unidentified flying object)</a:t>
            </a:r>
          </a:p>
          <a:p>
            <a:pPr algn="ctr"/>
            <a:endParaRPr lang="en-ZA" dirty="0"/>
          </a:p>
        </p:txBody>
      </p:sp>
      <p:grpSp>
        <p:nvGrpSpPr>
          <p:cNvPr id="19" name="Group 18"/>
          <p:cNvGrpSpPr/>
          <p:nvPr/>
        </p:nvGrpSpPr>
        <p:grpSpPr>
          <a:xfrm>
            <a:off x="609600" y="1905001"/>
            <a:ext cx="2971799" cy="1442404"/>
            <a:chOff x="642358" y="1921755"/>
            <a:chExt cx="2971799" cy="1442404"/>
          </a:xfrm>
        </p:grpSpPr>
        <p:sp>
          <p:nvSpPr>
            <p:cNvPr id="5" name="Content Placeholder 2"/>
            <p:cNvSpPr txBox="1">
              <a:spLocks/>
            </p:cNvSpPr>
            <p:nvPr/>
          </p:nvSpPr>
          <p:spPr>
            <a:xfrm>
              <a:off x="990598" y="2154542"/>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200" b="1" dirty="0">
                  <a:solidFill>
                    <a:srgbClr val="1073B0"/>
                  </a:solidFill>
                </a:rPr>
                <a:t>a</a:t>
              </a:r>
              <a:r>
                <a:rPr lang="en-ZA" sz="3200" b="1" dirty="0" smtClean="0">
                  <a:solidFill>
                    <a:srgbClr val="1073B0"/>
                  </a:solidFill>
                </a:rPr>
                <a:t>bbreviation</a:t>
              </a:r>
            </a:p>
            <a:p>
              <a:pPr marL="0" indent="0">
                <a:buFont typeface="Arial" panose="020B0604020202020204" pitchFamily="34" charset="0"/>
                <a:buNone/>
              </a:pPr>
              <a:endParaRPr lang="en-ZA" sz="3200" b="1" dirty="0">
                <a:solidFill>
                  <a:srgbClr val="1073B0"/>
                </a:solidFill>
              </a:endParaRPr>
            </a:p>
          </p:txBody>
        </p:sp>
        <p:sp>
          <p:nvSpPr>
            <p:cNvPr id="7" name="Content Placeholder 2"/>
            <p:cNvSpPr txBox="1">
              <a:spLocks/>
            </p:cNvSpPr>
            <p:nvPr/>
          </p:nvSpPr>
          <p:spPr>
            <a:xfrm>
              <a:off x="642358" y="2592634"/>
              <a:ext cx="2971799"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is a short form of a word or phrase.</a:t>
              </a:r>
              <a:endParaRPr lang="en-GB" sz="2000" dirty="0"/>
            </a:p>
          </p:txBody>
        </p:sp>
        <p:sp>
          <p:nvSpPr>
            <p:cNvPr id="9" name="Content Placeholder 2"/>
            <p:cNvSpPr txBox="1">
              <a:spLocks/>
            </p:cNvSpPr>
            <p:nvPr/>
          </p:nvSpPr>
          <p:spPr>
            <a:xfrm>
              <a:off x="1562098" y="1921755"/>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An</a:t>
              </a:r>
              <a:endParaRPr lang="en-GB" sz="2000" dirty="0"/>
            </a:p>
          </p:txBody>
        </p:sp>
      </p:grpSp>
      <p:grpSp>
        <p:nvGrpSpPr>
          <p:cNvPr id="24" name="Group 23"/>
          <p:cNvGrpSpPr/>
          <p:nvPr/>
        </p:nvGrpSpPr>
        <p:grpSpPr>
          <a:xfrm>
            <a:off x="4399553" y="1905000"/>
            <a:ext cx="3715373" cy="1442405"/>
            <a:chOff x="4399553" y="1905000"/>
            <a:chExt cx="3715373" cy="1442405"/>
          </a:xfrm>
        </p:grpSpPr>
        <p:sp>
          <p:nvSpPr>
            <p:cNvPr id="16" name="Content Placeholder 2"/>
            <p:cNvSpPr txBox="1">
              <a:spLocks/>
            </p:cNvSpPr>
            <p:nvPr/>
          </p:nvSpPr>
          <p:spPr>
            <a:xfrm>
              <a:off x="5483104" y="2137787"/>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3200" b="1" dirty="0">
                  <a:solidFill>
                    <a:srgbClr val="A4C83B"/>
                  </a:solidFill>
                </a:rPr>
                <a:t>acronym</a:t>
              </a:r>
              <a:endParaRPr lang="en-ZA" sz="2800" b="1" dirty="0">
                <a:solidFill>
                  <a:srgbClr val="A4C83B"/>
                </a:solidFill>
              </a:endParaRPr>
            </a:p>
          </p:txBody>
        </p:sp>
        <p:sp>
          <p:nvSpPr>
            <p:cNvPr id="17" name="Content Placeholder 2"/>
            <p:cNvSpPr txBox="1">
              <a:spLocks/>
            </p:cNvSpPr>
            <p:nvPr/>
          </p:nvSpPr>
          <p:spPr>
            <a:xfrm>
              <a:off x="4399553" y="2575880"/>
              <a:ext cx="3715373"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is also an abbreviation </a:t>
              </a:r>
              <a:r>
                <a:rPr lang="en-ZA" sz="2000" dirty="0" smtClean="0"/>
                <a:t>in which </a:t>
              </a:r>
              <a:r>
                <a:rPr lang="en-ZA" sz="2000" dirty="0"/>
                <a:t>the first letters of a group </a:t>
              </a:r>
              <a:r>
                <a:rPr lang="en-ZA" sz="2000" dirty="0" smtClean="0"/>
                <a:t>of words </a:t>
              </a:r>
              <a:r>
                <a:rPr lang="en-ZA" sz="2000" dirty="0"/>
                <a:t>form a word.</a:t>
              </a:r>
              <a:endParaRPr lang="en-GB" sz="2000" dirty="0"/>
            </a:p>
          </p:txBody>
        </p:sp>
        <p:sp>
          <p:nvSpPr>
            <p:cNvPr id="18" name="Content Placeholder 2"/>
            <p:cNvSpPr txBox="1">
              <a:spLocks/>
            </p:cNvSpPr>
            <p:nvPr/>
          </p:nvSpPr>
          <p:spPr>
            <a:xfrm>
              <a:off x="5662567" y="1905000"/>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An</a:t>
              </a:r>
              <a:endParaRPr lang="en-GB" sz="2000" dirty="0"/>
            </a:p>
          </p:txBody>
        </p:sp>
      </p:grpSp>
      <p:cxnSp>
        <p:nvCxnSpPr>
          <p:cNvPr id="22" name="Straight Connector 21"/>
          <p:cNvCxnSpPr/>
          <p:nvPr/>
        </p:nvCxnSpPr>
        <p:spPr>
          <a:xfrm>
            <a:off x="3998949" y="19812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0457" y="1905000"/>
            <a:ext cx="3457379" cy="3957900"/>
          </a:xfrm>
          <a:prstGeom prst="rect">
            <a:avLst/>
          </a:prstGeom>
        </p:spPr>
      </p:pic>
      <p:pic>
        <p:nvPicPr>
          <p:cNvPr id="6" name="abbreviations and acrony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58400" y="476251"/>
            <a:ext cx="609600" cy="609600"/>
          </a:xfrm>
          <a:prstGeom prst="rect">
            <a:avLst/>
          </a:prstGeom>
        </p:spPr>
      </p:pic>
      <p:pic>
        <p:nvPicPr>
          <p:cNvPr id="8" name="NU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058400" y="1681162"/>
            <a:ext cx="609600" cy="609600"/>
          </a:xfrm>
          <a:prstGeom prst="rect">
            <a:avLst/>
          </a:prstGeom>
        </p:spPr>
      </p:pic>
      <p:pic>
        <p:nvPicPr>
          <p:cNvPr id="10" name="N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060062" y="2676525"/>
            <a:ext cx="609600" cy="609600"/>
          </a:xfrm>
          <a:prstGeom prst="rect">
            <a:avLst/>
          </a:prstGeom>
        </p:spPr>
      </p:pic>
      <p:pic>
        <p:nvPicPr>
          <p:cNvPr id="11" name="That's the english">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058400" y="3901456"/>
            <a:ext cx="609600" cy="609600"/>
          </a:xfrm>
          <a:prstGeom prst="rect">
            <a:avLst/>
          </a:prstGeom>
        </p:spPr>
      </p:pic>
      <p:sp>
        <p:nvSpPr>
          <p:cNvPr id="20" name="Rectangle 19"/>
          <p:cNvSpPr/>
          <p:nvPr/>
        </p:nvSpPr>
        <p:spPr>
          <a:xfrm>
            <a:off x="9407360" y="-381000"/>
            <a:ext cx="1676400" cy="6477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1109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 fill="hold"/>
                                        <p:tgtEl>
                                          <p:spTgt spid="6"/>
                                        </p:tgtEl>
                                      </p:cBhvr>
                                    </p:cmd>
                                  </p:childTnLst>
                                </p:cTn>
                              </p:par>
                            </p:childTnLst>
                          </p:cTn>
                        </p:par>
                        <p:par>
                          <p:cTn id="7" fill="hold">
                            <p:stCondLst>
                              <p:cond delay="7744"/>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3535" fill="hold"/>
                                        <p:tgtEl>
                                          <p:spTgt spid="8"/>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3" presetClass="mediacall" presetSubtype="0" fill="hold" nodeType="afterEffect">
                                  <p:stCondLst>
                                    <p:cond delay="0"/>
                                  </p:stCondLst>
                                  <p:childTnLst>
                                    <p:cmd type="call" cmd="stop">
                                      <p:cBhvr>
                                        <p:cTn id="36" dur="1" fill="hold"/>
                                        <p:tgtEl>
                                          <p:spTgt spid="8"/>
                                        </p:tgtEl>
                                      </p:cBhvr>
                                    </p:cmd>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5450" fill="hold"/>
                                        <p:tgtEl>
                                          <p:spTgt spid="10"/>
                                        </p:tgtEl>
                                      </p:cBhvr>
                                    </p:cmd>
                                  </p:childTnLst>
                                </p:cTn>
                              </p:par>
                              <p:par>
                                <p:cTn id="40" presetID="10" presetClass="entr"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par>
                          <p:cTn id="46" fill="hold">
                            <p:stCondLst>
                              <p:cond delay="5950"/>
                            </p:stCondLst>
                            <p:childTnLst>
                              <p:par>
                                <p:cTn id="47" presetID="3" presetClass="mediacall" presetSubtype="0" fill="hold" nodeType="afterEffect">
                                  <p:stCondLst>
                                    <p:cond delay="0"/>
                                  </p:stCondLst>
                                  <p:childTnLst>
                                    <p:cmd type="call" cmd="stop">
                                      <p:cBhvr>
                                        <p:cTn id="48" dur="1" fill="hold"/>
                                        <p:tgtEl>
                                          <p:spTgt spid="10"/>
                                        </p:tgtEl>
                                      </p:cBhvr>
                                    </p:cmd>
                                  </p:childTnLst>
                                </p:cTn>
                              </p:par>
                            </p:childTnLst>
                          </p:cTn>
                        </p:par>
                        <p:par>
                          <p:cTn id="49" fill="hold">
                            <p:stCondLst>
                              <p:cond delay="5950"/>
                            </p:stCondLst>
                            <p:childTnLst>
                              <p:par>
                                <p:cTn id="50" presetID="1" presetClass="mediacall" presetSubtype="0" fill="hold" nodeType="afterEffect">
                                  <p:stCondLst>
                                    <p:cond delay="0"/>
                                  </p:stCondLst>
                                  <p:childTnLst>
                                    <p:cmd type="call" cmd="playFrom(0.0)">
                                      <p:cBhvr>
                                        <p:cTn id="51" dur="3467" fill="hold"/>
                                        <p:tgtEl>
                                          <p:spTgt spid="11"/>
                                        </p:tgtEl>
                                      </p:cBhvr>
                                    </p:cmd>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9"/>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par>
                          <p:cTn id="65" fill="hold">
                            <p:stCondLst>
                              <p:cond delay="500"/>
                            </p:stCondLst>
                            <p:childTnLst>
                              <p:par>
                                <p:cTn id="66" presetID="3" presetClass="mediacall" presetSubtype="0" fill="hold" nodeType="afterEffect">
                                  <p:stCondLst>
                                    <p:cond delay="1000"/>
                                  </p:stCondLst>
                                  <p:childTnLst>
                                    <p:cmd type="call" cmd="stop">
                                      <p:cBhvr>
                                        <p:cTn id="67"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6"/>
                </p:tgtEl>
              </p:cMediaNode>
            </p:audio>
            <p:audio>
              <p:cMediaNode vol="80000">
                <p:cTn id="69" fill="hold" display="0">
                  <p:stCondLst>
                    <p:cond delay="indefinite"/>
                  </p:stCondLst>
                  <p:endCondLst>
                    <p:cond evt="onStopAudio" delay="0">
                      <p:tgtEl>
                        <p:sldTgt/>
                      </p:tgtEl>
                    </p:cond>
                  </p:endCondLst>
                </p:cTn>
                <p:tgtEl>
                  <p:spTgt spid="8"/>
                </p:tgtEl>
              </p:cMediaNode>
            </p:audio>
            <p:audio>
              <p:cMediaNode vol="80000">
                <p:cTn id="70" fill="hold" display="0">
                  <p:stCondLst>
                    <p:cond delay="indefinite"/>
                  </p:stCondLst>
                  <p:endCondLst>
                    <p:cond evt="onStopAudio" delay="0">
                      <p:tgtEl>
                        <p:sldTgt/>
                      </p:tgtEl>
                    </p:cond>
                  </p:endCondLst>
                </p:cTn>
                <p:tgtEl>
                  <p:spTgt spid="10"/>
                </p:tgtEl>
              </p:cMediaNode>
            </p:audio>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74745" y="2895600"/>
            <a:ext cx="2772548" cy="2772548"/>
            <a:chOff x="774745" y="3085042"/>
            <a:chExt cx="2772548" cy="2772548"/>
          </a:xfrm>
          <a:solidFill>
            <a:srgbClr val="4BACC6"/>
          </a:solidFill>
        </p:grpSpPr>
        <p:sp>
          <p:nvSpPr>
            <p:cNvPr id="2" name="Oval 1"/>
            <p:cNvSpPr/>
            <p:nvPr/>
          </p:nvSpPr>
          <p:spPr>
            <a:xfrm>
              <a:off x="774745" y="3085042"/>
              <a:ext cx="2772548" cy="2772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289" y="3512894"/>
              <a:ext cx="1143459" cy="1905765"/>
            </a:xfrm>
            <a:prstGeom prst="rect">
              <a:avLst/>
            </a:prstGeom>
            <a:grpFill/>
          </p:spPr>
        </p:pic>
      </p:grpSp>
      <p:sp>
        <p:nvSpPr>
          <p:cNvPr id="10" name="Title 1"/>
          <p:cNvSpPr txBox="1">
            <a:spLocks/>
          </p:cNvSpPr>
          <p:nvPr/>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4400" b="1" dirty="0" smtClean="0">
                <a:latin typeface="+mn-lt"/>
              </a:rPr>
              <a:t>Shortening texts:</a:t>
            </a:r>
            <a:br>
              <a:rPr lang="en-ZA" sz="4400" b="1" dirty="0" smtClean="0">
                <a:latin typeface="+mn-lt"/>
              </a:rPr>
            </a:br>
            <a:r>
              <a:rPr lang="en-ZA" sz="4400" b="1" dirty="0" smtClean="0">
                <a:latin typeface="+mn-lt"/>
              </a:rPr>
              <a:t>How to summarise information</a:t>
            </a:r>
            <a:br>
              <a:rPr lang="en-ZA" sz="4400" b="1" dirty="0" smtClean="0">
                <a:latin typeface="+mn-lt"/>
              </a:rPr>
            </a:br>
            <a:endParaRPr lang="en-GB" sz="4400" b="1" dirty="0">
              <a:latin typeface="+mn-lt"/>
            </a:endParaRPr>
          </a:p>
        </p:txBody>
      </p:sp>
      <p:grpSp>
        <p:nvGrpSpPr>
          <p:cNvPr id="19" name="Group 18"/>
          <p:cNvGrpSpPr/>
          <p:nvPr/>
        </p:nvGrpSpPr>
        <p:grpSpPr>
          <a:xfrm>
            <a:off x="-29304" y="2007275"/>
            <a:ext cx="2250557" cy="964525"/>
            <a:chOff x="335265" y="1967348"/>
            <a:chExt cx="2250557" cy="964525"/>
          </a:xfrm>
        </p:grpSpPr>
        <p:sp>
          <p:nvSpPr>
            <p:cNvPr id="14" name="Rectangle 13"/>
            <p:cNvSpPr/>
            <p:nvPr/>
          </p:nvSpPr>
          <p:spPr>
            <a:xfrm>
              <a:off x="774745" y="2000824"/>
              <a:ext cx="1371599" cy="354835"/>
            </a:xfrm>
            <a:prstGeom prst="rect">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txBox="1">
              <a:spLocks/>
            </p:cNvSpPr>
            <p:nvPr/>
          </p:nvSpPr>
          <p:spPr>
            <a:xfrm>
              <a:off x="335265" y="1967348"/>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2000" b="1" dirty="0" smtClean="0">
                  <a:cs typeface="Aharoni" panose="02010803020104030203" pitchFamily="2" charset="-79"/>
                </a:rPr>
                <a:t>Step 1</a:t>
              </a:r>
            </a:p>
            <a:p>
              <a:pPr marL="0" indent="0" algn="ctr">
                <a:lnSpc>
                  <a:spcPct val="100000"/>
                </a:lnSpc>
                <a:spcBef>
                  <a:spcPts val="400"/>
                </a:spcBef>
                <a:buNone/>
              </a:pPr>
              <a:r>
                <a:rPr lang="en-ZA" sz="2800" b="1" dirty="0" smtClean="0">
                  <a:cs typeface="Aharoni" panose="02010803020104030203" pitchFamily="2" charset="-79"/>
                </a:rPr>
                <a:t>PRE-READ</a:t>
              </a:r>
              <a:endParaRPr lang="en-GB" sz="2800" b="1" dirty="0" smtClean="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b="1" dirty="0">
                <a:cs typeface="Aharoni" panose="02010803020104030203" pitchFamily="2" charset="-79"/>
              </a:endParaRPr>
            </a:p>
          </p:txBody>
        </p:sp>
      </p:grpSp>
      <p:sp>
        <p:nvSpPr>
          <p:cNvPr id="8" name="TextBox 7"/>
          <p:cNvSpPr txBox="1"/>
          <p:nvPr/>
        </p:nvSpPr>
        <p:spPr>
          <a:xfrm>
            <a:off x="3758810" y="4273131"/>
            <a:ext cx="2592470" cy="769441"/>
          </a:xfrm>
          <a:prstGeom prst="rect">
            <a:avLst/>
          </a:prstGeom>
          <a:noFill/>
        </p:spPr>
        <p:txBody>
          <a:bodyPr wrap="square" rtlCol="0">
            <a:spAutoFit/>
          </a:bodyPr>
          <a:lstStyle/>
          <a:p>
            <a:r>
              <a:rPr lang="en-ZA" sz="2200" dirty="0" smtClean="0">
                <a:cs typeface="Times New Roman" panose="02020603050405020304" pitchFamily="18" charset="0"/>
              </a:rPr>
              <a:t>Skim</a:t>
            </a:r>
            <a:r>
              <a:rPr lang="en-ZA" sz="2200" dirty="0">
                <a:cs typeface="Times New Roman" panose="02020603050405020304" pitchFamily="18" charset="0"/>
              </a:rPr>
              <a:t>, scan, </a:t>
            </a:r>
            <a:r>
              <a:rPr lang="en-ZA" sz="2200" dirty="0" smtClean="0">
                <a:cs typeface="Times New Roman" panose="02020603050405020304" pitchFamily="18" charset="0"/>
              </a:rPr>
              <a:t>predict</a:t>
            </a:r>
            <a:endParaRPr lang="en-ZA" sz="2200" dirty="0">
              <a:cs typeface="Times New Roman" panose="02020603050405020304" pitchFamily="18" charset="0"/>
            </a:endParaRPr>
          </a:p>
          <a:p>
            <a:endParaRPr lang="en-GB" sz="2200" dirty="0"/>
          </a:p>
        </p:txBody>
      </p:sp>
      <p:grpSp>
        <p:nvGrpSpPr>
          <p:cNvPr id="22" name="Group 21"/>
          <p:cNvGrpSpPr/>
          <p:nvPr/>
        </p:nvGrpSpPr>
        <p:grpSpPr>
          <a:xfrm>
            <a:off x="324000" y="2286000"/>
            <a:ext cx="8972400" cy="3351097"/>
            <a:chOff x="324000" y="2436697"/>
            <a:chExt cx="8734800" cy="3200400"/>
          </a:xfrm>
        </p:grpSpPr>
        <p:sp>
          <p:nvSpPr>
            <p:cNvPr id="7" name="Arc 6"/>
            <p:cNvSpPr/>
            <p:nvPr/>
          </p:nvSpPr>
          <p:spPr>
            <a:xfrm>
              <a:off x="324000" y="2436697"/>
              <a:ext cx="3592800" cy="3200400"/>
            </a:xfrm>
            <a:prstGeom prst="arc">
              <a:avLst>
                <a:gd name="adj1" fmla="val 16200000"/>
                <a:gd name="adj2" fmla="val 21569958"/>
              </a:avLst>
            </a:prstGeom>
            <a:ln w="76200">
              <a:solidFill>
                <a:srgbClr val="4BACC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 name="Straight Connector 8"/>
            <p:cNvCxnSpPr/>
            <p:nvPr/>
          </p:nvCxnSpPr>
          <p:spPr>
            <a:xfrm>
              <a:off x="3877200" y="4036897"/>
              <a:ext cx="5181600" cy="0"/>
            </a:xfrm>
            <a:prstGeom prst="line">
              <a:avLst/>
            </a:prstGeom>
            <a:ln w="76200">
              <a:solidFill>
                <a:srgbClr val="4BACC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149770" y="2444892"/>
              <a:ext cx="10510" cy="678772"/>
            </a:xfrm>
            <a:prstGeom prst="line">
              <a:avLst/>
            </a:prstGeom>
            <a:ln w="76200">
              <a:solidFill>
                <a:srgbClr val="4BACC6"/>
              </a:solidFill>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221" y="1981200"/>
            <a:ext cx="3457379" cy="3957900"/>
          </a:xfrm>
          <a:prstGeom prst="rect">
            <a:avLst/>
          </a:prstGeom>
        </p:spPr>
      </p:pic>
    </p:spTree>
    <p:extLst>
      <p:ext uri="{BB962C8B-B14F-4D97-AF65-F5344CB8AC3E}">
        <p14:creationId xmlns:p14="http://schemas.microsoft.com/office/powerpoint/2010/main" val="3513964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4856</TotalTime>
  <Words>829</Words>
  <Application>Microsoft Office PowerPoint</Application>
  <PresentationFormat>On-screen Show (4:3)</PresentationFormat>
  <Paragraphs>204</Paragraphs>
  <Slides>28</Slides>
  <Notes>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Aharoni</vt:lpstr>
      <vt:lpstr>Arial</vt:lpstr>
      <vt:lpstr>Calibri</vt:lpstr>
      <vt:lpstr>Sabon LT Std</vt:lpstr>
      <vt:lpstr>Times New Roman</vt:lpstr>
      <vt:lpstr>Office Theme</vt:lpstr>
      <vt:lpstr>English: First Additional Language</vt:lpstr>
      <vt:lpstr>Reading for information</vt:lpstr>
      <vt:lpstr>Overview</vt:lpstr>
      <vt:lpstr>Information and reference texts</vt:lpstr>
      <vt:lpstr>Learning activity 2.1</vt:lpstr>
      <vt:lpstr>The reading process</vt:lpstr>
      <vt:lpstr>Learning activities 2.2 and 2.3</vt:lpstr>
      <vt:lpstr>Shortening words:  abbreviations and acronyms</vt:lpstr>
      <vt:lpstr>PowerPoint Presentation</vt:lpstr>
      <vt:lpstr>PowerPoint Presentation</vt:lpstr>
      <vt:lpstr>PowerPoint Presentation</vt:lpstr>
      <vt:lpstr>PowerPoint Presentation</vt:lpstr>
      <vt:lpstr>PowerPoint Presentation</vt:lpstr>
      <vt:lpstr>Summary activity</vt:lpstr>
      <vt:lpstr>Parts of speech</vt:lpstr>
      <vt:lpstr>Nouns</vt:lpstr>
      <vt:lpstr>Nouns in a picture</vt:lpstr>
      <vt:lpstr>Learning activity 2.4</vt:lpstr>
      <vt:lpstr>Articles</vt:lpstr>
      <vt:lpstr>Articles</vt:lpstr>
      <vt:lpstr>Articles</vt:lpstr>
      <vt:lpstr>Antonyms and synonyms</vt:lpstr>
      <vt:lpstr>Pronouns</vt:lpstr>
      <vt:lpstr>Learning activity 2.5</vt:lpstr>
      <vt:lpstr>Summary of Module 2</vt:lpstr>
      <vt:lpstr>Summary continued…</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663</cp:revision>
  <dcterms:created xsi:type="dcterms:W3CDTF">2017-05-30T11:35:06Z</dcterms:created>
  <dcterms:modified xsi:type="dcterms:W3CDTF">2017-12-01T10:12:13Z</dcterms:modified>
</cp:coreProperties>
</file>