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89" r:id="rId2"/>
    <p:sldId id="290" r:id="rId3"/>
    <p:sldId id="335" r:id="rId4"/>
    <p:sldId id="359" r:id="rId5"/>
    <p:sldId id="346" r:id="rId6"/>
    <p:sldId id="370" r:id="rId7"/>
    <p:sldId id="360" r:id="rId8"/>
    <p:sldId id="361" r:id="rId9"/>
    <p:sldId id="345" r:id="rId10"/>
    <p:sldId id="376" r:id="rId11"/>
    <p:sldId id="379" r:id="rId12"/>
    <p:sldId id="381" r:id="rId13"/>
    <p:sldId id="382" r:id="rId14"/>
    <p:sldId id="377" r:id="rId15"/>
    <p:sldId id="363" r:id="rId16"/>
    <p:sldId id="389" r:id="rId17"/>
    <p:sldId id="391" r:id="rId18"/>
    <p:sldId id="393" r:id="rId19"/>
    <p:sldId id="394" r:id="rId20"/>
    <p:sldId id="395" r:id="rId21"/>
    <p:sldId id="396" r:id="rId22"/>
    <p:sldId id="397" r:id="rId23"/>
    <p:sldId id="364" r:id="rId24"/>
    <p:sldId id="365" r:id="rId25"/>
    <p:sldId id="367" r:id="rId26"/>
    <p:sldId id="385" r:id="rId27"/>
    <p:sldId id="383" r:id="rId28"/>
    <p:sldId id="384" r:id="rId29"/>
    <p:sldId id="398" r:id="rId30"/>
    <p:sldId id="399" r:id="rId31"/>
    <p:sldId id="4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2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615A"/>
    <a:srgbClr val="824A9D"/>
    <a:srgbClr val="A7C06B"/>
    <a:srgbClr val="5B9CD6"/>
    <a:srgbClr val="5A9BD5"/>
    <a:srgbClr val="D9F04E"/>
    <a:srgbClr val="0D7FC5"/>
    <a:srgbClr val="5B9BD5"/>
    <a:srgbClr val="A4C83B"/>
    <a:srgbClr val="0E8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973" autoAdjust="0"/>
  </p:normalViewPr>
  <p:slideViewPr>
    <p:cSldViewPr>
      <p:cViewPr varScale="1">
        <p:scale>
          <a:sx n="109" d="100"/>
          <a:sy n="109" d="100"/>
        </p:scale>
        <p:origin x="1692" y="78"/>
      </p:cViewPr>
      <p:guideLst>
        <p:guide orient="horz" pos="2928"/>
        <p:guide pos="2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7252D-079C-4E9E-9DA8-7BE615E3DD46}" type="datetimeFigureOut">
              <a:rPr lang="en-GB" smtClean="0"/>
              <a:t>01/12/2017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FC25A-1D42-4859-828C-26D884ED84C8}" type="slidenum">
              <a:rPr lang="en-GB" smtClean="0"/>
              <a:t>‹#›</a:t>
            </a:fld>
            <a:endParaRPr lang="en-GB"/>
          </a:p>
        </p:txBody>
      </p:sp>
    </p:spTree>
    <p:extLst>
      <p:ext uri="{BB962C8B-B14F-4D97-AF65-F5344CB8AC3E}">
        <p14:creationId xmlns:p14="http://schemas.microsoft.com/office/powerpoint/2010/main" val="44091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Display this slide while discussing the information on page 162 of the </a:t>
            </a:r>
            <a:r>
              <a:rPr lang="en-ZA" i="1" dirty="0" smtClean="0"/>
              <a:t>Student’s Book</a:t>
            </a:r>
            <a:r>
              <a:rPr lang="en-ZA" dirty="0" smtClean="0"/>
              <a:t>.</a:t>
            </a:r>
          </a:p>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5</a:t>
            </a:fld>
            <a:endParaRPr lang="en-GB"/>
          </a:p>
        </p:txBody>
      </p:sp>
    </p:spTree>
    <p:extLst>
      <p:ext uri="{BB962C8B-B14F-4D97-AF65-F5344CB8AC3E}">
        <p14:creationId xmlns:p14="http://schemas.microsoft.com/office/powerpoint/2010/main" val="312440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17</a:t>
            </a:fld>
            <a:endParaRPr lang="en-GB"/>
          </a:p>
        </p:txBody>
      </p:sp>
    </p:spTree>
    <p:extLst>
      <p:ext uri="{BB962C8B-B14F-4D97-AF65-F5344CB8AC3E}">
        <p14:creationId xmlns:p14="http://schemas.microsoft.com/office/powerpoint/2010/main" val="129730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18</a:t>
            </a:fld>
            <a:endParaRPr lang="en-GB"/>
          </a:p>
        </p:txBody>
      </p:sp>
    </p:spTree>
    <p:extLst>
      <p:ext uri="{BB962C8B-B14F-4D97-AF65-F5344CB8AC3E}">
        <p14:creationId xmlns:p14="http://schemas.microsoft.com/office/powerpoint/2010/main" val="217628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19</a:t>
            </a:fld>
            <a:endParaRPr lang="en-GB"/>
          </a:p>
        </p:txBody>
      </p:sp>
    </p:spTree>
    <p:extLst>
      <p:ext uri="{BB962C8B-B14F-4D97-AF65-F5344CB8AC3E}">
        <p14:creationId xmlns:p14="http://schemas.microsoft.com/office/powerpoint/2010/main" val="56085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20</a:t>
            </a:fld>
            <a:endParaRPr lang="en-GB"/>
          </a:p>
        </p:txBody>
      </p:sp>
    </p:spTree>
    <p:extLst>
      <p:ext uri="{BB962C8B-B14F-4D97-AF65-F5344CB8AC3E}">
        <p14:creationId xmlns:p14="http://schemas.microsoft.com/office/powerpoint/2010/main" val="381080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21</a:t>
            </a:fld>
            <a:endParaRPr lang="en-GB"/>
          </a:p>
        </p:txBody>
      </p:sp>
    </p:spTree>
    <p:extLst>
      <p:ext uri="{BB962C8B-B14F-4D97-AF65-F5344CB8AC3E}">
        <p14:creationId xmlns:p14="http://schemas.microsoft.com/office/powerpoint/2010/main" val="27719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22</a:t>
            </a:fld>
            <a:endParaRPr lang="en-GB"/>
          </a:p>
        </p:txBody>
      </p:sp>
    </p:spTree>
    <p:extLst>
      <p:ext uri="{BB962C8B-B14F-4D97-AF65-F5344CB8AC3E}">
        <p14:creationId xmlns:p14="http://schemas.microsoft.com/office/powerpoint/2010/main" val="365602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05FC25A-1D42-4859-828C-26D884ED84C8}" type="slidenum">
              <a:rPr lang="en-GB" smtClean="0"/>
              <a:t>30</a:t>
            </a:fld>
            <a:endParaRPr lang="en-GB"/>
          </a:p>
        </p:txBody>
      </p:sp>
    </p:spTree>
    <p:extLst>
      <p:ext uri="{BB962C8B-B14F-4D97-AF65-F5344CB8AC3E}">
        <p14:creationId xmlns:p14="http://schemas.microsoft.com/office/powerpoint/2010/main" val="731592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ustDataLst>
      <p:tags r:id="rId1"/>
    </p:custDataLst>
    <p:extLst>
      <p:ext uri="{BB962C8B-B14F-4D97-AF65-F5344CB8AC3E}">
        <p14:creationId xmlns:p14="http://schemas.microsoft.com/office/powerpoint/2010/main" val="4867606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Lists</a:t>
            </a:r>
            <a:endParaRPr lang="en-GB" dirty="0"/>
          </a:p>
        </p:txBody>
      </p:sp>
      <p:sp>
        <p:nvSpPr>
          <p:cNvPr id="17" name="Rectangle 16"/>
          <p:cNvSpPr/>
          <p:nvPr userDrawn="1"/>
        </p:nvSpPr>
        <p:spPr>
          <a:xfrm>
            <a:off x="540945" y="4427803"/>
            <a:ext cx="7467599" cy="1235416"/>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p:cNvSpPr txBox="1">
            <a:spLocks/>
          </p:cNvSpPr>
          <p:nvPr userDrawn="1"/>
        </p:nvSpPr>
        <p:spPr>
          <a:xfrm>
            <a:off x="845745" y="4586062"/>
            <a:ext cx="609600" cy="990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6600" b="1" dirty="0">
                <a:solidFill>
                  <a:schemeClr val="bg1"/>
                </a:solidFill>
              </a:rPr>
              <a:t>3</a:t>
            </a:r>
            <a:endParaRPr lang="en-ZA" sz="6600" b="1" dirty="0" smtClean="0">
              <a:solidFill>
                <a:schemeClr val="bg1"/>
              </a:solidFill>
            </a:endParaRPr>
          </a:p>
        </p:txBody>
      </p:sp>
      <p:cxnSp>
        <p:nvCxnSpPr>
          <p:cNvPr id="19" name="Straight Connector 18"/>
          <p:cNvCxnSpPr/>
          <p:nvPr userDrawn="1"/>
        </p:nvCxnSpPr>
        <p:spPr>
          <a:xfrm>
            <a:off x="1683945" y="4577954"/>
            <a:ext cx="0" cy="1006816"/>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0" name="Content Placeholder 2"/>
          <p:cNvSpPr txBox="1">
            <a:spLocks/>
          </p:cNvSpPr>
          <p:nvPr userDrawn="1"/>
        </p:nvSpPr>
        <p:spPr>
          <a:xfrm>
            <a:off x="1981200" y="4774899"/>
            <a:ext cx="5715000" cy="5412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3200" b="1" dirty="0" smtClean="0"/>
              <a:t>Step 3</a:t>
            </a:r>
            <a:endParaRPr lang="en-ZA" sz="3200" b="1" dirty="0"/>
          </a:p>
        </p:txBody>
      </p:sp>
      <p:sp>
        <p:nvSpPr>
          <p:cNvPr id="21" name="Rectangle 20"/>
          <p:cNvSpPr/>
          <p:nvPr userDrawn="1"/>
        </p:nvSpPr>
        <p:spPr>
          <a:xfrm>
            <a:off x="533400" y="3056203"/>
            <a:ext cx="7467599" cy="123541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userDrawn="1"/>
        </p:nvSpPr>
        <p:spPr>
          <a:xfrm>
            <a:off x="838200" y="3214462"/>
            <a:ext cx="609600" cy="990600"/>
          </a:xfrm>
          <a:prstGeom prst="rect">
            <a:avLst/>
          </a:prstGeom>
          <a:noFill/>
          <a:ln>
            <a:noFill/>
          </a:ln>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6600" b="1" dirty="0" smtClean="0">
                <a:solidFill>
                  <a:schemeClr val="bg1"/>
                </a:solidFill>
              </a:rPr>
              <a:t>2</a:t>
            </a:r>
          </a:p>
        </p:txBody>
      </p:sp>
      <p:cxnSp>
        <p:nvCxnSpPr>
          <p:cNvPr id="23" name="Straight Connector 22"/>
          <p:cNvCxnSpPr/>
          <p:nvPr userDrawn="1"/>
        </p:nvCxnSpPr>
        <p:spPr>
          <a:xfrm>
            <a:off x="1676400" y="3206354"/>
            <a:ext cx="0" cy="1006816"/>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4" name="Content Placeholder 2"/>
          <p:cNvSpPr txBox="1">
            <a:spLocks/>
          </p:cNvSpPr>
          <p:nvPr userDrawn="1"/>
        </p:nvSpPr>
        <p:spPr>
          <a:xfrm>
            <a:off x="1973655" y="3432440"/>
            <a:ext cx="5715000" cy="52996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3200" b="1" dirty="0" smtClean="0"/>
              <a:t>Step 2</a:t>
            </a:r>
            <a:endParaRPr lang="en-ZA" sz="3200" b="1" dirty="0"/>
          </a:p>
        </p:txBody>
      </p:sp>
      <p:sp>
        <p:nvSpPr>
          <p:cNvPr id="25" name="Rectangle 24"/>
          <p:cNvSpPr/>
          <p:nvPr userDrawn="1"/>
        </p:nvSpPr>
        <p:spPr>
          <a:xfrm>
            <a:off x="533400" y="1676400"/>
            <a:ext cx="7467599" cy="1235416"/>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
          <p:cNvSpPr txBox="1">
            <a:spLocks/>
          </p:cNvSpPr>
          <p:nvPr userDrawn="1"/>
        </p:nvSpPr>
        <p:spPr>
          <a:xfrm>
            <a:off x="845745" y="1834659"/>
            <a:ext cx="609600" cy="9906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6600" b="1" dirty="0">
                <a:solidFill>
                  <a:schemeClr val="bg1"/>
                </a:solidFill>
              </a:rPr>
              <a:t>1</a:t>
            </a:r>
            <a:endParaRPr lang="en-ZA" sz="6600" b="1" dirty="0" smtClean="0">
              <a:solidFill>
                <a:schemeClr val="bg1"/>
              </a:solidFill>
            </a:endParaRPr>
          </a:p>
        </p:txBody>
      </p:sp>
      <p:cxnSp>
        <p:nvCxnSpPr>
          <p:cNvPr id="27" name="Straight Connector 26"/>
          <p:cNvCxnSpPr/>
          <p:nvPr userDrawn="1"/>
        </p:nvCxnSpPr>
        <p:spPr>
          <a:xfrm>
            <a:off x="1683945" y="1826551"/>
            <a:ext cx="0" cy="1006816"/>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8" name="Content Placeholder 2"/>
          <p:cNvSpPr txBox="1">
            <a:spLocks/>
          </p:cNvSpPr>
          <p:nvPr userDrawn="1"/>
        </p:nvSpPr>
        <p:spPr>
          <a:xfrm>
            <a:off x="1981200" y="2041374"/>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3200" b="1" dirty="0" smtClean="0"/>
              <a:t>Step 1</a:t>
            </a:r>
            <a:endParaRPr lang="en-ZA" sz="3200" b="1" dirty="0"/>
          </a:p>
        </p:txBody>
      </p:sp>
    </p:spTree>
    <p:extLst>
      <p:ext uri="{BB962C8B-B14F-4D97-AF65-F5344CB8AC3E}">
        <p14:creationId xmlns:p14="http://schemas.microsoft.com/office/powerpoint/2010/main" val="20230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1" grpId="0" animBg="1"/>
      <p:bldP spid="22" grpId="0"/>
      <p:bldP spid="24" grpId="0"/>
      <p:bldP spid="25" grpId="0" animBg="1"/>
      <p:bldP spid="26" grpId="0"/>
      <p:bldP spid="2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Tables</a:t>
            </a:r>
            <a:endParaRPr lang="en-GB" dirty="0"/>
          </a:p>
        </p:txBody>
      </p:sp>
      <p:graphicFrame>
        <p:nvGraphicFramePr>
          <p:cNvPr id="16" name="Content Placeholder 3"/>
          <p:cNvGraphicFramePr>
            <a:graphicFrameLocks/>
          </p:cNvGraphicFramePr>
          <p:nvPr userDrawn="1">
            <p:extLst>
              <p:ext uri="{D42A27DB-BD31-4B8C-83A1-F6EECF244321}">
                <p14:modId xmlns:p14="http://schemas.microsoft.com/office/powerpoint/2010/main" val="3326434197"/>
              </p:ext>
            </p:extLst>
          </p:nvPr>
        </p:nvGraphicFramePr>
        <p:xfrm>
          <a:off x="415492" y="1524000"/>
          <a:ext cx="7620000" cy="2438400"/>
        </p:xfrm>
        <a:graphic>
          <a:graphicData uri="http://schemas.openxmlformats.org/drawingml/2006/table">
            <a:tbl>
              <a:tblPr firstRow="1" bandRow="1">
                <a:tableStyleId>{5C22544A-7EE6-4342-B048-85BDC9FD1C3A}</a:tableStyleId>
              </a:tblPr>
              <a:tblGrid>
                <a:gridCol w="3810000">
                  <a:extLst>
                    <a:ext uri="{9D8B030D-6E8A-4147-A177-3AD203B41FA5}">
                      <a16:colId xmlns="" xmlns:a16="http://schemas.microsoft.com/office/drawing/2014/main" val="20000"/>
                    </a:ext>
                  </a:extLst>
                </a:gridCol>
                <a:gridCol w="3810000">
                  <a:extLst>
                    <a:ext uri="{9D8B030D-6E8A-4147-A177-3AD203B41FA5}">
                      <a16:colId xmlns="" xmlns:a16="http://schemas.microsoft.com/office/drawing/2014/main" val="20001"/>
                    </a:ext>
                  </a:extLst>
                </a:gridCol>
              </a:tblGrid>
              <a:tr h="343370">
                <a:tc>
                  <a:txBody>
                    <a:bodyPr/>
                    <a:lstStyle/>
                    <a:p>
                      <a:r>
                        <a:rPr lang="en-ZA" sz="2100" dirty="0" smtClean="0"/>
                        <a:t>Heading</a:t>
                      </a:r>
                      <a:endParaRPr lang="en-ZA" sz="2100" dirty="0"/>
                    </a:p>
                  </a:txBody>
                  <a:tcPr marL="84667" marR="84667" marT="42333" marB="42333">
                    <a:solidFill>
                      <a:srgbClr val="5B9BD5"/>
                    </a:solidFill>
                  </a:tcPr>
                </a:tc>
                <a:tc>
                  <a:txBody>
                    <a:bodyPr/>
                    <a:lstStyle/>
                    <a:p>
                      <a:r>
                        <a:rPr lang="en-ZA" sz="2100" dirty="0" smtClean="0"/>
                        <a:t>Heading 2</a:t>
                      </a:r>
                      <a:endParaRPr lang="en-ZA" sz="2100" dirty="0"/>
                    </a:p>
                  </a:txBody>
                  <a:tcPr marL="84667" marR="84667" marT="42333" marB="42333">
                    <a:solidFill>
                      <a:srgbClr val="5B9BD5"/>
                    </a:solidFill>
                  </a:tcPr>
                </a:tc>
                <a:extLst>
                  <a:ext uri="{0D108BD9-81ED-4DB2-BD59-A6C34878D82A}">
                    <a16:rowId xmlns="" xmlns:a16="http://schemas.microsoft.com/office/drawing/2014/main" val="10000"/>
                  </a:ext>
                </a:extLst>
              </a:tr>
              <a:tr h="343370">
                <a:tc>
                  <a:txBody>
                    <a:bodyPr/>
                    <a:lstStyle/>
                    <a:p>
                      <a:pPr>
                        <a:lnSpc>
                          <a:spcPct val="107000"/>
                        </a:lnSpc>
                        <a:spcAft>
                          <a:spcPts val="500"/>
                        </a:spcAft>
                      </a:pPr>
                      <a:endParaRPr lang="en-ZA" sz="2000" dirty="0">
                        <a:effectLst/>
                        <a:latin typeface="+mn-lt"/>
                        <a:ea typeface="Calibri" panose="020F0502020204030204" pitchFamily="34" charset="0"/>
                        <a:cs typeface="Times New Roman" panose="02020603050405020304" pitchFamily="18" charset="0"/>
                      </a:endParaRPr>
                    </a:p>
                  </a:txBody>
                  <a:tcPr marL="63500" marR="63500" marT="0" marB="0">
                    <a:solidFill>
                      <a:srgbClr val="D9F04E"/>
                    </a:solidFill>
                  </a:tcPr>
                </a:tc>
                <a:tc>
                  <a:txBody>
                    <a:bodyPr/>
                    <a:lstStyle/>
                    <a:p>
                      <a:endParaRPr lang="en-ZA" sz="2000" dirty="0"/>
                    </a:p>
                  </a:txBody>
                  <a:tcPr marL="84667" marR="84667" marT="42333" marB="42333">
                    <a:solidFill>
                      <a:srgbClr val="D9F04E"/>
                    </a:solidFill>
                  </a:tcPr>
                </a:tc>
                <a:extLst>
                  <a:ext uri="{0D108BD9-81ED-4DB2-BD59-A6C34878D82A}">
                    <a16:rowId xmlns="" xmlns:a16="http://schemas.microsoft.com/office/drawing/2014/main" val="10001"/>
                  </a:ext>
                </a:extLst>
              </a:tr>
              <a:tr h="425028">
                <a:tc>
                  <a:txBody>
                    <a:bodyPr/>
                    <a:lstStyle/>
                    <a:p>
                      <a:endParaRPr lang="en-ZA" sz="2000" dirty="0">
                        <a:latin typeface="+mn-lt"/>
                      </a:endParaRPr>
                    </a:p>
                  </a:txBody>
                  <a:tcPr marL="84667" marR="84667" marT="42333" marB="42333">
                    <a:solidFill>
                      <a:srgbClr val="F2FAC2"/>
                    </a:solidFill>
                  </a:tcPr>
                </a:tc>
                <a:tc>
                  <a:txBody>
                    <a:bodyPr/>
                    <a:lstStyle/>
                    <a:p>
                      <a:endParaRPr lang="en-ZA" sz="2000" dirty="0"/>
                    </a:p>
                  </a:txBody>
                  <a:tcPr marL="84667" marR="84667" marT="42333" marB="42333">
                    <a:solidFill>
                      <a:srgbClr val="F2FAC2"/>
                    </a:solidFill>
                  </a:tcPr>
                </a:tc>
                <a:extLst>
                  <a:ext uri="{0D108BD9-81ED-4DB2-BD59-A6C34878D82A}">
                    <a16:rowId xmlns="" xmlns:a16="http://schemas.microsoft.com/office/drawing/2014/main" val="10002"/>
                  </a:ext>
                </a:extLst>
              </a:tr>
              <a:tr h="343370">
                <a:tc>
                  <a:txBody>
                    <a:bodyPr/>
                    <a:lstStyle/>
                    <a:p>
                      <a:pPr>
                        <a:lnSpc>
                          <a:spcPct val="107000"/>
                        </a:lnSpc>
                        <a:spcAft>
                          <a:spcPts val="500"/>
                        </a:spcAft>
                      </a:pPr>
                      <a:endParaRPr lang="en-ZA" sz="2000" dirty="0">
                        <a:effectLst/>
                        <a:latin typeface="+mn-lt"/>
                        <a:ea typeface="Calibri" panose="020F0502020204030204" pitchFamily="34" charset="0"/>
                        <a:cs typeface="Times New Roman" panose="02020603050405020304" pitchFamily="18" charset="0"/>
                      </a:endParaRPr>
                    </a:p>
                  </a:txBody>
                  <a:tcPr marL="63500" marR="63500" marT="0" marB="0">
                    <a:solidFill>
                      <a:srgbClr val="D9F04E"/>
                    </a:solidFill>
                  </a:tcPr>
                </a:tc>
                <a:tc>
                  <a:txBody>
                    <a:bodyPr/>
                    <a:lstStyle/>
                    <a:p>
                      <a:endParaRPr lang="en-ZA" sz="2000" dirty="0"/>
                    </a:p>
                  </a:txBody>
                  <a:tcPr marL="84667" marR="84667" marT="42333" marB="42333">
                    <a:solidFill>
                      <a:srgbClr val="D9F04E"/>
                    </a:solidFill>
                  </a:tcPr>
                </a:tc>
                <a:extLst>
                  <a:ext uri="{0D108BD9-81ED-4DB2-BD59-A6C34878D82A}">
                    <a16:rowId xmlns="" xmlns:a16="http://schemas.microsoft.com/office/drawing/2014/main" val="10003"/>
                  </a:ext>
                </a:extLst>
              </a:tr>
              <a:tr h="372534">
                <a:tc>
                  <a:txBody>
                    <a:bodyPr/>
                    <a:lstStyle/>
                    <a:p>
                      <a:endParaRPr lang="en-ZA" sz="2000" dirty="0">
                        <a:latin typeface="+mn-lt"/>
                      </a:endParaRPr>
                    </a:p>
                  </a:txBody>
                  <a:tcPr marL="84667" marR="84667" marT="42333" marB="42333">
                    <a:solidFill>
                      <a:srgbClr val="F2FAC2"/>
                    </a:solidFill>
                  </a:tcPr>
                </a:tc>
                <a:tc>
                  <a:txBody>
                    <a:bodyPr/>
                    <a:lstStyle/>
                    <a:p>
                      <a:endParaRPr lang="en-ZA" sz="2000" dirty="0"/>
                    </a:p>
                  </a:txBody>
                  <a:tcPr marL="84667" marR="84667" marT="42333" marB="42333">
                    <a:solidFill>
                      <a:srgbClr val="F2FAC2"/>
                    </a:solidFill>
                  </a:tcPr>
                </a:tc>
                <a:extLst>
                  <a:ext uri="{0D108BD9-81ED-4DB2-BD59-A6C34878D82A}">
                    <a16:rowId xmlns="" xmlns:a16="http://schemas.microsoft.com/office/drawing/2014/main" val="10004"/>
                  </a:ext>
                </a:extLst>
              </a:tr>
              <a:tr h="440268">
                <a:tc>
                  <a:txBody>
                    <a:bodyPr/>
                    <a:lstStyle/>
                    <a:p>
                      <a:endParaRPr lang="en-ZA" sz="2000" dirty="0">
                        <a:latin typeface="+mn-lt"/>
                      </a:endParaRPr>
                    </a:p>
                  </a:txBody>
                  <a:tcPr marL="84667" marR="84667" marT="42333" marB="42333">
                    <a:solidFill>
                      <a:srgbClr val="D9F04E"/>
                    </a:solidFill>
                  </a:tcPr>
                </a:tc>
                <a:tc>
                  <a:txBody>
                    <a:bodyPr/>
                    <a:lstStyle/>
                    <a:p>
                      <a:endParaRPr lang="en-ZA" sz="2000" dirty="0"/>
                    </a:p>
                  </a:txBody>
                  <a:tcPr marL="84667" marR="84667" marT="42333" marB="42333">
                    <a:solidFill>
                      <a:srgbClr val="D9F04E"/>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01300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Highlight Phrase</a:t>
            </a:r>
            <a:endParaRPr lang="en-GB" dirty="0"/>
          </a:p>
        </p:txBody>
      </p:sp>
      <p:sp>
        <p:nvSpPr>
          <p:cNvPr id="4" name="Rectangle 3"/>
          <p:cNvSpPr/>
          <p:nvPr userDrawn="1"/>
        </p:nvSpPr>
        <p:spPr>
          <a:xfrm>
            <a:off x="533400" y="2054224"/>
            <a:ext cx="7391400" cy="373697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TextBox 4"/>
          <p:cNvSpPr txBox="1"/>
          <p:nvPr userDrawn="1"/>
        </p:nvSpPr>
        <p:spPr>
          <a:xfrm>
            <a:off x="1720804" y="4437967"/>
            <a:ext cx="1130438" cy="461665"/>
          </a:xfrm>
          <a:prstGeom prst="rect">
            <a:avLst/>
          </a:prstGeom>
          <a:noFill/>
        </p:spPr>
        <p:txBody>
          <a:bodyPr wrap="none" rtlCol="0">
            <a:spAutoFit/>
          </a:bodyPr>
          <a:lstStyle/>
          <a:p>
            <a:r>
              <a:rPr lang="en-ZA" sz="2400" b="1" dirty="0" smtClean="0">
                <a:solidFill>
                  <a:srgbClr val="1073B0"/>
                </a:solidFill>
              </a:rPr>
              <a:t>Subject</a:t>
            </a:r>
            <a:endParaRPr lang="en-GB" sz="2400" b="1" dirty="0">
              <a:solidFill>
                <a:srgbClr val="1073B0"/>
              </a:solidFill>
            </a:endParaRPr>
          </a:p>
        </p:txBody>
      </p:sp>
      <p:grpSp>
        <p:nvGrpSpPr>
          <p:cNvPr id="6" name="Group 5"/>
          <p:cNvGrpSpPr/>
          <p:nvPr userDrawn="1"/>
        </p:nvGrpSpPr>
        <p:grpSpPr>
          <a:xfrm>
            <a:off x="825500" y="4045631"/>
            <a:ext cx="3060700" cy="256200"/>
            <a:chOff x="5638800" y="3722464"/>
            <a:chExt cx="1143000" cy="256200"/>
          </a:xfrm>
        </p:grpSpPr>
        <p:cxnSp>
          <p:nvCxnSpPr>
            <p:cNvPr id="7" name="Straight Connector 6"/>
            <p:cNvCxnSpPr/>
            <p:nvPr/>
          </p:nvCxnSpPr>
          <p:spPr>
            <a:xfrm flipH="1">
              <a:off x="5638800" y="3962400"/>
              <a:ext cx="1143000" cy="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userDrawn="1"/>
        </p:nvCxnSpPr>
        <p:spPr>
          <a:xfrm flipV="1">
            <a:off x="2355850" y="4285567"/>
            <a:ext cx="0" cy="1524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096000" y="4413287"/>
            <a:ext cx="1027845" cy="461665"/>
          </a:xfrm>
          <a:prstGeom prst="rect">
            <a:avLst/>
          </a:prstGeom>
          <a:noFill/>
        </p:spPr>
        <p:txBody>
          <a:bodyPr wrap="none" rtlCol="0">
            <a:spAutoFit/>
          </a:bodyPr>
          <a:lstStyle/>
          <a:p>
            <a:r>
              <a:rPr lang="en-ZA" sz="2400" b="1" dirty="0" smtClean="0">
                <a:solidFill>
                  <a:srgbClr val="1073B0"/>
                </a:solidFill>
              </a:rPr>
              <a:t>Object</a:t>
            </a:r>
            <a:endParaRPr lang="en-GB" sz="2400" b="1" dirty="0">
              <a:solidFill>
                <a:srgbClr val="1073B0"/>
              </a:solidFill>
            </a:endParaRPr>
          </a:p>
        </p:txBody>
      </p:sp>
      <p:grpSp>
        <p:nvGrpSpPr>
          <p:cNvPr id="12" name="Group 11"/>
          <p:cNvGrpSpPr/>
          <p:nvPr userDrawn="1"/>
        </p:nvGrpSpPr>
        <p:grpSpPr>
          <a:xfrm>
            <a:off x="5638800" y="4020951"/>
            <a:ext cx="1917700" cy="256200"/>
            <a:chOff x="5638800" y="3722464"/>
            <a:chExt cx="1143000" cy="256200"/>
          </a:xfrm>
        </p:grpSpPr>
        <p:cxnSp>
          <p:nvCxnSpPr>
            <p:cNvPr id="13" name="Straight Connector 12"/>
            <p:cNvCxnSpPr/>
            <p:nvPr/>
          </p:nvCxnSpPr>
          <p:spPr>
            <a:xfrm flipH="1">
              <a:off x="5638800" y="3962400"/>
              <a:ext cx="1143000" cy="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1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flipV="1">
            <a:off x="6597650" y="4260887"/>
            <a:ext cx="0" cy="1524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flipV="1">
            <a:off x="3896497" y="3412736"/>
            <a:ext cx="1742303" cy="256200"/>
            <a:chOff x="5638800" y="3722464"/>
            <a:chExt cx="1143000" cy="256200"/>
          </a:xfrm>
        </p:grpSpPr>
        <p:cxnSp>
          <p:nvCxnSpPr>
            <p:cNvPr id="20" name="Straight Connector 19"/>
            <p:cNvCxnSpPr/>
            <p:nvPr/>
          </p:nvCxnSpPr>
          <p:spPr>
            <a:xfrm flipH="1">
              <a:off x="5638800" y="3962400"/>
              <a:ext cx="1143000" cy="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81800" y="3722464"/>
              <a:ext cx="0" cy="25620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8800" y="3722464"/>
              <a:ext cx="0" cy="25620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4767649" y="3276600"/>
            <a:ext cx="0" cy="15240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3996571" y="2835760"/>
            <a:ext cx="1542153" cy="461665"/>
          </a:xfrm>
          <a:prstGeom prst="rect">
            <a:avLst/>
          </a:prstGeom>
          <a:noFill/>
        </p:spPr>
        <p:txBody>
          <a:bodyPr wrap="none" rtlCol="0">
            <a:spAutoFit/>
          </a:bodyPr>
          <a:lstStyle/>
          <a:p>
            <a:r>
              <a:rPr lang="en-ZA" sz="2400" b="1" dirty="0" smtClean="0">
                <a:solidFill>
                  <a:srgbClr val="D9F04E"/>
                </a:solidFill>
              </a:rPr>
              <a:t>Finite verb</a:t>
            </a:r>
            <a:endParaRPr lang="en-GB" sz="2400" b="1" dirty="0">
              <a:solidFill>
                <a:srgbClr val="D9F04E"/>
              </a:solidFill>
            </a:endParaRPr>
          </a:p>
        </p:txBody>
      </p:sp>
      <p:sp>
        <p:nvSpPr>
          <p:cNvPr id="25" name="Content Placeholder 2"/>
          <p:cNvSpPr txBox="1">
            <a:spLocks/>
          </p:cNvSpPr>
          <p:nvPr userDrawn="1"/>
        </p:nvSpPr>
        <p:spPr>
          <a:xfrm>
            <a:off x="762000" y="3481012"/>
            <a:ext cx="1066800"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4200" b="1" dirty="0"/>
          </a:p>
        </p:txBody>
      </p:sp>
      <p:sp>
        <p:nvSpPr>
          <p:cNvPr id="26" name="Content Placeholder 2"/>
          <p:cNvSpPr txBox="1">
            <a:spLocks/>
          </p:cNvSpPr>
          <p:nvPr userDrawn="1"/>
        </p:nvSpPr>
        <p:spPr>
          <a:xfrm>
            <a:off x="825500" y="3475392"/>
            <a:ext cx="3367559"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en-ZA" sz="4200" b="1" dirty="0" smtClean="0"/>
              <a:t>The engineer</a:t>
            </a:r>
            <a:endParaRPr lang="en-GB" sz="4200" b="1" dirty="0"/>
          </a:p>
        </p:txBody>
      </p:sp>
      <p:sp>
        <p:nvSpPr>
          <p:cNvPr id="27" name="Content Placeholder 2"/>
          <p:cNvSpPr txBox="1">
            <a:spLocks/>
          </p:cNvSpPr>
          <p:nvPr userDrawn="1"/>
        </p:nvSpPr>
        <p:spPr>
          <a:xfrm>
            <a:off x="3810000" y="3469772"/>
            <a:ext cx="2514600"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ZA" sz="4200" b="1" dirty="0" smtClean="0"/>
              <a:t>designs</a:t>
            </a:r>
            <a:endParaRPr lang="en-GB" sz="4200" b="1" dirty="0"/>
          </a:p>
        </p:txBody>
      </p:sp>
      <p:sp>
        <p:nvSpPr>
          <p:cNvPr id="28" name="Content Placeholder 2"/>
          <p:cNvSpPr txBox="1">
            <a:spLocks/>
          </p:cNvSpPr>
          <p:nvPr userDrawn="1"/>
        </p:nvSpPr>
        <p:spPr>
          <a:xfrm>
            <a:off x="5638800" y="3466007"/>
            <a:ext cx="2514600"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ZA" sz="4200" b="1" dirty="0"/>
              <a:t>b</a:t>
            </a:r>
            <a:r>
              <a:rPr lang="en-ZA" sz="4200" b="1" dirty="0" smtClean="0"/>
              <a:t>ridges.</a:t>
            </a:r>
            <a:endParaRPr lang="en-GB" sz="4200" b="1" dirty="0"/>
          </a:p>
        </p:txBody>
      </p:sp>
    </p:spTree>
    <p:extLst>
      <p:ext uri="{BB962C8B-B14F-4D97-AF65-F5344CB8AC3E}">
        <p14:creationId xmlns:p14="http://schemas.microsoft.com/office/powerpoint/2010/main" val="18200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26"/>
                                        </p:tgtEl>
                                        <p:attrNameLst>
                                          <p:attrName>style.color</p:attrName>
                                        </p:attrNameLst>
                                      </p:cBhvr>
                                      <p:to>
                                        <a:srgbClr val="0B74B2"/>
                                      </p:to>
                                    </p:animClr>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1500"/>
                            </p:stCondLst>
                            <p:childTnLst>
                              <p:par>
                                <p:cTn id="37" presetID="18" presetClass="entr" presetSubtype="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3" presetClass="emph" presetSubtype="2" fill="hold" grpId="2" nodeType="withEffect">
                                  <p:stCondLst>
                                    <p:cond delay="0"/>
                                  </p:stCondLst>
                                  <p:childTnLst>
                                    <p:animClr clrSpc="rgb" dir="cw">
                                      <p:cBhvr override="childStyle">
                                        <p:cTn id="46" dur="500" fill="hold"/>
                                        <p:tgtEl>
                                          <p:spTgt spid="26"/>
                                        </p:tgtEl>
                                        <p:attrNameLst>
                                          <p:attrName>style.color</p:attrName>
                                        </p:attrNameLst>
                                      </p:cBhvr>
                                      <p:to>
                                        <a:srgbClr val="000000"/>
                                      </p:to>
                                    </p:animClr>
                                  </p:childTnLst>
                                </p:cTn>
                              </p:par>
                              <p:par>
                                <p:cTn id="47" presetID="3" presetClass="emph" presetSubtype="2" fill="hold" grpId="1" nodeType="withEffect">
                                  <p:stCondLst>
                                    <p:cond delay="0"/>
                                  </p:stCondLst>
                                  <p:childTnLst>
                                    <p:animClr clrSpc="rgb" dir="cw">
                                      <p:cBhvr override="childStyle">
                                        <p:cTn id="48" dur="500" fill="hold"/>
                                        <p:tgtEl>
                                          <p:spTgt spid="27"/>
                                        </p:tgtEl>
                                        <p:attrNameLst>
                                          <p:attrName>style.color</p:attrName>
                                        </p:attrNameLst>
                                      </p:cBhvr>
                                      <p:to>
                                        <a:srgbClr val="D9F04E"/>
                                      </p:to>
                                    </p:animClr>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par>
                          <p:cTn id="53" fill="hold">
                            <p:stCondLst>
                              <p:cond delay="1000"/>
                            </p:stCondLst>
                            <p:childTnLst>
                              <p:par>
                                <p:cTn id="54" presetID="18" presetClass="entr" presetSubtype="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strips(downRight)">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750"/>
                                        <p:tgtEl>
                                          <p:spTgt spid="12"/>
                                        </p:tgtEl>
                                      </p:cBhvr>
                                    </p:animEffect>
                                  </p:childTnLst>
                                </p:cTn>
                              </p:par>
                              <p:par>
                                <p:cTn id="62" presetID="3" presetClass="emph" presetSubtype="2" fill="hold" grpId="2" nodeType="withEffect">
                                  <p:stCondLst>
                                    <p:cond delay="0"/>
                                  </p:stCondLst>
                                  <p:childTnLst>
                                    <p:animClr clrSpc="rgb" dir="cw">
                                      <p:cBhvr override="childStyle">
                                        <p:cTn id="63" dur="500" fill="hold"/>
                                        <p:tgtEl>
                                          <p:spTgt spid="27"/>
                                        </p:tgtEl>
                                        <p:attrNameLst>
                                          <p:attrName>style.color</p:attrName>
                                        </p:attrNameLst>
                                      </p:cBhvr>
                                      <p:to>
                                        <a:srgbClr val="000000"/>
                                      </p:to>
                                    </p:animClr>
                                  </p:childTnLst>
                                </p:cTn>
                              </p:par>
                              <p:par>
                                <p:cTn id="64" presetID="3" presetClass="emph" presetSubtype="2" fill="hold" grpId="1" nodeType="withEffect">
                                  <p:stCondLst>
                                    <p:cond delay="0"/>
                                  </p:stCondLst>
                                  <p:childTnLst>
                                    <p:animClr clrSpc="rgb" dir="cw">
                                      <p:cBhvr override="childStyle">
                                        <p:cTn id="65" dur="500" fill="hold"/>
                                        <p:tgtEl>
                                          <p:spTgt spid="28"/>
                                        </p:tgtEl>
                                        <p:attrNameLst>
                                          <p:attrName>style.color</p:attrName>
                                        </p:attrNameLst>
                                      </p:cBhvr>
                                      <p:to>
                                        <a:srgbClr val="0B74B2"/>
                                      </p:to>
                                    </p:animClr>
                                  </p:childTnLst>
                                </p:cTn>
                              </p:par>
                            </p:childTnLst>
                          </p:cTn>
                        </p:par>
                        <p:par>
                          <p:cTn id="66" fill="hold">
                            <p:stCondLst>
                              <p:cond delay="750"/>
                            </p:stCondLst>
                            <p:childTnLst>
                              <p:par>
                                <p:cTn id="67" presetID="22" presetClass="entr" presetSubtype="1"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par>
                          <p:cTn id="70" fill="hold">
                            <p:stCondLst>
                              <p:cond delay="1250"/>
                            </p:stCondLst>
                            <p:childTnLst>
                              <p:par>
                                <p:cTn id="71" presetID="18" presetClass="entr" presetSubtype="6"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downRight)">
                                      <p:cBhvr>
                                        <p:cTn id="7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4" grpId="0"/>
      <p:bldP spid="25" grpId="0"/>
      <p:bldP spid="26" grpId="0"/>
      <p:bldP spid="26" grpId="1"/>
      <p:bldP spid="26" grpId="2"/>
      <p:bldP spid="27" grpId="0"/>
      <p:bldP spid="27" grpId="1"/>
      <p:bldP spid="27" grpId="2"/>
      <p:bldP spid="28" grpId="0"/>
      <p:bldP spid="28"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Remember/Hints</a:t>
            </a:r>
            <a:endParaRPr lang="en-GB" dirty="0"/>
          </a:p>
        </p:txBody>
      </p:sp>
      <p:sp>
        <p:nvSpPr>
          <p:cNvPr id="31" name="Rectangle 30"/>
          <p:cNvSpPr/>
          <p:nvPr userDrawn="1"/>
        </p:nvSpPr>
        <p:spPr>
          <a:xfrm>
            <a:off x="425669" y="1751120"/>
            <a:ext cx="7391400" cy="925405"/>
          </a:xfrm>
          <a:prstGeom prst="rect">
            <a:avLst/>
          </a:prstGeom>
          <a:solidFill>
            <a:srgbClr val="BDD7EE"/>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2" name="Content Placeholder 2"/>
          <p:cNvSpPr txBox="1">
            <a:spLocks/>
          </p:cNvSpPr>
          <p:nvPr userDrawn="1"/>
        </p:nvSpPr>
        <p:spPr>
          <a:xfrm>
            <a:off x="228600" y="1676400"/>
            <a:ext cx="7905751" cy="13049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70000"/>
              </a:lnSpc>
              <a:buFont typeface="Arial" panose="020B0604020202020204" pitchFamily="34" charset="0"/>
              <a:buNone/>
            </a:pPr>
            <a:endParaRPr lang="en-ZA" dirty="0" smtClean="0"/>
          </a:p>
          <a:p>
            <a:pPr marL="400050" lvl="1" indent="0">
              <a:lnSpc>
                <a:spcPct val="70000"/>
              </a:lnSpc>
              <a:buFont typeface="Arial" panose="020B0604020202020204" pitchFamily="34" charset="0"/>
              <a:buNone/>
            </a:pPr>
            <a:r>
              <a:rPr lang="en-ZA" sz="2100" dirty="0" smtClean="0"/>
              <a:t>Keep the tense the same and make sure the verb agrees with </a:t>
            </a:r>
          </a:p>
          <a:p>
            <a:pPr marL="400050" lvl="1" indent="0">
              <a:lnSpc>
                <a:spcPct val="70000"/>
              </a:lnSpc>
              <a:buFont typeface="Arial" panose="020B0604020202020204" pitchFamily="34" charset="0"/>
              <a:buNone/>
            </a:pPr>
            <a:r>
              <a:rPr lang="en-ZA" sz="2100" dirty="0" smtClean="0"/>
              <a:t>the subject in terms of number (singular or plural).</a:t>
            </a:r>
          </a:p>
          <a:p>
            <a:pPr marL="400050" lvl="1" indent="0">
              <a:lnSpc>
                <a:spcPct val="70000"/>
              </a:lnSpc>
              <a:buFont typeface="Arial" panose="020B0604020202020204" pitchFamily="34" charset="0"/>
              <a:buNone/>
            </a:pPr>
            <a:endParaRPr lang="en-ZA" sz="2100" dirty="0"/>
          </a:p>
        </p:txBody>
      </p:sp>
      <p:sp>
        <p:nvSpPr>
          <p:cNvPr id="33" name="Content Placeholder 2"/>
          <p:cNvSpPr txBox="1">
            <a:spLocks/>
          </p:cNvSpPr>
          <p:nvPr userDrawn="1"/>
        </p:nvSpPr>
        <p:spPr>
          <a:xfrm>
            <a:off x="959069" y="1500351"/>
            <a:ext cx="1707931"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ZA" sz="2400" b="1" i="1" dirty="0" smtClean="0">
                <a:solidFill>
                  <a:srgbClr val="1073B0"/>
                </a:solidFill>
              </a:rPr>
              <a:t>Remember!</a:t>
            </a:r>
            <a:endParaRPr lang="en-GB" sz="2800" b="1" i="1" dirty="0">
              <a:solidFill>
                <a:srgbClr val="1073B0"/>
              </a:solidFill>
            </a:endParaRPr>
          </a:p>
        </p:txBody>
      </p:sp>
    </p:spTree>
    <p:extLst>
      <p:ext uri="{BB962C8B-B14F-4D97-AF65-F5344CB8AC3E}">
        <p14:creationId xmlns:p14="http://schemas.microsoft.com/office/powerpoint/2010/main" val="29142673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Roadmap</a:t>
            </a:r>
            <a:endParaRPr lang="en-GB" dirty="0"/>
          </a:p>
        </p:txBody>
      </p:sp>
      <p:grpSp>
        <p:nvGrpSpPr>
          <p:cNvPr id="6" name="Group 5"/>
          <p:cNvGrpSpPr/>
          <p:nvPr userDrawn="1"/>
        </p:nvGrpSpPr>
        <p:grpSpPr>
          <a:xfrm>
            <a:off x="1062890" y="2362200"/>
            <a:ext cx="1295557" cy="1295558"/>
            <a:chOff x="774745" y="3085042"/>
            <a:chExt cx="2772548" cy="2772548"/>
          </a:xfrm>
        </p:grpSpPr>
        <p:sp>
          <p:nvSpPr>
            <p:cNvPr id="7" name="Oval 6"/>
            <p:cNvSpPr/>
            <p:nvPr/>
          </p:nvSpPr>
          <p:spPr>
            <a:xfrm>
              <a:off x="774745" y="3085042"/>
              <a:ext cx="2772548" cy="2772548"/>
            </a:xfrm>
            <a:prstGeom prst="ellipse">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289" y="3512894"/>
              <a:ext cx="1143459" cy="1905765"/>
            </a:xfrm>
            <a:prstGeom prst="rect">
              <a:avLst/>
            </a:prstGeom>
          </p:spPr>
        </p:pic>
      </p:grpSp>
      <p:sp>
        <p:nvSpPr>
          <p:cNvPr id="9" name="Arc 8"/>
          <p:cNvSpPr/>
          <p:nvPr userDrawn="1"/>
        </p:nvSpPr>
        <p:spPr>
          <a:xfrm>
            <a:off x="852266" y="2077346"/>
            <a:ext cx="1724512" cy="1565902"/>
          </a:xfrm>
          <a:prstGeom prst="arc">
            <a:avLst>
              <a:gd name="adj1" fmla="val 16200000"/>
              <a:gd name="adj2" fmla="val 21569958"/>
            </a:avLst>
          </a:prstGeom>
          <a:ln w="76200">
            <a:solidFill>
              <a:srgbClr val="D9F0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Connector 9"/>
          <p:cNvCxnSpPr/>
          <p:nvPr userDrawn="1"/>
        </p:nvCxnSpPr>
        <p:spPr>
          <a:xfrm>
            <a:off x="2536248" y="2860297"/>
            <a:ext cx="1033809" cy="1105"/>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728620" y="2043017"/>
            <a:ext cx="5045" cy="332112"/>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543648" y="2861402"/>
            <a:ext cx="706452" cy="0"/>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4235448" y="2381553"/>
            <a:ext cx="1003906" cy="483362"/>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userDrawn="1"/>
        </p:nvCxnSpPr>
        <p:spPr>
          <a:xfrm>
            <a:off x="5999448" y="3162017"/>
            <a:ext cx="0" cy="446181"/>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userDrawn="1"/>
        </p:nvSpPr>
        <p:spPr>
          <a:xfrm flipH="1" flipV="1">
            <a:off x="5214648" y="1635617"/>
            <a:ext cx="1561632" cy="1561632"/>
          </a:xfrm>
          <a:prstGeom prst="arc">
            <a:avLst/>
          </a:prstGeom>
          <a:ln w="76200">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7" name="Group 16"/>
          <p:cNvGrpSpPr/>
          <p:nvPr userDrawn="1"/>
        </p:nvGrpSpPr>
        <p:grpSpPr>
          <a:xfrm>
            <a:off x="5372448" y="1671418"/>
            <a:ext cx="1352862" cy="1352862"/>
            <a:chOff x="3668733" y="1752254"/>
            <a:chExt cx="2772548" cy="2772548"/>
          </a:xfrm>
        </p:grpSpPr>
        <p:sp>
          <p:nvSpPr>
            <p:cNvPr id="18" name="Oval 17"/>
            <p:cNvSpPr/>
            <p:nvPr/>
          </p:nvSpPr>
          <p:spPr>
            <a:xfrm>
              <a:off x="3668733" y="1752254"/>
              <a:ext cx="2772548" cy="27725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349501"/>
              <a:ext cx="1447800" cy="1689100"/>
            </a:xfrm>
            <a:prstGeom prst="rect">
              <a:avLst/>
            </a:prstGeom>
          </p:spPr>
        </p:pic>
      </p:grpSp>
      <p:cxnSp>
        <p:nvCxnSpPr>
          <p:cNvPr id="20" name="Straight Connector 19"/>
          <p:cNvCxnSpPr/>
          <p:nvPr userDrawn="1"/>
        </p:nvCxnSpPr>
        <p:spPr>
          <a:xfrm>
            <a:off x="6820248" y="2340858"/>
            <a:ext cx="122699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948790" y="4549696"/>
            <a:ext cx="681604" cy="0"/>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3396648" y="4537217"/>
            <a:ext cx="579224" cy="553929"/>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rot="5400000">
            <a:off x="2010648" y="5458817"/>
            <a:ext cx="0" cy="430487"/>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4" name="Arc 23"/>
          <p:cNvSpPr/>
          <p:nvPr userDrawn="1"/>
        </p:nvSpPr>
        <p:spPr>
          <a:xfrm flipV="1">
            <a:off x="1902648" y="4314017"/>
            <a:ext cx="1506703" cy="1506703"/>
          </a:xfrm>
          <a:prstGeom prst="arc">
            <a:avLst/>
          </a:prstGeom>
          <a:ln w="76200">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5" name="Group 24"/>
          <p:cNvGrpSpPr/>
          <p:nvPr userDrawn="1"/>
        </p:nvGrpSpPr>
        <p:grpSpPr>
          <a:xfrm flipH="1">
            <a:off x="1937429" y="4380880"/>
            <a:ext cx="1305276" cy="1305276"/>
            <a:chOff x="2947602" y="1981418"/>
            <a:chExt cx="2772548" cy="2772548"/>
          </a:xfrm>
        </p:grpSpPr>
        <p:sp>
          <p:nvSpPr>
            <p:cNvPr id="26" name="Oval 25"/>
            <p:cNvSpPr/>
            <p:nvPr/>
          </p:nvSpPr>
          <p:spPr>
            <a:xfrm>
              <a:off x="2947602" y="1981418"/>
              <a:ext cx="2772548" cy="27725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58450" y="2581462"/>
              <a:ext cx="1534343" cy="1597485"/>
            </a:xfrm>
            <a:prstGeom prst="rect">
              <a:avLst/>
            </a:prstGeom>
          </p:spPr>
        </p:pic>
      </p:grpSp>
      <p:cxnSp>
        <p:nvCxnSpPr>
          <p:cNvPr id="28" name="Straight Connector 27"/>
          <p:cNvCxnSpPr/>
          <p:nvPr userDrawn="1"/>
        </p:nvCxnSpPr>
        <p:spPr>
          <a:xfrm flipH="1">
            <a:off x="8036003" y="2304379"/>
            <a:ext cx="1" cy="20109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rot="5400000" flipV="1">
            <a:off x="5243448" y="3748817"/>
            <a:ext cx="1586738" cy="1586738"/>
          </a:xfrm>
          <a:prstGeom prst="arc">
            <a:avLst/>
          </a:prstGeom>
          <a:ln w="76200">
            <a:solidFill>
              <a:srgbClr val="D9F0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Connector 29"/>
          <p:cNvCxnSpPr/>
          <p:nvPr userDrawn="1"/>
        </p:nvCxnSpPr>
        <p:spPr>
          <a:xfrm flipH="1">
            <a:off x="6797957" y="4331850"/>
            <a:ext cx="801135" cy="284732"/>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5400000" flipH="1">
            <a:off x="5027448" y="4353617"/>
            <a:ext cx="0" cy="453354"/>
          </a:xfrm>
          <a:prstGeom prst="straightConnector1">
            <a:avLst/>
          </a:prstGeom>
          <a:ln w="76200">
            <a:solidFill>
              <a:srgbClr val="D9F04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7582403" y="4331850"/>
            <a:ext cx="491133" cy="0"/>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sp>
        <p:nvSpPr>
          <p:cNvPr id="36" name="Arc 35"/>
          <p:cNvSpPr/>
          <p:nvPr userDrawn="1"/>
        </p:nvSpPr>
        <p:spPr>
          <a:xfrm rot="197459" flipV="1">
            <a:off x="5236248" y="3748817"/>
            <a:ext cx="1586738" cy="1586738"/>
          </a:xfrm>
          <a:prstGeom prst="arc">
            <a:avLst/>
          </a:prstGeom>
          <a:ln w="76200">
            <a:solidFill>
              <a:srgbClr val="D9F0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7" name="Group 36"/>
          <p:cNvGrpSpPr/>
          <p:nvPr userDrawn="1"/>
        </p:nvGrpSpPr>
        <p:grpSpPr>
          <a:xfrm>
            <a:off x="5357558" y="3844882"/>
            <a:ext cx="1374612" cy="1374612"/>
            <a:chOff x="2780646" y="2160043"/>
            <a:chExt cx="2772548" cy="2772548"/>
          </a:xfrm>
        </p:grpSpPr>
        <p:sp>
          <p:nvSpPr>
            <p:cNvPr id="38" name="Oval 37"/>
            <p:cNvSpPr/>
            <p:nvPr/>
          </p:nvSpPr>
          <p:spPr>
            <a:xfrm>
              <a:off x="2780646" y="2160043"/>
              <a:ext cx="2772548" cy="2772548"/>
            </a:xfrm>
            <a:prstGeom prst="ellipse">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1880" y="2717559"/>
              <a:ext cx="1914264" cy="1798094"/>
            </a:xfrm>
            <a:prstGeom prst="rect">
              <a:avLst/>
            </a:prstGeom>
          </p:spPr>
        </p:pic>
      </p:grpSp>
      <p:sp>
        <p:nvSpPr>
          <p:cNvPr id="40" name="Rectangle 39"/>
          <p:cNvSpPr>
            <a:spLocks noChangeAspect="1"/>
          </p:cNvSpPr>
          <p:nvPr userDrawn="1"/>
        </p:nvSpPr>
        <p:spPr>
          <a:xfrm>
            <a:off x="608192" y="1812902"/>
            <a:ext cx="960119" cy="252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ontent Placeholder 2"/>
          <p:cNvSpPr txBox="1">
            <a:spLocks/>
          </p:cNvSpPr>
          <p:nvPr userDrawn="1"/>
        </p:nvSpPr>
        <p:spPr>
          <a:xfrm>
            <a:off x="-2309" y="1764292"/>
            <a:ext cx="2250557" cy="964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ZA" sz="1600" b="1" dirty="0" smtClean="0">
                <a:cs typeface="Aharoni" panose="02010803020104030203" pitchFamily="2" charset="-79"/>
              </a:rPr>
              <a:t>Step </a:t>
            </a:r>
            <a:r>
              <a:rPr lang="en-ZA" sz="1600" b="1" dirty="0">
                <a:cs typeface="Aharoni" panose="02010803020104030203" pitchFamily="2" charset="-79"/>
              </a:rPr>
              <a:t>1</a:t>
            </a:r>
            <a:endParaRPr lang="en-ZA" sz="1600" b="1" dirty="0" smtClean="0">
              <a:cs typeface="Aharoni" panose="02010803020104030203" pitchFamily="2" charset="-79"/>
            </a:endParaRPr>
          </a:p>
          <a:p>
            <a:pPr marL="0" indent="0" algn="ctr">
              <a:lnSpc>
                <a:spcPct val="100000"/>
              </a:lnSpc>
              <a:spcBef>
                <a:spcPts val="0"/>
              </a:spcBef>
              <a:buNone/>
            </a:pPr>
            <a:r>
              <a:rPr lang="en-ZA" sz="2000" b="1" dirty="0" smtClean="0">
                <a:cs typeface="Aharoni" panose="02010803020104030203" pitchFamily="2" charset="-79"/>
              </a:rPr>
              <a:t>PRE-READ</a:t>
            </a:r>
            <a:endParaRPr lang="en-GB" sz="2000" b="1" dirty="0">
              <a:cs typeface="Aharoni" panose="02010803020104030203" pitchFamily="2" charset="-79"/>
            </a:endParaRPr>
          </a:p>
          <a:p>
            <a:pPr marL="0" indent="0" algn="ctr">
              <a:lnSpc>
                <a:spcPct val="100000"/>
              </a:lnSpc>
              <a:spcBef>
                <a:spcPts val="0"/>
              </a:spcBef>
              <a:buFont typeface="Arial" panose="020B0604020202020204" pitchFamily="34" charset="0"/>
              <a:buNone/>
            </a:pPr>
            <a:endParaRPr lang="en-GB" sz="1800" b="1" dirty="0">
              <a:cs typeface="Aharoni" panose="02010803020104030203" pitchFamily="2" charset="-79"/>
            </a:endParaRPr>
          </a:p>
        </p:txBody>
      </p:sp>
      <p:sp>
        <p:nvSpPr>
          <p:cNvPr id="42" name="Rectangle 41"/>
          <p:cNvSpPr>
            <a:spLocks noChangeAspect="1"/>
          </p:cNvSpPr>
          <p:nvPr userDrawn="1"/>
        </p:nvSpPr>
        <p:spPr>
          <a:xfrm>
            <a:off x="4259929" y="3030959"/>
            <a:ext cx="960119"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ontent Placeholder 2"/>
          <p:cNvSpPr txBox="1">
            <a:spLocks/>
          </p:cNvSpPr>
          <p:nvPr userDrawn="1"/>
        </p:nvSpPr>
        <p:spPr>
          <a:xfrm>
            <a:off x="4380160" y="2983123"/>
            <a:ext cx="772193" cy="2858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ZA" sz="1600" b="1" dirty="0" smtClean="0">
                <a:cs typeface="Aharoni" panose="02010803020104030203" pitchFamily="2" charset="-79"/>
              </a:rPr>
              <a:t>Step 2</a:t>
            </a:r>
            <a:endParaRPr lang="en-GB" sz="1800" b="1" dirty="0">
              <a:cs typeface="Aharoni" panose="02010803020104030203" pitchFamily="2" charset="-79"/>
            </a:endParaRPr>
          </a:p>
        </p:txBody>
      </p:sp>
      <p:sp>
        <p:nvSpPr>
          <p:cNvPr id="44" name="Content Placeholder 2"/>
          <p:cNvSpPr txBox="1">
            <a:spLocks/>
          </p:cNvSpPr>
          <p:nvPr userDrawn="1"/>
        </p:nvSpPr>
        <p:spPr>
          <a:xfrm>
            <a:off x="3010248" y="3262217"/>
            <a:ext cx="3521631" cy="3642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spcBef>
                <a:spcPts val="0"/>
              </a:spcBef>
              <a:buNone/>
            </a:pPr>
            <a:r>
              <a:rPr lang="en-ZA" sz="2000" b="1" dirty="0" smtClean="0">
                <a:cs typeface="Times New Roman"/>
              </a:rPr>
              <a:t>READ and</a:t>
            </a:r>
            <a:r>
              <a:rPr lang="en-ZA" sz="2000" b="1" dirty="0">
                <a:cs typeface="Times New Roman"/>
              </a:rPr>
              <a:t> </a:t>
            </a:r>
            <a:r>
              <a:rPr lang="en-ZA" sz="2000" b="1" dirty="0" smtClean="0">
                <a:cs typeface="Times New Roman"/>
              </a:rPr>
              <a:t>ANALYSE </a:t>
            </a:r>
            <a:endParaRPr lang="en-GB" sz="2000" b="1" dirty="0"/>
          </a:p>
          <a:p>
            <a:pPr marL="0" indent="0" algn="ctr">
              <a:lnSpc>
                <a:spcPct val="100000"/>
              </a:lnSpc>
              <a:spcBef>
                <a:spcPts val="0"/>
              </a:spcBef>
              <a:buFont typeface="Arial" panose="020B0604020202020204" pitchFamily="34" charset="0"/>
              <a:buNone/>
            </a:pPr>
            <a:endParaRPr lang="en-GB" sz="1800" b="1" dirty="0">
              <a:cs typeface="Aharoni" panose="02010803020104030203" pitchFamily="2" charset="-79"/>
            </a:endParaRPr>
          </a:p>
        </p:txBody>
      </p:sp>
      <p:grpSp>
        <p:nvGrpSpPr>
          <p:cNvPr id="45" name="Group 44"/>
          <p:cNvGrpSpPr/>
          <p:nvPr userDrawn="1"/>
        </p:nvGrpSpPr>
        <p:grpSpPr>
          <a:xfrm>
            <a:off x="3570057" y="4856495"/>
            <a:ext cx="2250557" cy="964525"/>
            <a:chOff x="5790299" y="5379471"/>
            <a:chExt cx="2250557" cy="964525"/>
          </a:xfrm>
        </p:grpSpPr>
        <p:sp>
          <p:nvSpPr>
            <p:cNvPr id="46" name="Rectangle 45"/>
            <p:cNvSpPr>
              <a:spLocks noChangeAspect="1"/>
            </p:cNvSpPr>
            <p:nvPr/>
          </p:nvSpPr>
          <p:spPr>
            <a:xfrm>
              <a:off x="6400800" y="5428081"/>
              <a:ext cx="960119" cy="252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ontent Placeholder 2"/>
            <p:cNvSpPr txBox="1">
              <a:spLocks/>
            </p:cNvSpPr>
            <p:nvPr/>
          </p:nvSpPr>
          <p:spPr>
            <a:xfrm>
              <a:off x="5790299" y="5379471"/>
              <a:ext cx="2250557" cy="964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ZA" sz="1600" b="1" dirty="0" smtClean="0">
                  <a:cs typeface="Aharoni" panose="02010803020104030203" pitchFamily="2" charset="-79"/>
                </a:rPr>
                <a:t>Step </a:t>
              </a:r>
              <a:r>
                <a:rPr lang="en-ZA" sz="1600" b="1" dirty="0">
                  <a:cs typeface="Aharoni" panose="02010803020104030203" pitchFamily="2" charset="-79"/>
                </a:rPr>
                <a:t>3</a:t>
              </a:r>
              <a:endParaRPr lang="en-ZA" sz="1600" b="1" dirty="0" smtClean="0">
                <a:cs typeface="Aharoni" panose="02010803020104030203" pitchFamily="2" charset="-79"/>
              </a:endParaRPr>
            </a:p>
            <a:p>
              <a:pPr marL="0" indent="0" algn="ctr">
                <a:lnSpc>
                  <a:spcPct val="100000"/>
                </a:lnSpc>
                <a:spcBef>
                  <a:spcPts val="0"/>
                </a:spcBef>
                <a:buNone/>
              </a:pPr>
              <a:r>
                <a:rPr lang="en-ZA" sz="2000" b="1" dirty="0" smtClean="0">
                  <a:cs typeface="Aharoni" panose="02010803020104030203" pitchFamily="2" charset="-79"/>
                </a:rPr>
                <a:t>SYNTHESISE</a:t>
              </a:r>
              <a:endParaRPr lang="en-GB" sz="2000" b="1" dirty="0">
                <a:cs typeface="Aharoni" panose="02010803020104030203" pitchFamily="2" charset="-79"/>
              </a:endParaRPr>
            </a:p>
            <a:p>
              <a:pPr marL="0" indent="0" algn="ctr">
                <a:lnSpc>
                  <a:spcPct val="100000"/>
                </a:lnSpc>
                <a:spcBef>
                  <a:spcPts val="0"/>
                </a:spcBef>
                <a:buFont typeface="Arial" panose="020B0604020202020204" pitchFamily="34" charset="0"/>
                <a:buNone/>
              </a:pPr>
              <a:endParaRPr lang="en-GB" sz="1800" b="1" dirty="0">
                <a:cs typeface="Aharoni" panose="02010803020104030203" pitchFamily="2" charset="-79"/>
              </a:endParaRPr>
            </a:p>
          </p:txBody>
        </p:sp>
      </p:grpSp>
      <p:grpSp>
        <p:nvGrpSpPr>
          <p:cNvPr id="48" name="Group 47"/>
          <p:cNvGrpSpPr/>
          <p:nvPr userDrawn="1"/>
        </p:nvGrpSpPr>
        <p:grpSpPr>
          <a:xfrm>
            <a:off x="485823" y="5243417"/>
            <a:ext cx="1369912" cy="643359"/>
            <a:chOff x="382688" y="4139572"/>
            <a:chExt cx="1369912" cy="643359"/>
          </a:xfrm>
        </p:grpSpPr>
        <p:sp>
          <p:nvSpPr>
            <p:cNvPr id="49" name="Rectangle 48"/>
            <p:cNvSpPr>
              <a:spLocks noChangeAspect="1"/>
            </p:cNvSpPr>
            <p:nvPr/>
          </p:nvSpPr>
          <p:spPr>
            <a:xfrm>
              <a:off x="577556" y="4187408"/>
              <a:ext cx="960119"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ontent Placeholder 2"/>
            <p:cNvSpPr txBox="1">
              <a:spLocks/>
            </p:cNvSpPr>
            <p:nvPr/>
          </p:nvSpPr>
          <p:spPr>
            <a:xfrm>
              <a:off x="697787" y="4139572"/>
              <a:ext cx="772193" cy="2858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ZA" sz="1600" b="1" dirty="0" smtClean="0">
                  <a:cs typeface="Aharoni" panose="02010803020104030203" pitchFamily="2" charset="-79"/>
                </a:rPr>
                <a:t>Step 4</a:t>
              </a:r>
              <a:endParaRPr lang="en-GB" sz="1800" b="1" dirty="0">
                <a:cs typeface="Aharoni" panose="02010803020104030203" pitchFamily="2" charset="-79"/>
              </a:endParaRPr>
            </a:p>
          </p:txBody>
        </p:sp>
        <p:sp>
          <p:nvSpPr>
            <p:cNvPr id="51" name="Content Placeholder 2"/>
            <p:cNvSpPr txBox="1">
              <a:spLocks/>
            </p:cNvSpPr>
            <p:nvPr/>
          </p:nvSpPr>
          <p:spPr>
            <a:xfrm>
              <a:off x="382688" y="4418666"/>
              <a:ext cx="1369912" cy="3642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spcBef>
                  <a:spcPts val="0"/>
                </a:spcBef>
                <a:buNone/>
              </a:pPr>
              <a:r>
                <a:rPr lang="en-ZA" sz="2000" b="1" dirty="0" smtClean="0">
                  <a:cs typeface="Times New Roman"/>
                </a:rPr>
                <a:t>EVALUATE</a:t>
              </a:r>
              <a:endParaRPr lang="en-GB" sz="1800" b="1" dirty="0">
                <a:cs typeface="Aharoni" panose="02010803020104030203" pitchFamily="2" charset="-79"/>
              </a:endParaRPr>
            </a:p>
          </p:txBody>
        </p:sp>
      </p:grpSp>
    </p:spTree>
    <p:extLst>
      <p:ext uri="{BB962C8B-B14F-4D97-AF65-F5344CB8AC3E}">
        <p14:creationId xmlns:p14="http://schemas.microsoft.com/office/powerpoint/2010/main" val="2894334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Categories</a:t>
            </a:r>
            <a:endParaRPr lang="en-GB" dirty="0"/>
          </a:p>
        </p:txBody>
      </p:sp>
      <p:grpSp>
        <p:nvGrpSpPr>
          <p:cNvPr id="72" name="Group 71"/>
          <p:cNvGrpSpPr/>
          <p:nvPr userDrawn="1"/>
        </p:nvGrpSpPr>
        <p:grpSpPr>
          <a:xfrm>
            <a:off x="452337" y="1345252"/>
            <a:ext cx="7467599" cy="1087768"/>
            <a:chOff x="452337" y="1345252"/>
            <a:chExt cx="7467599" cy="1087768"/>
          </a:xfrm>
        </p:grpSpPr>
        <p:sp>
          <p:nvSpPr>
            <p:cNvPr id="73" name="Rectangle 72"/>
            <p:cNvSpPr/>
            <p:nvPr/>
          </p:nvSpPr>
          <p:spPr>
            <a:xfrm>
              <a:off x="452337" y="1345252"/>
              <a:ext cx="7467599" cy="1087768"/>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a:off x="680937" y="1485050"/>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75" name="Content Placeholder 2"/>
            <p:cNvSpPr txBox="1">
              <a:spLocks/>
            </p:cNvSpPr>
            <p:nvPr/>
          </p:nvSpPr>
          <p:spPr>
            <a:xfrm>
              <a:off x="786320" y="1520679"/>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Proper Nouns</a:t>
              </a:r>
              <a:endParaRPr lang="en-ZA" b="1" dirty="0"/>
            </a:p>
            <a:p>
              <a:pPr marL="0" indent="0">
                <a:lnSpc>
                  <a:spcPct val="100000"/>
                </a:lnSpc>
                <a:spcBef>
                  <a:spcPts val="0"/>
                </a:spcBef>
                <a:buNone/>
              </a:pPr>
              <a:r>
                <a:rPr lang="en-ZA" sz="1800" dirty="0" smtClean="0"/>
                <a:t>Wednesday, March</a:t>
              </a:r>
              <a:endParaRPr lang="en-ZA" sz="1800" dirty="0"/>
            </a:p>
            <a:p>
              <a:pPr marL="0" indent="0">
                <a:lnSpc>
                  <a:spcPct val="110000"/>
                </a:lnSpc>
                <a:buFont typeface="Arial" panose="020B0604020202020204" pitchFamily="34" charset="0"/>
                <a:buNone/>
              </a:pPr>
              <a:endParaRPr lang="en-ZA" dirty="0" smtClean="0"/>
            </a:p>
          </p:txBody>
        </p:sp>
      </p:grpSp>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337" y="1434927"/>
            <a:ext cx="686612" cy="881322"/>
          </a:xfrm>
          <a:prstGeom prst="rect">
            <a:avLst/>
          </a:prstGeom>
        </p:spPr>
      </p:pic>
      <p:grpSp>
        <p:nvGrpSpPr>
          <p:cNvPr id="77" name="Group 76"/>
          <p:cNvGrpSpPr/>
          <p:nvPr userDrawn="1"/>
        </p:nvGrpSpPr>
        <p:grpSpPr>
          <a:xfrm>
            <a:off x="452337" y="2516994"/>
            <a:ext cx="7467599" cy="1087768"/>
            <a:chOff x="452337" y="2516994"/>
            <a:chExt cx="7467599" cy="1087768"/>
          </a:xfrm>
        </p:grpSpPr>
        <p:sp>
          <p:nvSpPr>
            <p:cNvPr id="78" name="Rectangle 77"/>
            <p:cNvSpPr/>
            <p:nvPr/>
          </p:nvSpPr>
          <p:spPr>
            <a:xfrm>
              <a:off x="452337" y="2516994"/>
              <a:ext cx="7467599" cy="108776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p:cNvCxnSpPr/>
            <p:nvPr/>
          </p:nvCxnSpPr>
          <p:spPr>
            <a:xfrm>
              <a:off x="680937" y="2656792"/>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80" name="Content Placeholder 2"/>
            <p:cNvSpPr txBox="1">
              <a:spLocks/>
            </p:cNvSpPr>
            <p:nvPr/>
          </p:nvSpPr>
          <p:spPr>
            <a:xfrm>
              <a:off x="786320" y="2692421"/>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Common Nouns</a:t>
              </a:r>
              <a:endParaRPr lang="en-ZA" b="1" dirty="0"/>
            </a:p>
            <a:p>
              <a:pPr marL="0" indent="0">
                <a:lnSpc>
                  <a:spcPct val="100000"/>
                </a:lnSpc>
                <a:spcBef>
                  <a:spcPts val="0"/>
                </a:spcBef>
                <a:buNone/>
              </a:pPr>
              <a:r>
                <a:rPr lang="en-ZA" sz="1800" dirty="0" smtClean="0"/>
                <a:t>Pen</a:t>
              </a:r>
              <a:endParaRPr lang="en-ZA" sz="1800" dirty="0"/>
            </a:p>
            <a:p>
              <a:pPr marL="0" indent="0">
                <a:lnSpc>
                  <a:spcPct val="110000"/>
                </a:lnSpc>
                <a:buFont typeface="Arial" panose="020B0604020202020204" pitchFamily="34" charset="0"/>
                <a:buNone/>
              </a:pPr>
              <a:endParaRPr lang="en-ZA" dirty="0" smtClean="0"/>
            </a:p>
          </p:txBody>
        </p:sp>
      </p:grpSp>
      <p:pic>
        <p:nvPicPr>
          <p:cNvPr id="81" name="Picture 8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9337" y="2670506"/>
            <a:ext cx="686612" cy="753648"/>
          </a:xfrm>
          <a:prstGeom prst="rect">
            <a:avLst/>
          </a:prstGeom>
        </p:spPr>
      </p:pic>
      <p:grpSp>
        <p:nvGrpSpPr>
          <p:cNvPr id="82" name="Group 81"/>
          <p:cNvGrpSpPr/>
          <p:nvPr userDrawn="1"/>
        </p:nvGrpSpPr>
        <p:grpSpPr>
          <a:xfrm>
            <a:off x="457201" y="3712832"/>
            <a:ext cx="7467599" cy="1087768"/>
            <a:chOff x="457201" y="3712832"/>
            <a:chExt cx="7467599" cy="1087768"/>
          </a:xfrm>
        </p:grpSpPr>
        <p:sp>
          <p:nvSpPr>
            <p:cNvPr id="83" name="Rectangle 82"/>
            <p:cNvSpPr/>
            <p:nvPr/>
          </p:nvSpPr>
          <p:spPr>
            <a:xfrm>
              <a:off x="457201" y="3712832"/>
              <a:ext cx="7467599" cy="1087768"/>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Straight Connector 83"/>
            <p:cNvCxnSpPr/>
            <p:nvPr/>
          </p:nvCxnSpPr>
          <p:spPr>
            <a:xfrm>
              <a:off x="685801" y="3852630"/>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85" name="Content Placeholder 2"/>
            <p:cNvSpPr txBox="1">
              <a:spLocks/>
            </p:cNvSpPr>
            <p:nvPr/>
          </p:nvSpPr>
          <p:spPr>
            <a:xfrm>
              <a:off x="791184" y="3888259"/>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Abstract Nouns</a:t>
              </a:r>
              <a:endParaRPr lang="en-ZA" b="1" dirty="0"/>
            </a:p>
            <a:p>
              <a:pPr marL="0" indent="0">
                <a:lnSpc>
                  <a:spcPct val="100000"/>
                </a:lnSpc>
                <a:spcBef>
                  <a:spcPts val="0"/>
                </a:spcBef>
                <a:buNone/>
              </a:pPr>
              <a:r>
                <a:rPr lang="en-ZA" sz="1800" dirty="0" smtClean="0"/>
                <a:t>Determination</a:t>
              </a:r>
              <a:endParaRPr lang="en-ZA" sz="1800" dirty="0"/>
            </a:p>
            <a:p>
              <a:pPr marL="0" indent="0">
                <a:lnSpc>
                  <a:spcPct val="110000"/>
                </a:lnSpc>
                <a:buFont typeface="Arial" panose="020B0604020202020204" pitchFamily="34" charset="0"/>
                <a:buNone/>
              </a:pPr>
              <a:endParaRPr lang="en-ZA" dirty="0" smtClean="0"/>
            </a:p>
          </p:txBody>
        </p:sp>
      </p:grpSp>
      <p:pic>
        <p:nvPicPr>
          <p:cNvPr id="86" name="Picture 8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2608" y="3852630"/>
            <a:ext cx="603341" cy="753648"/>
          </a:xfrm>
          <a:prstGeom prst="rect">
            <a:avLst/>
          </a:prstGeom>
        </p:spPr>
      </p:pic>
      <p:grpSp>
        <p:nvGrpSpPr>
          <p:cNvPr id="87" name="Group 86"/>
          <p:cNvGrpSpPr/>
          <p:nvPr userDrawn="1"/>
        </p:nvGrpSpPr>
        <p:grpSpPr>
          <a:xfrm>
            <a:off x="452337" y="4914856"/>
            <a:ext cx="7467599" cy="1087768"/>
            <a:chOff x="452337" y="4914856"/>
            <a:chExt cx="7467599" cy="1087768"/>
          </a:xfrm>
        </p:grpSpPr>
        <p:sp>
          <p:nvSpPr>
            <p:cNvPr id="88" name="Rectangle 87"/>
            <p:cNvSpPr/>
            <p:nvPr/>
          </p:nvSpPr>
          <p:spPr>
            <a:xfrm>
              <a:off x="452337" y="4914856"/>
              <a:ext cx="7467599" cy="108776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a:off x="680937" y="5054654"/>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90" name="Content Placeholder 2"/>
            <p:cNvSpPr txBox="1">
              <a:spLocks/>
            </p:cNvSpPr>
            <p:nvPr/>
          </p:nvSpPr>
          <p:spPr>
            <a:xfrm>
              <a:off x="786320" y="5090283"/>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Collective Nouns</a:t>
              </a:r>
            </a:p>
            <a:p>
              <a:pPr marL="0" indent="0">
                <a:lnSpc>
                  <a:spcPct val="100000"/>
                </a:lnSpc>
                <a:spcBef>
                  <a:spcPts val="0"/>
                </a:spcBef>
                <a:buNone/>
              </a:pPr>
              <a:r>
                <a:rPr lang="en-ZA" sz="1800" dirty="0" smtClean="0"/>
                <a:t>A pack of cards</a:t>
              </a:r>
            </a:p>
            <a:p>
              <a:pPr marL="0" indent="0">
                <a:lnSpc>
                  <a:spcPct val="110000"/>
                </a:lnSpc>
                <a:buFont typeface="Arial" panose="020B0604020202020204" pitchFamily="34" charset="0"/>
                <a:buNone/>
              </a:pPr>
              <a:endParaRPr lang="en-ZA" dirty="0" smtClean="0"/>
            </a:p>
          </p:txBody>
        </p:sp>
      </p:grpSp>
      <p:pic>
        <p:nvPicPr>
          <p:cNvPr id="91" name="Picture 9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89928" y="5037032"/>
            <a:ext cx="1245360" cy="827812"/>
          </a:xfrm>
          <a:prstGeom prst="rect">
            <a:avLst/>
          </a:prstGeom>
        </p:spPr>
      </p:pic>
    </p:spTree>
    <p:extLst>
      <p:ext uri="{BB962C8B-B14F-4D97-AF65-F5344CB8AC3E}">
        <p14:creationId xmlns:p14="http://schemas.microsoft.com/office/powerpoint/2010/main" val="15839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0-#ppt_w/2"/>
                                          </p:val>
                                        </p:tav>
                                        <p:tav tm="100000">
                                          <p:val>
                                            <p:strVal val="#ppt_x"/>
                                          </p:val>
                                        </p:tav>
                                      </p:tavLst>
                                    </p:anim>
                                    <p:anim calcmode="lin" valueType="num">
                                      <p:cBhvr additive="base">
                                        <p:cTn id="18" dur="500" fill="hold"/>
                                        <p:tgtEl>
                                          <p:spTgt spid="7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0-#ppt_w/2"/>
                                          </p:val>
                                        </p:tav>
                                        <p:tav tm="100000">
                                          <p:val>
                                            <p:strVal val="#ppt_x"/>
                                          </p:val>
                                        </p:tav>
                                      </p:tavLst>
                                    </p:anim>
                                    <p:anim calcmode="lin" valueType="num">
                                      <p:cBhvr additive="base">
                                        <p:cTn id="28" dur="500" fill="hold"/>
                                        <p:tgtEl>
                                          <p:spTgt spid="8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0-#ppt_w/2"/>
                                          </p:val>
                                        </p:tav>
                                        <p:tav tm="100000">
                                          <p:val>
                                            <p:strVal val="#ppt_x"/>
                                          </p:val>
                                        </p:tav>
                                      </p:tavLst>
                                    </p:anim>
                                    <p:anim calcmode="lin" valueType="num">
                                      <p:cBhvr additive="base">
                                        <p:cTn id="38" dur="500" fill="hold"/>
                                        <p:tgtEl>
                                          <p:spTgt spid="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Categories 2</a:t>
            </a:r>
            <a:endParaRPr lang="en-GB" dirty="0"/>
          </a:p>
        </p:txBody>
      </p:sp>
      <p:sp>
        <p:nvSpPr>
          <p:cNvPr id="23" name="Title 1"/>
          <p:cNvSpPr txBox="1">
            <a:spLocks/>
          </p:cNvSpPr>
          <p:nvPr userDrawn="1"/>
        </p:nvSpPr>
        <p:spPr>
          <a:xfrm>
            <a:off x="2195365" y="3679728"/>
            <a:ext cx="2085326"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smtClean="0">
                <a:latin typeface="+mn-lt"/>
              </a:rPr>
              <a:t>Perceptual</a:t>
            </a:r>
            <a:endParaRPr lang="en-GB" sz="2800" b="1" dirty="0">
              <a:latin typeface="+mn-lt"/>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806" y="1958069"/>
            <a:ext cx="765443" cy="1497294"/>
          </a:xfrm>
          <a:prstGeom prst="rect">
            <a:avLst/>
          </a:prstGeom>
        </p:spPr>
      </p:pic>
      <p:sp>
        <p:nvSpPr>
          <p:cNvPr id="25" name="Title 1"/>
          <p:cNvSpPr txBox="1">
            <a:spLocks/>
          </p:cNvSpPr>
          <p:nvPr userDrawn="1"/>
        </p:nvSpPr>
        <p:spPr>
          <a:xfrm>
            <a:off x="3112926" y="1206326"/>
            <a:ext cx="2461204"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a:latin typeface="+mn-lt"/>
              </a:rPr>
              <a:t>Physiological</a:t>
            </a:r>
            <a:endParaRPr lang="en-GB" sz="2800" b="1" dirty="0">
              <a:latin typeface="+mn-lt"/>
            </a:endParaRPr>
          </a:p>
        </p:txBody>
      </p:sp>
      <p:sp>
        <p:nvSpPr>
          <p:cNvPr id="26" name="Title 1"/>
          <p:cNvSpPr txBox="1">
            <a:spLocks/>
          </p:cNvSpPr>
          <p:nvPr userDrawn="1"/>
        </p:nvSpPr>
        <p:spPr>
          <a:xfrm>
            <a:off x="5384203" y="1209585"/>
            <a:ext cx="2540597"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a:latin typeface="+mn-lt"/>
              </a:rPr>
              <a:t>Psychological</a:t>
            </a:r>
            <a:endParaRPr lang="en-GB" sz="2800" b="1" dirty="0">
              <a:latin typeface="+mn-lt"/>
            </a:endParaRPr>
          </a:p>
        </p:txBody>
      </p:sp>
      <p:sp>
        <p:nvSpPr>
          <p:cNvPr id="27" name="Title 1"/>
          <p:cNvSpPr txBox="1">
            <a:spLocks/>
          </p:cNvSpPr>
          <p:nvPr userDrawn="1"/>
        </p:nvSpPr>
        <p:spPr>
          <a:xfrm>
            <a:off x="1189897" y="1200594"/>
            <a:ext cx="1762539"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smtClean="0">
                <a:latin typeface="+mn-lt"/>
              </a:rPr>
              <a:t>Physical</a:t>
            </a:r>
            <a:endParaRPr lang="en-GB" sz="2800" b="1" dirty="0">
              <a:latin typeface="+mn-lt"/>
            </a:endParaRPr>
          </a:p>
        </p:txBody>
      </p:sp>
      <p:sp>
        <p:nvSpPr>
          <p:cNvPr id="28" name="Title 1"/>
          <p:cNvSpPr txBox="1">
            <a:spLocks/>
          </p:cNvSpPr>
          <p:nvPr userDrawn="1"/>
        </p:nvSpPr>
        <p:spPr>
          <a:xfrm>
            <a:off x="4637935" y="3695683"/>
            <a:ext cx="1651388"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smtClean="0">
                <a:latin typeface="+mn-lt"/>
              </a:rPr>
              <a:t>Semantic</a:t>
            </a:r>
            <a:endParaRPr lang="en-GB" sz="2800" b="1" dirty="0">
              <a:latin typeface="+mn-lt"/>
            </a:endParaRPr>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2273" y="4363458"/>
            <a:ext cx="1019985" cy="1033877"/>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405" y="1947097"/>
            <a:ext cx="550075" cy="1450472"/>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9897" y="2167014"/>
            <a:ext cx="1417862" cy="881174"/>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46044" y="5072914"/>
            <a:ext cx="476318" cy="952635"/>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5451954" y="4473107"/>
            <a:ext cx="721927" cy="625434"/>
          </a:xfrm>
          <a:prstGeom prst="rect">
            <a:avLst/>
          </a:prstGeom>
        </p:spPr>
      </p:pic>
      <p:sp>
        <p:nvSpPr>
          <p:cNvPr id="34" name="Oval 33"/>
          <p:cNvSpPr/>
          <p:nvPr userDrawn="1"/>
        </p:nvSpPr>
        <p:spPr>
          <a:xfrm>
            <a:off x="914400" y="1658430"/>
            <a:ext cx="1932967" cy="1932967"/>
          </a:xfrm>
          <a:prstGeom prst="ellipse">
            <a:avLst/>
          </a:prstGeom>
          <a:noFill/>
          <a:ln w="76200">
            <a:solidFill>
              <a:srgbClr val="10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userDrawn="1"/>
        </p:nvSpPr>
        <p:spPr>
          <a:xfrm>
            <a:off x="3200937" y="1685950"/>
            <a:ext cx="1932967" cy="1932967"/>
          </a:xfrm>
          <a:prstGeom prst="ellipse">
            <a:avLst/>
          </a:prstGeom>
          <a:noFill/>
          <a:ln w="76200">
            <a:solidFill>
              <a:srgbClr val="10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userDrawn="1"/>
        </p:nvSpPr>
        <p:spPr>
          <a:xfrm>
            <a:off x="5423959" y="1685950"/>
            <a:ext cx="1932967" cy="1932967"/>
          </a:xfrm>
          <a:prstGeom prst="ellipse">
            <a:avLst/>
          </a:prstGeom>
          <a:noFill/>
          <a:ln w="76200">
            <a:solidFill>
              <a:srgbClr val="10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userDrawn="1"/>
        </p:nvSpPr>
        <p:spPr>
          <a:xfrm>
            <a:off x="2071167" y="4163032"/>
            <a:ext cx="1932967" cy="1932967"/>
          </a:xfrm>
          <a:prstGeom prst="ellipse">
            <a:avLst/>
          </a:prstGeom>
          <a:noFill/>
          <a:ln w="76200">
            <a:solidFill>
              <a:srgbClr val="A4C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userDrawn="1"/>
        </p:nvSpPr>
        <p:spPr>
          <a:xfrm>
            <a:off x="2519928" y="5323853"/>
            <a:ext cx="1079398" cy="646331"/>
          </a:xfrm>
          <a:prstGeom prst="rect">
            <a:avLst/>
          </a:prstGeom>
          <a:noFill/>
        </p:spPr>
        <p:txBody>
          <a:bodyPr wrap="none" rtlCol="0">
            <a:spAutoFit/>
          </a:bodyPr>
          <a:lstStyle/>
          <a:p>
            <a:pPr algn="ctr"/>
            <a:r>
              <a:rPr lang="en-ZA" sz="1200" b="1" dirty="0" smtClean="0"/>
              <a:t>Praying hands</a:t>
            </a:r>
          </a:p>
          <a:p>
            <a:pPr algn="ctr"/>
            <a:r>
              <a:rPr lang="en-ZA" sz="1200" b="1" dirty="0" smtClean="0"/>
              <a:t>or a </a:t>
            </a:r>
          </a:p>
          <a:p>
            <a:pPr algn="ctr"/>
            <a:r>
              <a:rPr lang="en-ZA" sz="1200" b="1" dirty="0" smtClean="0"/>
              <a:t>High five?</a:t>
            </a:r>
            <a:endParaRPr lang="en-GB" sz="1200" b="1" dirty="0"/>
          </a:p>
        </p:txBody>
      </p:sp>
      <p:sp>
        <p:nvSpPr>
          <p:cNvPr id="39" name="Oval 38"/>
          <p:cNvSpPr/>
          <p:nvPr userDrawn="1"/>
        </p:nvSpPr>
        <p:spPr>
          <a:xfrm>
            <a:off x="4407721" y="4155357"/>
            <a:ext cx="1932967" cy="1932967"/>
          </a:xfrm>
          <a:prstGeom prst="ellipse">
            <a:avLst/>
          </a:prstGeom>
          <a:noFill/>
          <a:ln w="76200">
            <a:solidFill>
              <a:srgbClr val="A4C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50989" y="4529287"/>
            <a:ext cx="454058" cy="330078"/>
          </a:xfrm>
          <a:prstGeom prst="rect">
            <a:avLst/>
          </a:prstGeom>
        </p:spPr>
      </p:pic>
      <p:pic>
        <p:nvPicPr>
          <p:cNvPr id="41" name="Picture 4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6492" y="4520759"/>
            <a:ext cx="666923" cy="577782"/>
          </a:xfrm>
          <a:prstGeom prst="rect">
            <a:avLst/>
          </a:prstGeom>
        </p:spPr>
      </p:pic>
      <p:pic>
        <p:nvPicPr>
          <p:cNvPr id="42" name="Picture 4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94111" y="4581141"/>
            <a:ext cx="193113" cy="355395"/>
          </a:xfrm>
          <a:prstGeom prst="rect">
            <a:avLst/>
          </a:prstGeom>
        </p:spPr>
      </p:pic>
      <p:sp>
        <p:nvSpPr>
          <p:cNvPr id="43" name="TextBox 42"/>
          <p:cNvSpPr txBox="1"/>
          <p:nvPr userDrawn="1"/>
        </p:nvSpPr>
        <p:spPr>
          <a:xfrm>
            <a:off x="4973492" y="4259843"/>
            <a:ext cx="793935" cy="307777"/>
          </a:xfrm>
          <a:prstGeom prst="rect">
            <a:avLst/>
          </a:prstGeom>
          <a:noFill/>
        </p:spPr>
        <p:txBody>
          <a:bodyPr wrap="square" rtlCol="0">
            <a:spAutoFit/>
          </a:bodyPr>
          <a:lstStyle/>
          <a:p>
            <a:r>
              <a:rPr lang="en-ZA" sz="1400" dirty="0" smtClean="0">
                <a:latin typeface="Aharoni" panose="02010803020104030203" pitchFamily="2" charset="-79"/>
                <a:cs typeface="Aharoni" panose="02010803020104030203" pitchFamily="2" charset="-79"/>
              </a:rPr>
              <a:t>PLANT</a:t>
            </a:r>
            <a:endParaRPr lang="en-GB" sz="1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351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1)">
                                      <p:cBhvr>
                                        <p:cTn id="26" dur="1000"/>
                                        <p:tgtEl>
                                          <p:spTgt spid="35"/>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1" presetClass="entr" presetSubtype="1"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1000"/>
                                        <p:tgtEl>
                                          <p:spTgt spid="36"/>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21" presetClass="entr" presetSubtype="1"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heel(1)">
                                      <p:cBhvr>
                                        <p:cTn id="54" dur="1000"/>
                                        <p:tgtEl>
                                          <p:spTgt spid="37"/>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childTnLst>
                                </p:cTn>
                              </p:par>
                            </p:childTnLst>
                          </p:cTn>
                        </p:par>
                        <p:par>
                          <p:cTn id="68" fill="hold">
                            <p:stCondLst>
                              <p:cond delay="500"/>
                            </p:stCondLst>
                            <p:childTnLst>
                              <p:par>
                                <p:cTn id="69" presetID="21" presetClass="entr" presetSubtype="1"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heel(1)">
                                      <p:cBhvr>
                                        <p:cTn id="71" dur="1000"/>
                                        <p:tgtEl>
                                          <p:spTgt spid="39"/>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34" grpId="0" animBg="1"/>
      <p:bldP spid="35" grpId="0" animBg="1"/>
      <p:bldP spid="36" grpId="0" animBg="1"/>
      <p:bldP spid="37" grpId="0" animBg="1"/>
      <p:bldP spid="38" grpId="0"/>
      <p:bldP spid="39" grpId="0" animBg="1"/>
      <p:bldP spid="4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grpSp>
        <p:nvGrpSpPr>
          <p:cNvPr id="3" name="Group 2"/>
          <p:cNvGrpSpPr/>
          <p:nvPr userDrawn="1"/>
        </p:nvGrpSpPr>
        <p:grpSpPr>
          <a:xfrm>
            <a:off x="453811" y="2042102"/>
            <a:ext cx="3269672" cy="914400"/>
            <a:chOff x="768927" y="2042102"/>
            <a:chExt cx="3269672" cy="914400"/>
          </a:xfrm>
        </p:grpSpPr>
        <p:sp>
          <p:nvSpPr>
            <p:cNvPr id="4" name="Rectangle 3"/>
            <p:cNvSpPr/>
            <p:nvPr/>
          </p:nvSpPr>
          <p:spPr>
            <a:xfrm>
              <a:off x="768927" y="2042102"/>
              <a:ext cx="2819400"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100" b="1" dirty="0" smtClean="0">
                  <a:solidFill>
                    <a:schemeClr val="bg1"/>
                  </a:solidFill>
                </a:rPr>
                <a:t>Phrases for asking</a:t>
              </a:r>
            </a:p>
            <a:p>
              <a:pPr algn="ctr"/>
              <a:r>
                <a:rPr lang="en-ZA" sz="2100" b="1" dirty="0" smtClean="0">
                  <a:solidFill>
                    <a:schemeClr val="bg1"/>
                  </a:solidFill>
                </a:rPr>
                <a:t>directions</a:t>
              </a:r>
              <a:endParaRPr lang="en-GB" sz="2100" b="1" dirty="0">
                <a:solidFill>
                  <a:schemeClr val="bg1"/>
                </a:solidFill>
              </a:endParaRPr>
            </a:p>
          </p:txBody>
        </p:sp>
        <p:sp>
          <p:nvSpPr>
            <p:cNvPr id="5" name="Isosceles Triangle 4"/>
            <p:cNvSpPr/>
            <p:nvPr/>
          </p:nvSpPr>
          <p:spPr>
            <a:xfrm rot="5400000">
              <a:off x="3356264" y="2274166"/>
              <a:ext cx="914398" cy="4502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userDrawn="1"/>
        </p:nvGrpSpPr>
        <p:grpSpPr>
          <a:xfrm>
            <a:off x="3200400" y="1638227"/>
            <a:ext cx="4910946" cy="1722149"/>
            <a:chOff x="3200400" y="1638227"/>
            <a:chExt cx="4910946" cy="1722149"/>
          </a:xfrm>
        </p:grpSpPr>
        <p:sp>
          <p:nvSpPr>
            <p:cNvPr id="7" name="Chevron 6"/>
            <p:cNvSpPr/>
            <p:nvPr/>
          </p:nvSpPr>
          <p:spPr>
            <a:xfrm>
              <a:off x="3200400" y="1638227"/>
              <a:ext cx="4910946" cy="1722149"/>
            </a:xfrm>
            <a:prstGeom prst="chevron">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4114800" y="1847081"/>
              <a:ext cx="3507820" cy="1353319"/>
            </a:xfrm>
            <a:prstGeom prst="rect">
              <a:avLst/>
            </a:prstGeom>
            <a:noFill/>
          </p:spPr>
          <p:txBody>
            <a:bodyPr wrap="none" rtlCol="0">
              <a:spAutoFit/>
            </a:bodyPr>
            <a:lstStyle/>
            <a:p>
              <a:pPr marL="182563" indent="-182563">
                <a:lnSpc>
                  <a:spcPct val="80000"/>
                </a:lnSpc>
                <a:buFont typeface="Arial" panose="020B0604020202020204" pitchFamily="34" charset="0"/>
                <a:buChar char="•"/>
              </a:pPr>
              <a:r>
                <a:rPr lang="en-ZA" sz="1700" dirty="0" smtClean="0"/>
                <a:t>How do I get there …?</a:t>
              </a:r>
            </a:p>
            <a:p>
              <a:pPr marL="182563" indent="-182563">
                <a:lnSpc>
                  <a:spcPct val="80000"/>
                </a:lnSpc>
                <a:buFont typeface="Arial" panose="020B0604020202020204" pitchFamily="34" charset="0"/>
                <a:buChar char="•"/>
              </a:pPr>
              <a:r>
                <a:rPr lang="en-ZA" sz="1700" dirty="0" smtClean="0"/>
                <a:t>What’s the best way to …?</a:t>
              </a:r>
            </a:p>
            <a:p>
              <a:pPr marL="182563" indent="-182563">
                <a:lnSpc>
                  <a:spcPct val="80000"/>
                </a:lnSpc>
                <a:buFont typeface="Arial" panose="020B0604020202020204" pitchFamily="34" charset="0"/>
                <a:buChar char="•"/>
              </a:pPr>
              <a:r>
                <a:rPr lang="en-ZA" sz="1700" dirty="0" smtClean="0"/>
                <a:t>Where is …?</a:t>
              </a:r>
            </a:p>
            <a:p>
              <a:pPr marL="182563" indent="-182563">
                <a:lnSpc>
                  <a:spcPct val="80000"/>
                </a:lnSpc>
                <a:buFont typeface="Arial" panose="020B0604020202020204" pitchFamily="34" charset="0"/>
                <a:buChar char="•"/>
              </a:pPr>
              <a:r>
                <a:rPr lang="en-ZA" sz="1700" dirty="0" smtClean="0"/>
                <a:t>How long will it take to …?</a:t>
              </a:r>
            </a:p>
            <a:p>
              <a:pPr marL="182563" indent="-182563">
                <a:lnSpc>
                  <a:spcPct val="80000"/>
                </a:lnSpc>
                <a:buFont typeface="Arial" panose="020B0604020202020204" pitchFamily="34" charset="0"/>
                <a:buChar char="•"/>
              </a:pPr>
              <a:r>
                <a:rPr lang="en-ZA" sz="1700" dirty="0" smtClean="0"/>
                <a:t>Could you tell me how to find this </a:t>
              </a:r>
            </a:p>
            <a:p>
              <a:pPr>
                <a:lnSpc>
                  <a:spcPct val="80000"/>
                </a:lnSpc>
              </a:pPr>
              <a:r>
                <a:rPr lang="en-ZA" sz="1700" dirty="0"/>
                <a:t> </a:t>
              </a:r>
              <a:r>
                <a:rPr lang="en-ZA" sz="1700" dirty="0" smtClean="0"/>
                <a:t>   address/place?</a:t>
              </a:r>
              <a:endParaRPr lang="en-GB" sz="1700" dirty="0"/>
            </a:p>
          </p:txBody>
        </p:sp>
      </p:grpSp>
      <p:grpSp>
        <p:nvGrpSpPr>
          <p:cNvPr id="9" name="Group 8"/>
          <p:cNvGrpSpPr/>
          <p:nvPr userDrawn="1"/>
        </p:nvGrpSpPr>
        <p:grpSpPr>
          <a:xfrm>
            <a:off x="453812" y="4002421"/>
            <a:ext cx="3269672" cy="914400"/>
            <a:chOff x="768927" y="2042102"/>
            <a:chExt cx="3269672" cy="914400"/>
          </a:xfrm>
        </p:grpSpPr>
        <p:sp>
          <p:nvSpPr>
            <p:cNvPr id="10" name="Rectangle 9"/>
            <p:cNvSpPr/>
            <p:nvPr/>
          </p:nvSpPr>
          <p:spPr>
            <a:xfrm>
              <a:off x="768927" y="2042102"/>
              <a:ext cx="2819400"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100" b="1" dirty="0" smtClean="0">
                  <a:solidFill>
                    <a:schemeClr val="bg1"/>
                  </a:solidFill>
                </a:rPr>
                <a:t>Word order of</a:t>
              </a:r>
            </a:p>
            <a:p>
              <a:pPr algn="ctr"/>
              <a:r>
                <a:rPr lang="en-ZA" sz="2100" b="1" dirty="0">
                  <a:solidFill>
                    <a:schemeClr val="bg1"/>
                  </a:solidFill>
                </a:rPr>
                <a:t>q</a:t>
              </a:r>
              <a:r>
                <a:rPr lang="en-ZA" sz="2100" b="1" dirty="0" smtClean="0">
                  <a:solidFill>
                    <a:schemeClr val="bg1"/>
                  </a:solidFill>
                </a:rPr>
                <a:t>uestion sentences</a:t>
              </a:r>
              <a:endParaRPr lang="en-GB" sz="2100" b="1" dirty="0">
                <a:solidFill>
                  <a:schemeClr val="bg1"/>
                </a:solidFill>
              </a:endParaRPr>
            </a:p>
          </p:txBody>
        </p:sp>
        <p:sp>
          <p:nvSpPr>
            <p:cNvPr id="11" name="Isosceles Triangle 10"/>
            <p:cNvSpPr/>
            <p:nvPr/>
          </p:nvSpPr>
          <p:spPr>
            <a:xfrm rot="5400000">
              <a:off x="3356264" y="2274166"/>
              <a:ext cx="914398" cy="4502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userDrawn="1"/>
        </p:nvGrpSpPr>
        <p:grpSpPr>
          <a:xfrm>
            <a:off x="3273209" y="3581400"/>
            <a:ext cx="4910946" cy="1722149"/>
            <a:chOff x="3273209" y="3598547"/>
            <a:chExt cx="4910946" cy="1722149"/>
          </a:xfrm>
        </p:grpSpPr>
        <p:sp>
          <p:nvSpPr>
            <p:cNvPr id="13" name="Chevron 12"/>
            <p:cNvSpPr/>
            <p:nvPr/>
          </p:nvSpPr>
          <p:spPr>
            <a:xfrm>
              <a:off x="3273209" y="3598547"/>
              <a:ext cx="4910946" cy="1722149"/>
            </a:xfrm>
            <a:prstGeom prst="chevron">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4144384" y="3850686"/>
              <a:ext cx="3552832" cy="1348061"/>
            </a:xfrm>
            <a:prstGeom prst="rect">
              <a:avLst/>
            </a:prstGeom>
            <a:noFill/>
          </p:spPr>
          <p:txBody>
            <a:bodyPr wrap="none" rtlCol="0">
              <a:spAutoFit/>
            </a:bodyPr>
            <a:lstStyle/>
            <a:p>
              <a:pPr marL="182563" indent="-182563">
                <a:lnSpc>
                  <a:spcPct val="80000"/>
                </a:lnSpc>
                <a:buFont typeface="Arial" panose="020B0604020202020204" pitchFamily="34" charset="0"/>
                <a:buChar char="•"/>
              </a:pPr>
              <a:r>
                <a:rPr lang="en-ZA" sz="1700" dirty="0" smtClean="0"/>
                <a:t>The subject comes after the verb.</a:t>
              </a:r>
            </a:p>
            <a:p>
              <a:pPr marL="182563" indent="-182563">
                <a:lnSpc>
                  <a:spcPct val="80000"/>
                </a:lnSpc>
                <a:buFont typeface="Arial" panose="020B0604020202020204" pitchFamily="34" charset="0"/>
                <a:buChar char="•"/>
              </a:pPr>
              <a:r>
                <a:rPr lang="en-ZA" sz="1700" dirty="0" smtClean="0"/>
                <a:t>Question sentences start with a </a:t>
              </a:r>
            </a:p>
            <a:p>
              <a:pPr marL="182563" indent="-182563">
                <a:lnSpc>
                  <a:spcPct val="80000"/>
                </a:lnSpc>
              </a:pPr>
              <a:r>
                <a:rPr lang="en-ZA" sz="1700" dirty="0"/>
                <a:t> </a:t>
              </a:r>
              <a:r>
                <a:rPr lang="en-ZA" sz="1700" dirty="0" smtClean="0"/>
                <a:t>   question word: </a:t>
              </a:r>
              <a:r>
                <a:rPr lang="en-ZA" sz="1700" b="1" dirty="0" smtClean="0"/>
                <a:t>How, Where, Why, </a:t>
              </a:r>
            </a:p>
            <a:p>
              <a:pPr marL="182563" indent="-182563">
                <a:lnSpc>
                  <a:spcPct val="80000"/>
                </a:lnSpc>
              </a:pPr>
              <a:r>
                <a:rPr lang="en-ZA" sz="1700" b="1" dirty="0"/>
                <a:t> </a:t>
              </a:r>
              <a:r>
                <a:rPr lang="en-ZA" sz="1700" b="1" dirty="0" smtClean="0"/>
                <a:t>   When, What, Which.</a:t>
              </a:r>
            </a:p>
            <a:p>
              <a:pPr marL="182563" indent="-182563">
                <a:lnSpc>
                  <a:spcPct val="80000"/>
                </a:lnSpc>
                <a:buFont typeface="Arial" panose="020B0604020202020204" pitchFamily="34" charset="0"/>
                <a:buChar char="•"/>
              </a:pPr>
              <a:r>
                <a:rPr lang="en-ZA" sz="1700" dirty="0" smtClean="0"/>
                <a:t>Question sentences end with a </a:t>
              </a:r>
            </a:p>
            <a:p>
              <a:pPr marL="182563" indent="-182563">
                <a:lnSpc>
                  <a:spcPct val="80000"/>
                </a:lnSpc>
                <a:buFont typeface="Arial" panose="020B0604020202020204" pitchFamily="34" charset="0"/>
                <a:buChar char="•"/>
              </a:pPr>
              <a:r>
                <a:rPr lang="en-ZA" sz="1700" dirty="0" smtClean="0"/>
                <a:t>question mark.</a:t>
              </a:r>
              <a:endParaRPr lang="en-GB" sz="1700" dirty="0"/>
            </a:p>
          </p:txBody>
        </p:sp>
      </p:grpSp>
    </p:spTree>
    <p:extLst>
      <p:ext uri="{BB962C8B-B14F-4D97-AF65-F5344CB8AC3E}">
        <p14:creationId xmlns:p14="http://schemas.microsoft.com/office/powerpoint/2010/main" val="32986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6629206" y="2057400"/>
            <a:ext cx="1447799" cy="3429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4" name="Rectangle 3"/>
          <p:cNvSpPr/>
          <p:nvPr userDrawn="1"/>
        </p:nvSpPr>
        <p:spPr>
          <a:xfrm>
            <a:off x="5068723" y="2057401"/>
            <a:ext cx="1447799" cy="3429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5" name="Rectangle 4"/>
          <p:cNvSpPr/>
          <p:nvPr userDrawn="1"/>
        </p:nvSpPr>
        <p:spPr>
          <a:xfrm>
            <a:off x="3508240" y="2057401"/>
            <a:ext cx="1447799" cy="3429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6" name="Rectangle 5"/>
          <p:cNvSpPr/>
          <p:nvPr userDrawn="1"/>
        </p:nvSpPr>
        <p:spPr>
          <a:xfrm>
            <a:off x="411805" y="2057401"/>
            <a:ext cx="1447799" cy="3429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7" name="Rectangle 6"/>
          <p:cNvSpPr/>
          <p:nvPr userDrawn="1"/>
        </p:nvSpPr>
        <p:spPr>
          <a:xfrm>
            <a:off x="1947757" y="2057401"/>
            <a:ext cx="1447799" cy="3429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userDrawn="1"/>
        </p:nvSpPr>
        <p:spPr>
          <a:xfrm>
            <a:off x="488006" y="2675453"/>
            <a:ext cx="1295395" cy="2277547"/>
          </a:xfrm>
          <a:prstGeom prst="rect">
            <a:avLst/>
          </a:prstGeom>
          <a:noFill/>
        </p:spPr>
        <p:txBody>
          <a:bodyPr wrap="square" rtlCol="0">
            <a:spAutoFit/>
          </a:bodyPr>
          <a:lstStyle/>
          <a:p>
            <a:pPr algn="ctr"/>
            <a:r>
              <a:rPr lang="en-GB" sz="1600" b="1" dirty="0" smtClean="0">
                <a:solidFill>
                  <a:schemeClr val="bg1"/>
                </a:solidFill>
              </a:rPr>
              <a:t>Plan</a:t>
            </a:r>
            <a:r>
              <a:rPr lang="en-GB" sz="1600" b="1" dirty="0">
                <a:solidFill>
                  <a:schemeClr val="bg1"/>
                </a:solidFill>
              </a:rPr>
              <a:t>: </a:t>
            </a:r>
            <a:r>
              <a:rPr lang="en-GB" sz="1400" dirty="0">
                <a:solidFill>
                  <a:schemeClr val="bg1"/>
                </a:solidFill>
              </a:rPr>
              <a:t>brainstorm, draw a </a:t>
            </a:r>
            <a:endParaRPr lang="en-GB" sz="1400" dirty="0" smtClean="0">
              <a:solidFill>
                <a:schemeClr val="bg1"/>
              </a:solidFill>
            </a:endParaRPr>
          </a:p>
          <a:p>
            <a:pPr algn="ctr"/>
            <a:r>
              <a:rPr lang="en-GB" sz="1400" dirty="0" smtClean="0">
                <a:solidFill>
                  <a:schemeClr val="bg1"/>
                </a:solidFill>
              </a:rPr>
              <a:t>mind-map</a:t>
            </a:r>
            <a:r>
              <a:rPr lang="en-GB" sz="1400" dirty="0">
                <a:solidFill>
                  <a:schemeClr val="bg1"/>
                </a:solidFill>
              </a:rPr>
              <a:t>, </a:t>
            </a:r>
            <a:endParaRPr lang="en-GB" sz="1400" dirty="0" smtClean="0">
              <a:solidFill>
                <a:schemeClr val="bg1"/>
              </a:solidFill>
            </a:endParaRPr>
          </a:p>
          <a:p>
            <a:pPr algn="ctr"/>
            <a:r>
              <a:rPr lang="en-GB" sz="1400" dirty="0" smtClean="0">
                <a:solidFill>
                  <a:schemeClr val="bg1"/>
                </a:solidFill>
              </a:rPr>
              <a:t>organise </a:t>
            </a:r>
            <a:r>
              <a:rPr lang="en-GB" sz="1400" dirty="0">
                <a:solidFill>
                  <a:schemeClr val="bg1"/>
                </a:solidFill>
              </a:rPr>
              <a:t>the information according to the features of an effective sign. </a:t>
            </a:r>
            <a:endParaRPr lang="en-ZA" sz="1200" dirty="0" smtClean="0">
              <a:solidFill>
                <a:schemeClr val="bg1"/>
              </a:solidFill>
            </a:endParaRPr>
          </a:p>
        </p:txBody>
      </p:sp>
      <p:sp>
        <p:nvSpPr>
          <p:cNvPr id="9" name="TextBox 8"/>
          <p:cNvSpPr txBox="1"/>
          <p:nvPr userDrawn="1"/>
        </p:nvSpPr>
        <p:spPr>
          <a:xfrm>
            <a:off x="2023958" y="2294572"/>
            <a:ext cx="1295395" cy="2954655"/>
          </a:xfrm>
          <a:prstGeom prst="rect">
            <a:avLst/>
          </a:prstGeom>
          <a:noFill/>
        </p:spPr>
        <p:txBody>
          <a:bodyPr wrap="square" rtlCol="0">
            <a:spAutoFit/>
          </a:bodyPr>
          <a:lstStyle/>
          <a:p>
            <a:pPr algn="ctr"/>
            <a:r>
              <a:rPr lang="en-GB" sz="1600" b="1" dirty="0" smtClean="0"/>
              <a:t>Design </a:t>
            </a:r>
            <a:r>
              <a:rPr lang="en-GB" sz="1600" b="1" dirty="0"/>
              <a:t>the first draft </a:t>
            </a:r>
            <a:endParaRPr lang="en-GB" sz="1600" b="1" dirty="0" smtClean="0"/>
          </a:p>
          <a:p>
            <a:pPr algn="ctr"/>
            <a:r>
              <a:rPr lang="en-GB" sz="1400" dirty="0" smtClean="0"/>
              <a:t>of </a:t>
            </a:r>
            <a:r>
              <a:rPr lang="en-GB" sz="1400" dirty="0"/>
              <a:t>the </a:t>
            </a:r>
            <a:r>
              <a:rPr lang="en-GB" sz="1400" dirty="0" smtClean="0"/>
              <a:t>sign. Use appropriate </a:t>
            </a:r>
            <a:r>
              <a:rPr lang="en-GB" sz="1400" dirty="0"/>
              <a:t>format, layout, size, </a:t>
            </a:r>
            <a:r>
              <a:rPr lang="en-GB" sz="1400" dirty="0" smtClean="0"/>
              <a:t>font </a:t>
            </a:r>
            <a:r>
              <a:rPr lang="en-GB" sz="1400" dirty="0"/>
              <a:t>and use of colour. Edit and proofread. </a:t>
            </a:r>
            <a:r>
              <a:rPr lang="en-GB" sz="1400" dirty="0" smtClean="0"/>
              <a:t>Make </a:t>
            </a:r>
            <a:r>
              <a:rPr lang="en-GB" sz="1400" dirty="0"/>
              <a:t>necessary changes. </a:t>
            </a:r>
            <a:endParaRPr lang="en-ZA" sz="1400" dirty="0" smtClean="0"/>
          </a:p>
        </p:txBody>
      </p:sp>
      <p:sp>
        <p:nvSpPr>
          <p:cNvPr id="10" name="TextBox 9"/>
          <p:cNvSpPr txBox="1"/>
          <p:nvPr userDrawn="1"/>
        </p:nvSpPr>
        <p:spPr>
          <a:xfrm>
            <a:off x="3581908" y="3287906"/>
            <a:ext cx="1295395" cy="1015663"/>
          </a:xfrm>
          <a:prstGeom prst="rect">
            <a:avLst/>
          </a:prstGeom>
          <a:noFill/>
        </p:spPr>
        <p:txBody>
          <a:bodyPr wrap="square" rtlCol="0">
            <a:spAutoFit/>
          </a:bodyPr>
          <a:lstStyle/>
          <a:p>
            <a:pPr algn="ctr"/>
            <a:r>
              <a:rPr lang="en-GB" sz="1600" b="1" dirty="0" smtClean="0">
                <a:solidFill>
                  <a:schemeClr val="bg1"/>
                </a:solidFill>
              </a:rPr>
              <a:t>Present </a:t>
            </a:r>
            <a:r>
              <a:rPr lang="en-GB" sz="1600" b="1" dirty="0">
                <a:solidFill>
                  <a:schemeClr val="bg1"/>
                </a:solidFill>
              </a:rPr>
              <a:t>a final draft </a:t>
            </a:r>
            <a:r>
              <a:rPr lang="en-GB" sz="1400" dirty="0">
                <a:solidFill>
                  <a:schemeClr val="bg1"/>
                </a:solidFill>
              </a:rPr>
              <a:t>of the sign to your partner. </a:t>
            </a:r>
            <a:endParaRPr lang="en-ZA" sz="1400" dirty="0" smtClean="0">
              <a:solidFill>
                <a:schemeClr val="bg1"/>
              </a:solidFill>
            </a:endParaRPr>
          </a:p>
        </p:txBody>
      </p:sp>
      <p:sp>
        <p:nvSpPr>
          <p:cNvPr id="11" name="TextBox 10"/>
          <p:cNvSpPr txBox="1"/>
          <p:nvPr userDrawn="1"/>
        </p:nvSpPr>
        <p:spPr>
          <a:xfrm>
            <a:off x="6705407" y="3339841"/>
            <a:ext cx="1295395" cy="984885"/>
          </a:xfrm>
          <a:prstGeom prst="rect">
            <a:avLst/>
          </a:prstGeom>
          <a:noFill/>
        </p:spPr>
        <p:txBody>
          <a:bodyPr wrap="square" rtlCol="0">
            <a:spAutoFit/>
          </a:bodyPr>
          <a:lstStyle/>
          <a:p>
            <a:pPr algn="ctr"/>
            <a:r>
              <a:rPr lang="en-GB" sz="1600" b="1" dirty="0" smtClean="0">
                <a:solidFill>
                  <a:schemeClr val="bg1"/>
                </a:solidFill>
              </a:rPr>
              <a:t>Submit </a:t>
            </a:r>
          </a:p>
          <a:p>
            <a:pPr algn="ctr"/>
            <a:r>
              <a:rPr lang="en-GB" sz="1400" dirty="0" smtClean="0">
                <a:solidFill>
                  <a:schemeClr val="bg1"/>
                </a:solidFill>
              </a:rPr>
              <a:t>your </a:t>
            </a:r>
            <a:r>
              <a:rPr lang="en-GB" sz="1400" dirty="0">
                <a:solidFill>
                  <a:schemeClr val="bg1"/>
                </a:solidFill>
              </a:rPr>
              <a:t>final </a:t>
            </a:r>
            <a:endParaRPr lang="en-GB" sz="1400" dirty="0" smtClean="0">
              <a:solidFill>
                <a:schemeClr val="bg1"/>
              </a:solidFill>
            </a:endParaRPr>
          </a:p>
          <a:p>
            <a:pPr algn="ctr"/>
            <a:r>
              <a:rPr lang="en-GB" sz="1400" dirty="0" smtClean="0">
                <a:solidFill>
                  <a:schemeClr val="bg1"/>
                </a:solidFill>
              </a:rPr>
              <a:t>sign </a:t>
            </a:r>
            <a:r>
              <a:rPr lang="en-GB" sz="1400" dirty="0">
                <a:solidFill>
                  <a:schemeClr val="bg1"/>
                </a:solidFill>
              </a:rPr>
              <a:t>for assessment. </a:t>
            </a:r>
            <a:endParaRPr lang="en-ZA" sz="1400" dirty="0" smtClean="0">
              <a:solidFill>
                <a:schemeClr val="bg1"/>
              </a:solidFill>
            </a:endParaRPr>
          </a:p>
        </p:txBody>
      </p:sp>
      <p:sp>
        <p:nvSpPr>
          <p:cNvPr id="12" name="TextBox 11"/>
          <p:cNvSpPr txBox="1"/>
          <p:nvPr userDrawn="1"/>
        </p:nvSpPr>
        <p:spPr>
          <a:xfrm>
            <a:off x="5197212" y="3539897"/>
            <a:ext cx="1181904" cy="584775"/>
          </a:xfrm>
          <a:prstGeom prst="rect">
            <a:avLst/>
          </a:prstGeom>
          <a:noFill/>
        </p:spPr>
        <p:txBody>
          <a:bodyPr wrap="square" rtlCol="0">
            <a:spAutoFit/>
          </a:bodyPr>
          <a:lstStyle/>
          <a:p>
            <a:pPr algn="ctr"/>
            <a:r>
              <a:rPr lang="en-GB" sz="1600" b="1" dirty="0" smtClean="0"/>
              <a:t>Incorporate </a:t>
            </a:r>
            <a:r>
              <a:rPr lang="en-GB" sz="1600" b="1" dirty="0"/>
              <a:t>feedback</a:t>
            </a:r>
            <a:r>
              <a:rPr lang="en-GB" sz="1600" dirty="0"/>
              <a:t>. </a:t>
            </a:r>
            <a:endParaRPr lang="en-ZA" sz="1400" dirty="0" smtClean="0"/>
          </a:p>
        </p:txBody>
      </p:sp>
      <p:sp>
        <p:nvSpPr>
          <p:cNvPr id="14" name="Rectangle 13"/>
          <p:cNvSpPr/>
          <p:nvPr userDrawn="1"/>
        </p:nvSpPr>
        <p:spPr>
          <a:xfrm>
            <a:off x="8424925" y="2052604"/>
            <a:ext cx="833395" cy="343379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8305800" cy="2052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73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0-#ppt_h/2"/>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0-#ppt_h/2"/>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anim calcmode="lin" valueType="num">
                                      <p:cBhvr>
                                        <p:cTn id="56" dur="500" fill="hold"/>
                                        <p:tgtEl>
                                          <p:spTgt spid="11"/>
                                        </p:tgtEl>
                                        <p:attrNameLst>
                                          <p:attrName>ppt_x</p:attrName>
                                        </p:attrNameLst>
                                      </p:cBhvr>
                                      <p:tavLst>
                                        <p:tav tm="0">
                                          <p:val>
                                            <p:strVal val="#ppt_x"/>
                                          </p:val>
                                        </p:tav>
                                        <p:tav tm="100000">
                                          <p:val>
                                            <p:strVal val="#ppt_x"/>
                                          </p:val>
                                        </p:tav>
                                      </p:tavLst>
                                    </p:anim>
                                    <p:anim calcmode="lin" valueType="num">
                                      <p:cBhvr>
                                        <p:cTn id="5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84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extLst>
      <p:ext uri="{BB962C8B-B14F-4D97-AF65-F5344CB8AC3E}">
        <p14:creationId xmlns:p14="http://schemas.microsoft.com/office/powerpoint/2010/main" val="31770392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extBox 2"/>
          <p:cNvSpPr txBox="1"/>
          <p:nvPr userDrawn="1"/>
        </p:nvSpPr>
        <p:spPr>
          <a:xfrm>
            <a:off x="687353" y="2978129"/>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4" name="Straight Connector 3"/>
          <p:cNvCxnSpPr/>
          <p:nvPr userDrawn="1"/>
        </p:nvCxnSpPr>
        <p:spPr>
          <a:xfrm>
            <a:off x="2898638" y="2743200"/>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975402" y="1830803"/>
            <a:ext cx="6688369" cy="830997"/>
          </a:xfrm>
          <a:prstGeom prst="rect">
            <a:avLst/>
          </a:prstGeom>
          <a:noFill/>
        </p:spPr>
        <p:txBody>
          <a:bodyPr wrap="none" rtlCol="0">
            <a:spAutoFit/>
          </a:bodyPr>
          <a:lstStyle/>
          <a:p>
            <a:r>
              <a:rPr lang="en-ZA" sz="4800" b="1" dirty="0" smtClean="0"/>
              <a:t>TERMS AND CONDITIONS</a:t>
            </a:r>
            <a:endParaRPr lang="en-ZA" sz="4800" b="1"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extLst>
      <p:ext uri="{BB962C8B-B14F-4D97-AF65-F5344CB8AC3E}">
        <p14:creationId xmlns:p14="http://schemas.microsoft.com/office/powerpoint/2010/main" val="4177905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ustDataLst>
      <p:tags r:id="rId1"/>
    </p:custDataLst>
    <p:extLst>
      <p:ext uri="{BB962C8B-B14F-4D97-AF65-F5344CB8AC3E}">
        <p14:creationId xmlns:p14="http://schemas.microsoft.com/office/powerpoint/2010/main" val="4178117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ustDataLst>
      <p:tags r:id="rId1"/>
    </p:custDataLst>
    <p:extLst>
      <p:ext uri="{BB962C8B-B14F-4D97-AF65-F5344CB8AC3E}">
        <p14:creationId xmlns:p14="http://schemas.microsoft.com/office/powerpoint/2010/main" val="160623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2997200"/>
            <a:ext cx="8051800" cy="1187450"/>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Tree>
    <p:custDataLst>
      <p:tags r:id="rId1"/>
    </p:custDataLst>
    <p:extLst>
      <p:ext uri="{BB962C8B-B14F-4D97-AF65-F5344CB8AC3E}">
        <p14:creationId xmlns:p14="http://schemas.microsoft.com/office/powerpoint/2010/main" val="2482809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editable">
    <p:spTree>
      <p:nvGrpSpPr>
        <p:cNvPr id="1" name=""/>
        <p:cNvGrpSpPr/>
        <p:nvPr/>
      </p:nvGrpSpPr>
      <p:grpSpPr>
        <a:xfrm>
          <a:off x="0" y="0"/>
          <a:ext cx="0" cy="0"/>
          <a:chOff x="0" y="0"/>
          <a:chExt cx="0" cy="0"/>
        </a:xfrm>
      </p:grpSpPr>
      <p:sp>
        <p:nvSpPr>
          <p:cNvPr id="4" name="TextBox 3"/>
          <p:cNvSpPr txBox="1"/>
          <p:nvPr userDrawn="1"/>
        </p:nvSpPr>
        <p:spPr>
          <a:xfrm>
            <a:off x="54553" y="4609450"/>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Mathematics NQF Level 2</a:t>
            </a:r>
            <a:endParaRPr lang="en-ZA" sz="2400" b="1" dirty="0">
              <a:solidFill>
                <a:prstClr val="white"/>
              </a:solidFill>
            </a:endParaRPr>
          </a:p>
        </p:txBody>
      </p:sp>
      <p:sp>
        <p:nvSpPr>
          <p:cNvPr id="2" name="Title 1"/>
          <p:cNvSpPr>
            <a:spLocks noGrp="1"/>
          </p:cNvSpPr>
          <p:nvPr>
            <p:ph type="title"/>
          </p:nvPr>
        </p:nvSpPr>
        <p:spPr>
          <a:xfrm>
            <a:off x="381001" y="365127"/>
            <a:ext cx="7905750" cy="720724"/>
          </a:xfrm>
          <a:prstGeom prst="rect">
            <a:avLst/>
          </a:prstGeom>
        </p:spPr>
        <p:txBody>
          <a:bodyPr/>
          <a:lstStyle>
            <a:lvl1pPr>
              <a:defRPr sz="4400" b="1">
                <a:latin typeface="+mn-lt"/>
              </a:defRPr>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082288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65127"/>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1" y="1285875"/>
            <a:ext cx="7905751" cy="48910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1381475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457200" y="2286000"/>
            <a:ext cx="7396263" cy="8382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userDrawn="1"/>
        </p:nvCxnSpPr>
        <p:spPr>
          <a:xfrm flipH="1">
            <a:off x="683616" y="2391079"/>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4" name="Content Placeholder 2"/>
          <p:cNvSpPr txBox="1">
            <a:spLocks/>
          </p:cNvSpPr>
          <p:nvPr userDrawn="1"/>
        </p:nvSpPr>
        <p:spPr>
          <a:xfrm>
            <a:off x="761999" y="2472567"/>
            <a:ext cx="5660406" cy="46506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1</a:t>
            </a:r>
            <a:endParaRPr lang="en-ZA" sz="2400" dirty="0" smtClean="0">
              <a:solidFill>
                <a:schemeClr val="tx1"/>
              </a:solidFill>
            </a:endParaRPr>
          </a:p>
        </p:txBody>
      </p:sp>
      <p:sp>
        <p:nvSpPr>
          <p:cNvPr id="5" name="Rectangle 4"/>
          <p:cNvSpPr/>
          <p:nvPr userDrawn="1"/>
        </p:nvSpPr>
        <p:spPr>
          <a:xfrm>
            <a:off x="457199" y="3234418"/>
            <a:ext cx="7396263" cy="95658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B9BD5"/>
              </a:solidFill>
            </a:endParaRPr>
          </a:p>
        </p:txBody>
      </p:sp>
      <p:cxnSp>
        <p:nvCxnSpPr>
          <p:cNvPr id="6" name="Straight Connector 5"/>
          <p:cNvCxnSpPr/>
          <p:nvPr userDrawn="1"/>
        </p:nvCxnSpPr>
        <p:spPr>
          <a:xfrm flipH="1">
            <a:off x="683615" y="3381679"/>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7" name="Content Placeholder 2"/>
          <p:cNvSpPr txBox="1">
            <a:spLocks/>
          </p:cNvSpPr>
          <p:nvPr userDrawn="1"/>
        </p:nvSpPr>
        <p:spPr>
          <a:xfrm>
            <a:off x="761998" y="3352949"/>
            <a:ext cx="6741696" cy="761851"/>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2</a:t>
            </a:r>
            <a:endParaRPr lang="en-ZA" sz="2400" dirty="0" smtClean="0">
              <a:solidFill>
                <a:schemeClr val="tx1"/>
              </a:solidFill>
            </a:endParaRPr>
          </a:p>
        </p:txBody>
      </p:sp>
      <p:sp>
        <p:nvSpPr>
          <p:cNvPr id="8" name="Rectangle 7"/>
          <p:cNvSpPr/>
          <p:nvPr userDrawn="1"/>
        </p:nvSpPr>
        <p:spPr>
          <a:xfrm>
            <a:off x="457199" y="4301218"/>
            <a:ext cx="7396263" cy="8382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flipH="1">
            <a:off x="683615" y="4406297"/>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Content Placeholder 2"/>
          <p:cNvSpPr txBox="1">
            <a:spLocks/>
          </p:cNvSpPr>
          <p:nvPr userDrawn="1"/>
        </p:nvSpPr>
        <p:spPr>
          <a:xfrm>
            <a:off x="761998" y="4487785"/>
            <a:ext cx="5660406" cy="46506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3</a:t>
            </a:r>
            <a:endParaRPr lang="en-ZA" sz="2400" dirty="0" smtClean="0">
              <a:solidFill>
                <a:schemeClr val="tx1"/>
              </a:solidFill>
            </a:endParaRPr>
          </a:p>
        </p:txBody>
      </p:sp>
      <p:sp>
        <p:nvSpPr>
          <p:cNvPr id="11" name="Rectangle 10"/>
          <p:cNvSpPr/>
          <p:nvPr userDrawn="1"/>
        </p:nvSpPr>
        <p:spPr>
          <a:xfrm>
            <a:off x="457199" y="5239209"/>
            <a:ext cx="7396263" cy="8382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userDrawn="1"/>
        </p:nvCxnSpPr>
        <p:spPr>
          <a:xfrm flipH="1">
            <a:off x="683615" y="5344288"/>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Content Placeholder 2"/>
          <p:cNvSpPr txBox="1">
            <a:spLocks/>
          </p:cNvSpPr>
          <p:nvPr userDrawn="1"/>
        </p:nvSpPr>
        <p:spPr>
          <a:xfrm>
            <a:off x="761998" y="5425776"/>
            <a:ext cx="5660406" cy="46506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4</a:t>
            </a:r>
            <a:endParaRPr lang="en-ZA" sz="2400" dirty="0" smtClean="0">
              <a:solidFill>
                <a:schemeClr val="tx1"/>
              </a:solidFill>
            </a:endParaRPr>
          </a:p>
        </p:txBody>
      </p:sp>
    </p:spTree>
    <p:extLst>
      <p:ext uri="{BB962C8B-B14F-4D97-AF65-F5344CB8AC3E}">
        <p14:creationId xmlns:p14="http://schemas.microsoft.com/office/powerpoint/2010/main" val="453903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Content Placeholder 2"/>
          <p:cNvSpPr txBox="1">
            <a:spLocks/>
          </p:cNvSpPr>
          <p:nvPr userDrawn="1"/>
        </p:nvSpPr>
        <p:spPr>
          <a:xfrm>
            <a:off x="723901" y="1981200"/>
            <a:ext cx="6781800" cy="771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r>
              <a:rPr lang="en-ZA" sz="2100" dirty="0" smtClean="0"/>
              <a:t>Meaning</a:t>
            </a:r>
            <a:endParaRPr lang="en-ZA" sz="2100" dirty="0"/>
          </a:p>
        </p:txBody>
      </p:sp>
      <p:sp>
        <p:nvSpPr>
          <p:cNvPr id="3" name="Rectangle 2"/>
          <p:cNvSpPr/>
          <p:nvPr userDrawn="1"/>
        </p:nvSpPr>
        <p:spPr>
          <a:xfrm>
            <a:off x="495300" y="1524000"/>
            <a:ext cx="7391400" cy="4467224"/>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4" name="Content Placeholder 2"/>
          <p:cNvSpPr txBox="1">
            <a:spLocks/>
          </p:cNvSpPr>
          <p:nvPr userDrawn="1"/>
        </p:nvSpPr>
        <p:spPr>
          <a:xfrm>
            <a:off x="800100" y="1228725"/>
            <a:ext cx="2057400"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800" b="1" i="1" dirty="0" smtClean="0">
                <a:solidFill>
                  <a:srgbClr val="1073B0"/>
                </a:solidFill>
              </a:rPr>
              <a:t>  Definition</a:t>
            </a:r>
            <a:endParaRPr lang="en-GB" sz="2800" b="1" i="1" dirty="0">
              <a:solidFill>
                <a:srgbClr val="1073B0"/>
              </a:solidFill>
            </a:endParaRPr>
          </a:p>
        </p:txBody>
      </p:sp>
      <p:sp>
        <p:nvSpPr>
          <p:cNvPr id="5" name="Content Placeholder 2"/>
          <p:cNvSpPr txBox="1">
            <a:spLocks/>
          </p:cNvSpPr>
          <p:nvPr userDrawn="1"/>
        </p:nvSpPr>
        <p:spPr>
          <a:xfrm>
            <a:off x="6858000" y="5386388"/>
            <a:ext cx="838201" cy="923925"/>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ZA" sz="9600" b="1" i="1" dirty="0" smtClean="0">
                <a:solidFill>
                  <a:srgbClr val="1073B0"/>
                </a:solidFill>
              </a:rPr>
              <a:t>” </a:t>
            </a:r>
            <a:endParaRPr lang="en-GB" sz="9600" b="1" i="1" dirty="0">
              <a:solidFill>
                <a:srgbClr val="1073B0"/>
              </a:solidFill>
            </a:endParaRPr>
          </a:p>
        </p:txBody>
      </p:sp>
    </p:spTree>
    <p:extLst>
      <p:ext uri="{BB962C8B-B14F-4D97-AF65-F5344CB8AC3E}">
        <p14:creationId xmlns:p14="http://schemas.microsoft.com/office/powerpoint/2010/main" val="1942788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17" name="Rectangle 16"/>
          <p:cNvSpPr/>
          <p:nvPr userDrawn="1"/>
        </p:nvSpPr>
        <p:spPr>
          <a:xfrm>
            <a:off x="0" y="6324794"/>
            <a:ext cx="9144000" cy="540000"/>
          </a:xfrm>
          <a:prstGeom prst="rect">
            <a:avLst/>
          </a:prstGeom>
          <a:solidFill>
            <a:srgbClr val="007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dirty="0">
              <a:solidFill>
                <a:prstClr val="white"/>
              </a:solidFill>
            </a:endParaRPr>
          </a:p>
        </p:txBody>
      </p:sp>
      <p:sp>
        <p:nvSpPr>
          <p:cNvPr id="18" name="Rectangle 17"/>
          <p:cNvSpPr/>
          <p:nvPr userDrawn="1"/>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19" name="Picture 1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pic>
        <p:nvPicPr>
          <p:cNvPr id="20" name="Picture 19"/>
          <p:cNvPicPr>
            <a:picLocks noChangeAspect="1"/>
          </p:cNvPicPr>
          <p:nvPr userDrawn="1"/>
        </p:nvPicPr>
        <p:blipFill>
          <a:blip r:embed="rId23"/>
          <a:stretch>
            <a:fillRect/>
          </a:stretch>
        </p:blipFill>
        <p:spPr>
          <a:xfrm>
            <a:off x="8424000" y="5613400"/>
            <a:ext cx="720000" cy="704406"/>
          </a:xfrm>
          <a:prstGeom prst="rect">
            <a:avLst/>
          </a:prstGeom>
        </p:spPr>
      </p:pic>
      <p:sp>
        <p:nvSpPr>
          <p:cNvPr id="22" name="TextBox 21"/>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English FAL NQF Level 2</a:t>
            </a:r>
            <a:endParaRPr lang="en-ZA" sz="2400" b="1" dirty="0">
              <a:solidFill>
                <a:prstClr val="white"/>
              </a:solidFill>
            </a:endParaRPr>
          </a:p>
        </p:txBody>
      </p:sp>
    </p:spTree>
    <p:extLst>
      <p:ext uri="{BB962C8B-B14F-4D97-AF65-F5344CB8AC3E}">
        <p14:creationId xmlns:p14="http://schemas.microsoft.com/office/powerpoint/2010/main" val="23330190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697" r:id="rId8"/>
    <p:sldLayoutId id="2147483698"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English: First Additional Language</a:t>
            </a:r>
            <a:endParaRPr lang="en-GB" dirty="0"/>
          </a:p>
        </p:txBody>
      </p:sp>
      <p:sp>
        <p:nvSpPr>
          <p:cNvPr id="3" name="Subtitle 2"/>
          <p:cNvSpPr>
            <a:spLocks noGrp="1"/>
          </p:cNvSpPr>
          <p:nvPr>
            <p:ph type="subTitle" idx="1"/>
          </p:nvPr>
        </p:nvSpPr>
        <p:spPr/>
        <p:txBody>
          <a:bodyPr/>
          <a:lstStyle/>
          <a:p>
            <a:r>
              <a:rPr lang="en-ZA" dirty="0" smtClean="0"/>
              <a:t>NQF 2</a:t>
            </a:r>
            <a:endParaRPr lang="en-GB" dirty="0"/>
          </a:p>
        </p:txBody>
      </p:sp>
    </p:spTree>
    <p:extLst>
      <p:ext uri="{BB962C8B-B14F-4D97-AF65-F5344CB8AC3E}">
        <p14:creationId xmlns:p14="http://schemas.microsoft.com/office/powerpoint/2010/main" val="275343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a short story</a:t>
            </a:r>
            <a:endParaRPr lang="en-GB" dirty="0"/>
          </a:p>
        </p:txBody>
      </p:sp>
      <p:sp>
        <p:nvSpPr>
          <p:cNvPr id="6" name="Title 1"/>
          <p:cNvSpPr txBox="1">
            <a:spLocks/>
          </p:cNvSpPr>
          <p:nvPr/>
        </p:nvSpPr>
        <p:spPr>
          <a:xfrm>
            <a:off x="238124" y="5926286"/>
            <a:ext cx="7905750" cy="250160"/>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ZA" sz="1600" b="0" i="1" dirty="0" smtClean="0"/>
              <a:t>Diagram 2 : The structure of a short story</a:t>
            </a:r>
            <a:endParaRPr lang="en-GB" sz="1600" b="0" i="1" dirty="0"/>
          </a:p>
        </p:txBody>
      </p:sp>
      <p:grpSp>
        <p:nvGrpSpPr>
          <p:cNvPr id="24" name="Group 23"/>
          <p:cNvGrpSpPr/>
          <p:nvPr/>
        </p:nvGrpSpPr>
        <p:grpSpPr>
          <a:xfrm>
            <a:off x="4724400" y="5105405"/>
            <a:ext cx="4648199" cy="326645"/>
            <a:chOff x="-436547" y="5032080"/>
            <a:chExt cx="1949937" cy="301920"/>
          </a:xfrm>
        </p:grpSpPr>
        <p:cxnSp>
          <p:nvCxnSpPr>
            <p:cNvPr id="25" name="Straight Connector 24"/>
            <p:cNvCxnSpPr/>
            <p:nvPr/>
          </p:nvCxnSpPr>
          <p:spPr>
            <a:xfrm>
              <a:off x="-436547" y="5327400"/>
              <a:ext cx="1718248" cy="0"/>
            </a:xfrm>
            <a:prstGeom prst="line">
              <a:avLst/>
            </a:prstGeom>
            <a:ln w="76200">
              <a:solidFill>
                <a:srgbClr val="C7615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260701" y="5032080"/>
              <a:ext cx="252689" cy="301920"/>
            </a:xfrm>
            <a:prstGeom prst="line">
              <a:avLst/>
            </a:prstGeom>
            <a:ln w="76200">
              <a:solidFill>
                <a:srgbClr val="C7615A"/>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3400" y="3099428"/>
            <a:ext cx="4320000" cy="2520000"/>
            <a:chOff x="533400" y="3099428"/>
            <a:chExt cx="4320000" cy="2520000"/>
          </a:xfrm>
          <a:solidFill>
            <a:srgbClr val="C7615A"/>
          </a:solidFill>
        </p:grpSpPr>
        <p:sp>
          <p:nvSpPr>
            <p:cNvPr id="28" name="Rectangle 27"/>
            <p:cNvSpPr/>
            <p:nvPr/>
          </p:nvSpPr>
          <p:spPr>
            <a:xfrm>
              <a:off x="533400" y="3099428"/>
              <a:ext cx="4320000" cy="25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29" name="Straight Connector 28"/>
            <p:cNvCxnSpPr/>
            <p:nvPr/>
          </p:nvCxnSpPr>
          <p:spPr>
            <a:xfrm>
              <a:off x="838200" y="3251828"/>
              <a:ext cx="0" cy="2180217"/>
            </a:xfrm>
            <a:prstGeom prst="line">
              <a:avLst/>
            </a:prstGeom>
            <a:grp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0" name="Content Placeholder 2"/>
            <p:cNvSpPr txBox="1">
              <a:spLocks/>
            </p:cNvSpPr>
            <p:nvPr/>
          </p:nvSpPr>
          <p:spPr>
            <a:xfrm>
              <a:off x="990600" y="3810283"/>
              <a:ext cx="3733800" cy="1621762"/>
            </a:xfrm>
            <a:prstGeom prst="rect">
              <a:avLst/>
            </a:prstGeom>
            <a:grp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dirty="0" smtClean="0">
                  <a:solidFill>
                    <a:schemeClr val="bg1"/>
                  </a:solidFill>
                </a:rPr>
                <a:t>Every </a:t>
              </a:r>
              <a:r>
                <a:rPr lang="en-GB" sz="1800" dirty="0">
                  <a:solidFill>
                    <a:schemeClr val="bg1"/>
                  </a:solidFill>
                </a:rPr>
                <a:t>story has a beginning. This is where the writer introduces the reader to the characters, the background and the setting. The writer hints at the big problem that the main character faces. </a:t>
              </a:r>
              <a:endParaRPr lang="en-ZA" sz="1600" dirty="0">
                <a:solidFill>
                  <a:schemeClr val="bg1"/>
                </a:solidFill>
              </a:endParaRPr>
            </a:p>
          </p:txBody>
        </p:sp>
        <p:sp>
          <p:nvSpPr>
            <p:cNvPr id="31" name="Content Placeholder 2"/>
            <p:cNvSpPr txBox="1">
              <a:spLocks/>
            </p:cNvSpPr>
            <p:nvPr/>
          </p:nvSpPr>
          <p:spPr>
            <a:xfrm>
              <a:off x="1011455" y="3463378"/>
              <a:ext cx="2057400" cy="259324"/>
            </a:xfrm>
            <a:prstGeom prst="rect">
              <a:avLst/>
            </a:prstGeom>
            <a:grp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2800" b="1" dirty="0" smtClean="0">
                  <a:solidFill>
                    <a:schemeClr val="bg1"/>
                  </a:solidFill>
                </a:rPr>
                <a:t>BEGINNING</a:t>
              </a:r>
              <a:endParaRPr lang="en-ZA" sz="2400" dirty="0">
                <a:solidFill>
                  <a:schemeClr val="bg1"/>
                </a:solidFill>
              </a:endParaRPr>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445" y="1459200"/>
            <a:ext cx="3814872" cy="4367146"/>
          </a:xfrm>
          <a:prstGeom prst="rect">
            <a:avLst/>
          </a:prstGeom>
        </p:spPr>
      </p:pic>
    </p:spTree>
    <p:extLst>
      <p:ext uri="{BB962C8B-B14F-4D97-AF65-F5344CB8AC3E}">
        <p14:creationId xmlns:p14="http://schemas.microsoft.com/office/powerpoint/2010/main" val="28107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a short story</a:t>
            </a:r>
            <a:endParaRPr lang="en-GB" dirty="0"/>
          </a:p>
        </p:txBody>
      </p:sp>
      <p:sp>
        <p:nvSpPr>
          <p:cNvPr id="6" name="Title 1"/>
          <p:cNvSpPr txBox="1">
            <a:spLocks/>
          </p:cNvSpPr>
          <p:nvPr/>
        </p:nvSpPr>
        <p:spPr>
          <a:xfrm>
            <a:off x="238124" y="5926286"/>
            <a:ext cx="7905750" cy="250160"/>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ZA" sz="1600" b="0" i="1" dirty="0" smtClean="0"/>
              <a:t>Diagram 2 : The structure of a short story</a:t>
            </a:r>
            <a:endParaRPr lang="en-GB" sz="1600" b="0" i="1" dirty="0"/>
          </a:p>
        </p:txBody>
      </p:sp>
      <p:cxnSp>
        <p:nvCxnSpPr>
          <p:cNvPr id="17" name="Straight Connector 16"/>
          <p:cNvCxnSpPr/>
          <p:nvPr/>
        </p:nvCxnSpPr>
        <p:spPr>
          <a:xfrm flipH="1" flipV="1">
            <a:off x="5914800" y="1483937"/>
            <a:ext cx="3414013" cy="2097463"/>
          </a:xfrm>
          <a:prstGeom prst="line">
            <a:avLst/>
          </a:prstGeom>
          <a:ln w="76200">
            <a:solidFill>
              <a:srgbClr val="A7C06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6200" y="1483937"/>
            <a:ext cx="6032059" cy="3697663"/>
          </a:xfrm>
          <a:prstGeom prst="line">
            <a:avLst/>
          </a:prstGeom>
          <a:ln w="76200">
            <a:solidFill>
              <a:srgbClr val="A7C06B"/>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544353" y="3145038"/>
            <a:ext cx="4676068" cy="2534127"/>
            <a:chOff x="3544353" y="3145038"/>
            <a:chExt cx="4676068" cy="2534127"/>
          </a:xfrm>
          <a:solidFill>
            <a:srgbClr val="A7C06B"/>
          </a:solidFill>
        </p:grpSpPr>
        <p:sp>
          <p:nvSpPr>
            <p:cNvPr id="28" name="Rectangle 27"/>
            <p:cNvSpPr/>
            <p:nvPr/>
          </p:nvSpPr>
          <p:spPr>
            <a:xfrm>
              <a:off x="3544353" y="3145038"/>
              <a:ext cx="4676068" cy="2534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H="1">
              <a:off x="3741385" y="3277217"/>
              <a:ext cx="2285" cy="2269341"/>
            </a:xfrm>
            <a:prstGeom prst="line">
              <a:avLst/>
            </a:prstGeom>
            <a:grp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0" name="Content Placeholder 2"/>
            <p:cNvSpPr txBox="1">
              <a:spLocks/>
            </p:cNvSpPr>
            <p:nvPr/>
          </p:nvSpPr>
          <p:spPr>
            <a:xfrm>
              <a:off x="3814972" y="3404741"/>
              <a:ext cx="4405449" cy="2167214"/>
            </a:xfrm>
            <a:prstGeom prst="rect">
              <a:avLst/>
            </a:prstGeom>
            <a:grp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dirty="0" smtClean="0"/>
                <a:t>The </a:t>
              </a:r>
              <a:r>
                <a:rPr lang="en-GB" sz="1400" dirty="0"/>
                <a:t>problem the main character faces can take different forms. It could be an argument or disagreement between: </a:t>
              </a:r>
              <a:endParaRPr lang="en-GB" sz="1400" dirty="0" smtClean="0"/>
            </a:p>
            <a:p>
              <a:r>
                <a:rPr lang="en-GB" sz="1400" dirty="0" smtClean="0"/>
                <a:t>the </a:t>
              </a:r>
              <a:r>
                <a:rPr lang="en-GB" sz="1400" dirty="0"/>
                <a:t>main character and a family member, employer, friend or </a:t>
              </a:r>
              <a:r>
                <a:rPr lang="en-GB" sz="1400" dirty="0" smtClean="0"/>
                <a:t>colleague</a:t>
              </a:r>
            </a:p>
            <a:p>
              <a:r>
                <a:rPr lang="en-GB" sz="1400" dirty="0" smtClean="0"/>
                <a:t>a </a:t>
              </a:r>
              <a:r>
                <a:rPr lang="en-GB" sz="1400" dirty="0"/>
                <a:t>powerful person or animal or the forces of nature threatening to harm the </a:t>
              </a:r>
              <a:r>
                <a:rPr lang="en-GB" sz="1400" dirty="0" smtClean="0"/>
                <a:t>main character </a:t>
              </a:r>
              <a:r>
                <a:rPr lang="en-GB" sz="1400" dirty="0"/>
                <a:t>or characters </a:t>
              </a:r>
            </a:p>
            <a:p>
              <a:r>
                <a:rPr lang="en-GB" sz="1400" dirty="0" smtClean="0"/>
                <a:t>the </a:t>
              </a:r>
              <a:r>
                <a:rPr lang="en-GB" sz="1400" dirty="0"/>
                <a:t>main character and his or her own conscience, to decide on what would be the correct moral action or decision to take. </a:t>
              </a:r>
              <a:endParaRPr lang="en-ZA" sz="1400" dirty="0"/>
            </a:p>
          </p:txBody>
        </p:sp>
      </p:grpSp>
      <p:sp>
        <p:nvSpPr>
          <p:cNvPr id="16" name="Content Placeholder 2"/>
          <p:cNvSpPr txBox="1">
            <a:spLocks/>
          </p:cNvSpPr>
          <p:nvPr/>
        </p:nvSpPr>
        <p:spPr>
          <a:xfrm>
            <a:off x="336459" y="1965306"/>
            <a:ext cx="3702141" cy="964604"/>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GB" sz="2400" b="1" dirty="0" smtClean="0">
                <a:solidFill>
                  <a:srgbClr val="A7C06B"/>
                </a:solidFill>
              </a:rPr>
              <a:t>The </a:t>
            </a:r>
            <a:r>
              <a:rPr lang="en-GB" sz="2400" b="1" dirty="0">
                <a:solidFill>
                  <a:srgbClr val="A7C06B"/>
                </a:solidFill>
              </a:rPr>
              <a:t>middle of the story </a:t>
            </a:r>
          </a:p>
          <a:p>
            <a:pPr marL="0" indent="0">
              <a:lnSpc>
                <a:spcPct val="60000"/>
              </a:lnSpc>
              <a:spcBef>
                <a:spcPts val="600"/>
              </a:spcBef>
              <a:buNone/>
            </a:pPr>
            <a:r>
              <a:rPr lang="en-GB" sz="2400" b="1" dirty="0" smtClean="0">
                <a:solidFill>
                  <a:srgbClr val="A7C06B"/>
                </a:solidFill>
              </a:rPr>
              <a:t>explains </a:t>
            </a:r>
            <a:r>
              <a:rPr lang="en-GB" sz="2400" b="1" dirty="0">
                <a:solidFill>
                  <a:srgbClr val="A7C06B"/>
                </a:solidFill>
              </a:rPr>
              <a:t>the </a:t>
            </a:r>
            <a:r>
              <a:rPr lang="en-GB" sz="2400" b="1" dirty="0" smtClean="0">
                <a:solidFill>
                  <a:srgbClr val="A7C06B"/>
                </a:solidFill>
              </a:rPr>
              <a:t>problem</a:t>
            </a:r>
          </a:p>
          <a:p>
            <a:pPr marL="0" indent="0">
              <a:lnSpc>
                <a:spcPct val="60000"/>
              </a:lnSpc>
              <a:spcBef>
                <a:spcPts val="600"/>
              </a:spcBef>
              <a:buNone/>
            </a:pPr>
            <a:r>
              <a:rPr lang="en-GB" sz="2400" b="1" dirty="0" smtClean="0">
                <a:solidFill>
                  <a:srgbClr val="A7C06B"/>
                </a:solidFill>
              </a:rPr>
              <a:t>facing the main </a:t>
            </a:r>
          </a:p>
          <a:p>
            <a:pPr marL="0" indent="0">
              <a:lnSpc>
                <a:spcPct val="60000"/>
              </a:lnSpc>
              <a:spcBef>
                <a:spcPts val="600"/>
              </a:spcBef>
              <a:buNone/>
            </a:pPr>
            <a:r>
              <a:rPr lang="en-GB" sz="2400" b="1" dirty="0" smtClean="0">
                <a:solidFill>
                  <a:srgbClr val="A7C06B"/>
                </a:solidFill>
              </a:rPr>
              <a:t>character </a:t>
            </a:r>
            <a:endParaRPr lang="en-ZA" sz="2000" dirty="0">
              <a:solidFill>
                <a:srgbClr val="A7C06B"/>
              </a:solidFill>
            </a:endParaRPr>
          </a:p>
        </p:txBody>
      </p:sp>
      <p:cxnSp>
        <p:nvCxnSpPr>
          <p:cNvPr id="8" name="Straight Connector 7"/>
          <p:cNvCxnSpPr/>
          <p:nvPr/>
        </p:nvCxnSpPr>
        <p:spPr>
          <a:xfrm flipH="1" flipV="1">
            <a:off x="2633527" y="3495664"/>
            <a:ext cx="1024073" cy="1076336"/>
          </a:xfrm>
          <a:prstGeom prst="line">
            <a:avLst/>
          </a:prstGeom>
          <a:ln w="57150">
            <a:solidFill>
              <a:srgbClr val="A7C06B"/>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344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a short story</a:t>
            </a:r>
            <a:endParaRPr lang="en-GB" dirty="0"/>
          </a:p>
        </p:txBody>
      </p:sp>
      <p:sp>
        <p:nvSpPr>
          <p:cNvPr id="6" name="Title 1"/>
          <p:cNvSpPr txBox="1">
            <a:spLocks/>
          </p:cNvSpPr>
          <p:nvPr/>
        </p:nvSpPr>
        <p:spPr>
          <a:xfrm>
            <a:off x="238124" y="5926286"/>
            <a:ext cx="7905750" cy="250160"/>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ZA" sz="1600" b="0" i="1" dirty="0" smtClean="0"/>
              <a:t>Diagram 2 : The structure of a short story</a:t>
            </a:r>
            <a:endParaRPr lang="en-GB" sz="1600" b="0" i="1" dirty="0"/>
          </a:p>
        </p:txBody>
      </p:sp>
      <p:cxnSp>
        <p:nvCxnSpPr>
          <p:cNvPr id="14" name="Straight Connector 13"/>
          <p:cNvCxnSpPr/>
          <p:nvPr/>
        </p:nvCxnSpPr>
        <p:spPr>
          <a:xfrm flipH="1">
            <a:off x="3086770" y="5424905"/>
            <a:ext cx="6057231" cy="0"/>
          </a:xfrm>
          <a:prstGeom prst="line">
            <a:avLst/>
          </a:prstGeom>
          <a:ln w="76200">
            <a:solidFill>
              <a:srgbClr val="824A9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52400" y="3457991"/>
            <a:ext cx="3289227" cy="1974054"/>
          </a:xfrm>
          <a:prstGeom prst="line">
            <a:avLst/>
          </a:prstGeom>
          <a:ln w="76200">
            <a:solidFill>
              <a:srgbClr val="824A9D"/>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662665" y="1792841"/>
            <a:ext cx="4676068" cy="2534127"/>
            <a:chOff x="2662665" y="1792841"/>
            <a:chExt cx="4676068" cy="2534127"/>
          </a:xfrm>
          <a:solidFill>
            <a:srgbClr val="824A9D"/>
          </a:solidFill>
        </p:grpSpPr>
        <p:sp>
          <p:nvSpPr>
            <p:cNvPr id="28" name="Rectangle 27"/>
            <p:cNvSpPr/>
            <p:nvPr/>
          </p:nvSpPr>
          <p:spPr>
            <a:xfrm>
              <a:off x="2662665" y="1792841"/>
              <a:ext cx="4676068" cy="2534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H="1">
              <a:off x="2859697" y="1925020"/>
              <a:ext cx="2285" cy="2269341"/>
            </a:xfrm>
            <a:prstGeom prst="line">
              <a:avLst/>
            </a:prstGeom>
            <a:grp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0" name="Content Placeholder 2"/>
            <p:cNvSpPr txBox="1">
              <a:spLocks/>
            </p:cNvSpPr>
            <p:nvPr/>
          </p:nvSpPr>
          <p:spPr>
            <a:xfrm>
              <a:off x="3002435" y="2058123"/>
              <a:ext cx="4119698" cy="2003133"/>
            </a:xfrm>
            <a:prstGeom prst="rect">
              <a:avLst/>
            </a:prstGeom>
            <a:grp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dirty="0" smtClean="0">
                  <a:solidFill>
                    <a:schemeClr val="bg1"/>
                  </a:solidFill>
                </a:rPr>
                <a:t>This </a:t>
              </a:r>
              <a:r>
                <a:rPr lang="en-GB" sz="1400" dirty="0">
                  <a:solidFill>
                    <a:schemeClr val="bg1"/>
                  </a:solidFill>
                </a:rPr>
                <a:t>is where the danger, threat, shame or sadness that is facing the main character is at its worst. This is the darkest moment. At this point it looks as if the character will fail. Perhaps he, or someone close to him, will die. Or, maybe everyone will know his darkest secrets. After the high point, the story slowly begins to wind down. Here, the reader learns what the result is of the actions the main character has taken, or the decisions he or she has made. The writer leads the reader to the end of the story. </a:t>
              </a:r>
              <a:endParaRPr lang="en-ZA" sz="1400" dirty="0">
                <a:solidFill>
                  <a:schemeClr val="bg1"/>
                </a:solidFill>
              </a:endParaRPr>
            </a:p>
          </p:txBody>
        </p:sp>
      </p:grpSp>
      <p:cxnSp>
        <p:nvCxnSpPr>
          <p:cNvPr id="18" name="Straight Connector 17"/>
          <p:cNvCxnSpPr/>
          <p:nvPr/>
        </p:nvCxnSpPr>
        <p:spPr>
          <a:xfrm flipV="1">
            <a:off x="1669534" y="3457991"/>
            <a:ext cx="1024073" cy="1076336"/>
          </a:xfrm>
          <a:prstGeom prst="line">
            <a:avLst/>
          </a:prstGeom>
          <a:ln w="57150">
            <a:solidFill>
              <a:srgbClr val="824A9D"/>
            </a:solidFill>
            <a:prstDash val="solid"/>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859697" y="1446875"/>
            <a:ext cx="4191000" cy="280712"/>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GB" sz="2400" b="1" dirty="0" smtClean="0"/>
              <a:t>THE HIGH POINT </a:t>
            </a:r>
            <a:r>
              <a:rPr lang="en-ZA" sz="2400" b="1" dirty="0" smtClean="0"/>
              <a:t>OF THE STORY</a:t>
            </a:r>
            <a:endParaRPr lang="en-ZA" sz="2000" dirty="0"/>
          </a:p>
        </p:txBody>
      </p:sp>
    </p:spTree>
    <p:extLst>
      <p:ext uri="{BB962C8B-B14F-4D97-AF65-F5344CB8AC3E}">
        <p14:creationId xmlns:p14="http://schemas.microsoft.com/office/powerpoint/2010/main" val="41760281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a short story</a:t>
            </a:r>
            <a:endParaRPr lang="en-GB" dirty="0"/>
          </a:p>
        </p:txBody>
      </p:sp>
      <p:sp>
        <p:nvSpPr>
          <p:cNvPr id="6" name="Title 1"/>
          <p:cNvSpPr txBox="1">
            <a:spLocks/>
          </p:cNvSpPr>
          <p:nvPr/>
        </p:nvSpPr>
        <p:spPr>
          <a:xfrm>
            <a:off x="238124" y="5926286"/>
            <a:ext cx="7905750" cy="250160"/>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ZA" sz="1600" b="0" i="1" dirty="0" smtClean="0"/>
              <a:t>Diagram 2 : The structure of a short story</a:t>
            </a:r>
            <a:endParaRPr lang="en-GB" sz="1600" b="0" i="1" dirty="0"/>
          </a:p>
        </p:txBody>
      </p:sp>
      <p:cxnSp>
        <p:nvCxnSpPr>
          <p:cNvPr id="14" name="Straight Connector 13"/>
          <p:cNvCxnSpPr/>
          <p:nvPr/>
        </p:nvCxnSpPr>
        <p:spPr>
          <a:xfrm flipH="1">
            <a:off x="-76199" y="5424905"/>
            <a:ext cx="2209799" cy="0"/>
          </a:xfrm>
          <a:prstGeom prst="line">
            <a:avLst/>
          </a:prstGeom>
          <a:ln w="76200">
            <a:solidFill>
              <a:srgbClr val="5B9CD6"/>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133600" y="3307996"/>
            <a:ext cx="4320000" cy="2367600"/>
            <a:chOff x="533400" y="3251828"/>
            <a:chExt cx="4320000" cy="2367600"/>
          </a:xfrm>
          <a:solidFill>
            <a:srgbClr val="5A9BD5"/>
          </a:solidFill>
        </p:grpSpPr>
        <p:sp>
          <p:nvSpPr>
            <p:cNvPr id="20" name="Rectangle 19"/>
            <p:cNvSpPr/>
            <p:nvPr/>
          </p:nvSpPr>
          <p:spPr>
            <a:xfrm>
              <a:off x="533400" y="3251828"/>
              <a:ext cx="4320000" cy="2367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838200" y="3449032"/>
              <a:ext cx="0" cy="1951617"/>
            </a:xfrm>
            <a:prstGeom prst="line">
              <a:avLst/>
            </a:prstGeom>
            <a:grp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2" name="Content Placeholder 2"/>
            <p:cNvSpPr txBox="1">
              <a:spLocks/>
            </p:cNvSpPr>
            <p:nvPr/>
          </p:nvSpPr>
          <p:spPr>
            <a:xfrm>
              <a:off x="990600" y="3753832"/>
              <a:ext cx="3733800" cy="1621762"/>
            </a:xfrm>
            <a:prstGeom prst="rect">
              <a:avLst/>
            </a:prstGeom>
            <a:grp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800" dirty="0"/>
            </a:p>
            <a:p>
              <a:pPr marL="0" indent="0">
                <a:buNone/>
              </a:pPr>
              <a:r>
                <a:rPr lang="en-GB" sz="1800" dirty="0"/>
                <a:t>This is the final part of the story where any unfinished explanations are brought together and explained or answered. </a:t>
              </a:r>
              <a:endParaRPr lang="en-ZA" sz="1600" dirty="0"/>
            </a:p>
          </p:txBody>
        </p:sp>
        <p:sp>
          <p:nvSpPr>
            <p:cNvPr id="31" name="Content Placeholder 2"/>
            <p:cNvSpPr txBox="1">
              <a:spLocks/>
            </p:cNvSpPr>
            <p:nvPr/>
          </p:nvSpPr>
          <p:spPr>
            <a:xfrm>
              <a:off x="1011455" y="3753832"/>
              <a:ext cx="2057400" cy="259324"/>
            </a:xfrm>
            <a:prstGeom prst="rect">
              <a:avLst/>
            </a:prstGeom>
            <a:grp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2800" b="1" dirty="0" smtClean="0"/>
                <a:t>ENDING</a:t>
              </a:r>
              <a:endParaRPr lang="en-ZA" sz="2400" dirty="0"/>
            </a:p>
          </p:txBody>
        </p:sp>
      </p:grpSp>
    </p:spTree>
    <p:extLst>
      <p:ext uri="{BB962C8B-B14F-4D97-AF65-F5344CB8AC3E}">
        <p14:creationId xmlns:p14="http://schemas.microsoft.com/office/powerpoint/2010/main" val="28455166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a short story</a:t>
            </a:r>
            <a:endParaRPr lang="en-GB" dirty="0"/>
          </a:p>
        </p:txBody>
      </p:sp>
      <p:sp>
        <p:nvSpPr>
          <p:cNvPr id="6" name="Title 1"/>
          <p:cNvSpPr txBox="1">
            <a:spLocks/>
          </p:cNvSpPr>
          <p:nvPr/>
        </p:nvSpPr>
        <p:spPr>
          <a:xfrm>
            <a:off x="238124" y="5926286"/>
            <a:ext cx="7905750" cy="250160"/>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ZA" sz="1600" b="0" i="1" dirty="0" smtClean="0"/>
              <a:t>Diagram 2 : The structure of a short story</a:t>
            </a:r>
            <a:endParaRPr lang="en-GB" sz="1600" b="0" i="1" dirty="0"/>
          </a:p>
        </p:txBody>
      </p:sp>
      <p:sp>
        <p:nvSpPr>
          <p:cNvPr id="42" name="Content Placeholder 2"/>
          <p:cNvSpPr txBox="1">
            <a:spLocks/>
          </p:cNvSpPr>
          <p:nvPr/>
        </p:nvSpPr>
        <p:spPr>
          <a:xfrm>
            <a:off x="539533" y="1447997"/>
            <a:ext cx="2285999" cy="587625"/>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GB" sz="1400" b="1" dirty="0" smtClean="0">
                <a:solidFill>
                  <a:srgbClr val="5B9CD6"/>
                </a:solidFill>
              </a:rPr>
              <a:t>The </a:t>
            </a:r>
            <a:r>
              <a:rPr lang="en-GB" sz="1400" b="1" dirty="0">
                <a:solidFill>
                  <a:srgbClr val="5B9CD6"/>
                </a:solidFill>
              </a:rPr>
              <a:t>middle of the </a:t>
            </a:r>
            <a:r>
              <a:rPr lang="en-GB" sz="1400" b="1" dirty="0" smtClean="0">
                <a:solidFill>
                  <a:srgbClr val="5B9CD6"/>
                </a:solidFill>
              </a:rPr>
              <a:t>story </a:t>
            </a:r>
          </a:p>
          <a:p>
            <a:pPr marL="0" indent="0">
              <a:lnSpc>
                <a:spcPct val="60000"/>
              </a:lnSpc>
              <a:spcBef>
                <a:spcPts val="600"/>
              </a:spcBef>
              <a:buNone/>
            </a:pPr>
            <a:r>
              <a:rPr lang="en-GB" sz="1400" b="1" dirty="0" smtClean="0">
                <a:solidFill>
                  <a:srgbClr val="5B9CD6"/>
                </a:solidFill>
              </a:rPr>
              <a:t>explains the problem facing </a:t>
            </a:r>
          </a:p>
          <a:p>
            <a:pPr marL="0" indent="0">
              <a:lnSpc>
                <a:spcPct val="60000"/>
              </a:lnSpc>
              <a:spcBef>
                <a:spcPts val="600"/>
              </a:spcBef>
              <a:buNone/>
            </a:pPr>
            <a:r>
              <a:rPr lang="en-GB" sz="1400" b="1" dirty="0" smtClean="0">
                <a:solidFill>
                  <a:srgbClr val="5B9CD6"/>
                </a:solidFill>
              </a:rPr>
              <a:t>the main character </a:t>
            </a:r>
            <a:endParaRPr lang="en-ZA" sz="1400" dirty="0">
              <a:solidFill>
                <a:srgbClr val="5B9CD6"/>
              </a:solidFill>
            </a:endParaRPr>
          </a:p>
        </p:txBody>
      </p:sp>
      <p:grpSp>
        <p:nvGrpSpPr>
          <p:cNvPr id="67" name="Group 66"/>
          <p:cNvGrpSpPr/>
          <p:nvPr/>
        </p:nvGrpSpPr>
        <p:grpSpPr>
          <a:xfrm>
            <a:off x="1162878" y="2334730"/>
            <a:ext cx="3013009" cy="3222782"/>
            <a:chOff x="1162878" y="2334730"/>
            <a:chExt cx="3013009" cy="3222782"/>
          </a:xfrm>
        </p:grpSpPr>
        <p:grpSp>
          <p:nvGrpSpPr>
            <p:cNvPr id="34" name="Group 33"/>
            <p:cNvGrpSpPr/>
            <p:nvPr/>
          </p:nvGrpSpPr>
          <p:grpSpPr>
            <a:xfrm>
              <a:off x="1162878" y="3817874"/>
              <a:ext cx="2266122" cy="1739638"/>
              <a:chOff x="4724400" y="167364"/>
              <a:chExt cx="6858000" cy="5264690"/>
            </a:xfrm>
          </p:grpSpPr>
          <p:cxnSp>
            <p:nvCxnSpPr>
              <p:cNvPr id="24" name="Straight Connector 23"/>
              <p:cNvCxnSpPr/>
              <p:nvPr/>
            </p:nvCxnSpPr>
            <p:spPr>
              <a:xfrm>
                <a:off x="4724400" y="5424905"/>
                <a:ext cx="4095906" cy="0"/>
              </a:xfrm>
              <a:prstGeom prst="line">
                <a:avLst/>
              </a:prstGeom>
              <a:ln w="28575">
                <a:solidFill>
                  <a:srgbClr val="C7615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770248" y="167364"/>
                <a:ext cx="2812152" cy="5264690"/>
              </a:xfrm>
              <a:prstGeom prst="line">
                <a:avLst/>
              </a:prstGeom>
              <a:ln w="28575">
                <a:solidFill>
                  <a:srgbClr val="C7615A"/>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flipV="1">
              <a:off x="3409606" y="2334730"/>
              <a:ext cx="766281" cy="1524436"/>
            </a:xfrm>
            <a:prstGeom prst="line">
              <a:avLst/>
            </a:prstGeom>
            <a:ln w="28575">
              <a:solidFill>
                <a:srgbClr val="A7C06B"/>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flipH="1">
            <a:off x="4179013" y="2316182"/>
            <a:ext cx="3028122" cy="3262275"/>
            <a:chOff x="1162878" y="2317044"/>
            <a:chExt cx="3028122" cy="3262275"/>
          </a:xfrm>
        </p:grpSpPr>
        <p:grpSp>
          <p:nvGrpSpPr>
            <p:cNvPr id="69" name="Group 68"/>
            <p:cNvGrpSpPr/>
            <p:nvPr/>
          </p:nvGrpSpPr>
          <p:grpSpPr>
            <a:xfrm>
              <a:off x="1162878" y="3839681"/>
              <a:ext cx="2266660" cy="1739638"/>
              <a:chOff x="4724400" y="233359"/>
              <a:chExt cx="6859628" cy="5264690"/>
            </a:xfrm>
          </p:grpSpPr>
          <p:cxnSp>
            <p:nvCxnSpPr>
              <p:cNvPr id="71" name="Straight Connector 70"/>
              <p:cNvCxnSpPr/>
              <p:nvPr/>
            </p:nvCxnSpPr>
            <p:spPr>
              <a:xfrm>
                <a:off x="4724400" y="5424905"/>
                <a:ext cx="4095906" cy="0"/>
              </a:xfrm>
              <a:prstGeom prst="line">
                <a:avLst/>
              </a:prstGeom>
              <a:ln w="28575">
                <a:solidFill>
                  <a:srgbClr val="5B9CD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771876" y="233359"/>
                <a:ext cx="2812152" cy="5264690"/>
              </a:xfrm>
              <a:prstGeom prst="line">
                <a:avLst/>
              </a:prstGeom>
              <a:ln w="28575">
                <a:solidFill>
                  <a:srgbClr val="5B9CD6"/>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flipV="1">
              <a:off x="3424719" y="2317044"/>
              <a:ext cx="766281" cy="1524436"/>
            </a:xfrm>
            <a:prstGeom prst="line">
              <a:avLst/>
            </a:prstGeom>
            <a:ln w="28575">
              <a:solidFill>
                <a:srgbClr val="824A9D"/>
              </a:solidFill>
            </a:ln>
          </p:spPr>
          <p:style>
            <a:lnRef idx="1">
              <a:schemeClr val="accent1"/>
            </a:lnRef>
            <a:fillRef idx="0">
              <a:schemeClr val="accent1"/>
            </a:fillRef>
            <a:effectRef idx="0">
              <a:schemeClr val="accent1"/>
            </a:effectRef>
            <a:fontRef idx="minor">
              <a:schemeClr val="tx1"/>
            </a:fontRef>
          </p:style>
        </p:cxnSp>
      </p:grpSp>
      <p:sp>
        <p:nvSpPr>
          <p:cNvPr id="73" name="Content Placeholder 2"/>
          <p:cNvSpPr txBox="1">
            <a:spLocks/>
          </p:cNvSpPr>
          <p:nvPr/>
        </p:nvSpPr>
        <p:spPr>
          <a:xfrm>
            <a:off x="3238499" y="1820055"/>
            <a:ext cx="1905000" cy="280712"/>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60000"/>
              </a:lnSpc>
              <a:spcBef>
                <a:spcPts val="600"/>
              </a:spcBef>
              <a:buNone/>
            </a:pPr>
            <a:r>
              <a:rPr lang="en-GB" sz="1400" b="1" dirty="0" smtClean="0"/>
              <a:t>THE HIGH POINT </a:t>
            </a:r>
            <a:r>
              <a:rPr lang="en-ZA" sz="1400" b="1" dirty="0" smtClean="0"/>
              <a:t>OF </a:t>
            </a:r>
          </a:p>
          <a:p>
            <a:pPr marL="0" indent="0" algn="ctr">
              <a:lnSpc>
                <a:spcPct val="60000"/>
              </a:lnSpc>
              <a:spcBef>
                <a:spcPts val="600"/>
              </a:spcBef>
              <a:buNone/>
            </a:pPr>
            <a:r>
              <a:rPr lang="en-ZA" sz="1400" b="1" dirty="0" smtClean="0"/>
              <a:t>THE STORY</a:t>
            </a:r>
            <a:endParaRPr lang="en-ZA" sz="1400" dirty="0"/>
          </a:p>
        </p:txBody>
      </p:sp>
      <p:sp>
        <p:nvSpPr>
          <p:cNvPr id="74" name="Rectangle 73"/>
          <p:cNvSpPr/>
          <p:nvPr/>
        </p:nvSpPr>
        <p:spPr>
          <a:xfrm>
            <a:off x="6244026" y="4743772"/>
            <a:ext cx="1926218" cy="1123628"/>
          </a:xfrm>
          <a:prstGeom prst="rect">
            <a:avLst/>
          </a:prstGeom>
          <a:solidFill>
            <a:srgbClr val="5A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p:cNvCxnSpPr/>
          <p:nvPr/>
        </p:nvCxnSpPr>
        <p:spPr>
          <a:xfrm flipH="1">
            <a:off x="6344743" y="4833358"/>
            <a:ext cx="2" cy="972124"/>
          </a:xfrm>
          <a:prstGeom prst="line">
            <a:avLst/>
          </a:prstGeom>
          <a:solidFill>
            <a:srgbClr val="5B9BD5"/>
          </a:solidFill>
          <a:ln w="28575">
            <a:solidFill>
              <a:schemeClr val="bg1"/>
            </a:solidFill>
          </a:ln>
        </p:spPr>
        <p:style>
          <a:lnRef idx="3">
            <a:schemeClr val="accent1"/>
          </a:lnRef>
          <a:fillRef idx="0">
            <a:schemeClr val="accent1"/>
          </a:fillRef>
          <a:effectRef idx="2">
            <a:schemeClr val="accent1"/>
          </a:effectRef>
          <a:fontRef idx="minor">
            <a:schemeClr val="tx1"/>
          </a:fontRef>
        </p:style>
      </p:cxnSp>
      <p:sp>
        <p:nvSpPr>
          <p:cNvPr id="76" name="Content Placeholder 2"/>
          <p:cNvSpPr txBox="1">
            <a:spLocks/>
          </p:cNvSpPr>
          <p:nvPr/>
        </p:nvSpPr>
        <p:spPr>
          <a:xfrm>
            <a:off x="6395101" y="5052172"/>
            <a:ext cx="1664840" cy="723118"/>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800" dirty="0" smtClean="0"/>
              <a:t>This </a:t>
            </a:r>
            <a:r>
              <a:rPr lang="en-GB" sz="800" dirty="0"/>
              <a:t>is the final part of the story where any unfinished explanations are brought together and explained or answered. </a:t>
            </a:r>
            <a:endParaRPr lang="en-ZA" sz="800" dirty="0"/>
          </a:p>
        </p:txBody>
      </p:sp>
      <p:sp>
        <p:nvSpPr>
          <p:cNvPr id="77" name="Content Placeholder 2"/>
          <p:cNvSpPr txBox="1">
            <a:spLocks/>
          </p:cNvSpPr>
          <p:nvPr/>
        </p:nvSpPr>
        <p:spPr>
          <a:xfrm>
            <a:off x="6401991" y="4911581"/>
            <a:ext cx="1329193" cy="154679"/>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smtClean="0"/>
              <a:t>ENDING</a:t>
            </a:r>
            <a:endParaRPr lang="en-ZA" sz="1200" dirty="0"/>
          </a:p>
        </p:txBody>
      </p:sp>
      <p:sp>
        <p:nvSpPr>
          <p:cNvPr id="79" name="Rectangle 78"/>
          <p:cNvSpPr/>
          <p:nvPr/>
        </p:nvSpPr>
        <p:spPr>
          <a:xfrm>
            <a:off x="5572631" y="2202705"/>
            <a:ext cx="2451215" cy="1544147"/>
          </a:xfrm>
          <a:prstGeom prst="rect">
            <a:avLst/>
          </a:prstGeom>
          <a:solidFill>
            <a:srgbClr val="824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p:cNvCxnSpPr/>
          <p:nvPr/>
        </p:nvCxnSpPr>
        <p:spPr>
          <a:xfrm flipH="1">
            <a:off x="5695307" y="2298938"/>
            <a:ext cx="1954" cy="1315772"/>
          </a:xfrm>
          <a:prstGeom prst="line">
            <a:avLst/>
          </a:prstGeom>
          <a:solidFill>
            <a:srgbClr val="5B9BD5"/>
          </a:solidFill>
          <a:ln w="28575">
            <a:solidFill>
              <a:schemeClr val="bg1"/>
            </a:solidFill>
          </a:ln>
        </p:spPr>
        <p:style>
          <a:lnRef idx="3">
            <a:schemeClr val="accent1"/>
          </a:lnRef>
          <a:fillRef idx="0">
            <a:schemeClr val="accent1"/>
          </a:fillRef>
          <a:effectRef idx="2">
            <a:schemeClr val="accent1"/>
          </a:effectRef>
          <a:fontRef idx="minor">
            <a:schemeClr val="tx1"/>
          </a:fontRef>
        </p:style>
      </p:cxnSp>
      <p:sp>
        <p:nvSpPr>
          <p:cNvPr id="81" name="Content Placeholder 2"/>
          <p:cNvSpPr txBox="1">
            <a:spLocks/>
          </p:cNvSpPr>
          <p:nvPr/>
        </p:nvSpPr>
        <p:spPr>
          <a:xfrm>
            <a:off x="5733739" y="2329065"/>
            <a:ext cx="2213907" cy="1285645"/>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800" dirty="0">
                <a:solidFill>
                  <a:schemeClr val="bg1"/>
                </a:solidFill>
              </a:rPr>
              <a:t>This is where the danger, threat, shame or sadness that is facing the main character is at its worst. This is the darkest moment. At this point it looks as if the character will fail. Perhaps he, or someone close to him, will die. Or, maybe everyone will know his darkest secrets. After the high point, the story slowly begins to wind down. Here, the reader learns what the result is of the actions the main character has taken, or the decisions he or she has made. The writer leads the reader to the end of the story. </a:t>
            </a:r>
            <a:endParaRPr lang="en-ZA" sz="800" dirty="0">
              <a:solidFill>
                <a:schemeClr val="bg1"/>
              </a:solidFill>
            </a:endParaRPr>
          </a:p>
        </p:txBody>
      </p:sp>
      <p:sp>
        <p:nvSpPr>
          <p:cNvPr id="88" name="Rectangle 87"/>
          <p:cNvSpPr/>
          <p:nvPr/>
        </p:nvSpPr>
        <p:spPr>
          <a:xfrm>
            <a:off x="414472" y="2189822"/>
            <a:ext cx="2451215" cy="1544147"/>
          </a:xfrm>
          <a:prstGeom prst="rect">
            <a:avLst/>
          </a:prstGeom>
          <a:solidFill>
            <a:srgbClr val="A7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flipH="1">
            <a:off x="537148" y="2286055"/>
            <a:ext cx="1954" cy="1315772"/>
          </a:xfrm>
          <a:prstGeom prst="line">
            <a:avLst/>
          </a:prstGeom>
          <a:solidFill>
            <a:srgbClr val="5B9BD5"/>
          </a:solidFill>
          <a:ln w="28575">
            <a:solidFill>
              <a:schemeClr val="bg1"/>
            </a:solidFill>
          </a:ln>
        </p:spPr>
        <p:style>
          <a:lnRef idx="3">
            <a:schemeClr val="accent1"/>
          </a:lnRef>
          <a:fillRef idx="0">
            <a:schemeClr val="accent1"/>
          </a:fillRef>
          <a:effectRef idx="2">
            <a:schemeClr val="accent1"/>
          </a:effectRef>
          <a:fontRef idx="minor">
            <a:schemeClr val="tx1"/>
          </a:fontRef>
        </p:style>
      </p:cxnSp>
      <p:sp>
        <p:nvSpPr>
          <p:cNvPr id="90" name="Content Placeholder 2"/>
          <p:cNvSpPr txBox="1">
            <a:spLocks/>
          </p:cNvSpPr>
          <p:nvPr/>
        </p:nvSpPr>
        <p:spPr>
          <a:xfrm>
            <a:off x="575580" y="2316182"/>
            <a:ext cx="2213907" cy="1285645"/>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800" dirty="0"/>
              <a:t>The problem the main character faces can take different forms. It could be an argument or disagreement between: </a:t>
            </a:r>
          </a:p>
          <a:p>
            <a:pPr>
              <a:lnSpc>
                <a:spcPct val="70000"/>
              </a:lnSpc>
              <a:spcBef>
                <a:spcPts val="600"/>
              </a:spcBef>
            </a:pPr>
            <a:r>
              <a:rPr lang="en-GB" sz="800" dirty="0"/>
              <a:t>the main character and a family member, employer, friend or colleague</a:t>
            </a:r>
          </a:p>
          <a:p>
            <a:pPr>
              <a:lnSpc>
                <a:spcPct val="70000"/>
              </a:lnSpc>
              <a:spcBef>
                <a:spcPts val="600"/>
              </a:spcBef>
            </a:pPr>
            <a:r>
              <a:rPr lang="en-GB" sz="800" dirty="0"/>
              <a:t>a powerful person or animal or the forces </a:t>
            </a:r>
            <a:r>
              <a:rPr lang="en-GB" sz="800" dirty="0" smtClean="0"/>
              <a:t>of </a:t>
            </a:r>
            <a:r>
              <a:rPr lang="en-GB" sz="800" dirty="0"/>
              <a:t>nature threatening to harm the </a:t>
            </a:r>
            <a:r>
              <a:rPr lang="en-GB" sz="800" dirty="0" smtClean="0"/>
              <a:t>main character </a:t>
            </a:r>
            <a:r>
              <a:rPr lang="en-GB" sz="800" dirty="0"/>
              <a:t>or characters </a:t>
            </a:r>
          </a:p>
          <a:p>
            <a:pPr>
              <a:lnSpc>
                <a:spcPct val="70000"/>
              </a:lnSpc>
              <a:spcBef>
                <a:spcPts val="600"/>
              </a:spcBef>
            </a:pPr>
            <a:r>
              <a:rPr lang="en-GB" sz="800" dirty="0"/>
              <a:t>the main character and his or her own conscience, to decide on what would be the correct moral action or decision to take. </a:t>
            </a:r>
            <a:endParaRPr lang="en-ZA" sz="800" dirty="0"/>
          </a:p>
        </p:txBody>
      </p:sp>
      <p:sp>
        <p:nvSpPr>
          <p:cNvPr id="29" name="Rectangle 28"/>
          <p:cNvSpPr/>
          <p:nvPr/>
        </p:nvSpPr>
        <p:spPr>
          <a:xfrm>
            <a:off x="257035" y="4706712"/>
            <a:ext cx="1926218" cy="1123628"/>
          </a:xfrm>
          <a:prstGeom prst="rect">
            <a:avLst/>
          </a:prstGeom>
          <a:solidFill>
            <a:srgbClr val="C76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flipH="1">
            <a:off x="357752" y="4796298"/>
            <a:ext cx="2" cy="972124"/>
          </a:xfrm>
          <a:prstGeom prst="line">
            <a:avLst/>
          </a:prstGeom>
          <a:solidFill>
            <a:srgbClr val="5B9BD5"/>
          </a:solidFill>
          <a:ln w="28575">
            <a:solidFill>
              <a:schemeClr val="bg1"/>
            </a:solidFill>
          </a:ln>
        </p:spPr>
        <p:style>
          <a:lnRef idx="3">
            <a:schemeClr val="accent1"/>
          </a:lnRef>
          <a:fillRef idx="0">
            <a:schemeClr val="accent1"/>
          </a:fillRef>
          <a:effectRef idx="2">
            <a:schemeClr val="accent1"/>
          </a:effectRef>
          <a:fontRef idx="minor">
            <a:schemeClr val="tx1"/>
          </a:fontRef>
        </p:style>
      </p:cxnSp>
      <p:sp>
        <p:nvSpPr>
          <p:cNvPr id="31" name="Content Placeholder 2"/>
          <p:cNvSpPr txBox="1">
            <a:spLocks/>
          </p:cNvSpPr>
          <p:nvPr/>
        </p:nvSpPr>
        <p:spPr>
          <a:xfrm>
            <a:off x="408110" y="5015112"/>
            <a:ext cx="1664840" cy="723118"/>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800" dirty="0" smtClean="0">
                <a:solidFill>
                  <a:schemeClr val="bg1"/>
                </a:solidFill>
              </a:rPr>
              <a:t>Every </a:t>
            </a:r>
            <a:r>
              <a:rPr lang="en-GB" sz="800" dirty="0">
                <a:solidFill>
                  <a:schemeClr val="bg1"/>
                </a:solidFill>
              </a:rPr>
              <a:t>story has a beginning. This is where the writer introduces the reader to the characters, the background and the setting. The writer hints at the big problem that the main character faces. </a:t>
            </a:r>
            <a:endParaRPr lang="en-ZA" sz="700" dirty="0">
              <a:solidFill>
                <a:schemeClr val="bg1"/>
              </a:solidFill>
            </a:endParaRPr>
          </a:p>
        </p:txBody>
      </p:sp>
      <p:sp>
        <p:nvSpPr>
          <p:cNvPr id="32" name="Content Placeholder 2"/>
          <p:cNvSpPr txBox="1">
            <a:spLocks/>
          </p:cNvSpPr>
          <p:nvPr/>
        </p:nvSpPr>
        <p:spPr>
          <a:xfrm>
            <a:off x="415000" y="4874521"/>
            <a:ext cx="1329193" cy="154679"/>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smtClean="0">
                <a:solidFill>
                  <a:schemeClr val="bg1"/>
                </a:solidFill>
              </a:rPr>
              <a:t>BEGINNING</a:t>
            </a:r>
            <a:endParaRPr lang="en-ZA" sz="1200" dirty="0">
              <a:solidFill>
                <a:schemeClr val="bg1"/>
              </a:solidFill>
            </a:endParaRPr>
          </a:p>
        </p:txBody>
      </p:sp>
    </p:spTree>
    <p:extLst>
      <p:ext uri="{BB962C8B-B14F-4D97-AF65-F5344CB8AC3E}">
        <p14:creationId xmlns:p14="http://schemas.microsoft.com/office/powerpoint/2010/main" val="30462601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smtClean="0"/>
              <a:t>Learning activity 11.2</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11.2 on page </a:t>
            </a:r>
            <a:r>
              <a:rPr lang="en-ZA" sz="1700" b="0" dirty="0" smtClean="0">
                <a:solidFill>
                  <a:schemeClr val="tx1"/>
                </a:solidFill>
              </a:rPr>
              <a:t>165 </a:t>
            </a:r>
            <a:r>
              <a:rPr lang="en-ZA" sz="1700" b="0" dirty="0">
                <a:solidFill>
                  <a:schemeClr val="tx1"/>
                </a:solidFill>
              </a:rPr>
              <a:t>of the </a:t>
            </a:r>
            <a:r>
              <a:rPr lang="en-ZA" sz="1700" b="0" i="1" dirty="0">
                <a:solidFill>
                  <a:schemeClr val="tx1"/>
                </a:solidFill>
              </a:rPr>
              <a:t>Student’s Book.</a:t>
            </a:r>
            <a:endParaRPr lang="en-ZA" sz="1700" b="0" dirty="0">
              <a:solidFill>
                <a:schemeClr val="tx1"/>
              </a:solidFill>
            </a:endParaRPr>
          </a:p>
          <a:p>
            <a:endParaRPr lang="en-ZA" sz="1700" b="0" dirty="0">
              <a:solidFill>
                <a:schemeClr val="tx1"/>
              </a:solidFill>
            </a:endParaRPr>
          </a:p>
        </p:txBody>
      </p:sp>
    </p:spTree>
    <p:extLst>
      <p:ext uri="{BB962C8B-B14F-4D97-AF65-F5344CB8AC3E}">
        <p14:creationId xmlns:p14="http://schemas.microsoft.com/office/powerpoint/2010/main" val="4264855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Writing Techniques and Stylistic Devices: Figures of speech</a:t>
            </a:r>
            <a:br>
              <a:rPr lang="en-ZA" dirty="0"/>
            </a:br>
            <a:endParaRPr lang="en-GB" sz="3200" dirty="0"/>
          </a:p>
        </p:txBody>
      </p:sp>
      <p:sp>
        <p:nvSpPr>
          <p:cNvPr id="11" name="Rectangle 10"/>
          <p:cNvSpPr/>
          <p:nvPr/>
        </p:nvSpPr>
        <p:spPr>
          <a:xfrm>
            <a:off x="457200" y="1987254"/>
            <a:ext cx="7467599" cy="576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685800" y="2059254"/>
            <a:ext cx="0" cy="43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Content Placeholder 2"/>
          <p:cNvSpPr txBox="1">
            <a:spLocks/>
          </p:cNvSpPr>
          <p:nvPr/>
        </p:nvSpPr>
        <p:spPr>
          <a:xfrm>
            <a:off x="889661" y="1991454"/>
            <a:ext cx="5715000" cy="5718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800" b="1" dirty="0" smtClean="0"/>
              <a:t>Simile</a:t>
            </a:r>
            <a:endParaRPr lang="en-ZA" sz="3200" b="1" dirty="0"/>
          </a:p>
        </p:txBody>
      </p:sp>
      <p:sp>
        <p:nvSpPr>
          <p:cNvPr id="14" name="Rectangle 13"/>
          <p:cNvSpPr/>
          <p:nvPr/>
        </p:nvSpPr>
        <p:spPr>
          <a:xfrm>
            <a:off x="457200" y="2635254"/>
            <a:ext cx="7467599" cy="576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675286" y="2707254"/>
            <a:ext cx="0" cy="43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6" name="Content Placeholder 2"/>
          <p:cNvSpPr txBox="1">
            <a:spLocks/>
          </p:cNvSpPr>
          <p:nvPr/>
        </p:nvSpPr>
        <p:spPr>
          <a:xfrm>
            <a:off x="838200" y="2664654"/>
            <a:ext cx="5715000" cy="5418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800" b="1" dirty="0" smtClean="0"/>
              <a:t>Metaphor</a:t>
            </a:r>
            <a:endParaRPr lang="en-ZA" sz="3200" b="1" dirty="0"/>
          </a:p>
        </p:txBody>
      </p:sp>
      <p:sp>
        <p:nvSpPr>
          <p:cNvPr id="27" name="Rectangle 26"/>
          <p:cNvSpPr/>
          <p:nvPr/>
        </p:nvSpPr>
        <p:spPr>
          <a:xfrm>
            <a:off x="457200" y="3272792"/>
            <a:ext cx="7467599" cy="576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a:off x="685800" y="3344792"/>
            <a:ext cx="0" cy="43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Content Placeholder 2"/>
          <p:cNvSpPr txBox="1">
            <a:spLocks/>
          </p:cNvSpPr>
          <p:nvPr/>
        </p:nvSpPr>
        <p:spPr>
          <a:xfrm>
            <a:off x="889661" y="3276992"/>
            <a:ext cx="5715000" cy="5718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800" b="1" dirty="0" smtClean="0"/>
              <a:t>Personification</a:t>
            </a:r>
            <a:endParaRPr lang="en-ZA" sz="3200" b="1" dirty="0"/>
          </a:p>
        </p:txBody>
      </p:sp>
      <p:sp>
        <p:nvSpPr>
          <p:cNvPr id="30" name="Rectangle 29"/>
          <p:cNvSpPr/>
          <p:nvPr/>
        </p:nvSpPr>
        <p:spPr>
          <a:xfrm>
            <a:off x="457200" y="3920792"/>
            <a:ext cx="7467599" cy="576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675286" y="3992792"/>
            <a:ext cx="0" cy="43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2" name="Content Placeholder 2"/>
          <p:cNvSpPr txBox="1">
            <a:spLocks/>
          </p:cNvSpPr>
          <p:nvPr/>
        </p:nvSpPr>
        <p:spPr>
          <a:xfrm>
            <a:off x="838200" y="3950192"/>
            <a:ext cx="5715000" cy="5418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800" b="1" dirty="0" smtClean="0"/>
              <a:t>Irony</a:t>
            </a:r>
            <a:endParaRPr lang="en-ZA" sz="3200" b="1" dirty="0"/>
          </a:p>
        </p:txBody>
      </p:sp>
      <p:sp>
        <p:nvSpPr>
          <p:cNvPr id="33" name="Rectangle 32"/>
          <p:cNvSpPr/>
          <p:nvPr/>
        </p:nvSpPr>
        <p:spPr>
          <a:xfrm>
            <a:off x="457200" y="4567200"/>
            <a:ext cx="7467599" cy="576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p:nvPr/>
        </p:nvCxnSpPr>
        <p:spPr>
          <a:xfrm>
            <a:off x="685800" y="4639200"/>
            <a:ext cx="0" cy="43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5" name="Content Placeholder 2"/>
          <p:cNvSpPr txBox="1">
            <a:spLocks/>
          </p:cNvSpPr>
          <p:nvPr/>
        </p:nvSpPr>
        <p:spPr>
          <a:xfrm>
            <a:off x="889661" y="4571400"/>
            <a:ext cx="5715000" cy="5718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800" b="1" dirty="0" smtClean="0"/>
              <a:t>Allusion</a:t>
            </a:r>
            <a:endParaRPr lang="en-ZA" sz="3200" b="1" dirty="0"/>
          </a:p>
        </p:txBody>
      </p:sp>
      <p:sp>
        <p:nvSpPr>
          <p:cNvPr id="36" name="Rectangle 35"/>
          <p:cNvSpPr/>
          <p:nvPr/>
        </p:nvSpPr>
        <p:spPr>
          <a:xfrm>
            <a:off x="457200" y="5215200"/>
            <a:ext cx="7467599" cy="576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a:off x="675286" y="5287200"/>
            <a:ext cx="0" cy="43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8" name="Content Placeholder 2"/>
          <p:cNvSpPr txBox="1">
            <a:spLocks/>
          </p:cNvSpPr>
          <p:nvPr/>
        </p:nvSpPr>
        <p:spPr>
          <a:xfrm>
            <a:off x="838200" y="5244600"/>
            <a:ext cx="5715000" cy="5418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800" b="1" dirty="0" smtClean="0"/>
              <a:t>Idioms and proverbs</a:t>
            </a:r>
            <a:endParaRPr lang="en-ZA" sz="3200" b="1" dirty="0"/>
          </a:p>
        </p:txBody>
      </p:sp>
      <p:sp>
        <p:nvSpPr>
          <p:cNvPr id="21" name="Rectangle 20"/>
          <p:cNvSpPr/>
          <p:nvPr/>
        </p:nvSpPr>
        <p:spPr>
          <a:xfrm>
            <a:off x="8424000" y="1131060"/>
            <a:ext cx="711884" cy="4476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087" y="1981200"/>
            <a:ext cx="3531513" cy="4042765"/>
          </a:xfrm>
          <a:prstGeom prst="rect">
            <a:avLst/>
          </a:prstGeom>
        </p:spPr>
      </p:pic>
    </p:spTree>
    <p:extLst>
      <p:ext uri="{BB962C8B-B14F-4D97-AF65-F5344CB8AC3E}">
        <p14:creationId xmlns:p14="http://schemas.microsoft.com/office/powerpoint/2010/main" val="202348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1+#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0-#ppt_w/2"/>
                                          </p:val>
                                        </p:tav>
                                        <p:tav tm="100000">
                                          <p:val>
                                            <p:strVal val="#ppt_x"/>
                                          </p:val>
                                        </p:tav>
                                      </p:tavLst>
                                    </p:anim>
                                    <p:anim calcmode="lin" valueType="num">
                                      <p:cBhvr additive="base">
                                        <p:cTn id="82" dur="5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1+#ppt_w/2"/>
                                          </p:val>
                                        </p:tav>
                                        <p:tav tm="100000">
                                          <p:val>
                                            <p:strVal val="#ppt_x"/>
                                          </p:val>
                                        </p:tav>
                                      </p:tavLst>
                                    </p:anim>
                                    <p:anim calcmode="lin" valueType="num">
                                      <p:cBhvr additive="base">
                                        <p:cTn id="86" dur="500" fill="hold"/>
                                        <p:tgtEl>
                                          <p:spTgt spid="37"/>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6" grpId="0"/>
      <p:bldP spid="27" grpId="0" animBg="1"/>
      <p:bldP spid="29" grpId="0"/>
      <p:bldP spid="30" grpId="0" animBg="1"/>
      <p:bldP spid="32" grpId="0"/>
      <p:bldP spid="33" grpId="0" animBg="1"/>
      <p:bldP spid="35" grpId="0"/>
      <p:bldP spid="36"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19136" t="-435" r="-19136" b="43995"/>
          <a:stretch/>
        </p:blipFill>
        <p:spPr>
          <a:xfrm>
            <a:off x="1792514" y="2803949"/>
            <a:ext cx="4407059" cy="2424114"/>
          </a:xfrm>
          <a:prstGeom prst="rect">
            <a:avLst/>
          </a:prstGeom>
        </p:spPr>
      </p:pic>
      <p:sp>
        <p:nvSpPr>
          <p:cNvPr id="2" name="Title 1"/>
          <p:cNvSpPr>
            <a:spLocks noGrp="1"/>
          </p:cNvSpPr>
          <p:nvPr>
            <p:ph type="title"/>
          </p:nvPr>
        </p:nvSpPr>
        <p:spPr/>
        <p:txBody>
          <a:bodyPr/>
          <a:lstStyle/>
          <a:p>
            <a:r>
              <a:rPr lang="en-ZA" dirty="0" smtClean="0"/>
              <a:t>Simile</a:t>
            </a:r>
            <a:endParaRPr lang="en-GB" dirty="0"/>
          </a:p>
        </p:txBody>
      </p:sp>
      <p:sp>
        <p:nvSpPr>
          <p:cNvPr id="6" name="Rectangle 5"/>
          <p:cNvSpPr/>
          <p:nvPr/>
        </p:nvSpPr>
        <p:spPr>
          <a:xfrm>
            <a:off x="495300" y="1438275"/>
            <a:ext cx="7391400" cy="115252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Content Placeholder 2"/>
          <p:cNvSpPr>
            <a:spLocks noGrp="1"/>
          </p:cNvSpPr>
          <p:nvPr>
            <p:ph idx="1"/>
          </p:nvPr>
        </p:nvSpPr>
        <p:spPr>
          <a:xfrm>
            <a:off x="814691" y="1603564"/>
            <a:ext cx="6777039" cy="925323"/>
          </a:xfrm>
        </p:spPr>
        <p:txBody>
          <a:bodyPr/>
          <a:lstStyle/>
          <a:p>
            <a:pPr marL="0" indent="0" algn="just">
              <a:spcBef>
                <a:spcPts val="700"/>
              </a:spcBef>
              <a:buNone/>
            </a:pPr>
            <a:r>
              <a:rPr lang="en-ZA" sz="2000" dirty="0" smtClean="0"/>
              <a:t>A simile is </a:t>
            </a:r>
            <a:r>
              <a:rPr lang="en-ZA" sz="2000" dirty="0"/>
              <a:t>a direct comparison that uses </a:t>
            </a:r>
            <a:r>
              <a:rPr lang="en-ZA" sz="2000" b="1" dirty="0"/>
              <a:t>‘like’ </a:t>
            </a:r>
            <a:r>
              <a:rPr lang="en-ZA" sz="2000" dirty="0"/>
              <a:t>or </a:t>
            </a:r>
            <a:r>
              <a:rPr lang="en-ZA" sz="2000" b="1" dirty="0"/>
              <a:t>‘as’. </a:t>
            </a:r>
            <a:r>
              <a:rPr lang="en-ZA" sz="2000" dirty="0"/>
              <a:t>The writer compares two things that are not the same to make the </a:t>
            </a:r>
            <a:r>
              <a:rPr lang="en-ZA" sz="2000" dirty="0" smtClean="0"/>
              <a:t>reader see </a:t>
            </a:r>
            <a:r>
              <a:rPr lang="en-ZA" sz="2000" dirty="0"/>
              <a:t>these objects with fresh eyes. </a:t>
            </a:r>
          </a:p>
        </p:txBody>
      </p:sp>
      <p:sp>
        <p:nvSpPr>
          <p:cNvPr id="22" name="Content Placeholder 2"/>
          <p:cNvSpPr txBox="1">
            <a:spLocks/>
          </p:cNvSpPr>
          <p:nvPr/>
        </p:nvSpPr>
        <p:spPr>
          <a:xfrm>
            <a:off x="609600" y="5545035"/>
            <a:ext cx="7162800" cy="703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ZA" sz="2000" i="1" dirty="0"/>
              <a:t>The moon looks </a:t>
            </a:r>
            <a:r>
              <a:rPr lang="en-ZA" sz="2000" b="1" i="1" dirty="0"/>
              <a:t>like</a:t>
            </a:r>
            <a:r>
              <a:rPr lang="en-ZA" sz="2000" i="1" dirty="0"/>
              <a:t> a balloon tonight, it is so bright and so round.</a:t>
            </a:r>
            <a:endParaRPr lang="en-GB" sz="2000" i="1" dirty="0"/>
          </a:p>
        </p:txBody>
      </p:sp>
      <p:sp>
        <p:nvSpPr>
          <p:cNvPr id="5" name="Rectangle 4"/>
          <p:cNvSpPr/>
          <p:nvPr/>
        </p:nvSpPr>
        <p:spPr>
          <a:xfrm>
            <a:off x="3048000" y="5213451"/>
            <a:ext cx="2286000" cy="19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p:nvSpPr>
        <p:spPr>
          <a:xfrm rot="5400000">
            <a:off x="4147800" y="4539000"/>
            <a:ext cx="57600" cy="1800000"/>
          </a:xfrm>
          <a:prstGeom prst="rect">
            <a:avLst/>
          </a:prstGeom>
          <a:solidFill>
            <a:srgbClr val="E0F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51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Metaphor</a:t>
            </a:r>
            <a:endParaRPr lang="en-GB" dirty="0"/>
          </a:p>
        </p:txBody>
      </p:sp>
      <p:sp>
        <p:nvSpPr>
          <p:cNvPr id="6" name="Rectangle 5"/>
          <p:cNvSpPr/>
          <p:nvPr/>
        </p:nvSpPr>
        <p:spPr>
          <a:xfrm>
            <a:off x="495300" y="1438275"/>
            <a:ext cx="7391400" cy="115252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Content Placeholder 2"/>
          <p:cNvSpPr>
            <a:spLocks noGrp="1"/>
          </p:cNvSpPr>
          <p:nvPr>
            <p:ph idx="1"/>
          </p:nvPr>
        </p:nvSpPr>
        <p:spPr>
          <a:xfrm>
            <a:off x="802480" y="1635220"/>
            <a:ext cx="6777039" cy="758636"/>
          </a:xfrm>
        </p:spPr>
        <p:txBody>
          <a:bodyPr/>
          <a:lstStyle/>
          <a:p>
            <a:pPr marL="0" indent="0">
              <a:buNone/>
            </a:pPr>
            <a:r>
              <a:rPr lang="en-GB" sz="2000" dirty="0" smtClean="0"/>
              <a:t>A metaphor is </a:t>
            </a:r>
            <a:r>
              <a:rPr lang="en-GB" sz="2000" dirty="0"/>
              <a:t>an indirect comparison. It compares two things that are </a:t>
            </a:r>
            <a:r>
              <a:rPr lang="en-GB" sz="2000" dirty="0" smtClean="0"/>
              <a:t>not the </a:t>
            </a:r>
            <a:r>
              <a:rPr lang="en-GB" sz="2000" dirty="0"/>
              <a:t>same but finds something between them that is similar. </a:t>
            </a:r>
            <a:endParaRPr lang="en-ZA" sz="2000" dirty="0"/>
          </a:p>
        </p:txBody>
      </p:sp>
      <p:sp>
        <p:nvSpPr>
          <p:cNvPr id="22" name="Content Placeholder 2"/>
          <p:cNvSpPr txBox="1">
            <a:spLocks/>
          </p:cNvSpPr>
          <p:nvPr/>
        </p:nvSpPr>
        <p:spPr>
          <a:xfrm>
            <a:off x="609600" y="5545035"/>
            <a:ext cx="7162800" cy="703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000" dirty="0"/>
              <a:t>When Lucy’s children are in trouble, she is a lion. </a:t>
            </a:r>
            <a:endParaRPr lang="en-ZA" sz="2000" dirty="0"/>
          </a:p>
        </p:txBody>
      </p:sp>
      <p:sp>
        <p:nvSpPr>
          <p:cNvPr id="11" name="Rectangle 10"/>
          <p:cNvSpPr/>
          <p:nvPr/>
        </p:nvSpPr>
        <p:spPr>
          <a:xfrm rot="5400000">
            <a:off x="4147800" y="4539000"/>
            <a:ext cx="57600" cy="1800000"/>
          </a:xfrm>
          <a:prstGeom prst="rect">
            <a:avLst/>
          </a:prstGeom>
          <a:solidFill>
            <a:srgbClr val="E0F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3144959" y="2809800"/>
            <a:ext cx="2189041" cy="2448000"/>
            <a:chOff x="3144959" y="2809800"/>
            <a:chExt cx="2189041" cy="244800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959" y="2809800"/>
              <a:ext cx="2189041" cy="2448000"/>
            </a:xfrm>
            <a:prstGeom prst="rect">
              <a:avLst/>
            </a:prstGeom>
          </p:spPr>
        </p:pic>
        <p:sp>
          <p:nvSpPr>
            <p:cNvPr id="5" name="Oval 4"/>
            <p:cNvSpPr/>
            <p:nvPr/>
          </p:nvSpPr>
          <p:spPr>
            <a:xfrm>
              <a:off x="3733800" y="3429000"/>
              <a:ext cx="762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13694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Personification</a:t>
            </a:r>
            <a:endParaRPr lang="en-GB" dirty="0"/>
          </a:p>
        </p:txBody>
      </p:sp>
      <p:sp>
        <p:nvSpPr>
          <p:cNvPr id="6" name="Rectangle 5"/>
          <p:cNvSpPr/>
          <p:nvPr/>
        </p:nvSpPr>
        <p:spPr>
          <a:xfrm>
            <a:off x="495300" y="1438275"/>
            <a:ext cx="7391400" cy="115252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Content Placeholder 2"/>
          <p:cNvSpPr>
            <a:spLocks noGrp="1"/>
          </p:cNvSpPr>
          <p:nvPr>
            <p:ph idx="1"/>
          </p:nvPr>
        </p:nvSpPr>
        <p:spPr>
          <a:xfrm>
            <a:off x="814691" y="1755964"/>
            <a:ext cx="6777039" cy="1139636"/>
          </a:xfrm>
        </p:spPr>
        <p:txBody>
          <a:bodyPr/>
          <a:lstStyle/>
          <a:p>
            <a:pPr marL="0" indent="0">
              <a:buNone/>
            </a:pPr>
            <a:r>
              <a:rPr lang="en-GB" sz="2000" dirty="0" smtClean="0"/>
              <a:t>Personification is </a:t>
            </a:r>
            <a:r>
              <a:rPr lang="en-GB" sz="2000" dirty="0"/>
              <a:t>an indirect comparison where something that does not have life is given human qualities. </a:t>
            </a:r>
            <a:endParaRPr lang="en-ZA" sz="2000" dirty="0"/>
          </a:p>
        </p:txBody>
      </p:sp>
      <p:sp>
        <p:nvSpPr>
          <p:cNvPr id="22" name="Content Placeholder 2"/>
          <p:cNvSpPr txBox="1">
            <a:spLocks/>
          </p:cNvSpPr>
          <p:nvPr/>
        </p:nvSpPr>
        <p:spPr>
          <a:xfrm>
            <a:off x="609600" y="5545035"/>
            <a:ext cx="7162800" cy="703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000" i="1" dirty="0" smtClean="0"/>
              <a:t>The </a:t>
            </a:r>
            <a:r>
              <a:rPr lang="en-GB" sz="2000" i="1" dirty="0"/>
              <a:t>wind was sobbing and moaning the whole night</a:t>
            </a:r>
            <a:r>
              <a:rPr lang="en-GB" sz="2000" i="1" dirty="0" smtClean="0"/>
              <a:t>. </a:t>
            </a:r>
            <a:endParaRPr lang="en-ZA" sz="2000" i="1" dirty="0"/>
          </a:p>
        </p:txBody>
      </p:sp>
      <p:sp>
        <p:nvSpPr>
          <p:cNvPr id="11" name="Rectangle 10"/>
          <p:cNvSpPr/>
          <p:nvPr/>
        </p:nvSpPr>
        <p:spPr>
          <a:xfrm rot="5400000">
            <a:off x="4147800" y="4539000"/>
            <a:ext cx="57600" cy="1800000"/>
          </a:xfrm>
          <a:prstGeom prst="rect">
            <a:avLst/>
          </a:prstGeom>
          <a:solidFill>
            <a:srgbClr val="E0F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809800"/>
            <a:ext cx="3552141" cy="2448000"/>
          </a:xfrm>
          <a:prstGeom prst="rect">
            <a:avLst/>
          </a:prstGeom>
        </p:spPr>
      </p:pic>
    </p:spTree>
    <p:extLst>
      <p:ext uri="{BB962C8B-B14F-4D97-AF65-F5344CB8AC3E}">
        <p14:creationId xmlns:p14="http://schemas.microsoft.com/office/powerpoint/2010/main" val="10689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a:t>Read and listen for enjoyment</a:t>
            </a:r>
            <a:endParaRPr lang="en-GB" sz="6000" dirty="0"/>
          </a:p>
        </p:txBody>
      </p:sp>
      <p:sp>
        <p:nvSpPr>
          <p:cNvPr id="3" name="Text Placeholder 2"/>
          <p:cNvSpPr>
            <a:spLocks noGrp="1"/>
          </p:cNvSpPr>
          <p:nvPr>
            <p:ph type="body" idx="1"/>
          </p:nvPr>
        </p:nvSpPr>
        <p:spPr/>
        <p:txBody>
          <a:bodyPr/>
          <a:lstStyle/>
          <a:p>
            <a:r>
              <a:rPr lang="en-ZA" dirty="0"/>
              <a:t>Module </a:t>
            </a:r>
            <a:r>
              <a:rPr lang="en-ZA" dirty="0" smtClean="0"/>
              <a:t>11</a:t>
            </a:r>
            <a:endParaRPr lang="en-GB" dirty="0"/>
          </a:p>
        </p:txBody>
      </p:sp>
    </p:spTree>
    <p:extLst>
      <p:ext uri="{BB962C8B-B14F-4D97-AF65-F5344CB8AC3E}">
        <p14:creationId xmlns:p14="http://schemas.microsoft.com/office/powerpoint/2010/main" val="2701188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Irony</a:t>
            </a:r>
            <a:endParaRPr lang="en-GB" dirty="0"/>
          </a:p>
        </p:txBody>
      </p:sp>
      <p:sp>
        <p:nvSpPr>
          <p:cNvPr id="6" name="Rectangle 5"/>
          <p:cNvSpPr/>
          <p:nvPr/>
        </p:nvSpPr>
        <p:spPr>
          <a:xfrm>
            <a:off x="495300" y="1438275"/>
            <a:ext cx="7391400" cy="115252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Content Placeholder 2"/>
          <p:cNvSpPr>
            <a:spLocks noGrp="1"/>
          </p:cNvSpPr>
          <p:nvPr>
            <p:ph idx="1"/>
          </p:nvPr>
        </p:nvSpPr>
        <p:spPr>
          <a:xfrm>
            <a:off x="814691" y="1755964"/>
            <a:ext cx="6777039" cy="1139636"/>
          </a:xfrm>
        </p:spPr>
        <p:txBody>
          <a:bodyPr/>
          <a:lstStyle/>
          <a:p>
            <a:pPr marL="0" indent="0">
              <a:buNone/>
            </a:pPr>
            <a:r>
              <a:rPr lang="en-GB" sz="2000" dirty="0" smtClean="0"/>
              <a:t>Irony says </a:t>
            </a:r>
            <a:r>
              <a:rPr lang="en-GB" sz="2000" dirty="0"/>
              <a:t>something but means the opposite to draw attention to or make fun of something. </a:t>
            </a:r>
            <a:endParaRPr lang="en-ZA" sz="2000" dirty="0"/>
          </a:p>
        </p:txBody>
      </p:sp>
      <p:sp>
        <p:nvSpPr>
          <p:cNvPr id="22" name="Content Placeholder 2"/>
          <p:cNvSpPr txBox="1">
            <a:spLocks/>
          </p:cNvSpPr>
          <p:nvPr/>
        </p:nvSpPr>
        <p:spPr>
          <a:xfrm>
            <a:off x="609600" y="5545035"/>
            <a:ext cx="7162800" cy="703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000" dirty="0"/>
              <a:t>“You are such a brave boy!” the girl teased as her boyfriend ran away from the large spider. </a:t>
            </a:r>
            <a:endParaRPr lang="en-ZA" sz="2000" dirty="0"/>
          </a:p>
        </p:txBody>
      </p:sp>
      <p:sp>
        <p:nvSpPr>
          <p:cNvPr id="11" name="Rectangle 10"/>
          <p:cNvSpPr/>
          <p:nvPr/>
        </p:nvSpPr>
        <p:spPr>
          <a:xfrm rot="5400000">
            <a:off x="4147800" y="4539000"/>
            <a:ext cx="57600" cy="1800000"/>
          </a:xfrm>
          <a:prstGeom prst="rect">
            <a:avLst/>
          </a:prstGeom>
          <a:solidFill>
            <a:srgbClr val="E0F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809800"/>
            <a:ext cx="2287447" cy="2448000"/>
          </a:xfrm>
          <a:prstGeom prst="rect">
            <a:avLst/>
          </a:prstGeom>
        </p:spPr>
      </p:pic>
    </p:spTree>
    <p:extLst>
      <p:ext uri="{BB962C8B-B14F-4D97-AF65-F5344CB8AC3E}">
        <p14:creationId xmlns:p14="http://schemas.microsoft.com/office/powerpoint/2010/main" val="21891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Allusion</a:t>
            </a:r>
            <a:endParaRPr lang="en-GB" dirty="0"/>
          </a:p>
        </p:txBody>
      </p:sp>
      <p:sp>
        <p:nvSpPr>
          <p:cNvPr id="6" name="Rectangle 5"/>
          <p:cNvSpPr/>
          <p:nvPr/>
        </p:nvSpPr>
        <p:spPr>
          <a:xfrm>
            <a:off x="495300" y="1438275"/>
            <a:ext cx="7391400" cy="1152525"/>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Content Placeholder 2"/>
          <p:cNvSpPr>
            <a:spLocks noGrp="1"/>
          </p:cNvSpPr>
          <p:nvPr>
            <p:ph idx="1"/>
          </p:nvPr>
        </p:nvSpPr>
        <p:spPr>
          <a:xfrm>
            <a:off x="814691" y="1603115"/>
            <a:ext cx="6777039" cy="892436"/>
          </a:xfrm>
        </p:spPr>
        <p:txBody>
          <a:bodyPr/>
          <a:lstStyle/>
          <a:p>
            <a:pPr marL="0" indent="0">
              <a:buNone/>
            </a:pPr>
            <a:r>
              <a:rPr lang="en-GB" sz="2000" dirty="0" smtClean="0"/>
              <a:t>Allusion is </a:t>
            </a:r>
            <a:r>
              <a:rPr lang="en-GB" sz="2000" dirty="0"/>
              <a:t>when a writer talks about someone or something famous or well-known and assumes that the reader knows who or what it is and can understand why he is referring to it. </a:t>
            </a:r>
            <a:endParaRPr lang="en-ZA" sz="2000" dirty="0"/>
          </a:p>
        </p:txBody>
      </p:sp>
      <p:sp>
        <p:nvSpPr>
          <p:cNvPr id="22" name="Content Placeholder 2"/>
          <p:cNvSpPr txBox="1">
            <a:spLocks/>
          </p:cNvSpPr>
          <p:nvPr/>
        </p:nvSpPr>
        <p:spPr>
          <a:xfrm>
            <a:off x="609600" y="5638800"/>
            <a:ext cx="7162800" cy="703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60000"/>
              </a:lnSpc>
              <a:spcBef>
                <a:spcPts val="600"/>
              </a:spcBef>
              <a:buNone/>
            </a:pPr>
            <a:r>
              <a:rPr lang="en-GB" sz="2000" i="1" dirty="0" smtClean="0"/>
              <a:t>He </a:t>
            </a:r>
            <a:r>
              <a:rPr lang="en-GB" sz="2000" i="1" dirty="0"/>
              <a:t>stood as still as Lot’s </a:t>
            </a:r>
            <a:r>
              <a:rPr lang="en-GB" sz="2000" i="1" dirty="0" smtClean="0"/>
              <a:t>wife.</a:t>
            </a:r>
          </a:p>
          <a:p>
            <a:pPr marL="0" indent="0" algn="ctr">
              <a:lnSpc>
                <a:spcPct val="60000"/>
              </a:lnSpc>
              <a:spcBef>
                <a:spcPts val="600"/>
              </a:spcBef>
              <a:buNone/>
            </a:pPr>
            <a:r>
              <a:rPr lang="en-GB" sz="2000" dirty="0" smtClean="0"/>
              <a:t>This is a biblical allusion in a simile. </a:t>
            </a:r>
            <a:endParaRPr lang="en-ZA" sz="2000" dirty="0"/>
          </a:p>
        </p:txBody>
      </p:sp>
      <p:sp>
        <p:nvSpPr>
          <p:cNvPr id="11" name="Rectangle 10"/>
          <p:cNvSpPr/>
          <p:nvPr/>
        </p:nvSpPr>
        <p:spPr>
          <a:xfrm rot="5400000">
            <a:off x="4147800" y="4539000"/>
            <a:ext cx="57600" cy="1800000"/>
          </a:xfrm>
          <a:prstGeom prst="rect">
            <a:avLst/>
          </a:prstGeom>
          <a:solidFill>
            <a:srgbClr val="E0F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886000"/>
            <a:ext cx="992125" cy="2448000"/>
          </a:xfrm>
          <a:prstGeom prst="rect">
            <a:avLst/>
          </a:prstGeom>
        </p:spPr>
      </p:pic>
    </p:spTree>
    <p:extLst>
      <p:ext uri="{BB962C8B-B14F-4D97-AF65-F5344CB8AC3E}">
        <p14:creationId xmlns:p14="http://schemas.microsoft.com/office/powerpoint/2010/main" val="1550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Idioms and proverbs</a:t>
            </a:r>
            <a:endParaRPr lang="en-GB" dirty="0"/>
          </a:p>
        </p:txBody>
      </p:sp>
      <p:sp>
        <p:nvSpPr>
          <p:cNvPr id="6" name="Rectangle 5"/>
          <p:cNvSpPr/>
          <p:nvPr/>
        </p:nvSpPr>
        <p:spPr>
          <a:xfrm>
            <a:off x="495300" y="1438275"/>
            <a:ext cx="7391400" cy="115252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Content Placeholder 2"/>
          <p:cNvSpPr>
            <a:spLocks noGrp="1"/>
          </p:cNvSpPr>
          <p:nvPr>
            <p:ph idx="1"/>
          </p:nvPr>
        </p:nvSpPr>
        <p:spPr>
          <a:xfrm>
            <a:off x="814691" y="1600200"/>
            <a:ext cx="6777039" cy="990600"/>
          </a:xfrm>
        </p:spPr>
        <p:txBody>
          <a:bodyPr/>
          <a:lstStyle/>
          <a:p>
            <a:pPr marL="0" indent="0">
              <a:buNone/>
            </a:pPr>
            <a:r>
              <a:rPr lang="en-GB" sz="2000" dirty="0" smtClean="0"/>
              <a:t>Idioms and proverbs are </a:t>
            </a:r>
            <a:r>
              <a:rPr lang="en-GB" sz="2000" dirty="0"/>
              <a:t>examples of language used to create an effect because they have been used so often that they have become part of everyday speech. </a:t>
            </a:r>
            <a:endParaRPr lang="en-ZA" sz="2000" dirty="0"/>
          </a:p>
        </p:txBody>
      </p:sp>
      <p:sp>
        <p:nvSpPr>
          <p:cNvPr id="22" name="Content Placeholder 2"/>
          <p:cNvSpPr txBox="1">
            <a:spLocks/>
          </p:cNvSpPr>
          <p:nvPr/>
        </p:nvSpPr>
        <p:spPr>
          <a:xfrm>
            <a:off x="609600" y="5638800"/>
            <a:ext cx="7162800" cy="703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60000"/>
              </a:lnSpc>
              <a:spcBef>
                <a:spcPts val="600"/>
              </a:spcBef>
              <a:buNone/>
            </a:pPr>
            <a:r>
              <a:rPr lang="en-GB" sz="2000" i="1" dirty="0"/>
              <a:t>‘To be in a tight corner’ </a:t>
            </a:r>
            <a:r>
              <a:rPr lang="en-GB" sz="2000" dirty="0"/>
              <a:t>means to be in serious trouble</a:t>
            </a:r>
            <a:r>
              <a:rPr lang="en-GB" sz="2000" i="1" dirty="0"/>
              <a:t>. </a:t>
            </a:r>
            <a:endParaRPr lang="en-GB" sz="2000" i="1" dirty="0" smtClean="0"/>
          </a:p>
          <a:p>
            <a:pPr marL="0" indent="0" algn="ctr">
              <a:lnSpc>
                <a:spcPct val="60000"/>
              </a:lnSpc>
              <a:spcBef>
                <a:spcPts val="600"/>
              </a:spcBef>
              <a:buNone/>
            </a:pPr>
            <a:r>
              <a:rPr lang="en-GB" sz="2000" i="1" dirty="0" smtClean="0"/>
              <a:t>‘</a:t>
            </a:r>
            <a:r>
              <a:rPr lang="en-GB" sz="2000" i="1" dirty="0"/>
              <a:t>To bite the dust’ </a:t>
            </a:r>
            <a:r>
              <a:rPr lang="en-GB" sz="2000" dirty="0"/>
              <a:t>means to give up because you have failed. </a:t>
            </a:r>
            <a:endParaRPr lang="en-ZA" sz="2000" dirty="0"/>
          </a:p>
        </p:txBody>
      </p:sp>
      <p:sp>
        <p:nvSpPr>
          <p:cNvPr id="11" name="Rectangle 10"/>
          <p:cNvSpPr/>
          <p:nvPr/>
        </p:nvSpPr>
        <p:spPr>
          <a:xfrm rot="5400000">
            <a:off x="4147800" y="4539000"/>
            <a:ext cx="57600" cy="1800000"/>
          </a:xfrm>
          <a:prstGeom prst="rect">
            <a:avLst/>
          </a:prstGeom>
          <a:solidFill>
            <a:srgbClr val="E0F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809800"/>
            <a:ext cx="1499596" cy="2448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789471"/>
            <a:ext cx="2030727" cy="2448000"/>
          </a:xfrm>
          <a:prstGeom prst="rect">
            <a:avLst/>
          </a:prstGeom>
        </p:spPr>
      </p:pic>
    </p:spTree>
    <p:extLst>
      <p:ext uri="{BB962C8B-B14F-4D97-AF65-F5344CB8AC3E}">
        <p14:creationId xmlns:p14="http://schemas.microsoft.com/office/powerpoint/2010/main" val="20498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smtClean="0"/>
              <a:t>Learning activity 11.3</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11.3 on page </a:t>
            </a:r>
            <a:r>
              <a:rPr lang="en-ZA" sz="1700" b="0" dirty="0" smtClean="0">
                <a:solidFill>
                  <a:schemeClr val="tx1"/>
                </a:solidFill>
              </a:rPr>
              <a:t>166 </a:t>
            </a:r>
            <a:r>
              <a:rPr lang="en-ZA" sz="1700" b="0" dirty="0">
                <a:solidFill>
                  <a:schemeClr val="tx1"/>
                </a:solidFill>
              </a:rPr>
              <a:t>of the </a:t>
            </a:r>
            <a:r>
              <a:rPr lang="en-ZA" sz="1700" b="0" i="1" dirty="0">
                <a:solidFill>
                  <a:schemeClr val="tx1"/>
                </a:solidFill>
              </a:rPr>
              <a:t>Student’s Book</a:t>
            </a:r>
            <a:r>
              <a:rPr lang="en-ZA" sz="1700" b="0" i="1" dirty="0" smtClean="0">
                <a:solidFill>
                  <a:schemeClr val="tx1"/>
                </a:solidFill>
              </a:rPr>
              <a:t>.</a:t>
            </a:r>
            <a:endParaRPr lang="en-ZA" sz="1700" b="0" dirty="0">
              <a:solidFill>
                <a:schemeClr val="tx1"/>
              </a:solidFill>
            </a:endParaRPr>
          </a:p>
        </p:txBody>
      </p:sp>
    </p:spTree>
    <p:extLst>
      <p:ext uri="{BB962C8B-B14F-4D97-AF65-F5344CB8AC3E}">
        <p14:creationId xmlns:p14="http://schemas.microsoft.com/office/powerpoint/2010/main" val="2130128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smtClean="0"/>
              <a:t>Learning activity 11.4</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11.4 on page </a:t>
            </a:r>
            <a:r>
              <a:rPr lang="en-ZA" sz="1700" b="0" dirty="0" smtClean="0">
                <a:solidFill>
                  <a:schemeClr val="tx1"/>
                </a:solidFill>
              </a:rPr>
              <a:t>167 </a:t>
            </a:r>
            <a:r>
              <a:rPr lang="en-ZA" sz="1700" b="0" dirty="0">
                <a:solidFill>
                  <a:schemeClr val="tx1"/>
                </a:solidFill>
              </a:rPr>
              <a:t>of the </a:t>
            </a:r>
            <a:r>
              <a:rPr lang="en-ZA" sz="1700" b="0" i="1" dirty="0">
                <a:solidFill>
                  <a:schemeClr val="tx1"/>
                </a:solidFill>
              </a:rPr>
              <a:t>Student’s Book.</a:t>
            </a:r>
            <a:endParaRPr lang="en-ZA" sz="1700" b="0" dirty="0">
              <a:solidFill>
                <a:schemeClr val="tx1"/>
              </a:solidFill>
            </a:endParaRPr>
          </a:p>
          <a:p>
            <a:endParaRPr lang="en-ZA" sz="1700" b="0" dirty="0">
              <a:solidFill>
                <a:schemeClr val="tx1"/>
              </a:solidFill>
            </a:endParaRPr>
          </a:p>
        </p:txBody>
      </p:sp>
    </p:spTree>
    <p:extLst>
      <p:ext uri="{BB962C8B-B14F-4D97-AF65-F5344CB8AC3E}">
        <p14:creationId xmlns:p14="http://schemas.microsoft.com/office/powerpoint/2010/main" val="3424509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828800"/>
            <a:ext cx="7910513" cy="2636839"/>
          </a:xfrm>
        </p:spPr>
        <p:txBody>
          <a:bodyPr>
            <a:normAutofit/>
          </a:bodyPr>
          <a:lstStyle/>
          <a:p>
            <a:r>
              <a:rPr lang="en-ZA" sz="3600" dirty="0" smtClean="0"/>
              <a:t>Learning activity 11.5</a:t>
            </a:r>
            <a:endParaRPr lang="en-GB" sz="3600" dirty="0"/>
          </a:p>
        </p:txBody>
      </p:sp>
      <p:sp>
        <p:nvSpPr>
          <p:cNvPr id="3" name="Text Placeholder 2"/>
          <p:cNvSpPr>
            <a:spLocks noGrp="1"/>
          </p:cNvSpPr>
          <p:nvPr>
            <p:ph type="body" idx="1"/>
          </p:nvPr>
        </p:nvSpPr>
        <p:spPr>
          <a:xfrm>
            <a:off x="385763" y="4343400"/>
            <a:ext cx="7910513" cy="550427"/>
          </a:xfrm>
        </p:spPr>
        <p:txBody>
          <a:bodyPr>
            <a:normAutofit/>
          </a:bodyPr>
          <a:lstStyle/>
          <a:p>
            <a:r>
              <a:rPr lang="en-ZA" sz="2400" dirty="0" smtClean="0"/>
              <a:t>Module 11</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7448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11.5 on page </a:t>
            </a:r>
            <a:r>
              <a:rPr lang="en-ZA" sz="1700" b="0" dirty="0" smtClean="0">
                <a:solidFill>
                  <a:schemeClr val="tx1"/>
                </a:solidFill>
              </a:rPr>
              <a:t>168 </a:t>
            </a:r>
            <a:r>
              <a:rPr lang="en-ZA" sz="1700" b="0" dirty="0">
                <a:solidFill>
                  <a:schemeClr val="tx1"/>
                </a:solidFill>
              </a:rPr>
              <a:t>of the </a:t>
            </a:r>
            <a:r>
              <a:rPr lang="en-ZA" sz="1700" b="0" i="1" dirty="0">
                <a:solidFill>
                  <a:schemeClr val="tx1"/>
                </a:solidFill>
              </a:rPr>
              <a:t>Student’s Book</a:t>
            </a:r>
            <a:r>
              <a:rPr lang="en-ZA" sz="1700" b="0" i="1" dirty="0" smtClean="0">
                <a:solidFill>
                  <a:schemeClr val="tx1"/>
                </a:solidFill>
              </a:rPr>
              <a:t>.</a:t>
            </a:r>
            <a:endParaRPr lang="en-ZA" sz="1700" b="0" dirty="0">
              <a:solidFill>
                <a:schemeClr val="tx1"/>
              </a:solidFill>
            </a:endParaRPr>
          </a:p>
        </p:txBody>
      </p:sp>
      <p:sp>
        <p:nvSpPr>
          <p:cNvPr id="7" name="Text Placeholder 2"/>
          <p:cNvSpPr txBox="1">
            <a:spLocks/>
          </p:cNvSpPr>
          <p:nvPr/>
        </p:nvSpPr>
        <p:spPr>
          <a:xfrm>
            <a:off x="358491" y="3323402"/>
            <a:ext cx="8099709"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4000" dirty="0">
                <a:solidFill>
                  <a:schemeClr val="tx1"/>
                </a:solidFill>
              </a:rPr>
              <a:t>Listen to and appreciate a short story</a:t>
            </a:r>
            <a:endParaRPr lang="en-GB" sz="4000" dirty="0">
              <a:solidFill>
                <a:schemeClr val="tx1"/>
              </a:solidFill>
            </a:endParaRPr>
          </a:p>
        </p:txBody>
      </p:sp>
      <p:pic>
        <p:nvPicPr>
          <p:cNvPr id="5" name="Picture 4"/>
          <p:cNvPicPr>
            <a:picLocks noChangeAspect="1"/>
          </p:cNvPicPr>
          <p:nvPr/>
        </p:nvPicPr>
        <p:blipFill>
          <a:blip r:embed="rId3"/>
          <a:stretch>
            <a:fillRect/>
          </a:stretch>
        </p:blipFill>
        <p:spPr>
          <a:xfrm>
            <a:off x="2362200" y="411599"/>
            <a:ext cx="1986482" cy="2484000"/>
          </a:xfrm>
          <a:prstGeom prst="rect">
            <a:avLst/>
          </a:prstGeom>
        </p:spPr>
      </p:pic>
    </p:spTree>
    <p:extLst>
      <p:ext uri="{BB962C8B-B14F-4D97-AF65-F5344CB8AC3E}">
        <p14:creationId xmlns:p14="http://schemas.microsoft.com/office/powerpoint/2010/main" val="764625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828800"/>
            <a:ext cx="7910513" cy="2636839"/>
          </a:xfrm>
        </p:spPr>
        <p:txBody>
          <a:bodyPr>
            <a:normAutofit/>
          </a:bodyPr>
          <a:lstStyle/>
          <a:p>
            <a:r>
              <a:rPr lang="en-ZA" sz="3600" dirty="0" smtClean="0"/>
              <a:t>Learning activity 11.6</a:t>
            </a:r>
            <a:endParaRPr lang="en-GB" sz="3600" dirty="0"/>
          </a:p>
        </p:txBody>
      </p:sp>
      <p:sp>
        <p:nvSpPr>
          <p:cNvPr id="3" name="Text Placeholder 2"/>
          <p:cNvSpPr>
            <a:spLocks noGrp="1"/>
          </p:cNvSpPr>
          <p:nvPr>
            <p:ph type="body" idx="1"/>
          </p:nvPr>
        </p:nvSpPr>
        <p:spPr>
          <a:xfrm>
            <a:off x="385763" y="4343400"/>
            <a:ext cx="7910513" cy="550427"/>
          </a:xfrm>
        </p:spPr>
        <p:txBody>
          <a:bodyPr>
            <a:normAutofit/>
          </a:bodyPr>
          <a:lstStyle/>
          <a:p>
            <a:r>
              <a:rPr lang="en-ZA" sz="2400" dirty="0" smtClean="0"/>
              <a:t>Module 11</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7448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11.6 on page </a:t>
            </a:r>
            <a:r>
              <a:rPr lang="en-ZA" sz="1700" b="0" dirty="0" smtClean="0">
                <a:solidFill>
                  <a:schemeClr val="tx1"/>
                </a:solidFill>
              </a:rPr>
              <a:t>170 </a:t>
            </a:r>
            <a:r>
              <a:rPr lang="en-ZA" sz="1700" b="0" dirty="0">
                <a:solidFill>
                  <a:schemeClr val="tx1"/>
                </a:solidFill>
              </a:rPr>
              <a:t>of the </a:t>
            </a:r>
            <a:r>
              <a:rPr lang="en-ZA" sz="1700" b="0" i="1" dirty="0">
                <a:solidFill>
                  <a:schemeClr val="tx1"/>
                </a:solidFill>
              </a:rPr>
              <a:t>Student’s Book</a:t>
            </a:r>
            <a:r>
              <a:rPr lang="en-ZA" sz="1700" b="0" i="1" dirty="0" smtClean="0">
                <a:solidFill>
                  <a:schemeClr val="tx1"/>
                </a:solidFill>
              </a:rPr>
              <a:t>.</a:t>
            </a:r>
            <a:endParaRPr lang="en-ZA" sz="1700" b="0" dirty="0">
              <a:solidFill>
                <a:srgbClr val="FF0000"/>
              </a:solidFill>
            </a:endParaRPr>
          </a:p>
        </p:txBody>
      </p:sp>
      <p:sp>
        <p:nvSpPr>
          <p:cNvPr id="7" name="Text Placeholder 2"/>
          <p:cNvSpPr txBox="1">
            <a:spLocks/>
          </p:cNvSpPr>
          <p:nvPr/>
        </p:nvSpPr>
        <p:spPr>
          <a:xfrm>
            <a:off x="358491" y="332340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4000" dirty="0">
                <a:solidFill>
                  <a:schemeClr val="tx1"/>
                </a:solidFill>
              </a:rPr>
              <a:t>Read and appreciate a </a:t>
            </a:r>
            <a:r>
              <a:rPr lang="en-ZA" sz="4000" dirty="0" smtClean="0">
                <a:solidFill>
                  <a:schemeClr val="tx1"/>
                </a:solidFill>
              </a:rPr>
              <a:t>short </a:t>
            </a:r>
            <a:r>
              <a:rPr lang="en-ZA" sz="4000" dirty="0">
                <a:solidFill>
                  <a:schemeClr val="tx1"/>
                </a:solidFill>
              </a:rPr>
              <a:t>story</a:t>
            </a:r>
            <a:endParaRPr lang="en-GB" sz="3600" dirty="0">
              <a:solidFill>
                <a:schemeClr val="tx1"/>
              </a:solidFill>
            </a:endParaRPr>
          </a:p>
        </p:txBody>
      </p:sp>
      <p:pic>
        <p:nvPicPr>
          <p:cNvPr id="5" name="Picture 4"/>
          <p:cNvPicPr>
            <a:picLocks noChangeAspect="1"/>
          </p:cNvPicPr>
          <p:nvPr/>
        </p:nvPicPr>
        <p:blipFill>
          <a:blip r:embed="rId3"/>
          <a:stretch>
            <a:fillRect/>
          </a:stretch>
        </p:blipFill>
        <p:spPr>
          <a:xfrm>
            <a:off x="2362200" y="411599"/>
            <a:ext cx="1986482" cy="2484000"/>
          </a:xfrm>
          <a:prstGeom prst="rect">
            <a:avLst/>
          </a:prstGeom>
        </p:spPr>
      </p:pic>
    </p:spTree>
    <p:extLst>
      <p:ext uri="{BB962C8B-B14F-4D97-AF65-F5344CB8AC3E}">
        <p14:creationId xmlns:p14="http://schemas.microsoft.com/office/powerpoint/2010/main" val="2877257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828800"/>
            <a:ext cx="7910513" cy="2636839"/>
          </a:xfrm>
        </p:spPr>
        <p:txBody>
          <a:bodyPr>
            <a:normAutofit/>
          </a:bodyPr>
          <a:lstStyle/>
          <a:p>
            <a:r>
              <a:rPr lang="en-ZA" sz="3600" dirty="0" smtClean="0"/>
              <a:t>Learning activity 11.7</a:t>
            </a:r>
            <a:endParaRPr lang="en-GB" sz="3600" dirty="0"/>
          </a:p>
        </p:txBody>
      </p:sp>
      <p:sp>
        <p:nvSpPr>
          <p:cNvPr id="3" name="Text Placeholder 2"/>
          <p:cNvSpPr>
            <a:spLocks noGrp="1"/>
          </p:cNvSpPr>
          <p:nvPr>
            <p:ph type="body" idx="1"/>
          </p:nvPr>
        </p:nvSpPr>
        <p:spPr>
          <a:xfrm>
            <a:off x="385763" y="4343400"/>
            <a:ext cx="7910513" cy="550427"/>
          </a:xfrm>
        </p:spPr>
        <p:txBody>
          <a:bodyPr>
            <a:normAutofit/>
          </a:bodyPr>
          <a:lstStyle/>
          <a:p>
            <a:r>
              <a:rPr lang="en-ZA" sz="2400" dirty="0" smtClean="0"/>
              <a:t>Module 11</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7448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11.7 on page </a:t>
            </a:r>
            <a:r>
              <a:rPr lang="en-ZA" sz="1700" b="0" dirty="0" smtClean="0">
                <a:solidFill>
                  <a:schemeClr val="tx1"/>
                </a:solidFill>
              </a:rPr>
              <a:t>174 </a:t>
            </a:r>
            <a:r>
              <a:rPr lang="en-ZA" sz="1700" b="0" dirty="0">
                <a:solidFill>
                  <a:schemeClr val="tx1"/>
                </a:solidFill>
              </a:rPr>
              <a:t>of the </a:t>
            </a:r>
            <a:r>
              <a:rPr lang="en-ZA" sz="1700" b="0" i="1" dirty="0">
                <a:solidFill>
                  <a:schemeClr val="tx1"/>
                </a:solidFill>
              </a:rPr>
              <a:t>Student’s Book.</a:t>
            </a:r>
            <a:endParaRPr lang="en-ZA" sz="1700" b="0" dirty="0">
              <a:solidFill>
                <a:schemeClr val="tx1"/>
              </a:solidFill>
            </a:endParaRPr>
          </a:p>
        </p:txBody>
      </p:sp>
      <p:sp>
        <p:nvSpPr>
          <p:cNvPr id="7" name="Text Placeholder 2"/>
          <p:cNvSpPr txBox="1">
            <a:spLocks/>
          </p:cNvSpPr>
          <p:nvPr/>
        </p:nvSpPr>
        <p:spPr>
          <a:xfrm>
            <a:off x="358491" y="332340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4000" dirty="0">
                <a:solidFill>
                  <a:schemeClr val="tx1"/>
                </a:solidFill>
              </a:rPr>
              <a:t>Read and </a:t>
            </a:r>
            <a:r>
              <a:rPr lang="en-ZA" sz="4000" dirty="0" smtClean="0">
                <a:solidFill>
                  <a:schemeClr val="tx1"/>
                </a:solidFill>
              </a:rPr>
              <a:t>enjoy a short </a:t>
            </a:r>
            <a:r>
              <a:rPr lang="en-ZA" sz="4000" dirty="0">
                <a:solidFill>
                  <a:schemeClr val="tx1"/>
                </a:solidFill>
              </a:rPr>
              <a:t>story</a:t>
            </a:r>
            <a:endParaRPr lang="en-GB" sz="3600" dirty="0">
              <a:solidFill>
                <a:schemeClr val="tx1"/>
              </a:solidFill>
            </a:endParaRPr>
          </a:p>
        </p:txBody>
      </p:sp>
      <p:pic>
        <p:nvPicPr>
          <p:cNvPr id="8" name="Picture 7"/>
          <p:cNvPicPr>
            <a:picLocks noChangeAspect="1"/>
          </p:cNvPicPr>
          <p:nvPr/>
        </p:nvPicPr>
        <p:blipFill>
          <a:blip r:embed="rId3"/>
          <a:stretch>
            <a:fillRect/>
          </a:stretch>
        </p:blipFill>
        <p:spPr>
          <a:xfrm>
            <a:off x="2385040" y="411599"/>
            <a:ext cx="3634760" cy="2484000"/>
          </a:xfrm>
          <a:prstGeom prst="rect">
            <a:avLst/>
          </a:prstGeom>
        </p:spPr>
      </p:pic>
    </p:spTree>
    <p:extLst>
      <p:ext uri="{BB962C8B-B14F-4D97-AF65-F5344CB8AC3E}">
        <p14:creationId xmlns:p14="http://schemas.microsoft.com/office/powerpoint/2010/main" val="2698519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828800"/>
            <a:ext cx="7910513" cy="2636839"/>
          </a:xfrm>
        </p:spPr>
        <p:txBody>
          <a:bodyPr>
            <a:normAutofit/>
          </a:bodyPr>
          <a:lstStyle/>
          <a:p>
            <a:r>
              <a:rPr lang="en-ZA" sz="3600" dirty="0" smtClean="0"/>
              <a:t>Learning activity 11.8</a:t>
            </a:r>
            <a:endParaRPr lang="en-GB" sz="3600" dirty="0"/>
          </a:p>
        </p:txBody>
      </p:sp>
      <p:sp>
        <p:nvSpPr>
          <p:cNvPr id="3" name="Text Placeholder 2"/>
          <p:cNvSpPr>
            <a:spLocks noGrp="1"/>
          </p:cNvSpPr>
          <p:nvPr>
            <p:ph type="body" idx="1"/>
          </p:nvPr>
        </p:nvSpPr>
        <p:spPr>
          <a:xfrm>
            <a:off x="385763" y="4343400"/>
            <a:ext cx="7910513" cy="550427"/>
          </a:xfrm>
        </p:spPr>
        <p:txBody>
          <a:bodyPr>
            <a:normAutofit/>
          </a:bodyPr>
          <a:lstStyle/>
          <a:p>
            <a:r>
              <a:rPr lang="en-ZA" sz="2400" dirty="0" smtClean="0"/>
              <a:t>Module 11</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7448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700" b="0" dirty="0">
                <a:solidFill>
                  <a:schemeClr val="tx1"/>
                </a:solidFill>
              </a:rPr>
              <a:t>See how well you understand this section. Complete Learning </a:t>
            </a:r>
            <a:r>
              <a:rPr lang="en-ZA" sz="1700" b="0" dirty="0" smtClean="0">
                <a:solidFill>
                  <a:schemeClr val="tx1"/>
                </a:solidFill>
              </a:rPr>
              <a:t>activity </a:t>
            </a:r>
            <a:r>
              <a:rPr lang="en-ZA" sz="1700" b="0" dirty="0">
                <a:solidFill>
                  <a:schemeClr val="tx1"/>
                </a:solidFill>
              </a:rPr>
              <a:t>11.8 on page </a:t>
            </a:r>
            <a:r>
              <a:rPr lang="en-ZA" sz="1700" b="0" dirty="0" smtClean="0">
                <a:solidFill>
                  <a:schemeClr val="tx1"/>
                </a:solidFill>
              </a:rPr>
              <a:t>178 </a:t>
            </a:r>
            <a:r>
              <a:rPr lang="en-ZA" sz="1700" b="0" dirty="0">
                <a:solidFill>
                  <a:schemeClr val="tx1"/>
                </a:solidFill>
              </a:rPr>
              <a:t>of the </a:t>
            </a:r>
            <a:r>
              <a:rPr lang="en-ZA" sz="1700" b="0" i="1" dirty="0">
                <a:solidFill>
                  <a:schemeClr val="tx1"/>
                </a:solidFill>
              </a:rPr>
              <a:t>Student’s Book.</a:t>
            </a:r>
            <a:endParaRPr lang="en-ZA" sz="1700" b="0" dirty="0">
              <a:solidFill>
                <a:schemeClr val="tx1"/>
              </a:solidFill>
            </a:endParaRPr>
          </a:p>
        </p:txBody>
      </p:sp>
      <p:sp>
        <p:nvSpPr>
          <p:cNvPr id="7" name="Text Placeholder 2"/>
          <p:cNvSpPr txBox="1">
            <a:spLocks/>
          </p:cNvSpPr>
          <p:nvPr/>
        </p:nvSpPr>
        <p:spPr>
          <a:xfrm>
            <a:off x="358491" y="332340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4000" dirty="0">
                <a:solidFill>
                  <a:schemeClr val="tx1"/>
                </a:solidFill>
              </a:rPr>
              <a:t>Literature assignment: Short story</a:t>
            </a:r>
            <a:endParaRPr lang="en-GB" sz="4000" dirty="0">
              <a:solidFill>
                <a:schemeClr val="tx1"/>
              </a:solidFill>
            </a:endParaRPr>
          </a:p>
        </p:txBody>
      </p:sp>
    </p:spTree>
    <p:extLst>
      <p:ext uri="{BB962C8B-B14F-4D97-AF65-F5344CB8AC3E}">
        <p14:creationId xmlns:p14="http://schemas.microsoft.com/office/powerpoint/2010/main" val="2063069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Module 11</a:t>
            </a:r>
            <a:endParaRPr lang="en-GB" dirty="0"/>
          </a:p>
        </p:txBody>
      </p:sp>
      <p:pic>
        <p:nvPicPr>
          <p:cNvPr id="3" name="Picture 2"/>
          <p:cNvPicPr>
            <a:picLocks noChangeAspect="1"/>
          </p:cNvPicPr>
          <p:nvPr/>
        </p:nvPicPr>
        <p:blipFill>
          <a:blip r:embed="rId2"/>
          <a:stretch>
            <a:fillRect/>
          </a:stretch>
        </p:blipFill>
        <p:spPr>
          <a:xfrm>
            <a:off x="609600" y="1371600"/>
            <a:ext cx="7304809" cy="4343400"/>
          </a:xfrm>
          <a:prstGeom prst="rect">
            <a:avLst/>
          </a:prstGeom>
        </p:spPr>
      </p:pic>
    </p:spTree>
    <p:extLst>
      <p:ext uri="{BB962C8B-B14F-4D97-AF65-F5344CB8AC3E}">
        <p14:creationId xmlns:p14="http://schemas.microsoft.com/office/powerpoint/2010/main" val="315659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endParaRPr lang="en-GB" dirty="0"/>
          </a:p>
        </p:txBody>
      </p:sp>
      <p:sp>
        <p:nvSpPr>
          <p:cNvPr id="3" name="Content Placeholder 2"/>
          <p:cNvSpPr>
            <a:spLocks noGrp="1"/>
          </p:cNvSpPr>
          <p:nvPr>
            <p:ph idx="1"/>
          </p:nvPr>
        </p:nvSpPr>
        <p:spPr/>
        <p:txBody>
          <a:bodyPr/>
          <a:lstStyle/>
          <a:p>
            <a:pPr marL="452438" indent="-452438"/>
            <a:r>
              <a:rPr lang="en-ZA" sz="2800" dirty="0"/>
              <a:t>Short stories</a:t>
            </a:r>
          </a:p>
          <a:p>
            <a:pPr marL="895350" indent="-442913"/>
            <a:r>
              <a:rPr lang="en-ZA" sz="2400" dirty="0"/>
              <a:t>Key features</a:t>
            </a:r>
          </a:p>
          <a:p>
            <a:pPr marL="1250950" indent="-355600">
              <a:buFont typeface="Courier New" panose="02070309020205020404" pitchFamily="49" charset="0"/>
              <a:buChar char="o"/>
            </a:pPr>
            <a:r>
              <a:rPr lang="en-ZA" sz="2000" dirty="0" smtClean="0"/>
              <a:t>Plot</a:t>
            </a:r>
            <a:endParaRPr lang="en-ZA" sz="2000" dirty="0"/>
          </a:p>
          <a:p>
            <a:pPr marL="1250950" indent="-355600">
              <a:buFont typeface="Courier New" panose="02070309020205020404" pitchFamily="49" charset="0"/>
              <a:buChar char="o"/>
            </a:pPr>
            <a:r>
              <a:rPr lang="en-ZA" sz="2000" dirty="0"/>
              <a:t>Background</a:t>
            </a:r>
          </a:p>
          <a:p>
            <a:pPr marL="1250950" indent="-355600">
              <a:buFont typeface="Courier New" panose="02070309020205020404" pitchFamily="49" charset="0"/>
              <a:buChar char="o"/>
            </a:pPr>
            <a:r>
              <a:rPr lang="en-ZA" sz="2000" dirty="0"/>
              <a:t>Setting</a:t>
            </a:r>
          </a:p>
          <a:p>
            <a:pPr marL="1250950" indent="-355600">
              <a:buFont typeface="Courier New" panose="02070309020205020404" pitchFamily="49" charset="0"/>
              <a:buChar char="o"/>
            </a:pPr>
            <a:r>
              <a:rPr lang="en-ZA" sz="2000" dirty="0"/>
              <a:t>Theme</a:t>
            </a:r>
          </a:p>
          <a:p>
            <a:pPr marL="1250950" indent="-355600">
              <a:buFont typeface="Courier New" panose="02070309020205020404" pitchFamily="49" charset="0"/>
              <a:buChar char="o"/>
            </a:pPr>
            <a:r>
              <a:rPr lang="en-ZA" sz="2000" dirty="0"/>
              <a:t>Characters</a:t>
            </a:r>
          </a:p>
          <a:p>
            <a:pPr>
              <a:buFont typeface="Wingdings" panose="05000000000000000000" pitchFamily="2" charset="2"/>
              <a:buChar char="Ø"/>
            </a:pPr>
            <a:endParaRPr lang="en-ZA" sz="3600" dirty="0"/>
          </a:p>
        </p:txBody>
      </p:sp>
    </p:spTree>
    <p:extLst>
      <p:ext uri="{BB962C8B-B14F-4D97-AF65-F5344CB8AC3E}">
        <p14:creationId xmlns:p14="http://schemas.microsoft.com/office/powerpoint/2010/main" val="526049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Formative </a:t>
            </a:r>
            <a:r>
              <a:rPr lang="en-ZA" dirty="0" smtClean="0"/>
              <a:t>assessment</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11</a:t>
            </a:r>
            <a:endParaRPr lang="en-GB" dirty="0"/>
          </a:p>
        </p:txBody>
      </p:sp>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prstClr val="black"/>
                </a:solidFill>
              </a:rPr>
              <a:t>Test your knowledge of Module 11 by completing the Formative assessment on page </a:t>
            </a:r>
            <a:r>
              <a:rPr lang="en-ZA" sz="1800" b="0" dirty="0" smtClean="0">
                <a:solidFill>
                  <a:prstClr val="black"/>
                </a:solidFill>
              </a:rPr>
              <a:t>180 of </a:t>
            </a:r>
            <a:r>
              <a:rPr lang="en-ZA" sz="1800" b="0" dirty="0">
                <a:solidFill>
                  <a:prstClr val="black"/>
                </a:solidFill>
              </a:rPr>
              <a:t>your </a:t>
            </a:r>
            <a:r>
              <a:rPr lang="en-ZA" sz="1800" b="0" i="1" dirty="0">
                <a:solidFill>
                  <a:prstClr val="black"/>
                </a:solidFill>
              </a:rPr>
              <a:t>Student’s Book</a:t>
            </a:r>
            <a:r>
              <a:rPr lang="en-ZA" sz="1800" b="0" dirty="0">
                <a:solidFill>
                  <a:prstClr val="black"/>
                </a:solidFill>
              </a:rPr>
              <a:t>.</a:t>
            </a:r>
          </a:p>
          <a:p>
            <a:endParaRPr lang="en-ZA" sz="1800" b="0"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Tree>
    <p:extLst>
      <p:ext uri="{BB962C8B-B14F-4D97-AF65-F5344CB8AC3E}">
        <p14:creationId xmlns:p14="http://schemas.microsoft.com/office/powerpoint/2010/main" val="2941078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68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Overview </a:t>
            </a:r>
            <a:r>
              <a:rPr lang="en-ZA" dirty="0"/>
              <a:t>(continued)</a:t>
            </a:r>
            <a:endParaRPr lang="en-GB" dirty="0"/>
          </a:p>
        </p:txBody>
      </p:sp>
      <p:sp>
        <p:nvSpPr>
          <p:cNvPr id="3" name="Content Placeholder 2"/>
          <p:cNvSpPr>
            <a:spLocks noGrp="1"/>
          </p:cNvSpPr>
          <p:nvPr>
            <p:ph idx="1"/>
          </p:nvPr>
        </p:nvSpPr>
        <p:spPr/>
        <p:txBody>
          <a:bodyPr/>
          <a:lstStyle/>
          <a:p>
            <a:pPr marL="452438" indent="-452438"/>
            <a:r>
              <a:rPr lang="en-ZA" sz="2800" dirty="0"/>
              <a:t>Express appreciation of story and story-telling techniques</a:t>
            </a:r>
          </a:p>
          <a:p>
            <a:pPr marL="895350" indent="-442913"/>
            <a:r>
              <a:rPr lang="en-ZA" sz="2400" dirty="0"/>
              <a:t>Read and listen for enjoyment</a:t>
            </a:r>
          </a:p>
          <a:p>
            <a:pPr marL="452438" indent="-452438"/>
            <a:r>
              <a:rPr lang="en-ZA" sz="2800" dirty="0"/>
              <a:t>Writing techniques and stylistic devices</a:t>
            </a:r>
          </a:p>
          <a:p>
            <a:pPr marL="895350" indent="-442913"/>
            <a:r>
              <a:rPr lang="en-ZA" sz="2400" dirty="0"/>
              <a:t>Simile</a:t>
            </a:r>
          </a:p>
          <a:p>
            <a:pPr marL="895350" indent="-442913"/>
            <a:r>
              <a:rPr lang="en-ZA" sz="2400" dirty="0"/>
              <a:t>Metaphor</a:t>
            </a:r>
          </a:p>
          <a:p>
            <a:pPr marL="895350" indent="-442913"/>
            <a:r>
              <a:rPr lang="en-ZA" sz="2400" dirty="0"/>
              <a:t>Personification</a:t>
            </a:r>
          </a:p>
          <a:p>
            <a:pPr marL="895350" indent="-442913"/>
            <a:r>
              <a:rPr lang="en-ZA" sz="2400" dirty="0"/>
              <a:t>Irony</a:t>
            </a:r>
          </a:p>
          <a:p>
            <a:pPr marL="895350" indent="-442913"/>
            <a:r>
              <a:rPr lang="en-ZA" sz="2400" dirty="0"/>
              <a:t>Allusion</a:t>
            </a:r>
          </a:p>
        </p:txBody>
      </p:sp>
    </p:spTree>
    <p:extLst>
      <p:ext uri="{BB962C8B-B14F-4D97-AF65-F5344CB8AC3E}">
        <p14:creationId xmlns:p14="http://schemas.microsoft.com/office/powerpoint/2010/main" val="221918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Words, words, words!</a:t>
            </a:r>
            <a:endParaRPr lang="en-GB" dirty="0"/>
          </a:p>
        </p:txBody>
      </p:sp>
      <p:sp>
        <p:nvSpPr>
          <p:cNvPr id="7" name="Content Placeholder 3">
            <a:extLst>
              <a:ext uri="{FF2B5EF4-FFF2-40B4-BE49-F238E27FC236}">
                <a16:creationId xmlns="" xmlns:a16="http://schemas.microsoft.com/office/drawing/2014/main" id="{702ED908-1DB0-4BB2-8B61-AC50E94270A6}"/>
              </a:ext>
            </a:extLst>
          </p:cNvPr>
          <p:cNvSpPr txBox="1">
            <a:spLocks/>
          </p:cNvSpPr>
          <p:nvPr/>
        </p:nvSpPr>
        <p:spPr>
          <a:xfrm>
            <a:off x="4038600" y="2514600"/>
            <a:ext cx="3962400" cy="22098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r>
              <a:rPr lang="en-ZA" sz="4400" dirty="0" smtClean="0"/>
              <a:t>Literature</a:t>
            </a:r>
          </a:p>
          <a:p>
            <a:pPr marL="355600" indent="-355600"/>
            <a:r>
              <a:rPr lang="en-ZA" sz="4400" dirty="0" smtClean="0"/>
              <a:t>Fiction</a:t>
            </a:r>
          </a:p>
          <a:p>
            <a:pPr marL="355600" indent="-355600"/>
            <a:r>
              <a:rPr lang="en-ZA" sz="4400" dirty="0" smtClean="0"/>
              <a:t>Non-fiction</a:t>
            </a:r>
            <a:endParaRPr lang="en-Z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2600"/>
            <a:ext cx="2133600" cy="3556000"/>
          </a:xfrm>
          <a:prstGeom prst="rect">
            <a:avLst/>
          </a:prstGeom>
        </p:spPr>
      </p:pic>
    </p:spTree>
    <p:extLst>
      <p:ext uri="{BB962C8B-B14F-4D97-AF65-F5344CB8AC3E}">
        <p14:creationId xmlns:p14="http://schemas.microsoft.com/office/powerpoint/2010/main" val="175792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1263" y="5181600"/>
            <a:ext cx="7467599" cy="9144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ntent Placeholder 2"/>
          <p:cNvSpPr txBox="1">
            <a:spLocks/>
          </p:cNvSpPr>
          <p:nvPr/>
        </p:nvSpPr>
        <p:spPr>
          <a:xfrm>
            <a:off x="641207" y="5381890"/>
            <a:ext cx="1287856" cy="484167"/>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3200" b="1" dirty="0" smtClean="0">
                <a:solidFill>
                  <a:schemeClr val="bg1"/>
                </a:solidFill>
              </a:rPr>
              <a:t>Fact 5</a:t>
            </a:r>
          </a:p>
        </p:txBody>
      </p:sp>
      <p:cxnSp>
        <p:nvCxnSpPr>
          <p:cNvPr id="33" name="Straight Connector 32"/>
          <p:cNvCxnSpPr/>
          <p:nvPr/>
        </p:nvCxnSpPr>
        <p:spPr>
          <a:xfrm>
            <a:off x="1892968" y="5283467"/>
            <a:ext cx="0" cy="715643"/>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Content Placeholder 2"/>
          <p:cNvSpPr txBox="1">
            <a:spLocks/>
          </p:cNvSpPr>
          <p:nvPr/>
        </p:nvSpPr>
        <p:spPr>
          <a:xfrm>
            <a:off x="2081463" y="5473647"/>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dirty="0"/>
              <a:t>Dinosaurs didn’t read and they became extinct!</a:t>
            </a:r>
          </a:p>
        </p:txBody>
      </p:sp>
      <p:sp>
        <p:nvSpPr>
          <p:cNvPr id="27" name="Rectangle 26"/>
          <p:cNvSpPr/>
          <p:nvPr/>
        </p:nvSpPr>
        <p:spPr>
          <a:xfrm>
            <a:off x="464745" y="4191000"/>
            <a:ext cx="7467599"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
          <p:cNvSpPr txBox="1">
            <a:spLocks/>
          </p:cNvSpPr>
          <p:nvPr/>
        </p:nvSpPr>
        <p:spPr>
          <a:xfrm>
            <a:off x="624689" y="4391290"/>
            <a:ext cx="1287856" cy="484167"/>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3200" b="1" dirty="0" smtClean="0">
                <a:solidFill>
                  <a:schemeClr val="bg1"/>
                </a:solidFill>
              </a:rPr>
              <a:t>Fact 4</a:t>
            </a:r>
          </a:p>
        </p:txBody>
      </p:sp>
      <p:cxnSp>
        <p:nvCxnSpPr>
          <p:cNvPr id="29" name="Straight Connector 28"/>
          <p:cNvCxnSpPr/>
          <p:nvPr/>
        </p:nvCxnSpPr>
        <p:spPr>
          <a:xfrm>
            <a:off x="1876450" y="4292867"/>
            <a:ext cx="0" cy="715643"/>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0" name="Content Placeholder 2"/>
          <p:cNvSpPr txBox="1">
            <a:spLocks/>
          </p:cNvSpPr>
          <p:nvPr/>
        </p:nvSpPr>
        <p:spPr>
          <a:xfrm>
            <a:off x="2064945" y="4449687"/>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dirty="0"/>
              <a:t>Books can save your life!</a:t>
            </a:r>
          </a:p>
        </p:txBody>
      </p:sp>
      <p:sp>
        <p:nvSpPr>
          <p:cNvPr id="23" name="Rectangle 22"/>
          <p:cNvSpPr/>
          <p:nvPr/>
        </p:nvSpPr>
        <p:spPr>
          <a:xfrm>
            <a:off x="464745" y="3200400"/>
            <a:ext cx="7467599" cy="9144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txBox="1">
            <a:spLocks/>
          </p:cNvSpPr>
          <p:nvPr/>
        </p:nvSpPr>
        <p:spPr>
          <a:xfrm>
            <a:off x="624689" y="3400690"/>
            <a:ext cx="1287856" cy="484167"/>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3200" b="1" dirty="0" smtClean="0">
                <a:solidFill>
                  <a:schemeClr val="bg1"/>
                </a:solidFill>
              </a:rPr>
              <a:t>Fact 3</a:t>
            </a:r>
          </a:p>
        </p:txBody>
      </p:sp>
      <p:cxnSp>
        <p:nvCxnSpPr>
          <p:cNvPr id="25" name="Straight Connector 24"/>
          <p:cNvCxnSpPr/>
          <p:nvPr/>
        </p:nvCxnSpPr>
        <p:spPr>
          <a:xfrm>
            <a:off x="1876450" y="3302267"/>
            <a:ext cx="0" cy="715643"/>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6" name="Content Placeholder 2"/>
          <p:cNvSpPr txBox="1">
            <a:spLocks/>
          </p:cNvSpPr>
          <p:nvPr/>
        </p:nvSpPr>
        <p:spPr>
          <a:xfrm>
            <a:off x="2064945" y="3329147"/>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dirty="0"/>
              <a:t>Knowledge by osmosis does not exist so you’d better read!</a:t>
            </a:r>
          </a:p>
        </p:txBody>
      </p:sp>
      <p:sp>
        <p:nvSpPr>
          <p:cNvPr id="19" name="Rectangle 18"/>
          <p:cNvSpPr/>
          <p:nvPr/>
        </p:nvSpPr>
        <p:spPr>
          <a:xfrm>
            <a:off x="464745" y="2209800"/>
            <a:ext cx="7467599"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txBox="1">
            <a:spLocks/>
          </p:cNvSpPr>
          <p:nvPr/>
        </p:nvSpPr>
        <p:spPr>
          <a:xfrm>
            <a:off x="624689" y="2410090"/>
            <a:ext cx="1287856" cy="484167"/>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3200" b="1" dirty="0" smtClean="0">
                <a:solidFill>
                  <a:schemeClr val="bg1"/>
                </a:solidFill>
              </a:rPr>
              <a:t>Fact 2</a:t>
            </a:r>
          </a:p>
        </p:txBody>
      </p:sp>
      <p:cxnSp>
        <p:nvCxnSpPr>
          <p:cNvPr id="21" name="Straight Connector 20"/>
          <p:cNvCxnSpPr/>
          <p:nvPr/>
        </p:nvCxnSpPr>
        <p:spPr>
          <a:xfrm>
            <a:off x="1876450" y="2311667"/>
            <a:ext cx="0" cy="715643"/>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2" name="Content Placeholder 2"/>
          <p:cNvSpPr txBox="1">
            <a:spLocks/>
          </p:cNvSpPr>
          <p:nvPr/>
        </p:nvSpPr>
        <p:spPr>
          <a:xfrm>
            <a:off x="2064945" y="2338547"/>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dirty="0"/>
              <a:t>The neighbours will not complain that you are reading </a:t>
            </a:r>
            <a:r>
              <a:rPr lang="en-ZA" dirty="0" smtClean="0"/>
              <a:t>loudly</a:t>
            </a:r>
            <a:r>
              <a:rPr lang="en-ZA" dirty="0" smtClean="0"/>
              <a:t>!</a:t>
            </a:r>
            <a:endParaRPr lang="en-ZA" dirty="0"/>
          </a:p>
        </p:txBody>
      </p:sp>
      <p:sp>
        <p:nvSpPr>
          <p:cNvPr id="15" name="Rectangle 14"/>
          <p:cNvSpPr/>
          <p:nvPr/>
        </p:nvSpPr>
        <p:spPr>
          <a:xfrm>
            <a:off x="457200" y="1219200"/>
            <a:ext cx="7467599" cy="9144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617144" y="1419490"/>
            <a:ext cx="1287856" cy="484167"/>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3200" b="1" dirty="0" smtClean="0">
                <a:solidFill>
                  <a:schemeClr val="bg1"/>
                </a:solidFill>
              </a:rPr>
              <a:t>Fact 1</a:t>
            </a:r>
          </a:p>
        </p:txBody>
      </p:sp>
      <p:cxnSp>
        <p:nvCxnSpPr>
          <p:cNvPr id="17" name="Straight Connector 16"/>
          <p:cNvCxnSpPr/>
          <p:nvPr/>
        </p:nvCxnSpPr>
        <p:spPr>
          <a:xfrm>
            <a:off x="1868905" y="1321067"/>
            <a:ext cx="0" cy="715643"/>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8" name="Content Placeholder 2"/>
          <p:cNvSpPr txBox="1">
            <a:spLocks/>
          </p:cNvSpPr>
          <p:nvPr/>
        </p:nvSpPr>
        <p:spPr>
          <a:xfrm>
            <a:off x="2057400" y="1506631"/>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dirty="0"/>
              <a:t>Reading makes you a </a:t>
            </a:r>
            <a:r>
              <a:rPr lang="en-ZA" dirty="0" smtClean="0"/>
              <a:t>better conversationalist</a:t>
            </a:r>
            <a:r>
              <a:rPr lang="en-ZA" dirty="0"/>
              <a:t>.</a:t>
            </a:r>
          </a:p>
        </p:txBody>
      </p:sp>
      <p:sp>
        <p:nvSpPr>
          <p:cNvPr id="2" name="Title 1"/>
          <p:cNvSpPr>
            <a:spLocks noGrp="1"/>
          </p:cNvSpPr>
          <p:nvPr>
            <p:ph type="title"/>
          </p:nvPr>
        </p:nvSpPr>
        <p:spPr/>
        <p:txBody>
          <a:bodyPr/>
          <a:lstStyle/>
          <a:p>
            <a:r>
              <a:rPr lang="en-ZA" dirty="0"/>
              <a:t>Reading is good for you!</a:t>
            </a:r>
            <a:endParaRPr lang="en-GB" dirty="0"/>
          </a:p>
        </p:txBody>
      </p:sp>
      <p:sp>
        <p:nvSpPr>
          <p:cNvPr id="35" name="Rectangle 34"/>
          <p:cNvSpPr/>
          <p:nvPr/>
        </p:nvSpPr>
        <p:spPr>
          <a:xfrm>
            <a:off x="8424925" y="1371600"/>
            <a:ext cx="719075" cy="41148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375" y="1506631"/>
            <a:ext cx="3814872" cy="4367146"/>
          </a:xfrm>
          <a:prstGeom prst="rect">
            <a:avLst/>
          </a:prstGeom>
        </p:spPr>
      </p:pic>
      <p:sp>
        <p:nvSpPr>
          <p:cNvPr id="37" name="Rectangle 36"/>
          <p:cNvSpPr/>
          <p:nvPr/>
        </p:nvSpPr>
        <p:spPr>
          <a:xfrm>
            <a:off x="8424000" y="1131060"/>
            <a:ext cx="711884" cy="4476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74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0-#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0-#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0-#ppt_h/2"/>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0-#ppt_h/2"/>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1+#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p:bldP spid="27" grpId="0" animBg="1"/>
      <p:bldP spid="28" grpId="0"/>
      <p:bldP spid="30" grpId="0"/>
      <p:bldP spid="23" grpId="0" animBg="1"/>
      <p:bldP spid="24" grpId="0"/>
      <p:bldP spid="26" grpId="0"/>
      <p:bldP spid="19" grpId="0" animBg="1"/>
      <p:bldP spid="20" grpId="0"/>
      <p:bldP spid="22" grpId="0"/>
      <p:bldP spid="15" grpId="0" animBg="1"/>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Characteristics of a good short story</a:t>
            </a:r>
            <a:endParaRPr lang="en-GB" dirty="0"/>
          </a:p>
        </p:txBody>
      </p:sp>
      <p:sp>
        <p:nvSpPr>
          <p:cNvPr id="3" name="Content Placeholder 2"/>
          <p:cNvSpPr>
            <a:spLocks noGrp="1"/>
          </p:cNvSpPr>
          <p:nvPr>
            <p:ph idx="1"/>
          </p:nvPr>
        </p:nvSpPr>
        <p:spPr>
          <a:xfrm>
            <a:off x="838201" y="4705350"/>
            <a:ext cx="6477000" cy="381000"/>
          </a:xfrm>
        </p:spPr>
        <p:txBody>
          <a:bodyPr/>
          <a:lstStyle/>
          <a:p>
            <a:pPr marL="0" indent="0">
              <a:buNone/>
            </a:pPr>
            <a:r>
              <a:rPr lang="en-ZA" sz="2400" dirty="0" smtClean="0"/>
              <a:t>Believable </a:t>
            </a:r>
            <a:r>
              <a:rPr lang="en-ZA" sz="2400" dirty="0" smtClean="0">
                <a:solidFill>
                  <a:srgbClr val="0D7FC5"/>
                </a:solidFill>
              </a:rPr>
              <a:t>characters</a:t>
            </a:r>
            <a:endParaRPr lang="en-ZA" sz="2400" dirty="0">
              <a:solidFill>
                <a:srgbClr val="0D7FC5"/>
              </a:solidFill>
            </a:endParaRPr>
          </a:p>
        </p:txBody>
      </p:sp>
      <p:sp>
        <p:nvSpPr>
          <p:cNvPr id="5" name="Rectangle 4"/>
          <p:cNvSpPr/>
          <p:nvPr/>
        </p:nvSpPr>
        <p:spPr>
          <a:xfrm>
            <a:off x="533400" y="4572000"/>
            <a:ext cx="152400" cy="14478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838201" y="5124450"/>
            <a:ext cx="6477002" cy="414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400" dirty="0" smtClean="0"/>
              <a:t>Realistic</a:t>
            </a:r>
            <a:r>
              <a:rPr lang="en-ZA" sz="2400" dirty="0" smtClean="0">
                <a:solidFill>
                  <a:srgbClr val="FF0000"/>
                </a:solidFill>
              </a:rPr>
              <a:t> </a:t>
            </a:r>
            <a:r>
              <a:rPr lang="en-ZA" sz="2400" dirty="0" smtClean="0">
                <a:solidFill>
                  <a:srgbClr val="0D7FC5"/>
                </a:solidFill>
              </a:rPr>
              <a:t>setting</a:t>
            </a:r>
            <a:r>
              <a:rPr lang="en-ZA" sz="2400" dirty="0" smtClean="0">
                <a:solidFill>
                  <a:srgbClr val="FF0000"/>
                </a:solidFill>
              </a:rPr>
              <a:t> </a:t>
            </a:r>
            <a:r>
              <a:rPr lang="en-ZA" sz="2400" dirty="0" smtClean="0"/>
              <a:t>and</a:t>
            </a:r>
            <a:r>
              <a:rPr lang="en-ZA" sz="2400" dirty="0" smtClean="0">
                <a:solidFill>
                  <a:srgbClr val="FF0000"/>
                </a:solidFill>
              </a:rPr>
              <a:t> </a:t>
            </a:r>
            <a:r>
              <a:rPr lang="en-ZA" sz="2400" dirty="0" smtClean="0">
                <a:solidFill>
                  <a:srgbClr val="0D7FC5"/>
                </a:solidFill>
              </a:rPr>
              <a:t>background</a:t>
            </a:r>
            <a:endParaRPr lang="en-ZA" sz="2400" dirty="0">
              <a:solidFill>
                <a:srgbClr val="0D7FC5"/>
              </a:solidFill>
            </a:endParaRPr>
          </a:p>
        </p:txBody>
      </p:sp>
      <p:sp>
        <p:nvSpPr>
          <p:cNvPr id="8" name="Content Placeholder 2"/>
          <p:cNvSpPr txBox="1">
            <a:spLocks/>
          </p:cNvSpPr>
          <p:nvPr/>
        </p:nvSpPr>
        <p:spPr>
          <a:xfrm>
            <a:off x="838201" y="5576888"/>
            <a:ext cx="6019800" cy="442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400" dirty="0" smtClean="0"/>
              <a:t>Universal</a:t>
            </a:r>
            <a:r>
              <a:rPr lang="en-ZA" sz="2400" dirty="0" smtClean="0">
                <a:solidFill>
                  <a:srgbClr val="FF0000"/>
                </a:solidFill>
              </a:rPr>
              <a:t> </a:t>
            </a:r>
            <a:r>
              <a:rPr lang="en-ZA" sz="2400" dirty="0" smtClean="0">
                <a:solidFill>
                  <a:srgbClr val="0D7FC5"/>
                </a:solidFill>
              </a:rPr>
              <a:t>theme</a:t>
            </a:r>
            <a:endParaRPr lang="en-ZA" sz="2400" dirty="0">
              <a:solidFill>
                <a:srgbClr val="0D7FC5"/>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617" y="1902437"/>
            <a:ext cx="4030792" cy="190859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075668"/>
            <a:ext cx="912678" cy="22677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8779" y="3076184"/>
            <a:ext cx="113577" cy="108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1445" y="1459200"/>
            <a:ext cx="3814872" cy="4367146"/>
          </a:xfrm>
          <a:prstGeom prst="rect">
            <a:avLst/>
          </a:prstGeom>
        </p:spPr>
      </p:pic>
    </p:spTree>
    <p:extLst>
      <p:ext uri="{BB962C8B-B14F-4D97-AF65-F5344CB8AC3E}">
        <p14:creationId xmlns:p14="http://schemas.microsoft.com/office/powerpoint/2010/main" val="6412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7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75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360"/>
                                          </p:val>
                                        </p:tav>
                                        <p:tav tm="100000">
                                          <p:val>
                                            <p:fltVal val="0"/>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features of a short story</a:t>
            </a:r>
            <a:endParaRPr lang="en-GB" dirty="0"/>
          </a:p>
        </p:txBody>
      </p:sp>
      <p:sp>
        <p:nvSpPr>
          <p:cNvPr id="19" name="Rectangle 18"/>
          <p:cNvSpPr/>
          <p:nvPr/>
        </p:nvSpPr>
        <p:spPr>
          <a:xfrm>
            <a:off x="464745" y="1868523"/>
            <a:ext cx="7467599" cy="106679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01842" y="1959890"/>
            <a:ext cx="0" cy="9144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457200" y="1085851"/>
            <a:ext cx="7467599" cy="732755"/>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H="1">
            <a:off x="701842" y="1190778"/>
            <a:ext cx="7545" cy="543073"/>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6" name="Content Placeholder 2"/>
          <p:cNvSpPr txBox="1">
            <a:spLocks/>
          </p:cNvSpPr>
          <p:nvPr/>
        </p:nvSpPr>
        <p:spPr>
          <a:xfrm>
            <a:off x="868204" y="1163273"/>
            <a:ext cx="5715000" cy="627828"/>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smtClean="0"/>
              <a:t>Plot</a:t>
            </a:r>
            <a:endParaRPr lang="en-GB" sz="1400" b="1" dirty="0"/>
          </a:p>
          <a:p>
            <a:pPr>
              <a:lnSpc>
                <a:spcPct val="60000"/>
              </a:lnSpc>
              <a:spcBef>
                <a:spcPts val="600"/>
              </a:spcBef>
            </a:pPr>
            <a:r>
              <a:rPr lang="en-GB" sz="1200" dirty="0"/>
              <a:t>is a series of </a:t>
            </a:r>
            <a:r>
              <a:rPr lang="en-GB" sz="1200" dirty="0" smtClean="0"/>
              <a:t>events</a:t>
            </a:r>
            <a:endParaRPr lang="en-GB" sz="1200" dirty="0"/>
          </a:p>
          <a:p>
            <a:pPr>
              <a:lnSpc>
                <a:spcPct val="60000"/>
              </a:lnSpc>
              <a:spcBef>
                <a:spcPts val="600"/>
              </a:spcBef>
            </a:pPr>
            <a:r>
              <a:rPr lang="en-GB" sz="1200" dirty="0"/>
              <a:t>are the things that happen to the characters. </a:t>
            </a:r>
            <a:r>
              <a:rPr lang="en-GB" sz="1200" dirty="0" smtClean="0"/>
              <a:t> </a:t>
            </a:r>
            <a:endParaRPr lang="en-ZA" sz="1200" dirty="0"/>
          </a:p>
        </p:txBody>
      </p:sp>
      <p:sp>
        <p:nvSpPr>
          <p:cNvPr id="28" name="Content Placeholder 2"/>
          <p:cNvSpPr txBox="1">
            <a:spLocks/>
          </p:cNvSpPr>
          <p:nvPr/>
        </p:nvSpPr>
        <p:spPr>
          <a:xfrm>
            <a:off x="862589" y="1936178"/>
            <a:ext cx="6553200" cy="961825"/>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a:t>Background</a:t>
            </a:r>
            <a:endParaRPr lang="en-GB" sz="1200" dirty="0"/>
          </a:p>
          <a:p>
            <a:pPr>
              <a:lnSpc>
                <a:spcPct val="60000"/>
              </a:lnSpc>
              <a:spcBef>
                <a:spcPts val="600"/>
              </a:spcBef>
            </a:pPr>
            <a:r>
              <a:rPr lang="en-GB" sz="1200" dirty="0" smtClean="0"/>
              <a:t>describes </a:t>
            </a:r>
            <a:r>
              <a:rPr lang="en-GB" sz="1200" dirty="0"/>
              <a:t>the world a character lives in </a:t>
            </a:r>
          </a:p>
          <a:p>
            <a:pPr>
              <a:lnSpc>
                <a:spcPct val="60000"/>
              </a:lnSpc>
              <a:spcBef>
                <a:spcPts val="600"/>
              </a:spcBef>
            </a:pPr>
            <a:r>
              <a:rPr lang="en-GB" sz="1200" dirty="0"/>
              <a:t>could concentrate on a particular type of family, social position or </a:t>
            </a:r>
            <a:r>
              <a:rPr lang="en-GB" sz="1200" dirty="0" smtClean="0"/>
              <a:t>culture</a:t>
            </a:r>
          </a:p>
          <a:p>
            <a:pPr>
              <a:lnSpc>
                <a:spcPct val="60000"/>
              </a:lnSpc>
              <a:spcBef>
                <a:spcPts val="600"/>
              </a:spcBef>
            </a:pPr>
            <a:r>
              <a:rPr lang="en-GB" sz="1200" dirty="0"/>
              <a:t>could be the historical, geographical or political situation in which a </a:t>
            </a:r>
            <a:endParaRPr lang="en-GB" sz="1200" dirty="0" smtClean="0"/>
          </a:p>
          <a:p>
            <a:pPr marL="0" indent="0">
              <a:lnSpc>
                <a:spcPct val="60000"/>
              </a:lnSpc>
              <a:spcBef>
                <a:spcPts val="600"/>
              </a:spcBef>
              <a:buNone/>
            </a:pPr>
            <a:r>
              <a:rPr lang="en-GB" sz="1200" dirty="0" smtClean="0"/>
              <a:t>     character lives .   </a:t>
            </a:r>
            <a:endParaRPr lang="en-GB" sz="1200" dirty="0"/>
          </a:p>
        </p:txBody>
      </p:sp>
      <p:sp>
        <p:nvSpPr>
          <p:cNvPr id="29" name="Rectangle 28"/>
          <p:cNvSpPr/>
          <p:nvPr/>
        </p:nvSpPr>
        <p:spPr>
          <a:xfrm>
            <a:off x="457200" y="2993015"/>
            <a:ext cx="7467599" cy="772356"/>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a:off x="701842" y="3047328"/>
            <a:ext cx="0" cy="612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1" name="Content Placeholder 2"/>
          <p:cNvSpPr txBox="1">
            <a:spLocks/>
          </p:cNvSpPr>
          <p:nvPr/>
        </p:nvSpPr>
        <p:spPr>
          <a:xfrm>
            <a:off x="868204" y="3117756"/>
            <a:ext cx="5715000" cy="609391"/>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smtClean="0"/>
              <a:t>Setting</a:t>
            </a:r>
            <a:endParaRPr lang="en-GB" sz="1200" dirty="0"/>
          </a:p>
          <a:p>
            <a:pPr>
              <a:lnSpc>
                <a:spcPct val="60000"/>
              </a:lnSpc>
              <a:spcBef>
                <a:spcPts val="600"/>
              </a:spcBef>
            </a:pPr>
            <a:r>
              <a:rPr lang="en-GB" sz="1200" dirty="0" smtClean="0"/>
              <a:t>is </a:t>
            </a:r>
            <a:r>
              <a:rPr lang="en-GB" sz="1200" dirty="0"/>
              <a:t>the time and place in which the story happens </a:t>
            </a:r>
            <a:endParaRPr lang="en-GB" sz="1200" dirty="0" smtClean="0"/>
          </a:p>
          <a:p>
            <a:pPr>
              <a:lnSpc>
                <a:spcPct val="60000"/>
              </a:lnSpc>
              <a:spcBef>
                <a:spcPts val="600"/>
              </a:spcBef>
            </a:pPr>
            <a:r>
              <a:rPr lang="en-GB" sz="1200" dirty="0" smtClean="0"/>
              <a:t>answers </a:t>
            </a:r>
            <a:r>
              <a:rPr lang="en-GB" sz="1200" dirty="0"/>
              <a:t>the question when and where the action takes place. </a:t>
            </a:r>
            <a:endParaRPr lang="en-ZA" sz="1200" dirty="0"/>
          </a:p>
        </p:txBody>
      </p:sp>
      <p:sp>
        <p:nvSpPr>
          <p:cNvPr id="32" name="Rectangle 31"/>
          <p:cNvSpPr/>
          <p:nvPr/>
        </p:nvSpPr>
        <p:spPr>
          <a:xfrm>
            <a:off x="464745" y="3830534"/>
            <a:ext cx="7467599" cy="1167881"/>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a:off x="701842" y="3955696"/>
            <a:ext cx="0" cy="93600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Content Placeholder 2"/>
          <p:cNvSpPr txBox="1">
            <a:spLocks/>
          </p:cNvSpPr>
          <p:nvPr/>
        </p:nvSpPr>
        <p:spPr>
          <a:xfrm>
            <a:off x="862589" y="3955696"/>
            <a:ext cx="6553200" cy="991554"/>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smtClean="0"/>
              <a:t>Characters</a:t>
            </a:r>
            <a:endParaRPr lang="en-GB" sz="1200" dirty="0"/>
          </a:p>
          <a:p>
            <a:pPr>
              <a:lnSpc>
                <a:spcPct val="60000"/>
              </a:lnSpc>
              <a:spcBef>
                <a:spcPts val="600"/>
              </a:spcBef>
            </a:pPr>
            <a:r>
              <a:rPr lang="en-GB" sz="1200" dirty="0" smtClean="0"/>
              <a:t>are </a:t>
            </a:r>
            <a:r>
              <a:rPr lang="en-GB" sz="1200" dirty="0"/>
              <a:t>the people in the story </a:t>
            </a:r>
            <a:endParaRPr lang="en-GB" sz="1200" dirty="0" smtClean="0"/>
          </a:p>
          <a:p>
            <a:pPr>
              <a:lnSpc>
                <a:spcPct val="60000"/>
              </a:lnSpc>
              <a:spcBef>
                <a:spcPts val="600"/>
              </a:spcBef>
            </a:pPr>
            <a:r>
              <a:rPr lang="en-GB" sz="1200" dirty="0" smtClean="0"/>
              <a:t>a </a:t>
            </a:r>
            <a:r>
              <a:rPr lang="en-GB" sz="1200" dirty="0"/>
              <a:t>short story only has a few </a:t>
            </a:r>
            <a:r>
              <a:rPr lang="en-GB" sz="1200" dirty="0" smtClean="0"/>
              <a:t>characters</a:t>
            </a:r>
          </a:p>
          <a:p>
            <a:pPr>
              <a:lnSpc>
                <a:spcPct val="60000"/>
              </a:lnSpc>
              <a:spcBef>
                <a:spcPts val="600"/>
              </a:spcBef>
            </a:pPr>
            <a:r>
              <a:rPr lang="en-GB" sz="1200" dirty="0" smtClean="0"/>
              <a:t>characters </a:t>
            </a:r>
            <a:r>
              <a:rPr lang="en-GB" sz="1200" dirty="0"/>
              <a:t>come to life by what they say, do and think and by what other </a:t>
            </a:r>
            <a:endParaRPr lang="en-GB" sz="1200" dirty="0" smtClean="0"/>
          </a:p>
          <a:p>
            <a:pPr marL="0" indent="0">
              <a:lnSpc>
                <a:spcPct val="60000"/>
              </a:lnSpc>
              <a:spcBef>
                <a:spcPts val="600"/>
              </a:spcBef>
              <a:buNone/>
            </a:pPr>
            <a:r>
              <a:rPr lang="en-GB" sz="1200" dirty="0"/>
              <a:t> </a:t>
            </a:r>
            <a:r>
              <a:rPr lang="en-GB" sz="1200" dirty="0" smtClean="0"/>
              <a:t>    characters </a:t>
            </a:r>
            <a:r>
              <a:rPr lang="en-GB" sz="1200" dirty="0"/>
              <a:t>say about them or think of them. </a:t>
            </a:r>
          </a:p>
        </p:txBody>
      </p:sp>
      <p:sp>
        <p:nvSpPr>
          <p:cNvPr id="37" name="Rectangle 36"/>
          <p:cNvSpPr/>
          <p:nvPr/>
        </p:nvSpPr>
        <p:spPr>
          <a:xfrm>
            <a:off x="464745" y="5055437"/>
            <a:ext cx="7467599" cy="795229"/>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709387" y="5131057"/>
            <a:ext cx="0" cy="640270"/>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39" name="Content Placeholder 2"/>
          <p:cNvSpPr txBox="1">
            <a:spLocks/>
          </p:cNvSpPr>
          <p:nvPr/>
        </p:nvSpPr>
        <p:spPr>
          <a:xfrm>
            <a:off x="875748" y="5160900"/>
            <a:ext cx="6820451" cy="726054"/>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60000"/>
              </a:lnSpc>
              <a:spcBef>
                <a:spcPts val="600"/>
              </a:spcBef>
              <a:buNone/>
            </a:pPr>
            <a:r>
              <a:rPr lang="en-ZA" sz="1400" b="1" dirty="0" smtClean="0"/>
              <a:t>Theme</a:t>
            </a:r>
            <a:endParaRPr lang="en-GB" sz="1200" dirty="0"/>
          </a:p>
          <a:p>
            <a:pPr>
              <a:lnSpc>
                <a:spcPct val="60000"/>
              </a:lnSpc>
              <a:spcBef>
                <a:spcPts val="600"/>
              </a:spcBef>
            </a:pPr>
            <a:r>
              <a:rPr lang="en-GB" sz="1200" dirty="0"/>
              <a:t>is the main idea, message or belief in the short story – some examples of common themes are: fear </a:t>
            </a:r>
            <a:r>
              <a:rPr lang="en-GB" sz="1200" dirty="0" smtClean="0"/>
              <a:t>of </a:t>
            </a:r>
          </a:p>
          <a:p>
            <a:pPr marL="0" indent="0">
              <a:lnSpc>
                <a:spcPct val="60000"/>
              </a:lnSpc>
              <a:spcBef>
                <a:spcPts val="600"/>
              </a:spcBef>
              <a:buNone/>
            </a:pPr>
            <a:r>
              <a:rPr lang="en-GB" sz="1200" dirty="0" smtClean="0"/>
              <a:t>    failure</a:t>
            </a:r>
            <a:r>
              <a:rPr lang="en-GB" sz="1200" dirty="0"/>
              <a:t>, forbidden love, jealousy, greed, the dangers of loneliness, childhood memories. </a:t>
            </a:r>
            <a:endParaRPr lang="en-ZA" sz="1200" dirty="0"/>
          </a:p>
        </p:txBody>
      </p:sp>
      <p:sp>
        <p:nvSpPr>
          <p:cNvPr id="43" name="Title 1"/>
          <p:cNvSpPr txBox="1">
            <a:spLocks/>
          </p:cNvSpPr>
          <p:nvPr/>
        </p:nvSpPr>
        <p:spPr>
          <a:xfrm>
            <a:off x="238124" y="5926286"/>
            <a:ext cx="7905750" cy="250160"/>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ZA" sz="1600" b="0" i="1" dirty="0" smtClean="0"/>
              <a:t>Diagram 1 : Key features of a short story</a:t>
            </a:r>
            <a:endParaRPr lang="en-GB" sz="1600" b="0" i="1"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445" y="1459200"/>
            <a:ext cx="3814872" cy="4367146"/>
          </a:xfrm>
          <a:prstGeom prst="rect">
            <a:avLst/>
          </a:prstGeom>
        </p:spPr>
      </p:pic>
      <p:sp>
        <p:nvSpPr>
          <p:cNvPr id="20" name="Rectangle 19"/>
          <p:cNvSpPr/>
          <p:nvPr/>
        </p:nvSpPr>
        <p:spPr>
          <a:xfrm>
            <a:off x="8424000" y="1131060"/>
            <a:ext cx="711884" cy="4476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25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0-#ppt_w/2"/>
                                          </p:val>
                                        </p:tav>
                                        <p:tav tm="100000">
                                          <p:val>
                                            <p:strVal val="#ppt_x"/>
                                          </p:val>
                                        </p:tav>
                                      </p:tavLst>
                                    </p:anim>
                                    <p:anim calcmode="lin" valueType="num">
                                      <p:cBhvr additive="base">
                                        <p:cTn id="43" dur="500" fill="hold"/>
                                        <p:tgtEl>
                                          <p:spTgt spid="2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1+#ppt_w/2"/>
                                          </p:val>
                                        </p:tav>
                                        <p:tav tm="100000">
                                          <p:val>
                                            <p:strVal val="#ppt_x"/>
                                          </p:val>
                                        </p:tav>
                                      </p:tavLst>
                                    </p:anim>
                                    <p:anim calcmode="lin" valueType="num">
                                      <p:cBhvr additive="base">
                                        <p:cTn id="47" dur="50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0-#ppt_w/2"/>
                                          </p:val>
                                        </p:tav>
                                        <p:tav tm="100000">
                                          <p:val>
                                            <p:strVal val="#ppt_x"/>
                                          </p:val>
                                        </p:tav>
                                      </p:tavLst>
                                    </p:anim>
                                    <p:anim calcmode="lin" valueType="num">
                                      <p:cBhvr additive="base">
                                        <p:cTn id="57" dur="500" fill="hold"/>
                                        <p:tgtEl>
                                          <p:spTgt spid="3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0-#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1+#ppt_w/2"/>
                                          </p:val>
                                        </p:tav>
                                        <p:tav tm="100000">
                                          <p:val>
                                            <p:strVal val="#ppt_x"/>
                                          </p:val>
                                        </p:tav>
                                      </p:tavLst>
                                    </p:anim>
                                    <p:anim calcmode="lin" valueType="num">
                                      <p:cBhvr additive="base">
                                        <p:cTn id="75" dur="500" fill="hold"/>
                                        <p:tgtEl>
                                          <p:spTgt spid="38"/>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6" grpId="0"/>
      <p:bldP spid="28" grpId="0"/>
      <p:bldP spid="29" grpId="0" animBg="1"/>
      <p:bldP spid="31" grpId="0"/>
      <p:bldP spid="32" grpId="0" animBg="1"/>
      <p:bldP spid="34" grpId="0"/>
      <p:bldP spid="37" grpId="0" animBg="1"/>
      <p:bldP spid="39"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smtClean="0"/>
              <a:t>Learning activity 11.1</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3" y="411599"/>
            <a:ext cx="1835756"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See how well you understand this section. Complete Learning </a:t>
            </a:r>
            <a:r>
              <a:rPr lang="en-ZA" sz="1800" b="0" dirty="0" smtClean="0">
                <a:solidFill>
                  <a:schemeClr val="tx1"/>
                </a:solidFill>
              </a:rPr>
              <a:t>activity </a:t>
            </a:r>
            <a:r>
              <a:rPr lang="en-ZA" sz="1800" b="0" dirty="0">
                <a:solidFill>
                  <a:schemeClr val="tx1"/>
                </a:solidFill>
              </a:rPr>
              <a:t>11.1 on page </a:t>
            </a:r>
            <a:r>
              <a:rPr lang="en-ZA" sz="1800" b="0" dirty="0" smtClean="0">
                <a:solidFill>
                  <a:schemeClr val="tx1"/>
                </a:solidFill>
              </a:rPr>
              <a:t>164 </a:t>
            </a:r>
            <a:r>
              <a:rPr lang="en-ZA" sz="1800" b="0" dirty="0">
                <a:solidFill>
                  <a:schemeClr val="tx1"/>
                </a:solidFill>
              </a:rPr>
              <a:t>of the </a:t>
            </a:r>
            <a:r>
              <a:rPr lang="en-ZA" sz="1800" b="0" i="1" dirty="0">
                <a:solidFill>
                  <a:schemeClr val="tx1"/>
                </a:solidFill>
              </a:rPr>
              <a:t>Student’s Book.</a:t>
            </a:r>
            <a:endParaRPr lang="en-ZA" sz="1800" b="0" dirty="0">
              <a:solidFill>
                <a:schemeClr val="tx1"/>
              </a:solidFill>
            </a:endParaRPr>
          </a:p>
        </p:txBody>
      </p:sp>
    </p:spTree>
    <p:extLst>
      <p:ext uri="{BB962C8B-B14F-4D97-AF65-F5344CB8AC3E}">
        <p14:creationId xmlns:p14="http://schemas.microsoft.com/office/powerpoint/2010/main" val="381776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5762</TotalTime>
  <Words>1469</Words>
  <Application>Microsoft Office PowerPoint</Application>
  <PresentationFormat>On-screen Show (4:3)</PresentationFormat>
  <Paragraphs>168</Paragraphs>
  <Slides>31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Aharoni</vt:lpstr>
      <vt:lpstr>Arial</vt:lpstr>
      <vt:lpstr>Calibri</vt:lpstr>
      <vt:lpstr>Calibri Light</vt:lpstr>
      <vt:lpstr>Courier New</vt:lpstr>
      <vt:lpstr>Times New Roman</vt:lpstr>
      <vt:lpstr>Wingdings</vt:lpstr>
      <vt:lpstr>Office Theme</vt:lpstr>
      <vt:lpstr>English: First Additional Language</vt:lpstr>
      <vt:lpstr>Read and listen for enjoyment</vt:lpstr>
      <vt:lpstr>Overview</vt:lpstr>
      <vt:lpstr>Overview (continued)</vt:lpstr>
      <vt:lpstr>Words, words, words!</vt:lpstr>
      <vt:lpstr>Reading is good for you!</vt:lpstr>
      <vt:lpstr>Characteristics of a good short story</vt:lpstr>
      <vt:lpstr>Key features of a short story</vt:lpstr>
      <vt:lpstr>Learning activity 11.1</vt:lpstr>
      <vt:lpstr>Structure of a short story</vt:lpstr>
      <vt:lpstr>Structure of a short story</vt:lpstr>
      <vt:lpstr>Structure of a short story</vt:lpstr>
      <vt:lpstr>Structure of a short story</vt:lpstr>
      <vt:lpstr>Structure of a short story</vt:lpstr>
      <vt:lpstr>Learning activity 11.2</vt:lpstr>
      <vt:lpstr>Writing Techniques and Stylistic Devices: Figures of speech </vt:lpstr>
      <vt:lpstr>Simile</vt:lpstr>
      <vt:lpstr>Metaphor</vt:lpstr>
      <vt:lpstr>Personification</vt:lpstr>
      <vt:lpstr>Irony</vt:lpstr>
      <vt:lpstr>Allusion</vt:lpstr>
      <vt:lpstr>Idioms and proverbs</vt:lpstr>
      <vt:lpstr>Learning activity 11.3</vt:lpstr>
      <vt:lpstr>Learning activity 11.4</vt:lpstr>
      <vt:lpstr>Learning activity 11.5</vt:lpstr>
      <vt:lpstr>Learning activity 11.6</vt:lpstr>
      <vt:lpstr>Learning activity 11.7</vt:lpstr>
      <vt:lpstr>Learning activity 11.8</vt:lpstr>
      <vt:lpstr>Summary of Module 11</vt:lpstr>
      <vt:lpstr>Formative assessment</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Communication</dc:title>
  <dc:creator>Sharon Quinn</dc:creator>
  <cp:lastModifiedBy>Tease, Itumeleng, Springer</cp:lastModifiedBy>
  <cp:revision>893</cp:revision>
  <dcterms:created xsi:type="dcterms:W3CDTF">2017-05-30T11:35:06Z</dcterms:created>
  <dcterms:modified xsi:type="dcterms:W3CDTF">2017-12-01T10:43:35Z</dcterms:modified>
</cp:coreProperties>
</file>