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8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9991F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1334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6" Type="http://schemas.openxmlformats.org/officeDocument/2006/relationships/image" Target="../media/image14.wmf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49.wmf"/><Relationship Id="rId1" Type="http://schemas.openxmlformats.org/officeDocument/2006/relationships/image" Target="../media/image48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7" Type="http://schemas.openxmlformats.org/officeDocument/2006/relationships/image" Target="../media/image55.wmf"/><Relationship Id="rId2" Type="http://schemas.openxmlformats.org/officeDocument/2006/relationships/image" Target="../media/image51.wmf"/><Relationship Id="rId1" Type="http://schemas.openxmlformats.org/officeDocument/2006/relationships/image" Target="../media/image50.wmf"/><Relationship Id="rId6" Type="http://schemas.openxmlformats.org/officeDocument/2006/relationships/image" Target="../media/image54.wmf"/><Relationship Id="rId5" Type="http://schemas.openxmlformats.org/officeDocument/2006/relationships/image" Target="../media/image9.wmf"/><Relationship Id="rId4" Type="http://schemas.openxmlformats.org/officeDocument/2006/relationships/image" Target="../media/image53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image" Target="../media/image58.wmf"/><Relationship Id="rId1" Type="http://schemas.openxmlformats.org/officeDocument/2006/relationships/image" Target="../media/image57.wmf"/><Relationship Id="rId4" Type="http://schemas.openxmlformats.org/officeDocument/2006/relationships/image" Target="../media/image60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image" Target="../media/image63.wmf"/><Relationship Id="rId1" Type="http://schemas.openxmlformats.org/officeDocument/2006/relationships/image" Target="../media/image62.wmf"/><Relationship Id="rId5" Type="http://schemas.openxmlformats.org/officeDocument/2006/relationships/image" Target="../media/image66.wmf"/><Relationship Id="rId4" Type="http://schemas.openxmlformats.org/officeDocument/2006/relationships/image" Target="../media/image65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69.wmf"/><Relationship Id="rId2" Type="http://schemas.openxmlformats.org/officeDocument/2006/relationships/image" Target="../media/image68.wmf"/><Relationship Id="rId1" Type="http://schemas.openxmlformats.org/officeDocument/2006/relationships/image" Target="../media/image67.wmf"/><Relationship Id="rId6" Type="http://schemas.openxmlformats.org/officeDocument/2006/relationships/image" Target="../media/image72.wmf"/><Relationship Id="rId5" Type="http://schemas.openxmlformats.org/officeDocument/2006/relationships/image" Target="../media/image71.wmf"/><Relationship Id="rId4" Type="http://schemas.openxmlformats.org/officeDocument/2006/relationships/image" Target="../media/image70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75.wmf"/><Relationship Id="rId2" Type="http://schemas.openxmlformats.org/officeDocument/2006/relationships/image" Target="../media/image74.wmf"/><Relationship Id="rId1" Type="http://schemas.openxmlformats.org/officeDocument/2006/relationships/image" Target="../media/image73.wmf"/><Relationship Id="rId5" Type="http://schemas.openxmlformats.org/officeDocument/2006/relationships/image" Target="../media/image77.wmf"/><Relationship Id="rId4" Type="http://schemas.openxmlformats.org/officeDocument/2006/relationships/image" Target="../media/image7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6" Type="http://schemas.openxmlformats.org/officeDocument/2006/relationships/image" Target="../media/image21.wmf"/><Relationship Id="rId5" Type="http://schemas.openxmlformats.org/officeDocument/2006/relationships/image" Target="../media/image20.wmf"/><Relationship Id="rId4" Type="http://schemas.openxmlformats.org/officeDocument/2006/relationships/image" Target="../media/image19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7" Type="http://schemas.openxmlformats.org/officeDocument/2006/relationships/image" Target="../media/image28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6" Type="http://schemas.openxmlformats.org/officeDocument/2006/relationships/image" Target="../media/image27.wmf"/><Relationship Id="rId5" Type="http://schemas.openxmlformats.org/officeDocument/2006/relationships/image" Target="../media/image26.wmf"/><Relationship Id="rId4" Type="http://schemas.openxmlformats.org/officeDocument/2006/relationships/image" Target="../media/image25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5" Type="http://schemas.openxmlformats.org/officeDocument/2006/relationships/image" Target="../media/image31.wmf"/><Relationship Id="rId4" Type="http://schemas.openxmlformats.org/officeDocument/2006/relationships/image" Target="../media/image30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Relationship Id="rId4" Type="http://schemas.openxmlformats.org/officeDocument/2006/relationships/image" Target="../media/image37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Relationship Id="rId4" Type="http://schemas.openxmlformats.org/officeDocument/2006/relationships/image" Target="../media/image10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Relationship Id="rId4" Type="http://schemas.openxmlformats.org/officeDocument/2006/relationships/image" Target="../media/image47.w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ook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1001" y="2497069"/>
            <a:ext cx="7915274" cy="2114552"/>
          </a:xfrm>
        </p:spPr>
        <p:txBody>
          <a:bodyPr anchor="b">
            <a:normAutofit/>
          </a:bodyPr>
          <a:lstStyle>
            <a:lvl1pPr algn="ctr">
              <a:defRPr sz="7200" b="1">
                <a:latin typeface="+mn-lt"/>
              </a:defRPr>
            </a:lvl1pPr>
          </a:lstStyle>
          <a:p>
            <a:r>
              <a:rPr lang="en-US" dirty="0"/>
              <a:t>Book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1001" y="4689678"/>
            <a:ext cx="7915274" cy="1495425"/>
          </a:xfrm>
        </p:spPr>
        <p:txBody>
          <a:bodyPr>
            <a:normAutofit/>
          </a:bodyPr>
          <a:lstStyle>
            <a:lvl1pPr marL="0" indent="0" algn="ctr">
              <a:buNone/>
              <a:defRPr sz="40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Level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692" y="480765"/>
            <a:ext cx="3635892" cy="1033709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54553" y="6371015"/>
            <a:ext cx="3433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200">
                <a:solidFill>
                  <a:prstClr val="black"/>
                </a:solidFill>
              </a:defRPr>
            </a:lvl1pPr>
          </a:lstStyle>
          <a:p>
            <a:pPr defTabSz="457200"/>
            <a:r>
              <a:rPr lang="en-ZA" sz="2400" b="1" dirty="0" smtClean="0">
                <a:solidFill>
                  <a:prstClr val="white"/>
                </a:solidFill>
              </a:rPr>
              <a:t>Mathematics N2</a:t>
            </a:r>
            <a:endParaRPr lang="en-ZA" sz="2400" b="1" dirty="0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503583" y="5844209"/>
            <a:ext cx="2655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" action="ppaction://hlinkshowjump?jump=lastslide"/>
              </a:rPr>
              <a:t>*see</a:t>
            </a:r>
            <a:r>
              <a:rPr lang="en-US" baseline="0" dirty="0" smtClean="0">
                <a:hlinkClick r:id="" action="ppaction://hlinkshowjump?jump=lastslide"/>
              </a:rPr>
              <a:t> terms and conditions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25967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pic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385762" y="1540567"/>
            <a:ext cx="7910513" cy="2636839"/>
          </a:xfrm>
        </p:spPr>
        <p:txBody>
          <a:bodyPr anchor="b">
            <a:normAutofit/>
          </a:bodyPr>
          <a:lstStyle>
            <a:lvl1pPr algn="l">
              <a:defRPr sz="6600" b="1">
                <a:latin typeface="+mn-lt"/>
              </a:defRPr>
            </a:lvl1pPr>
          </a:lstStyle>
          <a:p>
            <a:r>
              <a:rPr lang="en-US" dirty="0" smtClean="0"/>
              <a:t>Topic title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85763" y="4323750"/>
            <a:ext cx="7910513" cy="1500187"/>
          </a:xfrm>
        </p:spPr>
        <p:txBody>
          <a:bodyPr>
            <a:normAutofit/>
          </a:bodyPr>
          <a:lstStyle>
            <a:lvl1pPr marL="0" indent="0" algn="l">
              <a:buNone/>
              <a:defRPr sz="4000" b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Topic number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991" y="256559"/>
            <a:ext cx="2232284" cy="6346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991" y="256559"/>
            <a:ext cx="2232284" cy="634653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54553" y="6371015"/>
            <a:ext cx="3433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200">
                <a:solidFill>
                  <a:prstClr val="black"/>
                </a:solidFill>
              </a:defRPr>
            </a:lvl1pPr>
          </a:lstStyle>
          <a:p>
            <a:pPr defTabSz="457200"/>
            <a:r>
              <a:rPr lang="en-ZA" sz="2400" b="1" dirty="0" smtClean="0">
                <a:solidFill>
                  <a:prstClr val="white"/>
                </a:solidFill>
              </a:rPr>
              <a:t>Mathematics N2</a:t>
            </a:r>
            <a:endParaRPr lang="en-ZA" sz="24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430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Modul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5762" y="1593576"/>
            <a:ext cx="7910513" cy="2636839"/>
          </a:xfrm>
        </p:spPr>
        <p:txBody>
          <a:bodyPr anchor="b">
            <a:normAutofit/>
          </a:bodyPr>
          <a:lstStyle>
            <a:lvl1pPr algn="l">
              <a:defRPr sz="5400" b="1">
                <a:latin typeface="+mn-lt"/>
              </a:defRPr>
            </a:lvl1pPr>
          </a:lstStyle>
          <a:p>
            <a:r>
              <a:rPr lang="en-US" dirty="0"/>
              <a:t>Module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85762" y="4325334"/>
            <a:ext cx="7910513" cy="1500187"/>
          </a:xfrm>
        </p:spPr>
        <p:txBody>
          <a:bodyPr>
            <a:normAutofit/>
          </a:bodyPr>
          <a:lstStyle>
            <a:lvl1pPr marL="0" indent="0" algn="l">
              <a:buNone/>
              <a:defRPr sz="3000" b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Module number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991" y="256559"/>
            <a:ext cx="2232284" cy="634653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54553" y="6371015"/>
            <a:ext cx="3433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200">
                <a:solidFill>
                  <a:prstClr val="black"/>
                </a:solidFill>
              </a:defRPr>
            </a:lvl1pPr>
          </a:lstStyle>
          <a:p>
            <a:pPr defTabSz="457200"/>
            <a:r>
              <a:rPr lang="en-ZA" sz="2400" b="1" dirty="0" smtClean="0">
                <a:solidFill>
                  <a:prstClr val="white"/>
                </a:solidFill>
              </a:rPr>
              <a:t>Mathematics N2</a:t>
            </a:r>
            <a:endParaRPr lang="en-ZA" sz="2400" b="1" dirty="0">
              <a:solidFill>
                <a:prstClr val="white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340147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mmative assess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13714" y="4455679"/>
            <a:ext cx="7910513" cy="1500187"/>
          </a:xfrm>
        </p:spPr>
        <p:txBody>
          <a:bodyPr>
            <a:normAutofit/>
          </a:bodyPr>
          <a:lstStyle>
            <a:lvl1pPr marL="0" indent="0" algn="l">
              <a:buNone/>
              <a:defRPr sz="3000" b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Module 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991" y="256559"/>
            <a:ext cx="2232284" cy="63465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5761" y="2064547"/>
            <a:ext cx="789286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endParaRPr lang="en-US" sz="5000" dirty="0">
              <a:solidFill>
                <a:prstClr val="black"/>
              </a:solidFill>
            </a:endParaRPr>
          </a:p>
          <a:p>
            <a:pPr defTabSz="457200"/>
            <a:endParaRPr lang="en-US" sz="5000" dirty="0">
              <a:solidFill>
                <a:prstClr val="black"/>
              </a:solidFill>
            </a:endParaRPr>
          </a:p>
          <a:p>
            <a:pPr defTabSz="457200"/>
            <a:r>
              <a:rPr lang="en-US" sz="4800" b="1" dirty="0">
                <a:solidFill>
                  <a:prstClr val="black"/>
                </a:solidFill>
              </a:rPr>
              <a:t>Summative assessment</a:t>
            </a:r>
            <a:endParaRPr lang="en-GB" sz="4800" b="1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54553" y="6371015"/>
            <a:ext cx="3433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200">
                <a:solidFill>
                  <a:prstClr val="black"/>
                </a:solidFill>
              </a:defRPr>
            </a:lvl1pPr>
          </a:lstStyle>
          <a:p>
            <a:pPr defTabSz="457200"/>
            <a:r>
              <a:rPr lang="en-ZA" sz="2400" b="1" dirty="0" smtClean="0">
                <a:solidFill>
                  <a:prstClr val="white"/>
                </a:solidFill>
              </a:rPr>
              <a:t>Mathematics N2</a:t>
            </a:r>
            <a:endParaRPr lang="en-ZA" sz="2400" b="1" dirty="0">
              <a:solidFill>
                <a:prstClr val="whit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515801" y="573885"/>
            <a:ext cx="2015366" cy="295274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34577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rning activ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991" y="256559"/>
            <a:ext cx="2232284" cy="634653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460615" y="3951325"/>
            <a:ext cx="8051800" cy="1187450"/>
          </a:xfrm>
        </p:spPr>
        <p:txBody>
          <a:bodyPr>
            <a:normAutofit/>
          </a:bodyPr>
          <a:lstStyle>
            <a:lvl1pPr marL="0" indent="0" algn="l" defTabSz="457200" rtl="0" eaLnBrk="1" latinLnBrk="0" hangingPunct="1">
              <a:buNone/>
              <a:defRPr lang="en-US" sz="40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Assessment activity number</a:t>
            </a:r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54553" y="6371015"/>
            <a:ext cx="3433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200">
                <a:solidFill>
                  <a:prstClr val="black"/>
                </a:solidFill>
              </a:defRPr>
            </a:lvl1pPr>
          </a:lstStyle>
          <a:p>
            <a:pPr defTabSz="457200"/>
            <a:r>
              <a:rPr lang="en-ZA" sz="2400" b="1" dirty="0" smtClean="0">
                <a:solidFill>
                  <a:prstClr val="white"/>
                </a:solidFill>
              </a:rPr>
              <a:t>Mathematics N2</a:t>
            </a:r>
            <a:endParaRPr lang="en-ZA" sz="2400" b="1" dirty="0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515801" y="573885"/>
            <a:ext cx="2015366" cy="295274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13730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162625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rms and condi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692" y="480765"/>
            <a:ext cx="3635892" cy="10337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81990" y="2065530"/>
            <a:ext cx="7913294" cy="78645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1159674" y="2839069"/>
            <a:ext cx="6639119" cy="268247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381990" y="5618365"/>
            <a:ext cx="7815749" cy="676715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54553" y="6371015"/>
            <a:ext cx="3433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200">
                <a:solidFill>
                  <a:prstClr val="black"/>
                </a:solidFill>
              </a:defRPr>
            </a:lvl1pPr>
          </a:lstStyle>
          <a:p>
            <a:pPr defTabSz="457200"/>
            <a:r>
              <a:rPr lang="en-ZA" sz="2400" b="1" dirty="0" smtClean="0">
                <a:solidFill>
                  <a:prstClr val="white"/>
                </a:solidFill>
              </a:rPr>
              <a:t>Mathematics N2</a:t>
            </a:r>
            <a:endParaRPr lang="en-ZA" sz="2400" b="1" dirty="0">
              <a:solidFill>
                <a:prstClr val="white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51464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1" y="365127"/>
            <a:ext cx="7905750" cy="7207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1" y="1285875"/>
            <a:ext cx="7905751" cy="4891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8424000" y="2"/>
            <a:ext cx="720000" cy="685189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ZA" sz="18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324794"/>
            <a:ext cx="9144000" cy="540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ZA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373906" y="6324600"/>
            <a:ext cx="2770094" cy="533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2600" b="1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TVET</a:t>
            </a:r>
            <a:r>
              <a:rPr lang="en-US" sz="2600" b="1" baseline="0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 FIRST NATED</a:t>
            </a:r>
            <a:endParaRPr lang="en-GB" sz="2600" b="1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6883" y="5441220"/>
            <a:ext cx="2547117" cy="419247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54553" y="6371015"/>
            <a:ext cx="3433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200">
                <a:solidFill>
                  <a:prstClr val="black"/>
                </a:solidFill>
              </a:defRPr>
            </a:lvl1pPr>
          </a:lstStyle>
          <a:p>
            <a:pPr defTabSz="457200"/>
            <a:r>
              <a:rPr lang="en-ZA" sz="2400" b="1" dirty="0" smtClean="0">
                <a:solidFill>
                  <a:prstClr val="white"/>
                </a:solidFill>
              </a:rPr>
              <a:t>Mathematics N2</a:t>
            </a:r>
            <a:endParaRPr lang="en-ZA" sz="2400" b="1" dirty="0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3759" y="5577324"/>
            <a:ext cx="740482" cy="740482"/>
          </a:xfrm>
          <a:prstGeom prst="rect">
            <a:avLst/>
          </a:prstGeom>
        </p:spPr>
      </p:pic>
    </p:spTree>
    <p:custDataLst>
      <p:tags r:id="rId9"/>
    </p:custDataLst>
    <p:extLst>
      <p:ext uri="{BB962C8B-B14F-4D97-AF65-F5344CB8AC3E}">
        <p14:creationId xmlns:p14="http://schemas.microsoft.com/office/powerpoint/2010/main" val="1014585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8" r:id="rId6"/>
    <p:sldLayoutId id="2147483667" r:id="rId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3" Type="http://schemas.openxmlformats.org/officeDocument/2006/relationships/oleObject" Target="../embeddings/oleObject28.bin"/><Relationship Id="rId7" Type="http://schemas.openxmlformats.org/officeDocument/2006/relationships/oleObject" Target="../embeddings/oleObject3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5.wmf"/><Relationship Id="rId5" Type="http://schemas.openxmlformats.org/officeDocument/2006/relationships/oleObject" Target="../embeddings/oleObject29.bin"/><Relationship Id="rId10" Type="http://schemas.openxmlformats.org/officeDocument/2006/relationships/image" Target="../media/image37.wmf"/><Relationship Id="rId4" Type="http://schemas.openxmlformats.org/officeDocument/2006/relationships/image" Target="../media/image34.wmf"/><Relationship Id="rId9" Type="http://schemas.openxmlformats.org/officeDocument/2006/relationships/oleObject" Target="../embeddings/oleObject31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3" Type="http://schemas.openxmlformats.org/officeDocument/2006/relationships/oleObject" Target="../embeddings/oleObject32.bin"/><Relationship Id="rId7" Type="http://schemas.openxmlformats.org/officeDocument/2006/relationships/oleObject" Target="../embeddings/oleObject3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9.wmf"/><Relationship Id="rId5" Type="http://schemas.openxmlformats.org/officeDocument/2006/relationships/oleObject" Target="../embeddings/oleObject33.bin"/><Relationship Id="rId10" Type="http://schemas.openxmlformats.org/officeDocument/2006/relationships/image" Target="../media/image10.wmf"/><Relationship Id="rId4" Type="http://schemas.openxmlformats.org/officeDocument/2006/relationships/image" Target="../media/image38.wmf"/><Relationship Id="rId9" Type="http://schemas.openxmlformats.org/officeDocument/2006/relationships/oleObject" Target="../embeddings/oleObject35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3" Type="http://schemas.openxmlformats.org/officeDocument/2006/relationships/oleObject" Target="../embeddings/oleObject36.bin"/><Relationship Id="rId7" Type="http://schemas.openxmlformats.org/officeDocument/2006/relationships/oleObject" Target="../embeddings/oleObject3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2.wmf"/><Relationship Id="rId5" Type="http://schemas.openxmlformats.org/officeDocument/2006/relationships/oleObject" Target="../embeddings/oleObject37.bin"/><Relationship Id="rId4" Type="http://schemas.openxmlformats.org/officeDocument/2006/relationships/image" Target="../media/image41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3" Type="http://schemas.openxmlformats.org/officeDocument/2006/relationships/oleObject" Target="../embeddings/oleObject39.bin"/><Relationship Id="rId7" Type="http://schemas.openxmlformats.org/officeDocument/2006/relationships/oleObject" Target="../embeddings/oleObject4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5.wmf"/><Relationship Id="rId5" Type="http://schemas.openxmlformats.org/officeDocument/2006/relationships/oleObject" Target="../embeddings/oleObject40.bin"/><Relationship Id="rId10" Type="http://schemas.openxmlformats.org/officeDocument/2006/relationships/image" Target="../media/image47.wmf"/><Relationship Id="rId4" Type="http://schemas.openxmlformats.org/officeDocument/2006/relationships/image" Target="../media/image44.wmf"/><Relationship Id="rId9" Type="http://schemas.openxmlformats.org/officeDocument/2006/relationships/oleObject" Target="../embeddings/oleObject42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oleObject" Target="../embeddings/oleObject43.bin"/><Relationship Id="rId7" Type="http://schemas.openxmlformats.org/officeDocument/2006/relationships/oleObject" Target="../embeddings/oleObject4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9.wmf"/><Relationship Id="rId5" Type="http://schemas.openxmlformats.org/officeDocument/2006/relationships/oleObject" Target="../embeddings/oleObject44.bin"/><Relationship Id="rId4" Type="http://schemas.openxmlformats.org/officeDocument/2006/relationships/image" Target="../media/image48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wmf"/><Relationship Id="rId13" Type="http://schemas.openxmlformats.org/officeDocument/2006/relationships/oleObject" Target="../embeddings/oleObject51.bin"/><Relationship Id="rId3" Type="http://schemas.openxmlformats.org/officeDocument/2006/relationships/oleObject" Target="../embeddings/oleObject46.bin"/><Relationship Id="rId7" Type="http://schemas.openxmlformats.org/officeDocument/2006/relationships/oleObject" Target="../embeddings/oleObject48.bin"/><Relationship Id="rId12" Type="http://schemas.openxmlformats.org/officeDocument/2006/relationships/image" Target="../media/image9.wmf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55.wmf"/><Relationship Id="rId1" Type="http://schemas.openxmlformats.org/officeDocument/2006/relationships/vmlDrawing" Target="../drawings/vmlDrawing11.vml"/><Relationship Id="rId6" Type="http://schemas.openxmlformats.org/officeDocument/2006/relationships/image" Target="../media/image51.wmf"/><Relationship Id="rId11" Type="http://schemas.openxmlformats.org/officeDocument/2006/relationships/oleObject" Target="../embeddings/oleObject50.bin"/><Relationship Id="rId5" Type="http://schemas.openxmlformats.org/officeDocument/2006/relationships/oleObject" Target="../embeddings/oleObject47.bin"/><Relationship Id="rId15" Type="http://schemas.openxmlformats.org/officeDocument/2006/relationships/oleObject" Target="../embeddings/oleObject52.bin"/><Relationship Id="rId10" Type="http://schemas.openxmlformats.org/officeDocument/2006/relationships/image" Target="../media/image53.wmf"/><Relationship Id="rId4" Type="http://schemas.openxmlformats.org/officeDocument/2006/relationships/image" Target="../media/image50.wmf"/><Relationship Id="rId9" Type="http://schemas.openxmlformats.org/officeDocument/2006/relationships/oleObject" Target="../embeddings/oleObject49.bin"/><Relationship Id="rId14" Type="http://schemas.openxmlformats.org/officeDocument/2006/relationships/image" Target="../media/image54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56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wmf"/><Relationship Id="rId3" Type="http://schemas.openxmlformats.org/officeDocument/2006/relationships/oleObject" Target="../embeddings/oleObject54.bin"/><Relationship Id="rId7" Type="http://schemas.openxmlformats.org/officeDocument/2006/relationships/oleObject" Target="../embeddings/oleObject5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58.wmf"/><Relationship Id="rId5" Type="http://schemas.openxmlformats.org/officeDocument/2006/relationships/oleObject" Target="../embeddings/oleObject55.bin"/><Relationship Id="rId10" Type="http://schemas.openxmlformats.org/officeDocument/2006/relationships/image" Target="../media/image60.wmf"/><Relationship Id="rId4" Type="http://schemas.openxmlformats.org/officeDocument/2006/relationships/image" Target="../media/image57.wmf"/><Relationship Id="rId9" Type="http://schemas.openxmlformats.org/officeDocument/2006/relationships/oleObject" Target="../embeddings/oleObject57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wm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wmf"/><Relationship Id="rId13" Type="http://schemas.openxmlformats.org/officeDocument/2006/relationships/image" Target="../media/image66.wmf"/><Relationship Id="rId3" Type="http://schemas.openxmlformats.org/officeDocument/2006/relationships/oleObject" Target="../embeddings/oleObject58.bin"/><Relationship Id="rId7" Type="http://schemas.openxmlformats.org/officeDocument/2006/relationships/oleObject" Target="../embeddings/oleObject60.bin"/><Relationship Id="rId12" Type="http://schemas.openxmlformats.org/officeDocument/2006/relationships/oleObject" Target="../embeddings/oleObject6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63.wmf"/><Relationship Id="rId11" Type="http://schemas.openxmlformats.org/officeDocument/2006/relationships/image" Target="../media/image61.wmf"/><Relationship Id="rId5" Type="http://schemas.openxmlformats.org/officeDocument/2006/relationships/oleObject" Target="../embeddings/oleObject59.bin"/><Relationship Id="rId10" Type="http://schemas.openxmlformats.org/officeDocument/2006/relationships/image" Target="../media/image65.wmf"/><Relationship Id="rId4" Type="http://schemas.openxmlformats.org/officeDocument/2006/relationships/image" Target="../media/image62.wmf"/><Relationship Id="rId9" Type="http://schemas.openxmlformats.org/officeDocument/2006/relationships/oleObject" Target="../embeddings/oleObject61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wmf"/><Relationship Id="rId13" Type="http://schemas.openxmlformats.org/officeDocument/2006/relationships/oleObject" Target="../embeddings/oleObject68.bin"/><Relationship Id="rId3" Type="http://schemas.openxmlformats.org/officeDocument/2006/relationships/oleObject" Target="../embeddings/oleObject63.bin"/><Relationship Id="rId7" Type="http://schemas.openxmlformats.org/officeDocument/2006/relationships/oleObject" Target="../embeddings/oleObject65.bin"/><Relationship Id="rId12" Type="http://schemas.openxmlformats.org/officeDocument/2006/relationships/image" Target="../media/image71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68.wmf"/><Relationship Id="rId11" Type="http://schemas.openxmlformats.org/officeDocument/2006/relationships/oleObject" Target="../embeddings/oleObject67.bin"/><Relationship Id="rId5" Type="http://schemas.openxmlformats.org/officeDocument/2006/relationships/oleObject" Target="../embeddings/oleObject64.bin"/><Relationship Id="rId10" Type="http://schemas.openxmlformats.org/officeDocument/2006/relationships/image" Target="../media/image70.wmf"/><Relationship Id="rId4" Type="http://schemas.openxmlformats.org/officeDocument/2006/relationships/image" Target="../media/image67.wmf"/><Relationship Id="rId9" Type="http://schemas.openxmlformats.org/officeDocument/2006/relationships/oleObject" Target="../embeddings/oleObject66.bin"/><Relationship Id="rId14" Type="http://schemas.openxmlformats.org/officeDocument/2006/relationships/image" Target="../media/image72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wmf"/><Relationship Id="rId3" Type="http://schemas.openxmlformats.org/officeDocument/2006/relationships/oleObject" Target="../embeddings/oleObject69.bin"/><Relationship Id="rId7" Type="http://schemas.openxmlformats.org/officeDocument/2006/relationships/oleObject" Target="../embeddings/oleObject71.bin"/><Relationship Id="rId12" Type="http://schemas.openxmlformats.org/officeDocument/2006/relationships/image" Target="../media/image77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74.wmf"/><Relationship Id="rId11" Type="http://schemas.openxmlformats.org/officeDocument/2006/relationships/oleObject" Target="../embeddings/oleObject73.bin"/><Relationship Id="rId5" Type="http://schemas.openxmlformats.org/officeDocument/2006/relationships/oleObject" Target="../embeddings/oleObject70.bin"/><Relationship Id="rId10" Type="http://schemas.openxmlformats.org/officeDocument/2006/relationships/image" Target="../media/image76.wmf"/><Relationship Id="rId4" Type="http://schemas.openxmlformats.org/officeDocument/2006/relationships/image" Target="../media/image73.wmf"/><Relationship Id="rId9" Type="http://schemas.openxmlformats.org/officeDocument/2006/relationships/oleObject" Target="../embeddings/oleObject72.bin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13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3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2.wmf"/><Relationship Id="rId4" Type="http://schemas.openxmlformats.org/officeDocument/2006/relationships/image" Target="../media/image9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14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13" Type="http://schemas.openxmlformats.org/officeDocument/2006/relationships/image" Target="../media/image20.wmf"/><Relationship Id="rId3" Type="http://schemas.openxmlformats.org/officeDocument/2006/relationships/image" Target="../media/image15.wmf"/><Relationship Id="rId7" Type="http://schemas.openxmlformats.org/officeDocument/2006/relationships/image" Target="../media/image17.wmf"/><Relationship Id="rId12" Type="http://schemas.openxmlformats.org/officeDocument/2006/relationships/oleObject" Target="../embeddings/oleObject1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8.bin"/><Relationship Id="rId11" Type="http://schemas.openxmlformats.org/officeDocument/2006/relationships/image" Target="../media/image19.wmf"/><Relationship Id="rId5" Type="http://schemas.openxmlformats.org/officeDocument/2006/relationships/image" Target="../media/image16.wmf"/><Relationship Id="rId15" Type="http://schemas.openxmlformats.org/officeDocument/2006/relationships/image" Target="../media/image21.wmf"/><Relationship Id="rId10" Type="http://schemas.openxmlformats.org/officeDocument/2006/relationships/oleObject" Target="../embeddings/oleObject10.bin"/><Relationship Id="rId4" Type="http://schemas.openxmlformats.org/officeDocument/2006/relationships/oleObject" Target="../embeddings/oleObject7.bin"/><Relationship Id="rId9" Type="http://schemas.openxmlformats.org/officeDocument/2006/relationships/image" Target="../media/image18.wmf"/><Relationship Id="rId14" Type="http://schemas.openxmlformats.org/officeDocument/2006/relationships/oleObject" Target="../embeddings/oleObject12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13" Type="http://schemas.openxmlformats.org/officeDocument/2006/relationships/image" Target="../media/image26.wmf"/><Relationship Id="rId3" Type="http://schemas.openxmlformats.org/officeDocument/2006/relationships/image" Target="../media/image15.wmf"/><Relationship Id="rId7" Type="http://schemas.openxmlformats.org/officeDocument/2006/relationships/image" Target="../media/image23.wmf"/><Relationship Id="rId12" Type="http://schemas.openxmlformats.org/officeDocument/2006/relationships/oleObject" Target="../embeddings/oleObject17.bin"/><Relationship Id="rId17" Type="http://schemas.openxmlformats.org/officeDocument/2006/relationships/image" Target="../media/image28.wmf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19.bin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4.bin"/><Relationship Id="rId11" Type="http://schemas.openxmlformats.org/officeDocument/2006/relationships/image" Target="../media/image25.wmf"/><Relationship Id="rId5" Type="http://schemas.openxmlformats.org/officeDocument/2006/relationships/image" Target="../media/image22.wmf"/><Relationship Id="rId15" Type="http://schemas.openxmlformats.org/officeDocument/2006/relationships/image" Target="../media/image27.wmf"/><Relationship Id="rId10" Type="http://schemas.openxmlformats.org/officeDocument/2006/relationships/oleObject" Target="../embeddings/oleObject16.bin"/><Relationship Id="rId4" Type="http://schemas.openxmlformats.org/officeDocument/2006/relationships/oleObject" Target="../embeddings/oleObject13.bin"/><Relationship Id="rId9" Type="http://schemas.openxmlformats.org/officeDocument/2006/relationships/image" Target="../media/image24.wmf"/><Relationship Id="rId14" Type="http://schemas.openxmlformats.org/officeDocument/2006/relationships/oleObject" Target="../embeddings/oleObject18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13" Type="http://schemas.openxmlformats.org/officeDocument/2006/relationships/image" Target="../media/image31.wmf"/><Relationship Id="rId3" Type="http://schemas.openxmlformats.org/officeDocument/2006/relationships/image" Target="../media/image15.wmf"/><Relationship Id="rId7" Type="http://schemas.openxmlformats.org/officeDocument/2006/relationships/image" Target="../media/image26.wmf"/><Relationship Id="rId12" Type="http://schemas.openxmlformats.org/officeDocument/2006/relationships/oleObject" Target="../embeddings/oleObject2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1.bin"/><Relationship Id="rId11" Type="http://schemas.openxmlformats.org/officeDocument/2006/relationships/image" Target="../media/image30.wmf"/><Relationship Id="rId5" Type="http://schemas.openxmlformats.org/officeDocument/2006/relationships/image" Target="../media/image25.wmf"/><Relationship Id="rId10" Type="http://schemas.openxmlformats.org/officeDocument/2006/relationships/oleObject" Target="../embeddings/oleObject23.bin"/><Relationship Id="rId4" Type="http://schemas.openxmlformats.org/officeDocument/2006/relationships/oleObject" Target="../embeddings/oleObject20.bin"/><Relationship Id="rId9" Type="http://schemas.openxmlformats.org/officeDocument/2006/relationships/image" Target="../media/image29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oleObject" Target="../embeddings/oleObject25.bin"/><Relationship Id="rId7" Type="http://schemas.openxmlformats.org/officeDocument/2006/relationships/oleObject" Target="../embeddings/oleObject2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26.bin"/><Relationship Id="rId4" Type="http://schemas.openxmlformats.org/officeDocument/2006/relationships/image" Target="../media/image3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Mathematics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N2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4255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3. (continued)</a:t>
            </a:r>
            <a:br>
              <a:rPr lang="en-US" sz="2800" dirty="0" smtClean="0"/>
            </a:br>
            <a:endParaRPr lang="en-US" sz="2800" dirty="0"/>
          </a:p>
        </p:txBody>
      </p:sp>
      <p:graphicFrame>
        <p:nvGraphicFramePr>
          <p:cNvPr id="4813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3808569"/>
              </p:ext>
            </p:extLst>
          </p:nvPr>
        </p:nvGraphicFramePr>
        <p:xfrm>
          <a:off x="1046553" y="2736071"/>
          <a:ext cx="3716193" cy="7273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30" name="Equation" r:id="rId3" imgW="1168200" imgH="228600" progId="Equation.DSMT4">
                  <p:embed/>
                </p:oleObj>
              </mc:Choice>
              <mc:Fallback>
                <p:oleObj name="Equation" r:id="rId3" imgW="1168200" imgH="2286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6553" y="2736071"/>
                        <a:ext cx="3716193" cy="7273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3900835"/>
              </p:ext>
            </p:extLst>
          </p:nvPr>
        </p:nvGraphicFramePr>
        <p:xfrm>
          <a:off x="1212735" y="3782291"/>
          <a:ext cx="3928341" cy="7793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31" name="Equation" r:id="rId5" imgW="1218960" imgH="241200" progId="Equation.DSMT4">
                  <p:embed/>
                </p:oleObj>
              </mc:Choice>
              <mc:Fallback>
                <p:oleObj name="Equation" r:id="rId5" imgW="1218960" imgH="24120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2735" y="3782291"/>
                        <a:ext cx="3928341" cy="7793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1780077"/>
              </p:ext>
            </p:extLst>
          </p:nvPr>
        </p:nvGraphicFramePr>
        <p:xfrm>
          <a:off x="1224627" y="4953447"/>
          <a:ext cx="3613727" cy="6566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32" name="Equation" r:id="rId7" imgW="1117440" imgH="203040" progId="Equation.DSMT4">
                  <p:embed/>
                </p:oleObj>
              </mc:Choice>
              <mc:Fallback>
                <p:oleObj name="Equation" r:id="rId7" imgW="1117440" imgH="20304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4627" y="4953447"/>
                        <a:ext cx="3613727" cy="6566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8032257"/>
              </p:ext>
            </p:extLst>
          </p:nvPr>
        </p:nvGraphicFramePr>
        <p:xfrm>
          <a:off x="1041718" y="1244600"/>
          <a:ext cx="3624262" cy="1262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33" name="Equation" r:id="rId9" imgW="1130040" imgH="393480" progId="Equation.DSMT4">
                  <p:embed/>
                </p:oleObj>
              </mc:Choice>
              <mc:Fallback>
                <p:oleObj name="Equation" r:id="rId9" imgW="11300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1718" y="1244600"/>
                        <a:ext cx="3624262" cy="1262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en-US" sz="2800" dirty="0" smtClean="0"/>
              <a:t>3. (continued)</a:t>
            </a:r>
            <a:endParaRPr lang="en-US" sz="2800" dirty="0"/>
          </a:p>
        </p:txBody>
      </p:sp>
      <p:graphicFrame>
        <p:nvGraphicFramePr>
          <p:cNvPr id="4916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5200938"/>
              </p:ext>
            </p:extLst>
          </p:nvPr>
        </p:nvGraphicFramePr>
        <p:xfrm>
          <a:off x="1606620" y="2927180"/>
          <a:ext cx="2966120" cy="75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64" name="Equation" r:id="rId3" imgW="901440" imgH="228600" progId="Equation.DSMT4">
                  <p:embed/>
                </p:oleObj>
              </mc:Choice>
              <mc:Fallback>
                <p:oleObj name="Equation" r:id="rId3" imgW="901440" imgH="22860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6620" y="2927180"/>
                        <a:ext cx="2966120" cy="7519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6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1663021"/>
              </p:ext>
            </p:extLst>
          </p:nvPr>
        </p:nvGraphicFramePr>
        <p:xfrm>
          <a:off x="1602105" y="3769678"/>
          <a:ext cx="3690938" cy="763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65" name="Equation" r:id="rId5" imgW="1104840" imgH="228600" progId="Equation.DSMT4">
                  <p:embed/>
                </p:oleObj>
              </mc:Choice>
              <mc:Fallback>
                <p:oleObj name="Equation" r:id="rId5" imgW="1104840" imgH="22860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2105" y="3769678"/>
                        <a:ext cx="3690938" cy="763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62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9490455"/>
              </p:ext>
            </p:extLst>
          </p:nvPr>
        </p:nvGraphicFramePr>
        <p:xfrm>
          <a:off x="1617117" y="4623631"/>
          <a:ext cx="3247524" cy="7399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66" name="Equation" r:id="rId7" imgW="1002960" imgH="228600" progId="Equation.DSMT4">
                  <p:embed/>
                </p:oleObj>
              </mc:Choice>
              <mc:Fallback>
                <p:oleObj name="Equation" r:id="rId7" imgW="1002960" imgH="22860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7117" y="4623631"/>
                        <a:ext cx="3247524" cy="73994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1067398" y="1856941"/>
            <a:ext cx="2087544" cy="939363"/>
            <a:chOff x="744468" y="2402033"/>
            <a:chExt cx="2087544" cy="939363"/>
          </a:xfrm>
        </p:grpSpPr>
        <p:graphicFrame>
          <p:nvGraphicFramePr>
            <p:cNvPr id="10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86776648"/>
                </p:ext>
              </p:extLst>
            </p:nvPr>
          </p:nvGraphicFramePr>
          <p:xfrm>
            <a:off x="744468" y="2522731"/>
            <a:ext cx="2006097" cy="6550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267" name="Equation" r:id="rId9" imgW="622080" imgH="203040" progId="Equation.DSMT4">
                    <p:embed/>
                  </p:oleObj>
                </mc:Choice>
                <mc:Fallback>
                  <p:oleObj name="Equation" r:id="rId9" imgW="622080" imgH="2030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4468" y="2522731"/>
                          <a:ext cx="2006097" cy="65505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" name="Rounded Rectangle 10"/>
            <p:cNvSpPr/>
            <p:nvPr/>
          </p:nvSpPr>
          <p:spPr>
            <a:xfrm>
              <a:off x="751287" y="2402033"/>
              <a:ext cx="2080725" cy="939363"/>
            </a:xfrm>
            <a:prstGeom prst="roundRect">
              <a:avLst/>
            </a:prstGeom>
            <a:noFill/>
            <a:ln w="25400">
              <a:solidFill>
                <a:srgbClr val="5999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25132" y="1148371"/>
            <a:ext cx="31239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59991F"/>
                </a:solidFill>
              </a:rPr>
              <a:t>Surface area of sphere:</a:t>
            </a:r>
            <a:endParaRPr lang="en-GB" sz="2400" b="1" dirty="0">
              <a:solidFill>
                <a:srgbClr val="59991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097" y="300201"/>
            <a:ext cx="7905750" cy="720724"/>
          </a:xfrm>
        </p:spPr>
        <p:txBody>
          <a:bodyPr>
            <a:noAutofit/>
          </a:bodyPr>
          <a:lstStyle/>
          <a:p>
            <a:pPr lvl="0"/>
            <a:r>
              <a:rPr lang="en-ZA" sz="2800" dirty="0" smtClean="0"/>
              <a:t/>
            </a:r>
            <a:br>
              <a:rPr lang="en-ZA" sz="2800" dirty="0" smtClean="0"/>
            </a:br>
            <a:r>
              <a:rPr lang="en-ZA" sz="2800" dirty="0" smtClean="0"/>
              <a:t/>
            </a:r>
            <a:br>
              <a:rPr lang="en-ZA" sz="2800" dirty="0" smtClean="0"/>
            </a:br>
            <a:r>
              <a:rPr lang="en-ZA" sz="2800" dirty="0" smtClean="0"/>
              <a:t>4.      	Calculate the volume and surface area of a  	cylinder with a base diameter of 240 mm 	and a perpendicular height of 500 mm.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/>
          </a:p>
        </p:txBody>
      </p:sp>
      <p:graphicFrame>
        <p:nvGraphicFramePr>
          <p:cNvPr id="5018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5934938"/>
              </p:ext>
            </p:extLst>
          </p:nvPr>
        </p:nvGraphicFramePr>
        <p:xfrm>
          <a:off x="2082165" y="3362008"/>
          <a:ext cx="3125788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60" name="Equation" r:id="rId3" imgW="977760" imgH="228600" progId="Equation.DSMT4">
                  <p:embed/>
                </p:oleObj>
              </mc:Choice>
              <mc:Fallback>
                <p:oleObj name="Equation" r:id="rId3" imgW="977760" imgH="2286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2165" y="3362008"/>
                        <a:ext cx="3125788" cy="730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8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254687"/>
              </p:ext>
            </p:extLst>
          </p:nvPr>
        </p:nvGraphicFramePr>
        <p:xfrm>
          <a:off x="2079394" y="4224436"/>
          <a:ext cx="3755434" cy="7347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61" name="Equation" r:id="rId5" imgW="1168200" imgH="228600" progId="Equation.DSMT4">
                  <p:embed/>
                </p:oleObj>
              </mc:Choice>
              <mc:Fallback>
                <p:oleObj name="Equation" r:id="rId5" imgW="1168200" imgH="2286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9394" y="4224436"/>
                        <a:ext cx="3755434" cy="7347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1405810" y="2208574"/>
            <a:ext cx="2363493" cy="899553"/>
            <a:chOff x="4575189" y="1552876"/>
            <a:chExt cx="2056677" cy="784532"/>
          </a:xfrm>
        </p:grpSpPr>
        <p:sp>
          <p:nvSpPr>
            <p:cNvPr id="9" name="Rounded Rectangle 8"/>
            <p:cNvSpPr/>
            <p:nvPr/>
          </p:nvSpPr>
          <p:spPr>
            <a:xfrm>
              <a:off x="4575189" y="1552876"/>
              <a:ext cx="2056677" cy="784532"/>
            </a:xfrm>
            <a:prstGeom prst="roundRect">
              <a:avLst/>
            </a:prstGeom>
            <a:noFill/>
            <a:ln w="254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10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84737751"/>
                </p:ext>
              </p:extLst>
            </p:nvPr>
          </p:nvGraphicFramePr>
          <p:xfrm>
            <a:off x="4807395" y="1625167"/>
            <a:ext cx="1592263" cy="5413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262" name="Equation" r:id="rId7" imgW="596880" imgH="203040" progId="Equation.DSMT4">
                    <p:embed/>
                  </p:oleObj>
                </mc:Choice>
                <mc:Fallback>
                  <p:oleObj name="Equation" r:id="rId7" imgW="596880" imgH="2030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07395" y="1625167"/>
                          <a:ext cx="1592263" cy="5413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1" name="TextBox 10"/>
          <p:cNvSpPr txBox="1"/>
          <p:nvPr/>
        </p:nvSpPr>
        <p:spPr>
          <a:xfrm>
            <a:off x="1101010" y="1694329"/>
            <a:ext cx="26694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Volume of cylinder:</a:t>
            </a:r>
            <a:endParaRPr lang="en-GB" sz="2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649" y="377159"/>
            <a:ext cx="7905750" cy="720724"/>
          </a:xfrm>
        </p:spPr>
        <p:txBody>
          <a:bodyPr>
            <a:noAutofit/>
          </a:bodyPr>
          <a:lstStyle/>
          <a:p>
            <a:pPr lvl="0"/>
            <a:r>
              <a:rPr lang="en-ZA" sz="2800" dirty="0" smtClean="0"/>
              <a:t/>
            </a:r>
            <a:br>
              <a:rPr lang="en-ZA" sz="2800" dirty="0" smtClean="0"/>
            </a:br>
            <a:r>
              <a:rPr lang="en-ZA" sz="2800" dirty="0" smtClean="0"/>
              <a:t>4</a:t>
            </a:r>
            <a:r>
              <a:rPr lang="en-ZA" sz="2800" dirty="0" smtClean="0"/>
              <a:t>. (continued)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/>
          </a:p>
        </p:txBody>
      </p:sp>
      <p:grpSp>
        <p:nvGrpSpPr>
          <p:cNvPr id="3" name="Group 2"/>
          <p:cNvGrpSpPr/>
          <p:nvPr/>
        </p:nvGrpSpPr>
        <p:grpSpPr>
          <a:xfrm>
            <a:off x="723433" y="1901739"/>
            <a:ext cx="4036948" cy="873665"/>
            <a:chOff x="1167064" y="2864172"/>
            <a:chExt cx="4036948" cy="873665"/>
          </a:xfrm>
        </p:grpSpPr>
        <p:sp>
          <p:nvSpPr>
            <p:cNvPr id="9" name="Rounded Rectangle 8"/>
            <p:cNvSpPr/>
            <p:nvPr/>
          </p:nvSpPr>
          <p:spPr>
            <a:xfrm>
              <a:off x="1167064" y="2877645"/>
              <a:ext cx="4036948" cy="860192"/>
            </a:xfrm>
            <a:prstGeom prst="roundRect">
              <a:avLst/>
            </a:prstGeom>
            <a:noFill/>
            <a:ln w="25400">
              <a:solidFill>
                <a:srgbClr val="5999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50183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87763231"/>
                </p:ext>
              </p:extLst>
            </p:nvPr>
          </p:nvGraphicFramePr>
          <p:xfrm>
            <a:off x="1248565" y="2864172"/>
            <a:ext cx="3873945" cy="7558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313" name="Equation" r:id="rId3" imgW="1041120" imgH="203040" progId="Equation.DSMT4">
                    <p:embed/>
                  </p:oleObj>
                </mc:Choice>
                <mc:Fallback>
                  <p:oleObj name="Equation" r:id="rId3" imgW="1041120" imgH="203040" progId="Equation.DSMT4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48565" y="2864172"/>
                          <a:ext cx="3873945" cy="7558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5120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6955284"/>
              </p:ext>
            </p:extLst>
          </p:nvPr>
        </p:nvGraphicFramePr>
        <p:xfrm>
          <a:off x="1307465" y="3011170"/>
          <a:ext cx="6221413" cy="849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14" name="Equation" r:id="rId5" imgW="1676160" imgH="228600" progId="Equation.DSMT4">
                  <p:embed/>
                </p:oleObj>
              </mc:Choice>
              <mc:Fallback>
                <p:oleObj name="Equation" r:id="rId5" imgW="1676160" imgH="22860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7465" y="3011170"/>
                        <a:ext cx="6221413" cy="849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0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7186623"/>
              </p:ext>
            </p:extLst>
          </p:nvPr>
        </p:nvGraphicFramePr>
        <p:xfrm>
          <a:off x="1323515" y="4152052"/>
          <a:ext cx="6422556" cy="739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15" name="Equation" r:id="rId7" imgW="1765080" imgH="203040" progId="Equation.DSMT4">
                  <p:embed/>
                </p:oleObj>
              </mc:Choice>
              <mc:Fallback>
                <p:oleObj name="Equation" r:id="rId7" imgW="1765080" imgH="20304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3515" y="4152052"/>
                        <a:ext cx="6422556" cy="739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1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2561569"/>
              </p:ext>
            </p:extLst>
          </p:nvPr>
        </p:nvGraphicFramePr>
        <p:xfrm>
          <a:off x="1323515" y="5126283"/>
          <a:ext cx="4217738" cy="8252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16" name="Equation" r:id="rId9" imgW="1168200" imgH="228600" progId="Equation.DSMT4">
                  <p:embed/>
                </p:oleObj>
              </mc:Choice>
              <mc:Fallback>
                <p:oleObj name="Equation" r:id="rId9" imgW="1168200" imgH="22860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3515" y="5126283"/>
                        <a:ext cx="4217738" cy="8252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811685" y="1259230"/>
            <a:ext cx="32732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59991F"/>
                </a:solidFill>
              </a:rPr>
              <a:t>Surface area of cylinder:</a:t>
            </a:r>
            <a:endParaRPr lang="en-GB" sz="2400" b="1" dirty="0">
              <a:solidFill>
                <a:srgbClr val="59991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004" y="708422"/>
            <a:ext cx="7905750" cy="720724"/>
          </a:xfrm>
        </p:spPr>
        <p:txBody>
          <a:bodyPr>
            <a:noAutofit/>
          </a:bodyPr>
          <a:lstStyle/>
          <a:p>
            <a:pPr lvl="0"/>
            <a:r>
              <a:rPr lang="en-ZA" sz="2800" dirty="0" smtClean="0"/>
              <a:t/>
            </a:r>
            <a:br>
              <a:rPr lang="en-ZA" sz="2800" dirty="0" smtClean="0"/>
            </a:br>
            <a:r>
              <a:rPr lang="en-ZA" sz="2800" dirty="0" smtClean="0"/>
              <a:t>5.	Calculate the radius of a lead sphere if it is 	made by melting a cone with a perpendicular 	height of 500 mm and a base radius of </a:t>
            </a:r>
            <a:br>
              <a:rPr lang="en-ZA" sz="2800" dirty="0" smtClean="0"/>
            </a:br>
            <a:r>
              <a:rPr lang="en-ZA" sz="2800" dirty="0" smtClean="0"/>
              <a:t>	130 mm.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/>
          </a:p>
        </p:txBody>
      </p:sp>
      <p:graphicFrame>
        <p:nvGraphicFramePr>
          <p:cNvPr id="5222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2181345"/>
              </p:ext>
            </p:extLst>
          </p:nvPr>
        </p:nvGraphicFramePr>
        <p:xfrm>
          <a:off x="2098040" y="3959225"/>
          <a:ext cx="3162300" cy="1139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09" name="Equation" r:id="rId3" imgW="1091880" imgH="393480" progId="Equation.DSMT4">
                  <p:embed/>
                </p:oleObj>
              </mc:Choice>
              <mc:Fallback>
                <p:oleObj name="Equation" r:id="rId3" imgW="1091880" imgH="39348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8040" y="3959225"/>
                        <a:ext cx="3162300" cy="1139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2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3726938"/>
              </p:ext>
            </p:extLst>
          </p:nvPr>
        </p:nvGraphicFramePr>
        <p:xfrm>
          <a:off x="2100876" y="5272883"/>
          <a:ext cx="3916612" cy="6467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10" name="Equation" r:id="rId5" imgW="1384200" imgH="228600" progId="Equation.DSMT4">
                  <p:embed/>
                </p:oleObj>
              </mc:Choice>
              <mc:Fallback>
                <p:oleObj name="Equation" r:id="rId5" imgW="1384200" imgH="2286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0876" y="5272883"/>
                        <a:ext cx="3916612" cy="6467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1673295" y="2551151"/>
            <a:ext cx="2056677" cy="1227256"/>
            <a:chOff x="3862895" y="2454405"/>
            <a:chExt cx="2056677" cy="1227256"/>
          </a:xfrm>
        </p:grpSpPr>
        <p:sp>
          <p:nvSpPr>
            <p:cNvPr id="9" name="Rounded Rectangle 8"/>
            <p:cNvSpPr/>
            <p:nvPr/>
          </p:nvSpPr>
          <p:spPr>
            <a:xfrm>
              <a:off x="3862895" y="2454405"/>
              <a:ext cx="2056677" cy="1227256"/>
            </a:xfrm>
            <a:prstGeom prst="roundRect">
              <a:avLst/>
            </a:prstGeom>
            <a:noFill/>
            <a:ln w="254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10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60690535"/>
                </p:ext>
              </p:extLst>
            </p:nvPr>
          </p:nvGraphicFramePr>
          <p:xfrm>
            <a:off x="3951759" y="2510257"/>
            <a:ext cx="1898742" cy="105108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311" name="Equation" r:id="rId7" imgW="711000" imgH="393480" progId="Equation.DSMT4">
                    <p:embed/>
                  </p:oleObj>
                </mc:Choice>
                <mc:Fallback>
                  <p:oleObj name="Equation" r:id="rId7" imgW="711000" imgH="393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51759" y="2510257"/>
                          <a:ext cx="1898742" cy="105108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1" name="TextBox 10"/>
          <p:cNvSpPr txBox="1"/>
          <p:nvPr/>
        </p:nvSpPr>
        <p:spPr>
          <a:xfrm>
            <a:off x="1570427" y="2066130"/>
            <a:ext cx="22624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Volume of cone:</a:t>
            </a:r>
            <a:endParaRPr lang="en-GB" sz="2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en-ZA" sz="2400" dirty="0" smtClean="0"/>
              <a:t/>
            </a:r>
            <a:br>
              <a:rPr lang="en-ZA" sz="2400" dirty="0" smtClean="0"/>
            </a:br>
            <a:r>
              <a:rPr lang="en-ZA" sz="2400" dirty="0" smtClean="0"/>
              <a:t/>
            </a:r>
            <a:br>
              <a:rPr lang="en-ZA" sz="2400" dirty="0" smtClean="0"/>
            </a:br>
            <a:r>
              <a:rPr lang="en-ZA" sz="2400" dirty="0" smtClean="0"/>
              <a:t>5. (continued) </a:t>
            </a:r>
            <a:br>
              <a:rPr lang="en-ZA" sz="2400" dirty="0" smtClean="0"/>
            </a:br>
            <a:r>
              <a:rPr lang="en-ZA" sz="2400" dirty="0" smtClean="0"/>
              <a:t>	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</p:txBody>
      </p:sp>
      <p:graphicFrame>
        <p:nvGraphicFramePr>
          <p:cNvPr id="5325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6295826"/>
              </p:ext>
            </p:extLst>
          </p:nvPr>
        </p:nvGraphicFramePr>
        <p:xfrm>
          <a:off x="468663" y="1210899"/>
          <a:ext cx="2470696" cy="782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23" name="Equation" r:id="rId3" imgW="761760" imgH="241200" progId="Equation.DSMT4">
                  <p:embed/>
                </p:oleObj>
              </mc:Choice>
              <mc:Fallback>
                <p:oleObj name="Equation" r:id="rId3" imgW="761760" imgH="2412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663" y="1210899"/>
                        <a:ext cx="2470696" cy="782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60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3857001"/>
              </p:ext>
            </p:extLst>
          </p:nvPr>
        </p:nvGraphicFramePr>
        <p:xfrm>
          <a:off x="565493" y="2092078"/>
          <a:ext cx="3997766" cy="10967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24" name="Equation" r:id="rId5" imgW="1434960" imgH="393480" progId="Equation.DSMT4">
                  <p:embed/>
                </p:oleObj>
              </mc:Choice>
              <mc:Fallback>
                <p:oleObj name="Equation" r:id="rId5" imgW="1434960" imgH="39348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493" y="2092078"/>
                        <a:ext cx="3997766" cy="10967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61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4075432"/>
              </p:ext>
            </p:extLst>
          </p:nvPr>
        </p:nvGraphicFramePr>
        <p:xfrm>
          <a:off x="718820" y="3280093"/>
          <a:ext cx="4387850" cy="1087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25" name="Equation" r:id="rId7" imgW="1587240" imgH="393480" progId="Equation.DSMT4">
                  <p:embed/>
                </p:oleObj>
              </mc:Choice>
              <mc:Fallback>
                <p:oleObj name="Equation" r:id="rId7" imgW="1587240" imgH="393480" progId="Equation.DSMT4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8820" y="3280093"/>
                        <a:ext cx="4387850" cy="1087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62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1120430"/>
              </p:ext>
            </p:extLst>
          </p:nvPr>
        </p:nvGraphicFramePr>
        <p:xfrm>
          <a:off x="698500" y="4643438"/>
          <a:ext cx="3124200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26" name="Equation" r:id="rId9" imgW="1104840" imgH="203040" progId="Equation.DSMT4">
                  <p:embed/>
                </p:oleObj>
              </mc:Choice>
              <mc:Fallback>
                <p:oleObj name="Equation" r:id="rId9" imgW="1104840" imgH="203040" progId="Equation.DSMT4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8500" y="4643438"/>
                        <a:ext cx="3124200" cy="574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3380116"/>
              </p:ext>
            </p:extLst>
          </p:nvPr>
        </p:nvGraphicFramePr>
        <p:xfrm>
          <a:off x="5482163" y="1223533"/>
          <a:ext cx="2073966" cy="12858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27" name="Equation" r:id="rId11" imgW="634680" imgH="393480" progId="Equation.DSMT4">
                  <p:embed/>
                </p:oleObj>
              </mc:Choice>
              <mc:Fallback>
                <p:oleObj name="Equation" r:id="rId11" imgW="6346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2163" y="1223533"/>
                        <a:ext cx="2073966" cy="12858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ounded Rectangle 11"/>
          <p:cNvSpPr/>
          <p:nvPr/>
        </p:nvSpPr>
        <p:spPr>
          <a:xfrm>
            <a:off x="5291925" y="1223533"/>
            <a:ext cx="2454442" cy="1275347"/>
          </a:xfrm>
          <a:prstGeom prst="roundRect">
            <a:avLst/>
          </a:prstGeom>
          <a:noFill/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281765" y="624186"/>
            <a:ext cx="25201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Volume of sphere:</a:t>
            </a:r>
            <a:endParaRPr lang="en-GB" sz="2400" b="1" dirty="0">
              <a:solidFill>
                <a:srgbClr val="0070C0"/>
              </a:solidFill>
            </a:endParaRPr>
          </a:p>
        </p:txBody>
      </p:sp>
      <p:graphicFrame>
        <p:nvGraphicFramePr>
          <p:cNvPr id="1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479534"/>
              </p:ext>
            </p:extLst>
          </p:nvPr>
        </p:nvGraphicFramePr>
        <p:xfrm>
          <a:off x="801688" y="5472113"/>
          <a:ext cx="3492500" cy="690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28" name="Equation" r:id="rId13" imgW="1155600" imgH="228600" progId="Equation.DSMT4">
                  <p:embed/>
                </p:oleObj>
              </mc:Choice>
              <mc:Fallback>
                <p:oleObj name="Equation" r:id="rId13" imgW="11556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1688" y="5472113"/>
                        <a:ext cx="3492500" cy="690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7398781"/>
              </p:ext>
            </p:extLst>
          </p:nvPr>
        </p:nvGraphicFramePr>
        <p:xfrm>
          <a:off x="4336074" y="5577386"/>
          <a:ext cx="2723452" cy="5955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29" name="Equation" r:id="rId15" imgW="927000" imgH="203040" progId="Equation.DSMT4">
                  <p:embed/>
                </p:oleObj>
              </mc:Choice>
              <mc:Fallback>
                <p:oleObj name="Equation" r:id="rId15" imgW="9270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6074" y="5577386"/>
                        <a:ext cx="2723452" cy="59559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90" y="620724"/>
            <a:ext cx="7905750" cy="720724"/>
          </a:xfrm>
        </p:spPr>
        <p:txBody>
          <a:bodyPr>
            <a:noAutofit/>
          </a:bodyPr>
          <a:lstStyle/>
          <a:p>
            <a:pPr lvl="0"/>
            <a:r>
              <a:rPr lang="en-ZA" sz="2800" dirty="0" smtClean="0"/>
              <a:t/>
            </a:r>
            <a:br>
              <a:rPr lang="en-ZA" sz="2800" dirty="0" smtClean="0"/>
            </a:br>
            <a:r>
              <a:rPr lang="en-ZA" sz="2800" dirty="0" smtClean="0"/>
              <a:t/>
            </a:r>
            <a:br>
              <a:rPr lang="en-ZA" sz="2800" dirty="0" smtClean="0"/>
            </a:br>
            <a:r>
              <a:rPr lang="en-ZA" sz="2800" dirty="0" smtClean="0"/>
              <a:t>6.	An </a:t>
            </a:r>
            <a:r>
              <a:rPr lang="en-ZA" sz="2800" smtClean="0"/>
              <a:t>irregular shape </a:t>
            </a:r>
            <a:r>
              <a:rPr lang="en-ZA" sz="2800" dirty="0" smtClean="0"/>
              <a:t>has one straight side 	divided </a:t>
            </a:r>
            <a:r>
              <a:rPr lang="en-ZA" sz="2800" smtClean="0"/>
              <a:t>into nine </a:t>
            </a:r>
            <a:r>
              <a:rPr lang="en-ZA" sz="2800" dirty="0" smtClean="0"/>
              <a:t>equal parts 2 m wide. The 	ordinates dividing the parts are: 1,2 m; 2,3 m; 	2,6 m; 3,1 m; 3,0 m</a:t>
            </a:r>
            <a:r>
              <a:rPr lang="en-ZA" sz="2800" smtClean="0"/>
              <a:t>; 2,4 m; 2,0 </a:t>
            </a:r>
            <a:r>
              <a:rPr lang="en-ZA" sz="2800" dirty="0" smtClean="0"/>
              <a:t>m; 1,3 m.  </a:t>
            </a:r>
            <a:br>
              <a:rPr lang="en-ZA" sz="2800" dirty="0" smtClean="0"/>
            </a:br>
            <a:r>
              <a:rPr lang="en-ZA" sz="2800" dirty="0" smtClean="0"/>
              <a:t>	Find the area.</a:t>
            </a:r>
            <a:endParaRPr lang="en-US" sz="2800" dirty="0"/>
          </a:p>
        </p:txBody>
      </p:sp>
      <p:grpSp>
        <p:nvGrpSpPr>
          <p:cNvPr id="8" name="Group 7"/>
          <p:cNvGrpSpPr/>
          <p:nvPr/>
        </p:nvGrpSpPr>
        <p:grpSpPr>
          <a:xfrm>
            <a:off x="516965" y="3485874"/>
            <a:ext cx="7588975" cy="1994453"/>
            <a:chOff x="618565" y="3257274"/>
            <a:chExt cx="7588975" cy="1994453"/>
          </a:xfrm>
        </p:grpSpPr>
        <p:graphicFrame>
          <p:nvGraphicFramePr>
            <p:cNvPr id="55299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52639963"/>
                </p:ext>
              </p:extLst>
            </p:nvPr>
          </p:nvGraphicFramePr>
          <p:xfrm>
            <a:off x="758825" y="3436938"/>
            <a:ext cx="7308850" cy="1635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373" name="Equation" r:id="rId3" imgW="3974760" imgH="888840" progId="Equation.DSMT4">
                    <p:embed/>
                  </p:oleObj>
                </mc:Choice>
                <mc:Fallback>
                  <p:oleObj name="Equation" r:id="rId3" imgW="3974760" imgH="888840" progId="Equation.DSMT4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8825" y="3436938"/>
                          <a:ext cx="7308850" cy="16351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" name="Rounded Rectangle 5"/>
            <p:cNvSpPr/>
            <p:nvPr/>
          </p:nvSpPr>
          <p:spPr>
            <a:xfrm>
              <a:off x="618565" y="3257274"/>
              <a:ext cx="7588975" cy="1994453"/>
            </a:xfrm>
            <a:prstGeom prst="roundRect">
              <a:avLst/>
            </a:prstGeom>
            <a:noFill/>
            <a:ln w="254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618565" y="2672499"/>
            <a:ext cx="33143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Mid-ordinate rule:</a:t>
            </a:r>
            <a:endParaRPr lang="en-GB" sz="32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449" y="321654"/>
            <a:ext cx="7905750" cy="720724"/>
          </a:xfrm>
        </p:spPr>
        <p:txBody>
          <a:bodyPr>
            <a:noAutofit/>
          </a:bodyPr>
          <a:lstStyle/>
          <a:p>
            <a:pPr lvl="0"/>
            <a:r>
              <a:rPr lang="en-ZA" sz="2800" dirty="0" smtClean="0"/>
              <a:t/>
            </a:r>
            <a:br>
              <a:rPr lang="en-ZA" sz="2800" dirty="0" smtClean="0"/>
            </a:br>
            <a:r>
              <a:rPr lang="en-ZA" sz="2800" dirty="0" smtClean="0"/>
              <a:t>6.	(continued)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/>
          </a:p>
        </p:txBody>
      </p:sp>
      <p:graphicFrame>
        <p:nvGraphicFramePr>
          <p:cNvPr id="5530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8752881"/>
              </p:ext>
            </p:extLst>
          </p:nvPr>
        </p:nvGraphicFramePr>
        <p:xfrm>
          <a:off x="261449" y="1228857"/>
          <a:ext cx="8154987" cy="1131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54" name="Equation" r:id="rId3" imgW="3111480" imgH="431640" progId="Equation.DSMT4">
                  <p:embed/>
                </p:oleObj>
              </mc:Choice>
              <mc:Fallback>
                <p:oleObj name="Equation" r:id="rId3" imgW="311148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449" y="1228857"/>
                        <a:ext cx="8154987" cy="1131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0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5471298"/>
              </p:ext>
            </p:extLst>
          </p:nvPr>
        </p:nvGraphicFramePr>
        <p:xfrm>
          <a:off x="1092592" y="2628504"/>
          <a:ext cx="3025875" cy="6128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55" name="Equation" r:id="rId5" imgW="1002960" imgH="203040" progId="Equation.DSMT4">
                  <p:embed/>
                </p:oleObj>
              </mc:Choice>
              <mc:Fallback>
                <p:oleObj name="Equation" r:id="rId5" imgW="10029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2592" y="2628504"/>
                        <a:ext cx="3025875" cy="6128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0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9384266"/>
              </p:ext>
            </p:extLst>
          </p:nvPr>
        </p:nvGraphicFramePr>
        <p:xfrm>
          <a:off x="1092591" y="3575006"/>
          <a:ext cx="2096119" cy="6210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56" name="Equation" r:id="rId7" imgW="685800" imgH="203040" progId="Equation.DSMT4">
                  <p:embed/>
                </p:oleObj>
              </mc:Choice>
              <mc:Fallback>
                <p:oleObj name="Equation" r:id="rId7" imgW="6858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2591" y="3575006"/>
                        <a:ext cx="2096119" cy="6210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0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0205450"/>
              </p:ext>
            </p:extLst>
          </p:nvPr>
        </p:nvGraphicFramePr>
        <p:xfrm>
          <a:off x="1072271" y="4374322"/>
          <a:ext cx="2017338" cy="7120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57" name="Equation" r:id="rId9" imgW="647640" imgH="228600" progId="Equation.DSMT4">
                  <p:embed/>
                </p:oleObj>
              </mc:Choice>
              <mc:Fallback>
                <p:oleObj name="Equation" r:id="rId9" imgW="6476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2271" y="4374322"/>
                        <a:ext cx="2017338" cy="71200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05472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en-ZA" sz="2800" dirty="0" smtClean="0"/>
              <a:t/>
            </a:r>
            <a:br>
              <a:rPr lang="en-ZA" sz="2800" dirty="0" smtClean="0"/>
            </a:br>
            <a:r>
              <a:rPr lang="en-ZA" sz="2800" dirty="0" smtClean="0"/>
              <a:t>7.	Use the mid-ordinate rule to calculate the 	area of a circle with a radius 250 mm.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/>
          </a:p>
        </p:txBody>
      </p:sp>
      <p:pic>
        <p:nvPicPr>
          <p:cNvPr id="4" name="Content Placeholder 3" descr="T:\Troupant\NATED\2014 Nated titles\Mathematics N2\Artworks\Final artwork\Answers\Module 8\8.10.eps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958" y="1337008"/>
            <a:ext cx="6545583" cy="41388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609" y="151641"/>
            <a:ext cx="7905750" cy="720724"/>
          </a:xfrm>
        </p:spPr>
        <p:txBody>
          <a:bodyPr>
            <a:noAutofit/>
          </a:bodyPr>
          <a:lstStyle/>
          <a:p>
            <a:pPr lvl="0"/>
            <a:r>
              <a:rPr lang="en-ZA" sz="2800" dirty="0" smtClean="0"/>
              <a:t/>
            </a:r>
            <a:br>
              <a:rPr lang="en-ZA" sz="2800" dirty="0" smtClean="0"/>
            </a:br>
            <a:r>
              <a:rPr lang="en-ZA" sz="2800" dirty="0" smtClean="0"/>
              <a:t>7.</a:t>
            </a:r>
            <a:r>
              <a:rPr lang="en-ZA" sz="2800" smtClean="0"/>
              <a:t>	(continued</a:t>
            </a:r>
            <a:r>
              <a:rPr lang="en-ZA" sz="2800" dirty="0" smtClean="0"/>
              <a:t>)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/>
          </a:p>
        </p:txBody>
      </p:sp>
      <p:graphicFrame>
        <p:nvGraphicFramePr>
          <p:cNvPr id="5632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1120026"/>
              </p:ext>
            </p:extLst>
          </p:nvPr>
        </p:nvGraphicFramePr>
        <p:xfrm>
          <a:off x="241702" y="2149358"/>
          <a:ext cx="8058384" cy="697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48" name="Equation" r:id="rId3" imgW="4991040" imgH="431640" progId="Equation.DSMT4">
                  <p:embed/>
                </p:oleObj>
              </mc:Choice>
              <mc:Fallback>
                <p:oleObj name="Equation" r:id="rId3" imgW="4991040" imgH="43164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702" y="2149358"/>
                        <a:ext cx="8058384" cy="697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2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3464697"/>
              </p:ext>
            </p:extLst>
          </p:nvPr>
        </p:nvGraphicFramePr>
        <p:xfrm>
          <a:off x="1783477" y="3012493"/>
          <a:ext cx="1770314" cy="6001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49" name="Equation" r:id="rId5" imgW="749160" imgH="253800" progId="Equation.DSMT4">
                  <p:embed/>
                </p:oleObj>
              </mc:Choice>
              <mc:Fallback>
                <p:oleObj name="Equation" r:id="rId5" imgW="749160" imgH="2538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3477" y="3012493"/>
                        <a:ext cx="1770314" cy="60010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2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560948"/>
              </p:ext>
            </p:extLst>
          </p:nvPr>
        </p:nvGraphicFramePr>
        <p:xfrm>
          <a:off x="235926" y="3992650"/>
          <a:ext cx="3633537" cy="4541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50" name="Equation" r:id="rId7" imgW="1625400" imgH="203040" progId="Equation.DSMT4">
                  <p:embed/>
                </p:oleObj>
              </mc:Choice>
              <mc:Fallback>
                <p:oleObj name="Equation" r:id="rId7" imgW="1625400" imgH="20304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926" y="3992650"/>
                        <a:ext cx="3633537" cy="4541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2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4260790"/>
              </p:ext>
            </p:extLst>
          </p:nvPr>
        </p:nvGraphicFramePr>
        <p:xfrm>
          <a:off x="1783476" y="4648952"/>
          <a:ext cx="2313573" cy="4745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51" name="Equation" r:id="rId9" imgW="990360" imgH="203040" progId="Equation.DSMT4">
                  <p:embed/>
                </p:oleObj>
              </mc:Choice>
              <mc:Fallback>
                <p:oleObj name="Equation" r:id="rId9" imgW="990360" imgH="20304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3476" y="4648952"/>
                        <a:ext cx="2313573" cy="4745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Content Placeholder 3" descr="T:\Troupant\NATED\2014 Nated titles\Mathematics N2\Artworks\Final artwork\Answers\Module 8\8.10.eps"/>
          <p:cNvPicPr>
            <a:picLocks noGrp="1"/>
          </p:cNvPicPr>
          <p:nvPr>
            <p:ph idx="1"/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221" y="3763221"/>
            <a:ext cx="3714985" cy="2238581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ectangle 12"/>
          <p:cNvSpPr/>
          <p:nvPr/>
        </p:nvSpPr>
        <p:spPr>
          <a:xfrm>
            <a:off x="5029200" y="5835314"/>
            <a:ext cx="2237874" cy="4451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394002" y="1012938"/>
            <a:ext cx="7588975" cy="880781"/>
            <a:chOff x="570074" y="1361145"/>
            <a:chExt cx="7588975" cy="880781"/>
          </a:xfrm>
        </p:grpSpPr>
        <p:graphicFrame>
          <p:nvGraphicFramePr>
            <p:cNvPr id="14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31177197"/>
                </p:ext>
              </p:extLst>
            </p:nvPr>
          </p:nvGraphicFramePr>
          <p:xfrm>
            <a:off x="601522" y="1421357"/>
            <a:ext cx="7378700" cy="793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452" name="Equation" r:id="rId12" imgW="4012920" imgH="431640" progId="Equation.DSMT4">
                    <p:embed/>
                  </p:oleObj>
                </mc:Choice>
                <mc:Fallback>
                  <p:oleObj name="Equation" r:id="rId12" imgW="4012920" imgH="4316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1522" y="1421357"/>
                          <a:ext cx="7378700" cy="7937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" name="Rounded Rectangle 14"/>
            <p:cNvSpPr/>
            <p:nvPr/>
          </p:nvSpPr>
          <p:spPr>
            <a:xfrm>
              <a:off x="570074" y="1361145"/>
              <a:ext cx="7588975" cy="880781"/>
            </a:xfrm>
            <a:prstGeom prst="roundRect">
              <a:avLst/>
            </a:prstGeom>
            <a:noFill/>
            <a:ln w="254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err="1" smtClean="0"/>
              <a:t>Mensuration</a:t>
            </a:r>
            <a:endParaRPr lang="en-US" sz="6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Module 8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en-ZA" sz="2800" dirty="0" smtClean="0"/>
              <a:t/>
            </a:r>
            <a:br>
              <a:rPr lang="en-ZA" sz="2800" dirty="0" smtClean="0"/>
            </a:br>
            <a:r>
              <a:rPr lang="en-ZA" sz="2800" dirty="0" smtClean="0"/>
              <a:t>8.	Calculate the area enclosed by the </a:t>
            </a:r>
            <a:r>
              <a:rPr lang="en-ZA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ZA" sz="2800" dirty="0" smtClean="0"/>
              <a:t>-axis, </a:t>
            </a:r>
            <a:r>
              <a:rPr lang="en-ZA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ZA" sz="2800" dirty="0" smtClean="0"/>
              <a:t>-	axis, </a:t>
            </a:r>
            <a:r>
              <a:rPr lang="en-ZA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ZA" sz="2800" dirty="0" smtClean="0"/>
              <a:t> = 10 and the curve joining the points 	{(0;1); (2;3); (4;4); (6;7); (8;10); (</a:t>
            </a:r>
            <a:r>
              <a:rPr lang="en-ZA" sz="2800" smtClean="0"/>
              <a:t>10;8)}.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/>
          </a:p>
        </p:txBody>
      </p:sp>
      <p:graphicFrame>
        <p:nvGraphicFramePr>
          <p:cNvPr id="5734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6927073"/>
              </p:ext>
            </p:extLst>
          </p:nvPr>
        </p:nvGraphicFramePr>
        <p:xfrm>
          <a:off x="636978" y="1583496"/>
          <a:ext cx="7192116" cy="4618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83" name="Equation" r:id="rId3" imgW="2768400" imgH="177480" progId="Equation.DSMT4">
                  <p:embed/>
                </p:oleObj>
              </mc:Choice>
              <mc:Fallback>
                <p:oleObj name="Equation" r:id="rId3" imgW="2768400" imgH="17748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6978" y="1583496"/>
                        <a:ext cx="7192116" cy="4618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4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3418149"/>
              </p:ext>
            </p:extLst>
          </p:nvPr>
        </p:nvGraphicFramePr>
        <p:xfrm>
          <a:off x="1536046" y="2045375"/>
          <a:ext cx="2483865" cy="85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84" name="Equation" r:id="rId5" imgW="660240" imgH="228600" progId="Equation.DSMT4">
                  <p:embed/>
                </p:oleObj>
              </mc:Choice>
              <mc:Fallback>
                <p:oleObj name="Equation" r:id="rId5" imgW="660240" imgH="2286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6046" y="2045375"/>
                        <a:ext cx="2483865" cy="85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4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908646"/>
              </p:ext>
            </p:extLst>
          </p:nvPr>
        </p:nvGraphicFramePr>
        <p:xfrm>
          <a:off x="5857326" y="2332225"/>
          <a:ext cx="1971768" cy="9330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85" name="Equation" r:id="rId7" imgW="698400" imgH="330120" progId="Equation.DSMT4">
                  <p:embed/>
                </p:oleObj>
              </mc:Choice>
              <mc:Fallback>
                <p:oleObj name="Equation" r:id="rId7" imgW="698400" imgH="33012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7326" y="2332225"/>
                        <a:ext cx="1971768" cy="9330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4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0510834"/>
              </p:ext>
            </p:extLst>
          </p:nvPr>
        </p:nvGraphicFramePr>
        <p:xfrm>
          <a:off x="1515726" y="2975795"/>
          <a:ext cx="2252837" cy="7008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86" name="Equation" r:id="rId9" imgW="571320" imgH="177480" progId="Equation.DSMT4">
                  <p:embed/>
                </p:oleObj>
              </mc:Choice>
              <mc:Fallback>
                <p:oleObj name="Equation" r:id="rId9" imgW="571320" imgH="17748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5726" y="2975795"/>
                        <a:ext cx="2252837" cy="70088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5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4523727"/>
              </p:ext>
            </p:extLst>
          </p:nvPr>
        </p:nvGraphicFramePr>
        <p:xfrm>
          <a:off x="1050868" y="3843171"/>
          <a:ext cx="1930790" cy="6931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87" name="Equation" r:id="rId11" imgW="495000" imgH="177480" progId="Equation.DSMT4">
                  <p:embed/>
                </p:oleObj>
              </mc:Choice>
              <mc:Fallback>
                <p:oleObj name="Equation" r:id="rId11" imgW="495000" imgH="17748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0868" y="3843171"/>
                        <a:ext cx="1930790" cy="693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9262551"/>
              </p:ext>
            </p:extLst>
          </p:nvPr>
        </p:nvGraphicFramePr>
        <p:xfrm>
          <a:off x="249238" y="5045075"/>
          <a:ext cx="8027987" cy="858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88" name="Equation" r:id="rId13" imgW="4012920" imgH="431640" progId="Equation.DSMT4">
                  <p:embed/>
                </p:oleObj>
              </mc:Choice>
              <mc:Fallback>
                <p:oleObj name="Equation" r:id="rId13" imgW="401292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238" y="5045075"/>
                        <a:ext cx="8027987" cy="858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ounded Rectangle 9"/>
          <p:cNvSpPr/>
          <p:nvPr/>
        </p:nvSpPr>
        <p:spPr>
          <a:xfrm>
            <a:off x="240093" y="4977409"/>
            <a:ext cx="8046658" cy="993723"/>
          </a:xfrm>
          <a:prstGeom prst="roundRect">
            <a:avLst/>
          </a:prstGeom>
          <a:noFill/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3424" y="136527"/>
            <a:ext cx="7905750" cy="720724"/>
          </a:xfrm>
        </p:spPr>
        <p:txBody>
          <a:bodyPr>
            <a:noAutofit/>
          </a:bodyPr>
          <a:lstStyle/>
          <a:p>
            <a:pPr lvl="0"/>
            <a:r>
              <a:rPr lang="en-ZA" sz="2400" dirty="0" smtClean="0"/>
              <a:t/>
            </a:r>
            <a:br>
              <a:rPr lang="en-ZA" sz="2400" dirty="0" smtClean="0"/>
            </a:br>
            <a:r>
              <a:rPr lang="en-ZA" sz="2400" dirty="0" smtClean="0"/>
              <a:t>8.	(continued)</a:t>
            </a:r>
            <a:br>
              <a:rPr lang="en-ZA" sz="2400" dirty="0" smtClean="0"/>
            </a:br>
            <a:r>
              <a:rPr lang="en-ZA" sz="2400" dirty="0" smtClean="0"/>
              <a:t>	</a:t>
            </a:r>
            <a:endParaRPr lang="en-US" sz="2400" dirty="0"/>
          </a:p>
        </p:txBody>
      </p:sp>
      <p:graphicFrame>
        <p:nvGraphicFramePr>
          <p:cNvPr id="5837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0306952"/>
              </p:ext>
            </p:extLst>
          </p:nvPr>
        </p:nvGraphicFramePr>
        <p:xfrm>
          <a:off x="693681" y="857251"/>
          <a:ext cx="6172634" cy="12061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15" name="Equation" r:id="rId3" imgW="2209680" imgH="431640" progId="Equation.DSMT4">
                  <p:embed/>
                </p:oleObj>
              </mc:Choice>
              <mc:Fallback>
                <p:oleObj name="Equation" r:id="rId3" imgW="2209680" imgH="43164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681" y="857251"/>
                        <a:ext cx="6172634" cy="120614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37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7450178"/>
              </p:ext>
            </p:extLst>
          </p:nvPr>
        </p:nvGraphicFramePr>
        <p:xfrm>
          <a:off x="1435176" y="2180829"/>
          <a:ext cx="4025383" cy="11037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16" name="Equation" r:id="rId5" imgW="1574640" imgH="431640" progId="Equation.DSMT4">
                  <p:embed/>
                </p:oleObj>
              </mc:Choice>
              <mc:Fallback>
                <p:oleObj name="Equation" r:id="rId5" imgW="1574640" imgH="43164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5176" y="2180829"/>
                        <a:ext cx="4025383" cy="11037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380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857430"/>
              </p:ext>
            </p:extLst>
          </p:nvPr>
        </p:nvGraphicFramePr>
        <p:xfrm>
          <a:off x="1425016" y="3405842"/>
          <a:ext cx="2240869" cy="6689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17" name="Equation" r:id="rId7" imgW="850680" imgH="253800" progId="Equation.DSMT4">
                  <p:embed/>
                </p:oleObj>
              </mc:Choice>
              <mc:Fallback>
                <p:oleObj name="Equation" r:id="rId7" imgW="850680" imgH="25380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5016" y="3405842"/>
                        <a:ext cx="2240869" cy="6689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381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63975"/>
              </p:ext>
            </p:extLst>
          </p:nvPr>
        </p:nvGraphicFramePr>
        <p:xfrm>
          <a:off x="1424016" y="4225170"/>
          <a:ext cx="1706075" cy="6824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18" name="Equation" r:id="rId9" imgW="634680" imgH="253800" progId="Equation.DSMT4">
                  <p:embed/>
                </p:oleObj>
              </mc:Choice>
              <mc:Fallback>
                <p:oleObj name="Equation" r:id="rId9" imgW="634680" imgH="253800" progId="Equation.DSMT4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4016" y="4225170"/>
                        <a:ext cx="1706075" cy="68243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382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0035698"/>
              </p:ext>
            </p:extLst>
          </p:nvPr>
        </p:nvGraphicFramePr>
        <p:xfrm>
          <a:off x="1424623" y="5091113"/>
          <a:ext cx="1878012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19" name="Equation" r:id="rId11" imgW="711000" imgH="203040" progId="Equation.DSMT4">
                  <p:embed/>
                </p:oleObj>
              </mc:Choice>
              <mc:Fallback>
                <p:oleObj name="Equation" r:id="rId11" imgW="711000" imgH="203040" progId="Equation.DSMT4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4623" y="5091113"/>
                        <a:ext cx="1878012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 smtClean="0"/>
              <a:t>Module 8: </a:t>
            </a:r>
            <a:r>
              <a:rPr lang="en-US" dirty="0" err="1" smtClean="0"/>
              <a:t>Mensuration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en-ZA" sz="2800" dirty="0" smtClean="0"/>
              <a:t/>
            </a:r>
            <a:br>
              <a:rPr lang="en-ZA" sz="2800" dirty="0" smtClean="0"/>
            </a:br>
            <a:r>
              <a:rPr lang="en-ZA" sz="2800" dirty="0" smtClean="0"/>
              <a:t>1. 	Calculate the surface area and </a:t>
            </a:r>
            <a:r>
              <a:rPr lang="en-ZA" sz="2800" smtClean="0"/>
              <a:t>the volume of </a:t>
            </a:r>
            <a:r>
              <a:rPr lang="en-ZA" sz="2800" dirty="0" smtClean="0"/>
              <a:t>	a sphere with a 120 mm diameter.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/>
          </a:p>
        </p:txBody>
      </p:sp>
      <p:graphicFrame>
        <p:nvGraphicFramePr>
          <p:cNvPr id="3072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0440487"/>
              </p:ext>
            </p:extLst>
          </p:nvPr>
        </p:nvGraphicFramePr>
        <p:xfrm>
          <a:off x="4705695" y="2552697"/>
          <a:ext cx="2073966" cy="12858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7" name="Equation" r:id="rId3" imgW="634680" imgH="393480" progId="Equation.DSMT4">
                  <p:embed/>
                </p:oleObj>
              </mc:Choice>
              <mc:Fallback>
                <p:oleObj name="Equation" r:id="rId3" imgW="634680" imgH="39348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05695" y="2552697"/>
                        <a:ext cx="2073966" cy="12858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4537883" y="2587282"/>
            <a:ext cx="2454442" cy="1275347"/>
          </a:xfrm>
          <a:prstGeom prst="roundRect">
            <a:avLst/>
          </a:prstGeom>
          <a:noFill/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249672" y="2544189"/>
            <a:ext cx="2087544" cy="939363"/>
            <a:chOff x="744468" y="2402033"/>
            <a:chExt cx="2087544" cy="939363"/>
          </a:xfrm>
        </p:grpSpPr>
        <p:graphicFrame>
          <p:nvGraphicFramePr>
            <p:cNvPr id="30722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24649776"/>
                </p:ext>
              </p:extLst>
            </p:nvPr>
          </p:nvGraphicFramePr>
          <p:xfrm>
            <a:off x="744468" y="2522731"/>
            <a:ext cx="2006097" cy="6550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78" name="Equation" r:id="rId5" imgW="622080" imgH="203040" progId="Equation.DSMT4">
                    <p:embed/>
                  </p:oleObj>
                </mc:Choice>
                <mc:Fallback>
                  <p:oleObj name="Equation" r:id="rId5" imgW="622080" imgH="203040" progId="Equation.DSMT4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4468" y="2522731"/>
                          <a:ext cx="2006097" cy="65505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" name="Rounded Rectangle 6"/>
            <p:cNvSpPr/>
            <p:nvPr/>
          </p:nvSpPr>
          <p:spPr>
            <a:xfrm>
              <a:off x="751287" y="2402033"/>
              <a:ext cx="2080725" cy="939363"/>
            </a:xfrm>
            <a:prstGeom prst="roundRect">
              <a:avLst/>
            </a:prstGeom>
            <a:noFill/>
            <a:ln w="25400">
              <a:solidFill>
                <a:srgbClr val="5999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3072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0777840"/>
              </p:ext>
            </p:extLst>
          </p:nvPr>
        </p:nvGraphicFramePr>
        <p:xfrm>
          <a:off x="371204" y="3680594"/>
          <a:ext cx="2348881" cy="6819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9" name="Equation" r:id="rId7" imgW="787320" imgH="228600" progId="Equation.DSMT4">
                  <p:embed/>
                </p:oleObj>
              </mc:Choice>
              <mc:Fallback>
                <p:oleObj name="Equation" r:id="rId7" imgW="787320" imgH="2286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204" y="3680594"/>
                        <a:ext cx="2348881" cy="6819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652650"/>
              </p:ext>
            </p:extLst>
          </p:nvPr>
        </p:nvGraphicFramePr>
        <p:xfrm>
          <a:off x="781767" y="4444050"/>
          <a:ext cx="3459755" cy="6769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0" name="Equation" r:id="rId9" imgW="1168200" imgH="228600" progId="Equation.DSMT4">
                  <p:embed/>
                </p:oleObj>
              </mc:Choice>
              <mc:Fallback>
                <p:oleObj name="Equation" r:id="rId9" imgW="1168200" imgH="2286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1767" y="4444050"/>
                        <a:ext cx="3459755" cy="67690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5278035"/>
              </p:ext>
            </p:extLst>
          </p:nvPr>
        </p:nvGraphicFramePr>
        <p:xfrm>
          <a:off x="4752525" y="3942053"/>
          <a:ext cx="2468754" cy="11774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1" name="Equation" r:id="rId11" imgW="825480" imgH="393480" progId="Equation.DSMT4">
                  <p:embed/>
                </p:oleObj>
              </mc:Choice>
              <mc:Fallback>
                <p:oleObj name="Equation" r:id="rId11" imgW="825480" imgH="39348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52525" y="3942053"/>
                        <a:ext cx="2468754" cy="11774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3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7092184"/>
              </p:ext>
            </p:extLst>
          </p:nvPr>
        </p:nvGraphicFramePr>
        <p:xfrm>
          <a:off x="5166002" y="5174012"/>
          <a:ext cx="3254206" cy="6436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2" name="Equation" r:id="rId13" imgW="1155600" imgH="228600" progId="Equation.DSMT4">
                  <p:embed/>
                </p:oleObj>
              </mc:Choice>
              <mc:Fallback>
                <p:oleObj name="Equation" r:id="rId13" imgW="1155600" imgH="22860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66002" y="5174012"/>
                        <a:ext cx="3254206" cy="64368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00084" y="1858358"/>
            <a:ext cx="31239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59991F"/>
                </a:solidFill>
              </a:rPr>
              <a:t>Surface area of sphere:</a:t>
            </a:r>
            <a:endParaRPr lang="en-GB" sz="2400" b="1" dirty="0">
              <a:solidFill>
                <a:srgbClr val="59991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97243" y="1877492"/>
            <a:ext cx="25201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Volume of sphere:</a:t>
            </a:r>
            <a:endParaRPr lang="en-GB" sz="2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56937" y="249568"/>
            <a:ext cx="746659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ZA" sz="2800" dirty="0" smtClean="0">
                <a:ea typeface="Calibri" pitchFamily="34" charset="0"/>
                <a:cs typeface="Times New Roman" pitchFamily="18" charset="0"/>
              </a:rPr>
              <a:t>2.</a:t>
            </a:r>
            <a:r>
              <a:rPr kumimoji="0" lang="en-Z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	</a:t>
            </a:r>
            <a:r>
              <a:rPr kumimoji="0" lang="en-ZA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Calculate the surface area and the volume </a:t>
            </a:r>
            <a:br>
              <a:rPr kumimoji="0" lang="en-ZA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</a:br>
            <a:r>
              <a:rPr kumimoji="0" lang="en-ZA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	of a cone with a base diameter of 200 mm </a:t>
            </a:r>
            <a:br>
              <a:rPr kumimoji="0" lang="en-ZA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</a:br>
            <a:r>
              <a:rPr kumimoji="0" lang="en-ZA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	and a slant height of 750 mm.</a:t>
            </a:r>
            <a:endParaRPr kumimoji="0" lang="en-ZA" sz="2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5" name="Picture 4" descr="T:\Troupant\NATED\2014 Nated titles\Mathematics N2\Artworks\Final artwork\Answers\Module 8\8.9.eps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8152" y="1775503"/>
            <a:ext cx="3351045" cy="44087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54584" y="344278"/>
            <a:ext cx="227151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ZA" sz="2800" dirty="0" smtClean="0">
                <a:ea typeface="Calibri" pitchFamily="34" charset="0"/>
                <a:cs typeface="Times New Roman" pitchFamily="18" charset="0"/>
              </a:rPr>
              <a:t>2. (continued)</a:t>
            </a:r>
            <a:endParaRPr kumimoji="0" lang="en-Z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5" name="Picture 4" descr="T:\Troupant\NATED\2014 Nated titles\Mathematics N2\Artworks\Final artwork\Answers\Module 8\8.9.eps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831" y="1579586"/>
            <a:ext cx="2412681" cy="328462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277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9817090"/>
              </p:ext>
            </p:extLst>
          </p:nvPr>
        </p:nvGraphicFramePr>
        <p:xfrm>
          <a:off x="3222588" y="691813"/>
          <a:ext cx="4904626" cy="649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23" name="Equation" r:id="rId4" imgW="1726920" imgH="228600" progId="Equation.DSMT4">
                  <p:embed/>
                </p:oleObj>
              </mc:Choice>
              <mc:Fallback>
                <p:oleObj name="Equation" r:id="rId4" imgW="1726920" imgH="2286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2588" y="691813"/>
                        <a:ext cx="4904626" cy="6491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189204"/>
              </p:ext>
            </p:extLst>
          </p:nvPr>
        </p:nvGraphicFramePr>
        <p:xfrm>
          <a:off x="3942365" y="1453847"/>
          <a:ext cx="2173778" cy="6210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24" name="Equation" r:id="rId6" imgW="711000" imgH="203040" progId="Equation.DSMT4">
                  <p:embed/>
                </p:oleObj>
              </mc:Choice>
              <mc:Fallback>
                <p:oleObj name="Equation" r:id="rId6" imgW="711000" imgH="20304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2365" y="1453847"/>
                        <a:ext cx="2173778" cy="6210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4353111"/>
              </p:ext>
            </p:extLst>
          </p:nvPr>
        </p:nvGraphicFramePr>
        <p:xfrm>
          <a:off x="4481970" y="2219250"/>
          <a:ext cx="3248025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25" name="Equation" r:id="rId8" imgW="1066680" imgH="228600" progId="Equation.DSMT4">
                  <p:embed/>
                </p:oleObj>
              </mc:Choice>
              <mc:Fallback>
                <p:oleObj name="Equation" r:id="rId8" imgW="1066680" imgH="2286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1970" y="2219250"/>
                        <a:ext cx="3248025" cy="695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9740600"/>
              </p:ext>
            </p:extLst>
          </p:nvPr>
        </p:nvGraphicFramePr>
        <p:xfrm>
          <a:off x="4480120" y="3099539"/>
          <a:ext cx="2161801" cy="5828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26" name="Equation" r:id="rId10" imgW="660240" imgH="177480" progId="Equation.DSMT4">
                  <p:embed/>
                </p:oleObj>
              </mc:Choice>
              <mc:Fallback>
                <p:oleObj name="Equation" r:id="rId10" imgW="660240" imgH="17748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0120" y="3099539"/>
                        <a:ext cx="2161801" cy="5828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1328192"/>
              </p:ext>
            </p:extLst>
          </p:nvPr>
        </p:nvGraphicFramePr>
        <p:xfrm>
          <a:off x="3528974" y="4244590"/>
          <a:ext cx="3348731" cy="7008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27" name="Equation" r:id="rId12" imgW="1091880" imgH="228600" progId="Equation.DSMT4">
                  <p:embed/>
                </p:oleObj>
              </mc:Choice>
              <mc:Fallback>
                <p:oleObj name="Equation" r:id="rId12" imgW="1091880" imgH="2286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8974" y="4244590"/>
                        <a:ext cx="3348731" cy="7008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3547524"/>
              </p:ext>
            </p:extLst>
          </p:nvPr>
        </p:nvGraphicFramePr>
        <p:xfrm>
          <a:off x="4151003" y="5201165"/>
          <a:ext cx="3179756" cy="6129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28" name="Equation" r:id="rId14" imgW="1054080" imgH="203040" progId="Equation.DSMT4">
                  <p:embed/>
                </p:oleObj>
              </mc:Choice>
              <mc:Fallback>
                <p:oleObj name="Equation" r:id="rId14" imgW="1054080" imgH="20304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1003" y="5201165"/>
                        <a:ext cx="3179756" cy="6129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240602" y="196361"/>
            <a:ext cx="227151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ZA" sz="2800" dirty="0" smtClean="0">
                <a:ea typeface="Calibri" pitchFamily="34" charset="0"/>
                <a:cs typeface="Times New Roman" pitchFamily="18" charset="0"/>
              </a:rPr>
              <a:t>2. (continued)</a:t>
            </a:r>
            <a:endParaRPr kumimoji="0" lang="en-Z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5" name="Picture 4" descr="T:\Troupant\NATED\2014 Nated titles\Mathematics N2\Artworks\Final artwork\Answers\Module 8\8.9.eps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584" y="2755227"/>
            <a:ext cx="2412681" cy="328462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Group 1"/>
          <p:cNvGrpSpPr/>
          <p:nvPr/>
        </p:nvGrpSpPr>
        <p:grpSpPr>
          <a:xfrm>
            <a:off x="3199404" y="719581"/>
            <a:ext cx="2726267" cy="759550"/>
            <a:chOff x="2353144" y="2400931"/>
            <a:chExt cx="2519614" cy="618957"/>
          </a:xfrm>
        </p:grpSpPr>
        <p:graphicFrame>
          <p:nvGraphicFramePr>
            <p:cNvPr id="33802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26028310"/>
                </p:ext>
              </p:extLst>
            </p:nvPr>
          </p:nvGraphicFramePr>
          <p:xfrm>
            <a:off x="2353144" y="2400931"/>
            <a:ext cx="2357937" cy="5467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985" name="Equation" r:id="rId4" imgW="876240" imgH="203040" progId="Equation.DSMT4">
                    <p:embed/>
                  </p:oleObj>
                </mc:Choice>
                <mc:Fallback>
                  <p:oleObj name="Equation" r:id="rId4" imgW="876240" imgH="203040" progId="Equation.DSMT4">
                    <p:embed/>
                    <p:pic>
                      <p:nvPicPr>
                        <p:cNvPr id="0" name="Picture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53144" y="2400931"/>
                          <a:ext cx="2357937" cy="54676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" name="Rounded Rectangle 12"/>
            <p:cNvSpPr/>
            <p:nvPr/>
          </p:nvSpPr>
          <p:spPr>
            <a:xfrm>
              <a:off x="2358895" y="2418309"/>
              <a:ext cx="2513863" cy="601579"/>
            </a:xfrm>
            <a:prstGeom prst="roundRect">
              <a:avLst/>
            </a:prstGeom>
            <a:noFill/>
            <a:ln w="25400">
              <a:solidFill>
                <a:srgbClr val="5999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33803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4074262"/>
              </p:ext>
            </p:extLst>
          </p:nvPr>
        </p:nvGraphicFramePr>
        <p:xfrm>
          <a:off x="3158764" y="1751372"/>
          <a:ext cx="5042990" cy="7379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86" name="Equation" r:id="rId6" imgW="1562040" imgH="228600" progId="Equation.DSMT4">
                  <p:embed/>
                </p:oleObj>
              </mc:Choice>
              <mc:Fallback>
                <p:oleObj name="Equation" r:id="rId6" imgW="1562040" imgH="22860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8764" y="1751372"/>
                        <a:ext cx="5042990" cy="73799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04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0125570"/>
              </p:ext>
            </p:extLst>
          </p:nvPr>
        </p:nvGraphicFramePr>
        <p:xfrm>
          <a:off x="3611763" y="4554538"/>
          <a:ext cx="2352726" cy="7301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87" name="Equation" r:id="rId8" imgW="736560" imgH="228600" progId="Equation.DSMT4">
                  <p:embed/>
                </p:oleObj>
              </mc:Choice>
              <mc:Fallback>
                <p:oleObj name="Equation" r:id="rId8" imgW="736560" imgH="22860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1763" y="4554538"/>
                        <a:ext cx="2352726" cy="7301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05" name="Object 13"/>
          <p:cNvGraphicFramePr>
            <a:graphicFrameLocks noChangeAspect="1"/>
          </p:cNvGraphicFramePr>
          <p:nvPr/>
        </p:nvGraphicFramePr>
        <p:xfrm>
          <a:off x="730250" y="4554538"/>
          <a:ext cx="1292225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88" name="Equation" r:id="rId10" imgW="825480" imgH="203040" progId="Equation.DSMT4">
                  <p:embed/>
                </p:oleObj>
              </mc:Choice>
              <mc:Fallback>
                <p:oleObj name="Equation" r:id="rId10" imgW="825480" imgH="203040" progId="Equation.DSMT4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250" y="4554538"/>
                        <a:ext cx="1292225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06" name="Object 14"/>
          <p:cNvGraphicFramePr>
            <a:graphicFrameLocks noChangeAspect="1"/>
          </p:cNvGraphicFramePr>
          <p:nvPr/>
        </p:nvGraphicFramePr>
        <p:xfrm>
          <a:off x="1608888" y="4382501"/>
          <a:ext cx="127000" cy="11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89" name="Equation" r:id="rId12" imgW="126720" imgH="114120" progId="Equation.DSMT4">
                  <p:embed/>
                </p:oleObj>
              </mc:Choice>
              <mc:Fallback>
                <p:oleObj name="Equation" r:id="rId12" imgW="126720" imgH="114120" progId="Equation.DSMT4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8888" y="4382501"/>
                        <a:ext cx="127000" cy="114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07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2446608"/>
              </p:ext>
            </p:extLst>
          </p:nvPr>
        </p:nvGraphicFramePr>
        <p:xfrm>
          <a:off x="3596323" y="2719388"/>
          <a:ext cx="4708525" cy="649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90" name="Equation" r:id="rId14" imgW="1473120" imgH="203040" progId="Equation.DSMT4">
                  <p:embed/>
                </p:oleObj>
              </mc:Choice>
              <mc:Fallback>
                <p:oleObj name="Equation" r:id="rId14" imgW="1473120" imgH="203040" progId="Equation.DSMT4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6323" y="2719388"/>
                        <a:ext cx="4708525" cy="649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08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2232468"/>
              </p:ext>
            </p:extLst>
          </p:nvPr>
        </p:nvGraphicFramePr>
        <p:xfrm>
          <a:off x="3588068" y="3657600"/>
          <a:ext cx="3359150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91" name="Equation" r:id="rId16" imgW="1015920" imgH="228600" progId="Equation.DSMT4">
                  <p:embed/>
                </p:oleObj>
              </mc:Choice>
              <mc:Fallback>
                <p:oleObj name="Equation" r:id="rId16" imgW="1015920" imgH="228600" progId="Equation.DSMT4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8068" y="3657600"/>
                        <a:ext cx="3359150" cy="75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239271" y="938821"/>
            <a:ext cx="28662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59991F"/>
                </a:solidFill>
              </a:rPr>
              <a:t>Surface area of cone:</a:t>
            </a:r>
            <a:endParaRPr lang="en-GB" sz="2400" b="1" dirty="0">
              <a:solidFill>
                <a:srgbClr val="59991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01664" y="5425982"/>
            <a:ext cx="47222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Note</a:t>
            </a:r>
            <a:r>
              <a:rPr lang="en-US" b="1" smtClean="0">
                <a:solidFill>
                  <a:srgbClr val="0070C0"/>
                </a:solidFill>
              </a:rPr>
              <a:t>:</a:t>
            </a:r>
            <a:r>
              <a:rPr lang="en-US" smtClean="0">
                <a:solidFill>
                  <a:srgbClr val="0070C0"/>
                </a:solidFill>
              </a:rPr>
              <a:t> Answers </a:t>
            </a:r>
            <a:r>
              <a:rPr lang="en-US" dirty="0" smtClean="0">
                <a:solidFill>
                  <a:srgbClr val="0070C0"/>
                </a:solidFill>
              </a:rPr>
              <a:t>may vary depending on number</a:t>
            </a:r>
            <a:br>
              <a:rPr lang="en-US" dirty="0" smtClean="0">
                <a:solidFill>
                  <a:srgbClr val="0070C0"/>
                </a:solidFill>
              </a:rPr>
            </a:br>
            <a:r>
              <a:rPr lang="en-US" dirty="0" smtClean="0">
                <a:solidFill>
                  <a:srgbClr val="0070C0"/>
                </a:solidFill>
              </a:rPr>
              <a:t>of decimal places </a:t>
            </a:r>
            <a:r>
              <a:rPr lang="en-US" smtClean="0">
                <a:solidFill>
                  <a:srgbClr val="0070C0"/>
                </a:solidFill>
              </a:rPr>
              <a:t>used above.</a:t>
            </a:r>
            <a:endParaRPr lang="en-GB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54584" y="371172"/>
            <a:ext cx="227151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ZA" sz="2800" dirty="0" smtClean="0">
                <a:ea typeface="Calibri" pitchFamily="34" charset="0"/>
                <a:cs typeface="Times New Roman" pitchFamily="18" charset="0"/>
              </a:rPr>
              <a:t>2. (continued)</a:t>
            </a:r>
            <a:endParaRPr kumimoji="0" lang="en-Z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5" name="Picture 4" descr="T:\Troupant\NATED\2014 Nated titles\Mathematics N2\Artworks\Final artwork\Answers\Module 8\8.9.eps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584" y="2755227"/>
            <a:ext cx="2412681" cy="328462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3805" name="Object 13"/>
          <p:cNvGraphicFramePr>
            <a:graphicFrameLocks noChangeAspect="1"/>
          </p:cNvGraphicFramePr>
          <p:nvPr/>
        </p:nvGraphicFramePr>
        <p:xfrm>
          <a:off x="730250" y="4554538"/>
          <a:ext cx="1292225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54" name="Equation" r:id="rId4" imgW="825480" imgH="203040" progId="Equation.DSMT4">
                  <p:embed/>
                </p:oleObj>
              </mc:Choice>
              <mc:Fallback>
                <p:oleObj name="Equation" r:id="rId4" imgW="825480" imgH="20304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250" y="4554538"/>
                        <a:ext cx="1292225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06" name="Object 14"/>
          <p:cNvGraphicFramePr>
            <a:graphicFrameLocks noChangeAspect="1"/>
          </p:cNvGraphicFramePr>
          <p:nvPr/>
        </p:nvGraphicFramePr>
        <p:xfrm>
          <a:off x="1608888" y="4382501"/>
          <a:ext cx="127000" cy="11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55" name="Equation" r:id="rId6" imgW="126720" imgH="114120" progId="Equation.DSMT4">
                  <p:embed/>
                </p:oleObj>
              </mc:Choice>
              <mc:Fallback>
                <p:oleObj name="Equation" r:id="rId6" imgW="126720" imgH="11412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8888" y="4382501"/>
                        <a:ext cx="127000" cy="114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3711990" y="945948"/>
            <a:ext cx="2056677" cy="1227256"/>
            <a:chOff x="3862895" y="2454405"/>
            <a:chExt cx="2056677" cy="1227256"/>
          </a:xfrm>
        </p:grpSpPr>
        <p:sp>
          <p:nvSpPr>
            <p:cNvPr id="13" name="Rounded Rectangle 12"/>
            <p:cNvSpPr/>
            <p:nvPr/>
          </p:nvSpPr>
          <p:spPr>
            <a:xfrm>
              <a:off x="3862895" y="2454405"/>
              <a:ext cx="2056677" cy="1227256"/>
            </a:xfrm>
            <a:prstGeom prst="roundRect">
              <a:avLst/>
            </a:prstGeom>
            <a:noFill/>
            <a:ln w="254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34828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79004323"/>
                </p:ext>
              </p:extLst>
            </p:nvPr>
          </p:nvGraphicFramePr>
          <p:xfrm>
            <a:off x="3951759" y="2510257"/>
            <a:ext cx="1898742" cy="105108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956" name="Equation" r:id="rId8" imgW="711000" imgH="393480" progId="Equation.DSMT4">
                    <p:embed/>
                  </p:oleObj>
                </mc:Choice>
                <mc:Fallback>
                  <p:oleObj name="Equation" r:id="rId8" imgW="711000" imgH="393480" progId="Equation.DSMT4">
                    <p:embed/>
                    <p:pic>
                      <p:nvPicPr>
                        <p:cNvPr id="0" name="Picture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51759" y="2510257"/>
                          <a:ext cx="1898742" cy="105108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34829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0242614"/>
              </p:ext>
            </p:extLst>
          </p:nvPr>
        </p:nvGraphicFramePr>
        <p:xfrm>
          <a:off x="3722370" y="2375853"/>
          <a:ext cx="4529138" cy="1190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57" name="Equation" r:id="rId10" imgW="1498320" imgH="393480" progId="Equation.DSMT4">
                  <p:embed/>
                </p:oleObj>
              </mc:Choice>
              <mc:Fallback>
                <p:oleObj name="Equation" r:id="rId10" imgW="1498320" imgH="393480" progId="Equation.DSMT4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22370" y="2375853"/>
                        <a:ext cx="4529138" cy="1190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30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085664"/>
              </p:ext>
            </p:extLst>
          </p:nvPr>
        </p:nvGraphicFramePr>
        <p:xfrm>
          <a:off x="4110802" y="3654082"/>
          <a:ext cx="3695664" cy="7230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58" name="Equation" r:id="rId12" imgW="1168200" imgH="228600" progId="Equation.DSMT4">
                  <p:embed/>
                </p:oleObj>
              </mc:Choice>
              <mc:Fallback>
                <p:oleObj name="Equation" r:id="rId12" imgW="1168200" imgH="228600" progId="Equation.DSMT4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0802" y="3654082"/>
                        <a:ext cx="3695664" cy="7230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165223" y="1227352"/>
            <a:ext cx="22624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Volume of cone:</a:t>
            </a:r>
            <a:endParaRPr lang="en-GB" sz="2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3.	</a:t>
            </a:r>
            <a:r>
              <a:rPr lang="en-ZA" sz="2800" dirty="0" smtClean="0"/>
              <a:t>Calculate the surface area of a sphere if its 	volume is 75 000 mm</a:t>
            </a:r>
            <a:r>
              <a:rPr lang="en-ZA" sz="2800" baseline="30000" dirty="0" smtClean="0"/>
              <a:t>3</a:t>
            </a:r>
            <a:r>
              <a:rPr lang="en-ZA" sz="2800" dirty="0" smtClean="0"/>
              <a:t>.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/>
          </a:p>
        </p:txBody>
      </p:sp>
      <p:graphicFrame>
        <p:nvGraphicFramePr>
          <p:cNvPr id="4710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6320674"/>
              </p:ext>
            </p:extLst>
          </p:nvPr>
        </p:nvGraphicFramePr>
        <p:xfrm>
          <a:off x="872780" y="3619630"/>
          <a:ext cx="3078316" cy="12556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92" name="Equation" r:id="rId3" imgW="965160" imgH="393480" progId="Equation.DSMT4">
                  <p:embed/>
                </p:oleObj>
              </mc:Choice>
              <mc:Fallback>
                <p:oleObj name="Equation" r:id="rId3" imgW="965160" imgH="39348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2780" y="3619630"/>
                        <a:ext cx="3078316" cy="125562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1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320831"/>
              </p:ext>
            </p:extLst>
          </p:nvPr>
        </p:nvGraphicFramePr>
        <p:xfrm>
          <a:off x="888917" y="4894977"/>
          <a:ext cx="3694698" cy="12315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93" name="Equation" r:id="rId5" imgW="1180800" imgH="393480" progId="Equation.DSMT4">
                  <p:embed/>
                </p:oleObj>
              </mc:Choice>
              <mc:Fallback>
                <p:oleObj name="Equation" r:id="rId5" imgW="1180800" imgH="39348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8917" y="4894977"/>
                        <a:ext cx="3694698" cy="12315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0014344"/>
              </p:ext>
            </p:extLst>
          </p:nvPr>
        </p:nvGraphicFramePr>
        <p:xfrm>
          <a:off x="1629275" y="2130571"/>
          <a:ext cx="2073966" cy="12858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94" name="Equation" r:id="rId7" imgW="634680" imgH="393480" progId="Equation.DSMT4">
                  <p:embed/>
                </p:oleObj>
              </mc:Choice>
              <mc:Fallback>
                <p:oleObj name="Equation" r:id="rId7" imgW="6346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9275" y="2130571"/>
                        <a:ext cx="2073966" cy="12858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ounded Rectangle 9"/>
          <p:cNvSpPr/>
          <p:nvPr/>
        </p:nvSpPr>
        <p:spPr>
          <a:xfrm>
            <a:off x="1441143" y="2165156"/>
            <a:ext cx="2454442" cy="1275347"/>
          </a:xfrm>
          <a:prstGeom prst="roundRect">
            <a:avLst/>
          </a:prstGeom>
          <a:noFill/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339543" y="1433729"/>
            <a:ext cx="25201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Volume of sphere:</a:t>
            </a:r>
            <a:endParaRPr lang="en-GB" sz="2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Presentation2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836</TotalTime>
  <Words>86</Words>
  <Application>Microsoft Office PowerPoint</Application>
  <PresentationFormat>On-screen Show (4:3)</PresentationFormat>
  <Paragraphs>35</Paragraphs>
  <Slides>22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Arial Narrow</vt:lpstr>
      <vt:lpstr>Calibri</vt:lpstr>
      <vt:lpstr>Times New Roman</vt:lpstr>
      <vt:lpstr>Presentation2</vt:lpstr>
      <vt:lpstr>Equation</vt:lpstr>
      <vt:lpstr>Mathematics</vt:lpstr>
      <vt:lpstr>Mensuration</vt:lpstr>
      <vt:lpstr>PowerPoint Presentation</vt:lpstr>
      <vt:lpstr> 1.  Calculate the surface area and the volume of  a sphere with a 120 mm diameter. </vt:lpstr>
      <vt:lpstr>2. Calculate the surface area and the volume   of a cone with a base diameter of 200 mm   and a slant height of 750 mm.</vt:lpstr>
      <vt:lpstr>2. (continued)</vt:lpstr>
      <vt:lpstr>2. (continued)</vt:lpstr>
      <vt:lpstr>2. (continued)</vt:lpstr>
      <vt:lpstr> 3. Calculate the surface area of a sphere if its  volume is 75 000 mm3. </vt:lpstr>
      <vt:lpstr> 3. (continued) </vt:lpstr>
      <vt:lpstr>3. (continued)</vt:lpstr>
      <vt:lpstr>  4.       Calculate the volume and surface area of a   cylinder with a base diameter of 240 mm  and a perpendicular height of 500 mm. </vt:lpstr>
      <vt:lpstr> 4. (continued) </vt:lpstr>
      <vt:lpstr> 5. Calculate the radius of a lead sphere if it is  made by melting a cone with a perpendicular  height of 500 mm and a base radius of   130 mm. </vt:lpstr>
      <vt:lpstr>  5. (continued)    </vt:lpstr>
      <vt:lpstr>  6. An irregular shape has one straight side  divided into nine equal parts 2 m wide. The  ordinates dividing the parts are: 1,2 m; 2,3 m;  2,6 m; 3,1 m; 3,0 m; 2,4 m; 2,0 m; 1,3 m.    Find the area.</vt:lpstr>
      <vt:lpstr> 6. (continued) </vt:lpstr>
      <vt:lpstr> 7. Use the mid-ordinate rule to calculate the  area of a circle with a radius 250 mm. </vt:lpstr>
      <vt:lpstr> 7. (continued) </vt:lpstr>
      <vt:lpstr> 8. Calculate the area enclosed by the x-axis, y- axis, x = 10 and the curve joining the points  {(0;1); (2;3); (4;4); (6;7); (8;10); (10;8)}. </vt:lpstr>
      <vt:lpstr> 8. (continued)  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Leanne Storer</dc:creator>
  <cp:lastModifiedBy>Janet Bartlet</cp:lastModifiedBy>
  <cp:revision>97</cp:revision>
  <dcterms:created xsi:type="dcterms:W3CDTF">2017-08-15T07:49:10Z</dcterms:created>
  <dcterms:modified xsi:type="dcterms:W3CDTF">2018-04-17T14:03:11Z</dcterms:modified>
</cp:coreProperties>
</file>