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5" r:id="rId2"/>
    <p:sldId id="256" r:id="rId3"/>
    <p:sldId id="257" r:id="rId4"/>
    <p:sldId id="303" r:id="rId5"/>
    <p:sldId id="259" r:id="rId6"/>
    <p:sldId id="260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304" r:id="rId23"/>
    <p:sldId id="278" r:id="rId24"/>
    <p:sldId id="279" r:id="rId25"/>
    <p:sldId id="280" r:id="rId26"/>
    <p:sldId id="281" r:id="rId27"/>
    <p:sldId id="283" r:id="rId28"/>
    <p:sldId id="282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0054A8"/>
    <a:srgbClr val="0033CC"/>
    <a:srgbClr val="800000"/>
    <a:srgbClr val="5B0E01"/>
    <a:srgbClr val="9A00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-306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wmf"/><Relationship Id="rId1" Type="http://schemas.openxmlformats.org/officeDocument/2006/relationships/image" Target="../media/image5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wmf"/><Relationship Id="rId1" Type="http://schemas.openxmlformats.org/officeDocument/2006/relationships/image" Target="../media/image43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image" Target="../media/image47.wmf"/><Relationship Id="rId1" Type="http://schemas.openxmlformats.org/officeDocument/2006/relationships/image" Target="../media/image46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0.wmf"/><Relationship Id="rId1" Type="http://schemas.openxmlformats.org/officeDocument/2006/relationships/image" Target="../media/image49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2.wmf"/><Relationship Id="rId1" Type="http://schemas.openxmlformats.org/officeDocument/2006/relationships/image" Target="../media/image51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image" Target="../media/image53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56.wmf"/><Relationship Id="rId1" Type="http://schemas.openxmlformats.org/officeDocument/2006/relationships/image" Target="../media/image55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image" Target="../media/image58.wmf"/><Relationship Id="rId1" Type="http://schemas.openxmlformats.org/officeDocument/2006/relationships/image" Target="../media/image57.wmf"/><Relationship Id="rId5" Type="http://schemas.openxmlformats.org/officeDocument/2006/relationships/image" Target="../media/image61.wmf"/><Relationship Id="rId4" Type="http://schemas.openxmlformats.org/officeDocument/2006/relationships/image" Target="../media/image60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image" Target="../media/image63.wmf"/><Relationship Id="rId1" Type="http://schemas.openxmlformats.org/officeDocument/2006/relationships/image" Target="../media/image62.wmf"/><Relationship Id="rId5" Type="http://schemas.openxmlformats.org/officeDocument/2006/relationships/image" Target="../media/image66.wmf"/><Relationship Id="rId4" Type="http://schemas.openxmlformats.org/officeDocument/2006/relationships/image" Target="../media/image65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image" Target="../media/image70.wmf"/><Relationship Id="rId1" Type="http://schemas.openxmlformats.org/officeDocument/2006/relationships/image" Target="../media/image69.wmf"/><Relationship Id="rId4" Type="http://schemas.openxmlformats.org/officeDocument/2006/relationships/image" Target="../media/image72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74.wmf"/><Relationship Id="rId1" Type="http://schemas.openxmlformats.org/officeDocument/2006/relationships/image" Target="../media/image73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wmf"/></Relationships>
</file>

<file path=ppt/drawings/_rels/vmlDrawing2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8.wmf"/><Relationship Id="rId1" Type="http://schemas.openxmlformats.org/officeDocument/2006/relationships/image" Target="../media/image77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wmf"/></Relationships>
</file>

<file path=ppt/drawings/_rels/vmlDrawing25.vml.rels><?xml version="1.0" encoding="UTF-8" standalone="yes"?>
<Relationships xmlns="http://schemas.openxmlformats.org/package/2006/relationships"><Relationship Id="rId2" Type="http://schemas.openxmlformats.org/officeDocument/2006/relationships/image" Target="../media/image83.wmf"/><Relationship Id="rId1" Type="http://schemas.openxmlformats.org/officeDocument/2006/relationships/image" Target="../media/image82.wmf"/></Relationships>
</file>

<file path=ppt/drawings/_rels/vmlDrawing26.vml.rels><?xml version="1.0" encoding="UTF-8" standalone="yes"?>
<Relationships xmlns="http://schemas.openxmlformats.org/package/2006/relationships"><Relationship Id="rId3" Type="http://schemas.openxmlformats.org/officeDocument/2006/relationships/image" Target="../media/image86.wmf"/><Relationship Id="rId2" Type="http://schemas.openxmlformats.org/officeDocument/2006/relationships/image" Target="../media/image85.wmf"/><Relationship Id="rId1" Type="http://schemas.openxmlformats.org/officeDocument/2006/relationships/image" Target="../media/image84.wmf"/></Relationships>
</file>

<file path=ppt/drawings/_rels/vmlDrawing27.vml.rels><?xml version="1.0" encoding="UTF-8" standalone="yes"?>
<Relationships xmlns="http://schemas.openxmlformats.org/package/2006/relationships"><Relationship Id="rId3" Type="http://schemas.openxmlformats.org/officeDocument/2006/relationships/image" Target="../media/image90.wmf"/><Relationship Id="rId2" Type="http://schemas.openxmlformats.org/officeDocument/2006/relationships/image" Target="../media/image89.wmf"/><Relationship Id="rId1" Type="http://schemas.openxmlformats.org/officeDocument/2006/relationships/image" Target="../media/image88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Relationship Id="rId6" Type="http://schemas.openxmlformats.org/officeDocument/2006/relationships/image" Target="../media/image23.wmf"/><Relationship Id="rId5" Type="http://schemas.openxmlformats.org/officeDocument/2006/relationships/image" Target="../media/image22.wmf"/><Relationship Id="rId4" Type="http://schemas.openxmlformats.org/officeDocument/2006/relationships/image" Target="../media/image2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wmf"/><Relationship Id="rId1" Type="http://schemas.openxmlformats.org/officeDocument/2006/relationships/image" Target="../media/image40.w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28120" y="730250"/>
            <a:ext cx="113576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3197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BB6157F-E071-46A5-8489-F4E037A6668E}" type="datetimeFigureOut">
              <a:rPr lang="en-GB"/>
              <a:pPr>
                <a:defRPr/>
              </a:pPr>
              <a:t>27/09/2016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63184DDF-8B49-4571-99D6-5CDBFF4F6D1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90631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0870E80-C6D3-4091-9B8A-21ED2E4C013F}" type="datetimeFigureOut">
              <a:rPr lang="en-GB"/>
              <a:pPr>
                <a:defRPr/>
              </a:pPr>
              <a:t>27/09/2016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54BFAAEF-50B1-457C-9C76-997B5F2F452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606339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FB99010-8B13-4259-AC22-11BDD6FD0DB4}" type="datetimeFigureOut">
              <a:rPr lang="en-GB"/>
              <a:pPr>
                <a:defRPr/>
              </a:pPr>
              <a:t>27/09/2016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CC051349-1925-4697-B854-0620EF35C7D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41401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93B5AEB5-26B6-4C2A-91D5-A0377DD9B595}" type="datetimeFigureOut">
              <a:rPr lang="en-GB"/>
              <a:pPr>
                <a:defRPr/>
              </a:pPr>
              <a:t>27/09/2016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2452A899-DC79-44FB-92D0-81D89693E78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78155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69261" y="339725"/>
            <a:ext cx="630615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7BEFCEAC-7B40-4F6F-AE01-95ED91E8F440}" type="datetimeFigureOut">
              <a:rPr lang="en-GB"/>
              <a:pPr>
                <a:defRPr/>
              </a:pPr>
              <a:t>27/09/2016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90153D5D-23CA-4D1E-843D-A6A4359E00C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46901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F3507C9-AA67-4B6F-9D31-6EA94965B993}" type="datetimeFigureOut">
              <a:rPr lang="en-GB"/>
              <a:pPr>
                <a:defRPr/>
              </a:pPr>
              <a:t>27/09/2016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0553DCAC-7168-496D-B548-11345ED52A6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68207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8A23A48-0F9A-4409-A24E-8406C35D7312}" type="datetimeFigureOut">
              <a:rPr lang="en-GB"/>
              <a:pPr>
                <a:defRPr/>
              </a:pPr>
              <a:t>27/09/2016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4D6C766C-B85E-4082-8A99-ECA65F70C96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42074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47FD7B0-A85F-4A9D-A34F-39ECD02B0188}" type="datetimeFigureOut">
              <a:rPr lang="en-GB"/>
              <a:pPr>
                <a:defRPr/>
              </a:pPr>
              <a:t>27/09/2016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982FBEB5-BD44-4918-B952-8C90F9F2F5E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35302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478C03A-5273-4969-89E4-5E4D5F7B163B}" type="datetimeFigureOut">
              <a:rPr lang="en-GB"/>
              <a:pPr>
                <a:defRPr/>
              </a:pPr>
              <a:t>27/09/2016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2B9EE95-9419-43E6-9383-42096004497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37508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4C7FB4D-F321-4178-A8DC-FBE8D675782C}" type="datetimeFigureOut">
              <a:rPr lang="en-GB"/>
              <a:pPr>
                <a:defRPr/>
              </a:pPr>
              <a:t>27/09/2016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B9AF632-195C-4F69-A68B-FA5B97CBD8F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38798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B2C9DC2-3A6C-48CA-B53A-CE7D01FDDE13}" type="datetimeFigureOut">
              <a:rPr lang="en-GB"/>
              <a:pPr>
                <a:defRPr/>
              </a:pPr>
              <a:t>27/09/2016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ED3B6964-B15B-4C88-9BAB-076799F1A54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20480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6326188"/>
            <a:ext cx="10552113" cy="438150"/>
          </a:xfrm>
          <a:prstGeom prst="rect">
            <a:avLst/>
          </a:prstGeom>
          <a:solidFill>
            <a:srgbClr val="0054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/>
              <a:t>   </a:t>
            </a:r>
            <a:r>
              <a:rPr lang="en-US" sz="2000" b="1" spc="300" dirty="0">
                <a:latin typeface="+mj-lt"/>
              </a:rPr>
              <a:t>Mathematics</a:t>
            </a:r>
            <a:endParaRPr lang="en-GB" sz="2000" b="1" spc="300" dirty="0">
              <a:latin typeface="+mj-lt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11280775" y="0"/>
            <a:ext cx="911225" cy="68580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a:endParaRPr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2949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294938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</p:txBody>
      </p:sp>
      <p:pic>
        <p:nvPicPr>
          <p:cNvPr id="1030" name="Picture 1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9413" y="6326188"/>
            <a:ext cx="2922587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5" y="5356916"/>
            <a:ext cx="890837" cy="894660"/>
          </a:xfrm>
          <a:prstGeom prst="ellipse">
            <a:avLst/>
          </a:prstGeom>
          <a:ln w="28575" cap="rnd">
            <a:solidFill>
              <a:schemeClr val="accent1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000" b="1" kern="1200">
          <a:solidFill>
            <a:schemeClr val="tx1"/>
          </a:solidFill>
          <a:latin typeface="+mn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6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15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13" Type="http://schemas.openxmlformats.org/officeDocument/2006/relationships/oleObject" Target="../embeddings/oleObject15.bin"/><Relationship Id="rId3" Type="http://schemas.openxmlformats.org/officeDocument/2006/relationships/oleObject" Target="../embeddings/oleObject10.bin"/><Relationship Id="rId7" Type="http://schemas.openxmlformats.org/officeDocument/2006/relationships/oleObject" Target="../embeddings/oleObject12.bin"/><Relationship Id="rId12" Type="http://schemas.openxmlformats.org/officeDocument/2006/relationships/image" Target="../media/image2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9.wmf"/><Relationship Id="rId11" Type="http://schemas.openxmlformats.org/officeDocument/2006/relationships/oleObject" Target="../embeddings/oleObject14.bin"/><Relationship Id="rId5" Type="http://schemas.openxmlformats.org/officeDocument/2006/relationships/oleObject" Target="../embeddings/oleObject11.bin"/><Relationship Id="rId10" Type="http://schemas.openxmlformats.org/officeDocument/2006/relationships/image" Target="../media/image21.wmf"/><Relationship Id="rId4" Type="http://schemas.openxmlformats.org/officeDocument/2006/relationships/image" Target="../media/image18.wmf"/><Relationship Id="rId9" Type="http://schemas.openxmlformats.org/officeDocument/2006/relationships/oleObject" Target="../embeddings/oleObject13.bin"/><Relationship Id="rId14" Type="http://schemas.openxmlformats.org/officeDocument/2006/relationships/image" Target="../media/image23.w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29.wmf"/><Relationship Id="rId4" Type="http://schemas.openxmlformats.org/officeDocument/2006/relationships/oleObject" Target="../embeddings/oleObject16.bin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oleObject" Target="../embeddings/oleObject17.bin"/><Relationship Id="rId7" Type="http://schemas.openxmlformats.org/officeDocument/2006/relationships/oleObject" Target="../embeddings/oleObject19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2.w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31.w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3" Type="http://schemas.openxmlformats.org/officeDocument/2006/relationships/oleObject" Target="../embeddings/oleObject20.bin"/><Relationship Id="rId7" Type="http://schemas.openxmlformats.org/officeDocument/2006/relationships/oleObject" Target="../embeddings/oleObject22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5.wmf"/><Relationship Id="rId5" Type="http://schemas.openxmlformats.org/officeDocument/2006/relationships/oleObject" Target="../embeddings/oleObject21.bin"/><Relationship Id="rId4" Type="http://schemas.openxmlformats.org/officeDocument/2006/relationships/image" Target="../media/image34.w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3" Type="http://schemas.openxmlformats.org/officeDocument/2006/relationships/oleObject" Target="../embeddings/oleObject23.bin"/><Relationship Id="rId7" Type="http://schemas.openxmlformats.org/officeDocument/2006/relationships/oleObject" Target="../embeddings/oleObject25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8.wmf"/><Relationship Id="rId5" Type="http://schemas.openxmlformats.org/officeDocument/2006/relationships/oleObject" Target="../embeddings/oleObject24.bin"/><Relationship Id="rId4" Type="http://schemas.openxmlformats.org/officeDocument/2006/relationships/image" Target="../media/image37.w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wmf"/><Relationship Id="rId3" Type="http://schemas.openxmlformats.org/officeDocument/2006/relationships/oleObject" Target="../embeddings/oleObject26.bin"/><Relationship Id="rId7" Type="http://schemas.openxmlformats.org/officeDocument/2006/relationships/oleObject" Target="../embeddings/oleObject28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41.wmf"/><Relationship Id="rId5" Type="http://schemas.openxmlformats.org/officeDocument/2006/relationships/oleObject" Target="../embeddings/oleObject27.bin"/><Relationship Id="rId4" Type="http://schemas.openxmlformats.org/officeDocument/2006/relationships/image" Target="../media/image40.w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wmf"/><Relationship Id="rId3" Type="http://schemas.openxmlformats.org/officeDocument/2006/relationships/oleObject" Target="../embeddings/oleObject29.bin"/><Relationship Id="rId7" Type="http://schemas.openxmlformats.org/officeDocument/2006/relationships/oleObject" Target="../embeddings/oleObject31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44.wmf"/><Relationship Id="rId5" Type="http://schemas.openxmlformats.org/officeDocument/2006/relationships/oleObject" Target="../embeddings/oleObject30.bin"/><Relationship Id="rId4" Type="http://schemas.openxmlformats.org/officeDocument/2006/relationships/image" Target="../media/image43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wmf"/><Relationship Id="rId3" Type="http://schemas.openxmlformats.org/officeDocument/2006/relationships/oleObject" Target="../embeddings/oleObject32.bin"/><Relationship Id="rId7" Type="http://schemas.openxmlformats.org/officeDocument/2006/relationships/oleObject" Target="../embeddings/oleObject34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47.wmf"/><Relationship Id="rId5" Type="http://schemas.openxmlformats.org/officeDocument/2006/relationships/oleObject" Target="../embeddings/oleObject33.bin"/><Relationship Id="rId4" Type="http://schemas.openxmlformats.org/officeDocument/2006/relationships/image" Target="../media/image46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50.wmf"/><Relationship Id="rId5" Type="http://schemas.openxmlformats.org/officeDocument/2006/relationships/oleObject" Target="../embeddings/oleObject36.bin"/><Relationship Id="rId4" Type="http://schemas.openxmlformats.org/officeDocument/2006/relationships/image" Target="../media/image49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52.wmf"/><Relationship Id="rId5" Type="http://schemas.openxmlformats.org/officeDocument/2006/relationships/oleObject" Target="../embeddings/oleObject38.bin"/><Relationship Id="rId4" Type="http://schemas.openxmlformats.org/officeDocument/2006/relationships/image" Target="../media/image51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54.wmf"/><Relationship Id="rId5" Type="http://schemas.openxmlformats.org/officeDocument/2006/relationships/oleObject" Target="../embeddings/oleObject40.bin"/><Relationship Id="rId4" Type="http://schemas.openxmlformats.org/officeDocument/2006/relationships/image" Target="../media/image53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56.wmf"/><Relationship Id="rId5" Type="http://schemas.openxmlformats.org/officeDocument/2006/relationships/oleObject" Target="../embeddings/oleObject42.bin"/><Relationship Id="rId4" Type="http://schemas.openxmlformats.org/officeDocument/2006/relationships/image" Target="../media/image55.w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wmf"/><Relationship Id="rId3" Type="http://schemas.openxmlformats.org/officeDocument/2006/relationships/oleObject" Target="../embeddings/oleObject43.bin"/><Relationship Id="rId7" Type="http://schemas.openxmlformats.org/officeDocument/2006/relationships/oleObject" Target="../embeddings/oleObject45.bin"/><Relationship Id="rId12" Type="http://schemas.openxmlformats.org/officeDocument/2006/relationships/image" Target="../media/image61.wmf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58.wmf"/><Relationship Id="rId11" Type="http://schemas.openxmlformats.org/officeDocument/2006/relationships/oleObject" Target="../embeddings/oleObject47.bin"/><Relationship Id="rId5" Type="http://schemas.openxmlformats.org/officeDocument/2006/relationships/oleObject" Target="../embeddings/oleObject44.bin"/><Relationship Id="rId10" Type="http://schemas.openxmlformats.org/officeDocument/2006/relationships/image" Target="../media/image60.wmf"/><Relationship Id="rId4" Type="http://schemas.openxmlformats.org/officeDocument/2006/relationships/image" Target="../media/image57.wmf"/><Relationship Id="rId9" Type="http://schemas.openxmlformats.org/officeDocument/2006/relationships/oleObject" Target="../embeddings/oleObject46.bin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wmf"/><Relationship Id="rId3" Type="http://schemas.openxmlformats.org/officeDocument/2006/relationships/oleObject" Target="../embeddings/oleObject48.bin"/><Relationship Id="rId7" Type="http://schemas.openxmlformats.org/officeDocument/2006/relationships/oleObject" Target="../embeddings/oleObject50.bin"/><Relationship Id="rId12" Type="http://schemas.openxmlformats.org/officeDocument/2006/relationships/image" Target="../media/image66.wmf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63.wmf"/><Relationship Id="rId11" Type="http://schemas.openxmlformats.org/officeDocument/2006/relationships/oleObject" Target="../embeddings/oleObject52.bin"/><Relationship Id="rId5" Type="http://schemas.openxmlformats.org/officeDocument/2006/relationships/oleObject" Target="../embeddings/oleObject49.bin"/><Relationship Id="rId10" Type="http://schemas.openxmlformats.org/officeDocument/2006/relationships/image" Target="../media/image65.wmf"/><Relationship Id="rId4" Type="http://schemas.openxmlformats.org/officeDocument/2006/relationships/image" Target="../media/image62.wmf"/><Relationship Id="rId9" Type="http://schemas.openxmlformats.org/officeDocument/2006/relationships/oleObject" Target="../embeddings/oleObject51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3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68.wmf"/><Relationship Id="rId4" Type="http://schemas.openxmlformats.org/officeDocument/2006/relationships/image" Target="../media/image67.w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wmf"/><Relationship Id="rId3" Type="http://schemas.openxmlformats.org/officeDocument/2006/relationships/oleObject" Target="../embeddings/oleObject54.bin"/><Relationship Id="rId7" Type="http://schemas.openxmlformats.org/officeDocument/2006/relationships/oleObject" Target="../embeddings/oleObject56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70.wmf"/><Relationship Id="rId5" Type="http://schemas.openxmlformats.org/officeDocument/2006/relationships/oleObject" Target="../embeddings/oleObject55.bin"/><Relationship Id="rId10" Type="http://schemas.openxmlformats.org/officeDocument/2006/relationships/image" Target="../media/image72.wmf"/><Relationship Id="rId4" Type="http://schemas.openxmlformats.org/officeDocument/2006/relationships/image" Target="../media/image69.wmf"/><Relationship Id="rId9" Type="http://schemas.openxmlformats.org/officeDocument/2006/relationships/oleObject" Target="../embeddings/oleObject57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8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74.wmf"/><Relationship Id="rId5" Type="http://schemas.openxmlformats.org/officeDocument/2006/relationships/oleObject" Target="../embeddings/oleObject59.bin"/><Relationship Id="rId4" Type="http://schemas.openxmlformats.org/officeDocument/2006/relationships/image" Target="../media/image73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0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21.vml"/><Relationship Id="rId5" Type="http://schemas.openxmlformats.org/officeDocument/2006/relationships/image" Target="../media/image76.wmf"/><Relationship Id="rId4" Type="http://schemas.openxmlformats.org/officeDocument/2006/relationships/image" Target="../media/image75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1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78.wmf"/><Relationship Id="rId5" Type="http://schemas.openxmlformats.org/officeDocument/2006/relationships/oleObject" Target="../embeddings/oleObject62.bin"/><Relationship Id="rId4" Type="http://schemas.openxmlformats.org/officeDocument/2006/relationships/image" Target="../media/image77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3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23.vml"/><Relationship Id="rId4" Type="http://schemas.openxmlformats.org/officeDocument/2006/relationships/image" Target="../media/image79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4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24.vml"/><Relationship Id="rId5" Type="http://schemas.openxmlformats.org/officeDocument/2006/relationships/image" Target="../media/image81.wmf"/><Relationship Id="rId4" Type="http://schemas.openxmlformats.org/officeDocument/2006/relationships/image" Target="../media/image80.w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5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83.wmf"/><Relationship Id="rId5" Type="http://schemas.openxmlformats.org/officeDocument/2006/relationships/oleObject" Target="../embeddings/oleObject66.bin"/><Relationship Id="rId4" Type="http://schemas.openxmlformats.org/officeDocument/2006/relationships/image" Target="../media/image82.wm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wmf"/><Relationship Id="rId3" Type="http://schemas.openxmlformats.org/officeDocument/2006/relationships/oleObject" Target="../embeddings/oleObject67.bin"/><Relationship Id="rId7" Type="http://schemas.openxmlformats.org/officeDocument/2006/relationships/oleObject" Target="../embeddings/oleObject69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85.wmf"/><Relationship Id="rId5" Type="http://schemas.openxmlformats.org/officeDocument/2006/relationships/oleObject" Target="../embeddings/oleObject68.bin"/><Relationship Id="rId4" Type="http://schemas.openxmlformats.org/officeDocument/2006/relationships/image" Target="../media/image84.wm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wmf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wmf"/><Relationship Id="rId3" Type="http://schemas.openxmlformats.org/officeDocument/2006/relationships/oleObject" Target="../embeddings/oleObject70.bin"/><Relationship Id="rId7" Type="http://schemas.openxmlformats.org/officeDocument/2006/relationships/oleObject" Target="../embeddings/oleObject72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89.wmf"/><Relationship Id="rId5" Type="http://schemas.openxmlformats.org/officeDocument/2006/relationships/oleObject" Target="../embeddings/oleObject71.bin"/><Relationship Id="rId4" Type="http://schemas.openxmlformats.org/officeDocument/2006/relationships/image" Target="../media/image88.w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8.png"/><Relationship Id="rId7" Type="http://schemas.openxmlformats.org/officeDocument/2006/relationships/image" Target="../media/image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5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7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9.w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28120" y="730250"/>
            <a:ext cx="113576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22032" y="2152361"/>
            <a:ext cx="10536700" cy="357020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/>
              <a:t>TERMS AND CONDITIONS</a:t>
            </a:r>
          </a:p>
          <a:p>
            <a:r>
              <a:rPr lang="en-GB" sz="2000" b="1" dirty="0"/>
              <a:t> </a:t>
            </a:r>
            <a:endParaRPr lang="en-GB" sz="2200" b="1" dirty="0"/>
          </a:p>
          <a:p>
            <a:r>
              <a:rPr lang="en-GB" sz="2200" b="1" dirty="0"/>
              <a:t>These PowerPoint slides are a tool for lecturers, and as such: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b="1" u="sng" dirty="0"/>
              <a:t>YOU MAY</a:t>
            </a:r>
            <a:r>
              <a:rPr lang="en-GB" sz="2200" b="1" dirty="0"/>
              <a:t> add content to the slides, delete content from the slides, print out the slides, and save the slides onto your computer or server.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b="1" u="sng" dirty="0"/>
              <a:t>YOU MAY NOT </a:t>
            </a:r>
            <a:r>
              <a:rPr lang="en-GB" sz="2200" b="1" dirty="0"/>
              <a:t>resell, reproduce or redistribute the content in any form whatsoever, without prior written permission from the copyright holder.</a:t>
            </a:r>
          </a:p>
          <a:p>
            <a:r>
              <a:rPr lang="en-GB" sz="2200" b="1" dirty="0"/>
              <a:t> </a:t>
            </a:r>
          </a:p>
          <a:p>
            <a:r>
              <a:rPr lang="en-GB" sz="2000" b="1" dirty="0"/>
              <a:t>© Troupant Publishers (Pty) Ltd, 2016</a:t>
            </a:r>
          </a:p>
          <a:p>
            <a:r>
              <a:rPr lang="en-GB" sz="2000" b="1" dirty="0"/>
              <a:t>Selected images used under licence from Shutterstock.com</a:t>
            </a:r>
          </a:p>
        </p:txBody>
      </p:sp>
    </p:spTree>
    <p:extLst>
      <p:ext uri="{BB962C8B-B14F-4D97-AF65-F5344CB8AC3E}">
        <p14:creationId xmlns:p14="http://schemas.microsoft.com/office/powerpoint/2010/main" val="9589617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Content Placeholder 3"/>
          <p:cNvSpPr>
            <a:spLocks noGrp="1"/>
          </p:cNvSpPr>
          <p:nvPr>
            <p:ph sz="half" idx="2"/>
          </p:nvPr>
        </p:nvSpPr>
        <p:spPr>
          <a:xfrm>
            <a:off x="5149850" y="938213"/>
            <a:ext cx="5181600" cy="4351337"/>
          </a:xfrm>
        </p:spPr>
        <p:txBody>
          <a:bodyPr anchor="ctr"/>
          <a:lstStyle/>
          <a:p>
            <a:pPr marL="0" indent="0" algn="ctr">
              <a:buFont typeface="Arial" pitchFamily="34" charset="0"/>
              <a:buNone/>
            </a:pPr>
            <a:r>
              <a:rPr lang="en-US" altLang="en-US"/>
              <a:t>Complete </a:t>
            </a:r>
            <a:br>
              <a:rPr lang="en-US" altLang="en-US"/>
            </a:br>
            <a:r>
              <a:rPr lang="en-US" altLang="en-US" b="1"/>
              <a:t>Assessment activity 8.1 </a:t>
            </a:r>
            <a:r>
              <a:rPr lang="en-US" altLang="en-US"/>
              <a:t>on </a:t>
            </a:r>
            <a:br>
              <a:rPr lang="en-US" altLang="en-US"/>
            </a:br>
            <a:r>
              <a:rPr lang="en-US" altLang="en-US" b="1"/>
              <a:t>page 139</a:t>
            </a:r>
            <a:r>
              <a:rPr lang="en-US" altLang="en-US"/>
              <a:t/>
            </a:r>
            <a:br>
              <a:rPr lang="en-US" altLang="en-US"/>
            </a:br>
            <a:r>
              <a:rPr lang="en-US" altLang="en-US"/>
              <a:t>of your </a:t>
            </a:r>
            <a:br>
              <a:rPr lang="en-US" altLang="en-US"/>
            </a:br>
            <a:r>
              <a:rPr lang="en-US" altLang="en-US"/>
              <a:t>Student’s Book</a:t>
            </a:r>
            <a:endParaRPr lang="en-GB" altLang="en-US"/>
          </a:p>
        </p:txBody>
      </p:sp>
      <p:pic>
        <p:nvPicPr>
          <p:cNvPr id="21507" name="Picture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35075" y="938213"/>
            <a:ext cx="2989263" cy="4351337"/>
          </a:xfr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Inverse trigonometric functions</a:t>
            </a:r>
            <a:endParaRPr lang="en-GB" altLang="en-US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4400550" y="1566863"/>
          <a:ext cx="2179638" cy="1325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85" name="Equation" r:id="rId3" imgW="711000" imgH="431640" progId="Equation.DSMT4">
                  <p:embed/>
                </p:oleObj>
              </mc:Choice>
              <mc:Fallback>
                <p:oleObj name="Equation" r:id="rId3" imgW="711000" imgH="43164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00550" y="1566863"/>
                        <a:ext cx="2179638" cy="1325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6184976"/>
              </p:ext>
            </p:extLst>
          </p:nvPr>
        </p:nvGraphicFramePr>
        <p:xfrm>
          <a:off x="3973513" y="3230563"/>
          <a:ext cx="3546475" cy="1252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86" name="Equation" r:id="rId5" imgW="1079280" imgH="380880" progId="Equation.DSMT4">
                  <p:embed/>
                </p:oleObj>
              </mc:Choice>
              <mc:Fallback>
                <p:oleObj name="Equation" r:id="rId5" imgW="1079280" imgH="38088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73513" y="3230563"/>
                        <a:ext cx="3546475" cy="1252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4391025" y="4822825"/>
          <a:ext cx="2711450" cy="1204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87" name="Equation" r:id="rId7" imgW="914400" imgH="406080" progId="Equation.DSMT4">
                  <p:embed/>
                </p:oleObj>
              </mc:Choice>
              <mc:Fallback>
                <p:oleObj name="Equation" r:id="rId7" imgW="914400" imgH="40608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91025" y="4822825"/>
                        <a:ext cx="2711450" cy="1204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Inverse trigonometric functions</a:t>
            </a:r>
            <a:endParaRPr lang="en-GB" altLang="en-US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1117600" y="1838325"/>
          <a:ext cx="3073400" cy="701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63" name="Equation" r:id="rId3" imgW="1002960" imgH="228600" progId="Equation.DSMT4">
                  <p:embed/>
                </p:oleObj>
              </mc:Choice>
              <mc:Fallback>
                <p:oleObj name="Equation" r:id="rId3" imgW="1002960" imgH="2286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7600" y="1838325"/>
                        <a:ext cx="3073400" cy="701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1117600" y="3128963"/>
          <a:ext cx="3190875" cy="701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64" name="Equation" r:id="rId5" imgW="1041120" imgH="228600" progId="Equation.DSMT4">
                  <p:embed/>
                </p:oleObj>
              </mc:Choice>
              <mc:Fallback>
                <p:oleObj name="Equation" r:id="rId5" imgW="1041120" imgH="2286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7600" y="3128963"/>
                        <a:ext cx="3190875" cy="701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1117600" y="4421188"/>
          <a:ext cx="2997200" cy="701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65" name="Equation" r:id="rId7" imgW="977760" imgH="228600" progId="Equation.DSMT4">
                  <p:embed/>
                </p:oleObj>
              </mc:Choice>
              <mc:Fallback>
                <p:oleObj name="Equation" r:id="rId7" imgW="977760" imgH="2286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7600" y="4421188"/>
                        <a:ext cx="2997200" cy="701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6265863" y="1838325"/>
          <a:ext cx="3033712" cy="701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66" name="Equation" r:id="rId9" imgW="990360" imgH="228600" progId="Equation.DSMT4">
                  <p:embed/>
                </p:oleObj>
              </mc:Choice>
              <mc:Fallback>
                <p:oleObj name="Equation" r:id="rId9" imgW="990360" imgH="22860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65863" y="1838325"/>
                        <a:ext cx="3033712" cy="701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6226175" y="3128963"/>
          <a:ext cx="3111500" cy="701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67" name="Equation" r:id="rId11" imgW="1015920" imgH="228600" progId="Equation.DSMT4">
                  <p:embed/>
                </p:oleObj>
              </mc:Choice>
              <mc:Fallback>
                <p:oleObj name="Equation" r:id="rId11" imgW="1015920" imgH="22860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6175" y="3128963"/>
                        <a:ext cx="3111500" cy="701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6324600" y="4403725"/>
          <a:ext cx="2994025" cy="701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68" name="Equation" r:id="rId13" imgW="977760" imgH="228600" progId="Equation.DSMT4">
                  <p:embed/>
                </p:oleObj>
              </mc:Choice>
              <mc:Fallback>
                <p:oleObj name="Equation" r:id="rId13" imgW="977760" imgH="228600" progId="Equation.DSMT4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4600" y="4403725"/>
                        <a:ext cx="2994025" cy="701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8" name="Group 6"/>
          <p:cNvGrpSpPr>
            <a:grpSpLocks/>
          </p:cNvGrpSpPr>
          <p:nvPr/>
        </p:nvGrpSpPr>
        <p:grpSpPr bwMode="auto">
          <a:xfrm>
            <a:off x="1762125" y="1179513"/>
            <a:ext cx="7745413" cy="4267200"/>
            <a:chOff x="3496235" y="1568823"/>
            <a:chExt cx="5510493" cy="3505200"/>
          </a:xfrm>
        </p:grpSpPr>
        <p:pic>
          <p:nvPicPr>
            <p:cNvPr id="24581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5578" y="1568823"/>
              <a:ext cx="5391150" cy="3505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3496235" y="1568823"/>
              <a:ext cx="605375" cy="11749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sp>
        <p:nvSpPr>
          <p:cNvPr id="2457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Special angles</a:t>
            </a:r>
            <a:endParaRPr lang="en-GB" altLang="en-US"/>
          </a:p>
        </p:txBody>
      </p:sp>
      <p:sp>
        <p:nvSpPr>
          <p:cNvPr id="24580" name="Rectangle 1"/>
          <p:cNvSpPr>
            <a:spLocks noChangeArrowheads="1"/>
          </p:cNvSpPr>
          <p:nvPr/>
        </p:nvSpPr>
        <p:spPr bwMode="auto">
          <a:xfrm>
            <a:off x="2187575" y="5557838"/>
            <a:ext cx="504336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2000" i="1" dirty="0">
                <a:cs typeface="Calibri" panose="020F0502020204030204" pitchFamily="34" charset="0"/>
              </a:rPr>
              <a:t>Figure 8.11: 30°, 60° and 45° are special angles</a:t>
            </a:r>
            <a:endParaRPr lang="en-GB" altLang="en-US" sz="2000" dirty="0"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Content Placeholder 3"/>
          <p:cNvSpPr>
            <a:spLocks noGrp="1"/>
          </p:cNvSpPr>
          <p:nvPr>
            <p:ph sz="half" idx="2"/>
          </p:nvPr>
        </p:nvSpPr>
        <p:spPr>
          <a:xfrm>
            <a:off x="5149850" y="938213"/>
            <a:ext cx="5181600" cy="4351337"/>
          </a:xfrm>
        </p:spPr>
        <p:txBody>
          <a:bodyPr anchor="ctr"/>
          <a:lstStyle/>
          <a:p>
            <a:pPr marL="0" indent="0" algn="ctr">
              <a:buFont typeface="Arial" pitchFamily="34" charset="0"/>
              <a:buNone/>
            </a:pPr>
            <a:r>
              <a:rPr lang="en-US" altLang="en-US"/>
              <a:t>Complete </a:t>
            </a:r>
            <a:br>
              <a:rPr lang="en-US" altLang="en-US"/>
            </a:br>
            <a:r>
              <a:rPr lang="en-US" altLang="en-US" b="1"/>
              <a:t>Assessment activity 8.2 </a:t>
            </a:r>
            <a:r>
              <a:rPr lang="en-US" altLang="en-US"/>
              <a:t>on </a:t>
            </a:r>
            <a:br>
              <a:rPr lang="en-US" altLang="en-US"/>
            </a:br>
            <a:r>
              <a:rPr lang="en-US" altLang="en-US" b="1"/>
              <a:t>page 142</a:t>
            </a:r>
            <a:r>
              <a:rPr lang="en-US" altLang="en-US"/>
              <a:t/>
            </a:r>
            <a:br>
              <a:rPr lang="en-US" altLang="en-US"/>
            </a:br>
            <a:r>
              <a:rPr lang="en-US" altLang="en-US"/>
              <a:t>of your </a:t>
            </a:r>
            <a:br>
              <a:rPr lang="en-US" altLang="en-US"/>
            </a:br>
            <a:r>
              <a:rPr lang="en-US" altLang="en-US"/>
              <a:t>Student’s Book</a:t>
            </a:r>
            <a:endParaRPr lang="en-GB" altLang="en-US"/>
          </a:p>
        </p:txBody>
      </p:sp>
      <p:pic>
        <p:nvPicPr>
          <p:cNvPr id="25603" name="Picture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35075" y="938213"/>
            <a:ext cx="2989263" cy="4351337"/>
          </a:xfr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Solution of </a:t>
            </a:r>
            <a:br>
              <a:rPr lang="en-US" altLang="en-US" dirty="0"/>
            </a:br>
            <a:r>
              <a:rPr lang="en-US" altLang="en-US" dirty="0"/>
              <a:t>right-angled triangles</a:t>
            </a:r>
            <a:endParaRPr lang="en-GB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Unit 8.2</a:t>
            </a:r>
            <a:endParaRPr lang="en-GB" sz="4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defRPr/>
            </a:pPr>
            <a:endParaRPr lang="en-GB" sz="40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ontent Placeholder 3"/>
          <p:cNvSpPr>
            <a:spLocks noGrp="1"/>
          </p:cNvSpPr>
          <p:nvPr>
            <p:ph sz="half" idx="2"/>
          </p:nvPr>
        </p:nvSpPr>
        <p:spPr>
          <a:xfrm>
            <a:off x="5149850" y="938213"/>
            <a:ext cx="5181600" cy="4351337"/>
          </a:xfrm>
        </p:spPr>
        <p:txBody>
          <a:bodyPr anchor="ctr"/>
          <a:lstStyle/>
          <a:p>
            <a:pPr marL="0" indent="0" algn="ctr">
              <a:buFont typeface="Arial" pitchFamily="34" charset="0"/>
              <a:buNone/>
            </a:pPr>
            <a:r>
              <a:rPr lang="en-US" altLang="en-US"/>
              <a:t>Complete </a:t>
            </a:r>
            <a:br>
              <a:rPr lang="en-US" altLang="en-US"/>
            </a:br>
            <a:r>
              <a:rPr lang="en-US" altLang="en-US" b="1"/>
              <a:t>Assessment activity 8.3 </a:t>
            </a:r>
            <a:r>
              <a:rPr lang="en-US" altLang="en-US"/>
              <a:t>on </a:t>
            </a:r>
            <a:br>
              <a:rPr lang="en-US" altLang="en-US"/>
            </a:br>
            <a:r>
              <a:rPr lang="en-US" altLang="en-US" b="1"/>
              <a:t>page 143</a:t>
            </a:r>
            <a:r>
              <a:rPr lang="en-US" altLang="en-US"/>
              <a:t/>
            </a:r>
            <a:br>
              <a:rPr lang="en-US" altLang="en-US"/>
            </a:br>
            <a:r>
              <a:rPr lang="en-US" altLang="en-US"/>
              <a:t>of your </a:t>
            </a:r>
            <a:br>
              <a:rPr lang="en-US" altLang="en-US"/>
            </a:br>
            <a:r>
              <a:rPr lang="en-US" altLang="en-US"/>
              <a:t>Student’s Book</a:t>
            </a:r>
            <a:endParaRPr lang="en-GB" altLang="en-US"/>
          </a:p>
        </p:txBody>
      </p:sp>
      <p:pic>
        <p:nvPicPr>
          <p:cNvPr id="27651" name="Picture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35075" y="938213"/>
            <a:ext cx="2989263" cy="4351337"/>
          </a:xfr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Trigonometric graphs</a:t>
            </a:r>
            <a:endParaRPr lang="en-GB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Unit 8.3</a:t>
            </a:r>
            <a:endParaRPr lang="en-GB" sz="4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defRPr/>
            </a:pPr>
            <a:endParaRPr lang="en-GB" sz="40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908050"/>
            <a:ext cx="7772400" cy="467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itle 1"/>
          <p:cNvSpPr>
            <a:spLocks noGrp="1"/>
          </p:cNvSpPr>
          <p:nvPr>
            <p:ph type="title"/>
          </p:nvPr>
        </p:nvSpPr>
        <p:spPr>
          <a:xfrm>
            <a:off x="649288" y="88900"/>
            <a:ext cx="10294937" cy="1325563"/>
          </a:xfrm>
        </p:spPr>
        <p:txBody>
          <a:bodyPr/>
          <a:lstStyle/>
          <a:p>
            <a:r>
              <a:rPr lang="en-US" altLang="en-US"/>
              <a:t>The sine graph</a:t>
            </a:r>
            <a:endParaRPr lang="en-GB" altLang="en-US"/>
          </a:p>
        </p:txBody>
      </p:sp>
      <p:sp>
        <p:nvSpPr>
          <p:cNvPr id="29700" name="Rectangle 2"/>
          <p:cNvSpPr>
            <a:spLocks noChangeArrowheads="1"/>
          </p:cNvSpPr>
          <p:nvPr/>
        </p:nvSpPr>
        <p:spPr bwMode="auto">
          <a:xfrm>
            <a:off x="2358819" y="5616989"/>
            <a:ext cx="257314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2000" i="1" dirty="0">
                <a:cs typeface="Calibri" panose="020F0502020204030204" pitchFamily="34" charset="0"/>
              </a:rPr>
              <a:t>Figure 8.13: Sine graph</a:t>
            </a:r>
            <a:endParaRPr lang="en-GB" altLang="en-US" sz="2000" dirty="0"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850" y="1069975"/>
            <a:ext cx="7793038" cy="436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itle 1"/>
          <p:cNvSpPr>
            <a:spLocks noGrp="1"/>
          </p:cNvSpPr>
          <p:nvPr>
            <p:ph type="title"/>
          </p:nvPr>
        </p:nvSpPr>
        <p:spPr>
          <a:xfrm>
            <a:off x="649288" y="88900"/>
            <a:ext cx="10294937" cy="1325563"/>
          </a:xfrm>
        </p:spPr>
        <p:txBody>
          <a:bodyPr/>
          <a:lstStyle/>
          <a:p>
            <a:r>
              <a:rPr lang="en-US" altLang="en-US"/>
              <a:t>The sine graph</a:t>
            </a:r>
            <a:endParaRPr lang="en-GB" altLang="en-US"/>
          </a:p>
        </p:txBody>
      </p:sp>
      <p:sp>
        <p:nvSpPr>
          <p:cNvPr id="30724" name="Rectangle 1"/>
          <p:cNvSpPr>
            <a:spLocks noChangeArrowheads="1"/>
          </p:cNvSpPr>
          <p:nvPr/>
        </p:nvSpPr>
        <p:spPr bwMode="auto">
          <a:xfrm>
            <a:off x="1841983" y="5611261"/>
            <a:ext cx="362099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2000" i="1" dirty="0">
                <a:cs typeface="Calibri" panose="020F0502020204030204" pitchFamily="34" charset="0"/>
              </a:rPr>
              <a:t>Figure 8.14: Plotting a sine graph</a:t>
            </a:r>
            <a:endParaRPr lang="en-GB" altLang="en-US" sz="2000" dirty="0"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ctrTitle"/>
          </p:nvPr>
        </p:nvSpPr>
        <p:spPr>
          <a:xfrm>
            <a:off x="1524000" y="1836738"/>
            <a:ext cx="9144000" cy="2387600"/>
          </a:xfrm>
        </p:spPr>
        <p:txBody>
          <a:bodyPr/>
          <a:lstStyle/>
          <a:p>
            <a:pPr eaLnBrk="1" hangingPunct="1"/>
            <a:r>
              <a:rPr lang="en-US" altLang="en-US" sz="6600" dirty="0"/>
              <a:t>Mathematics</a:t>
            </a:r>
            <a:endParaRPr lang="en-GB" altLang="en-US" sz="6600" dirty="0"/>
          </a:p>
        </p:txBody>
      </p:sp>
      <p:sp>
        <p:nvSpPr>
          <p:cNvPr id="14339" name="Subtitle 2"/>
          <p:cNvSpPr>
            <a:spLocks noGrp="1"/>
          </p:cNvSpPr>
          <p:nvPr>
            <p:ph type="subTitle" idx="1"/>
          </p:nvPr>
        </p:nvSpPr>
        <p:spPr>
          <a:xfrm>
            <a:off x="1524000" y="4224338"/>
            <a:ext cx="9144000" cy="1655762"/>
          </a:xfrm>
        </p:spPr>
        <p:txBody>
          <a:bodyPr/>
          <a:lstStyle/>
          <a:p>
            <a:pPr eaLnBrk="1" hangingPunct="1"/>
            <a:r>
              <a:rPr lang="en-US" altLang="en-US" sz="4000" dirty="0"/>
              <a:t>N1</a:t>
            </a:r>
            <a:endParaRPr lang="en-GB" altLang="en-US" sz="4000" dirty="0"/>
          </a:p>
        </p:txBody>
      </p:sp>
      <p:pic>
        <p:nvPicPr>
          <p:cNvPr id="14340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28120" y="730250"/>
            <a:ext cx="113576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649288" y="88900"/>
            <a:ext cx="10294937" cy="1325563"/>
          </a:xfrm>
        </p:spPr>
        <p:txBody>
          <a:bodyPr/>
          <a:lstStyle/>
          <a:p>
            <a:r>
              <a:rPr lang="en-US" altLang="en-US"/>
              <a:t>Period and amplitude</a:t>
            </a:r>
            <a:endParaRPr lang="en-GB" altLang="en-US"/>
          </a:p>
        </p:txBody>
      </p:sp>
      <p:sp>
        <p:nvSpPr>
          <p:cNvPr id="31747" name="Rectangle 2"/>
          <p:cNvSpPr>
            <a:spLocks noChangeArrowheads="1"/>
          </p:cNvSpPr>
          <p:nvPr/>
        </p:nvSpPr>
        <p:spPr bwMode="auto">
          <a:xfrm>
            <a:off x="1344613" y="5768423"/>
            <a:ext cx="53190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2000" i="1" dirty="0">
                <a:cs typeface="Calibri" panose="020F0502020204030204" pitchFamily="34" charset="0"/>
              </a:rPr>
              <a:t>Figure 8.15: Amplitude and period of a sine graph</a:t>
            </a:r>
            <a:endParaRPr lang="en-GB" altLang="en-US" sz="2000" dirty="0">
              <a:cs typeface="Calibri" panose="020F0502020204030204" pitchFamily="34" charset="0"/>
            </a:endParaRPr>
          </a:p>
        </p:txBody>
      </p:sp>
      <p:pic>
        <p:nvPicPr>
          <p:cNvPr id="3174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613" y="1252538"/>
            <a:ext cx="8448675" cy="422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Content Placeholder 3"/>
          <p:cNvSpPr>
            <a:spLocks noGrp="1"/>
          </p:cNvSpPr>
          <p:nvPr>
            <p:ph sz="half" idx="2"/>
          </p:nvPr>
        </p:nvSpPr>
        <p:spPr>
          <a:xfrm>
            <a:off x="5149850" y="938213"/>
            <a:ext cx="5181600" cy="4351337"/>
          </a:xfrm>
        </p:spPr>
        <p:txBody>
          <a:bodyPr anchor="ctr"/>
          <a:lstStyle/>
          <a:p>
            <a:pPr marL="0" indent="0" algn="ctr">
              <a:buFont typeface="Arial" pitchFamily="34" charset="0"/>
              <a:buNone/>
            </a:pPr>
            <a:r>
              <a:rPr lang="en-US" altLang="en-US"/>
              <a:t>Complete </a:t>
            </a:r>
            <a:br>
              <a:rPr lang="en-US" altLang="en-US"/>
            </a:br>
            <a:r>
              <a:rPr lang="en-US" altLang="en-US" b="1"/>
              <a:t>Assessment activity 8.4 </a:t>
            </a:r>
            <a:r>
              <a:rPr lang="en-US" altLang="en-US"/>
              <a:t>on </a:t>
            </a:r>
            <a:br>
              <a:rPr lang="en-US" altLang="en-US"/>
            </a:br>
            <a:r>
              <a:rPr lang="en-US" altLang="en-US" b="1"/>
              <a:t>page 146</a:t>
            </a:r>
            <a:r>
              <a:rPr lang="en-US" altLang="en-US"/>
              <a:t/>
            </a:r>
            <a:br>
              <a:rPr lang="en-US" altLang="en-US"/>
            </a:br>
            <a:r>
              <a:rPr lang="en-US" altLang="en-US"/>
              <a:t>of your </a:t>
            </a:r>
            <a:br>
              <a:rPr lang="en-US" altLang="en-US"/>
            </a:br>
            <a:r>
              <a:rPr lang="en-US" altLang="en-US"/>
              <a:t>Student’s Book</a:t>
            </a:r>
            <a:endParaRPr lang="en-GB" altLang="en-US"/>
          </a:p>
        </p:txBody>
      </p:sp>
      <p:pic>
        <p:nvPicPr>
          <p:cNvPr id="32771" name="Picture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35075" y="938213"/>
            <a:ext cx="2989263" cy="4351337"/>
          </a:xfr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294938" cy="605546"/>
          </a:xfrm>
        </p:spPr>
        <p:txBody>
          <a:bodyPr>
            <a:noAutofit/>
          </a:bodyPr>
          <a:lstStyle/>
          <a:p>
            <a:pPr algn="r"/>
            <a:r>
              <a:rPr lang="en-GB" sz="2600" b="1" dirty="0">
                <a:solidFill>
                  <a:srgbClr val="AC0000"/>
                </a:solidFill>
              </a:rPr>
              <a:t>VIDEO: </a:t>
            </a:r>
            <a:r>
              <a:rPr lang="en-US" sz="2600" b="1" dirty="0">
                <a:solidFill>
                  <a:srgbClr val="AC0000"/>
                </a:solidFill>
              </a:rPr>
              <a:t>Tips and tricks: Draw diagrams to help you </a:t>
            </a:r>
            <a:r>
              <a:rPr lang="en-US" sz="2600" b="1" dirty="0" err="1">
                <a:solidFill>
                  <a:srgbClr val="AC0000"/>
                </a:solidFill>
              </a:rPr>
              <a:t>visualise</a:t>
            </a:r>
            <a:r>
              <a:rPr lang="en-US" sz="2600" b="1" dirty="0">
                <a:solidFill>
                  <a:srgbClr val="AC0000"/>
                </a:solidFill>
              </a:rPr>
              <a:t> the problem</a:t>
            </a:r>
            <a:endParaRPr lang="en-GB" sz="2600" b="1" dirty="0">
              <a:solidFill>
                <a:srgbClr val="AC0000"/>
              </a:solidFill>
            </a:endParaRPr>
          </a:p>
        </p:txBody>
      </p:sp>
      <p:pic>
        <p:nvPicPr>
          <p:cNvPr id="2" name="Diagram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914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Summative </a:t>
            </a:r>
            <a:br>
              <a:rPr lang="en-US" altLang="en-US" dirty="0"/>
            </a:br>
            <a:r>
              <a:rPr lang="en-US" altLang="en-US" dirty="0"/>
              <a:t>activity</a:t>
            </a:r>
            <a:endParaRPr lang="en-GB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/>
              <a:t>Module 8</a:t>
            </a:r>
            <a:endParaRPr lang="en-GB" sz="4000" dirty="0"/>
          </a:p>
        </p:txBody>
      </p:sp>
      <p:pic>
        <p:nvPicPr>
          <p:cNvPr id="3379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363" y="806450"/>
            <a:ext cx="3352800" cy="488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66" descr="T:\Troupant\NATED\2014 Nated titles\Mathematics N1\Artworks\Final Artworks\Answers\8.13.ep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588" y="550863"/>
            <a:ext cx="4124325" cy="522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4819" name="Object 1"/>
          <p:cNvGraphicFramePr>
            <a:graphicFrameLocks noChangeAspect="1"/>
          </p:cNvGraphicFramePr>
          <p:nvPr/>
        </p:nvGraphicFramePr>
        <p:xfrm>
          <a:off x="627063" y="676275"/>
          <a:ext cx="4267200" cy="456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37" name="Equation" r:id="rId4" imgW="1282680" imgH="1371600" progId="Equation.DSMT4">
                  <p:embed/>
                </p:oleObj>
              </mc:Choice>
              <mc:Fallback>
                <p:oleObj name="Equation" r:id="rId4" imgW="1282680" imgH="13716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7063" y="676275"/>
                        <a:ext cx="4267200" cy="4567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842" name="Object 1"/>
          <p:cNvGraphicFramePr>
            <a:graphicFrameLocks noChangeAspect="1"/>
          </p:cNvGraphicFramePr>
          <p:nvPr/>
        </p:nvGraphicFramePr>
        <p:xfrm>
          <a:off x="4049713" y="1182688"/>
          <a:ext cx="2747962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97" name="Equation" r:id="rId3" imgW="825480" imgH="203040" progId="Equation.DSMT4">
                  <p:embed/>
                </p:oleObj>
              </mc:Choice>
              <mc:Fallback>
                <p:oleObj name="Equation" r:id="rId3" imgW="825480" imgH="20304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49713" y="1182688"/>
                        <a:ext cx="2747962" cy="676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5232400" y="2347913"/>
          <a:ext cx="1947863" cy="1257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98" name="Equation" r:id="rId5" imgW="609480" imgH="393480" progId="Equation.DSMT4">
                  <p:embed/>
                </p:oleObj>
              </mc:Choice>
              <mc:Fallback>
                <p:oleObj name="Equation" r:id="rId5" imgW="609480" imgH="39348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32400" y="2347913"/>
                        <a:ext cx="1947863" cy="1257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5232400" y="4095750"/>
          <a:ext cx="2154238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99" name="Equation" r:id="rId7" imgW="685800" imgH="203040" progId="Equation.DSMT4">
                  <p:embed/>
                </p:oleObj>
              </mc:Choice>
              <mc:Fallback>
                <p:oleObj name="Equation" r:id="rId7" imgW="685800" imgH="20304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32400" y="4095750"/>
                        <a:ext cx="2154238" cy="638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45" name="Title 1"/>
          <p:cNvSpPr txBox="1">
            <a:spLocks/>
          </p:cNvSpPr>
          <p:nvPr/>
        </p:nvSpPr>
        <p:spPr bwMode="auto">
          <a:xfrm>
            <a:off x="742191" y="519906"/>
            <a:ext cx="10294937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+mn-lt"/>
                <a:cs typeface="Times New Roman" pitchFamily="18" charset="0"/>
              </a:rPr>
              <a:t>Calculate: </a:t>
            </a:r>
            <a:endParaRPr lang="en-GB" altLang="en-US" b="1" dirty="0">
              <a:latin typeface="+mn-lt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866" name="Object 1"/>
          <p:cNvGraphicFramePr>
            <a:graphicFrameLocks noChangeAspect="1"/>
          </p:cNvGraphicFramePr>
          <p:nvPr/>
        </p:nvGraphicFramePr>
        <p:xfrm>
          <a:off x="3954463" y="1520825"/>
          <a:ext cx="2832100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21" name="Equation" r:id="rId3" imgW="850680" imgH="203040" progId="Equation.DSMT4">
                  <p:embed/>
                </p:oleObj>
              </mc:Choice>
              <mc:Fallback>
                <p:oleObj name="Equation" r:id="rId3" imgW="850680" imgH="20304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4463" y="1520825"/>
                        <a:ext cx="2832100" cy="676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5368925" y="2671763"/>
          <a:ext cx="1055688" cy="1257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22" name="Equation" r:id="rId5" imgW="330120" imgH="393480" progId="Equation.DSMT4">
                  <p:embed/>
                </p:oleObj>
              </mc:Choice>
              <mc:Fallback>
                <p:oleObj name="Equation" r:id="rId5" imgW="330120" imgH="39348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8925" y="2671763"/>
                        <a:ext cx="1055688" cy="1257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5368925" y="4498975"/>
          <a:ext cx="2193925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23" name="Equation" r:id="rId7" imgW="698400" imgH="203040" progId="Equation.DSMT4">
                  <p:embed/>
                </p:oleObj>
              </mc:Choice>
              <mc:Fallback>
                <p:oleObj name="Equation" r:id="rId7" imgW="698400" imgH="20304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8925" y="4498975"/>
                        <a:ext cx="2193925" cy="638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69" name="Title 1"/>
          <p:cNvSpPr txBox="1">
            <a:spLocks/>
          </p:cNvSpPr>
          <p:nvPr/>
        </p:nvSpPr>
        <p:spPr bwMode="auto">
          <a:xfrm>
            <a:off x="569913" y="533400"/>
            <a:ext cx="10294937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+mn-lt"/>
                <a:cs typeface="Times New Roman" pitchFamily="18" charset="0"/>
              </a:rPr>
              <a:t>Calculate: </a:t>
            </a:r>
            <a:endParaRPr lang="en-GB" altLang="en-US" b="1" dirty="0">
              <a:latin typeface="+mn-lt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890" name="Object 1"/>
          <p:cNvGraphicFramePr>
            <a:graphicFrameLocks noChangeAspect="1"/>
          </p:cNvGraphicFramePr>
          <p:nvPr/>
        </p:nvGraphicFramePr>
        <p:xfrm>
          <a:off x="4103688" y="1655763"/>
          <a:ext cx="2746375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45" name="Equation" r:id="rId3" imgW="825480" imgH="203040" progId="Equation.DSMT4">
                  <p:embed/>
                </p:oleObj>
              </mc:Choice>
              <mc:Fallback>
                <p:oleObj name="Equation" r:id="rId3" imgW="825480" imgH="20304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03688" y="1655763"/>
                        <a:ext cx="2746375" cy="676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5262563" y="2713038"/>
          <a:ext cx="1944687" cy="1338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46" name="Equation" r:id="rId5" imgW="609480" imgH="419040" progId="Equation.DSMT4">
                  <p:embed/>
                </p:oleObj>
              </mc:Choice>
              <mc:Fallback>
                <p:oleObj name="Equation" r:id="rId5" imgW="609480" imgH="41904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62563" y="2713038"/>
                        <a:ext cx="1944687" cy="1338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5262563" y="4565650"/>
          <a:ext cx="2154237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47" name="Equation" r:id="rId7" imgW="685800" imgH="203040" progId="Equation.DSMT4">
                  <p:embed/>
                </p:oleObj>
              </mc:Choice>
              <mc:Fallback>
                <p:oleObj name="Equation" r:id="rId7" imgW="685800" imgH="20304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62563" y="4565650"/>
                        <a:ext cx="2154237" cy="638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3" name="Title 1"/>
          <p:cNvSpPr txBox="1">
            <a:spLocks/>
          </p:cNvSpPr>
          <p:nvPr/>
        </p:nvSpPr>
        <p:spPr bwMode="auto">
          <a:xfrm>
            <a:off x="569913" y="533400"/>
            <a:ext cx="10294937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+mn-lt"/>
                <a:cs typeface="Times New Roman" pitchFamily="18" charset="0"/>
              </a:rPr>
              <a:t>Calculate: </a:t>
            </a:r>
            <a:endParaRPr lang="en-GB" altLang="en-US" b="1" dirty="0">
              <a:latin typeface="+mn-lt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914" name="Object 1"/>
          <p:cNvGraphicFramePr>
            <a:graphicFrameLocks noChangeAspect="1"/>
          </p:cNvGraphicFramePr>
          <p:nvPr/>
        </p:nvGraphicFramePr>
        <p:xfrm>
          <a:off x="4002088" y="1576388"/>
          <a:ext cx="2873375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69" name="Equation" r:id="rId3" imgW="863280" imgH="203040" progId="Equation.DSMT4">
                  <p:embed/>
                </p:oleObj>
              </mc:Choice>
              <mc:Fallback>
                <p:oleObj name="Equation" r:id="rId3" imgW="863280" imgH="20304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2088" y="1576388"/>
                        <a:ext cx="2873375" cy="676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5195888" y="2870200"/>
          <a:ext cx="1944687" cy="1257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70" name="Equation" r:id="rId5" imgW="609480" imgH="393480" progId="Equation.DSMT4">
                  <p:embed/>
                </p:oleObj>
              </mc:Choice>
              <mc:Fallback>
                <p:oleObj name="Equation" r:id="rId5" imgW="609480" imgH="39348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95888" y="2870200"/>
                        <a:ext cx="1944687" cy="1257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5195888" y="4686300"/>
          <a:ext cx="2074862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71" name="Equation" r:id="rId7" imgW="660240" imgH="203040" progId="Equation.DSMT4">
                  <p:embed/>
                </p:oleObj>
              </mc:Choice>
              <mc:Fallback>
                <p:oleObj name="Equation" r:id="rId7" imgW="660240" imgH="20304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95888" y="4686300"/>
                        <a:ext cx="2074862" cy="638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17" name="Title 1"/>
          <p:cNvSpPr txBox="1">
            <a:spLocks/>
          </p:cNvSpPr>
          <p:nvPr/>
        </p:nvSpPr>
        <p:spPr bwMode="auto">
          <a:xfrm>
            <a:off x="569913" y="533400"/>
            <a:ext cx="10294937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+mn-lt"/>
                <a:cs typeface="Times New Roman" pitchFamily="18" charset="0"/>
              </a:rPr>
              <a:t>Calculate: </a:t>
            </a:r>
            <a:endParaRPr lang="en-GB" altLang="en-US" b="1" dirty="0">
              <a:latin typeface="+mn-lt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938" name="Object 1"/>
          <p:cNvGraphicFramePr>
            <a:graphicFrameLocks noChangeAspect="1"/>
          </p:cNvGraphicFramePr>
          <p:nvPr/>
        </p:nvGraphicFramePr>
        <p:xfrm>
          <a:off x="4308475" y="1571625"/>
          <a:ext cx="2071688" cy="803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93" name="Equation" r:id="rId3" imgW="622080" imgH="241200" progId="Equation.DSMT4">
                  <p:embed/>
                </p:oleObj>
              </mc:Choice>
              <mc:Fallback>
                <p:oleObj name="Equation" r:id="rId3" imgW="622080" imgH="2412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08475" y="1571625"/>
                        <a:ext cx="2071688" cy="803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5594350" y="2695575"/>
          <a:ext cx="2025650" cy="1257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94" name="Equation" r:id="rId5" imgW="634680" imgH="393480" progId="Equation.DSMT4">
                  <p:embed/>
                </p:oleObj>
              </mc:Choice>
              <mc:Fallback>
                <p:oleObj name="Equation" r:id="rId5" imgW="634680" imgH="39348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94350" y="2695575"/>
                        <a:ext cx="2025650" cy="1257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5570538" y="4592638"/>
          <a:ext cx="2074862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95" name="Equation" r:id="rId7" imgW="660240" imgH="203040" progId="Equation.DSMT4">
                  <p:embed/>
                </p:oleObj>
              </mc:Choice>
              <mc:Fallback>
                <p:oleObj name="Equation" r:id="rId7" imgW="660240" imgH="20304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0538" y="4592638"/>
                        <a:ext cx="2074862" cy="638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41" name="Title 1"/>
          <p:cNvSpPr txBox="1">
            <a:spLocks/>
          </p:cNvSpPr>
          <p:nvPr/>
        </p:nvSpPr>
        <p:spPr bwMode="auto">
          <a:xfrm>
            <a:off x="569913" y="612775"/>
            <a:ext cx="10294937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+mn-lt"/>
                <a:cs typeface="Times New Roman" pitchFamily="18" charset="0"/>
              </a:rPr>
              <a:t>Calculate: </a:t>
            </a:r>
            <a:endParaRPr lang="en-GB" altLang="en-US" b="1" dirty="0">
              <a:latin typeface="+mn-lt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6600" dirty="0"/>
              <a:t>Trigonometry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Module 8</a:t>
            </a:r>
            <a:endParaRPr lang="en-GB" sz="4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62" name="Object 1"/>
          <p:cNvGraphicFramePr>
            <a:graphicFrameLocks noChangeAspect="1"/>
          </p:cNvGraphicFramePr>
          <p:nvPr/>
        </p:nvGraphicFramePr>
        <p:xfrm>
          <a:off x="4179888" y="2006600"/>
          <a:ext cx="2114550" cy="803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7" name="Equation" r:id="rId3" imgW="634680" imgH="241200" progId="Equation.DSMT4">
                  <p:embed/>
                </p:oleObj>
              </mc:Choice>
              <mc:Fallback>
                <p:oleObj name="Equation" r:id="rId3" imgW="634680" imgH="2412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79888" y="2006600"/>
                        <a:ext cx="2114550" cy="803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5451475" y="3254375"/>
          <a:ext cx="3200400" cy="649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8" name="Equation" r:id="rId5" imgW="1002960" imgH="203040" progId="Equation.DSMT4">
                  <p:embed/>
                </p:oleObj>
              </mc:Choice>
              <mc:Fallback>
                <p:oleObj name="Equation" r:id="rId5" imgW="1002960" imgH="20304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51475" y="3254375"/>
                        <a:ext cx="3200400" cy="649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5451475" y="4565650"/>
          <a:ext cx="2035175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9" name="Equation" r:id="rId7" imgW="647640" imgH="203040" progId="Equation.DSMT4">
                  <p:embed/>
                </p:oleObj>
              </mc:Choice>
              <mc:Fallback>
                <p:oleObj name="Equation" r:id="rId7" imgW="647640" imgH="20304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51475" y="4565650"/>
                        <a:ext cx="2035175" cy="638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5" name="Title 1"/>
          <p:cNvSpPr txBox="1">
            <a:spLocks/>
          </p:cNvSpPr>
          <p:nvPr/>
        </p:nvSpPr>
        <p:spPr bwMode="auto">
          <a:xfrm>
            <a:off x="569913" y="533400"/>
            <a:ext cx="10294937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+mn-lt"/>
                <a:cs typeface="Times New Roman" pitchFamily="18" charset="0"/>
              </a:rPr>
              <a:t>Calculate: </a:t>
            </a:r>
            <a:endParaRPr lang="en-GB" altLang="en-US" b="1" dirty="0">
              <a:latin typeface="+mn-lt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986" name="Object 1"/>
          <p:cNvGraphicFramePr>
            <a:graphicFrameLocks noChangeAspect="1"/>
          </p:cNvGraphicFramePr>
          <p:nvPr/>
        </p:nvGraphicFramePr>
        <p:xfrm>
          <a:off x="2995613" y="2068513"/>
          <a:ext cx="4483100" cy="677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23" name="Equation" r:id="rId3" imgW="1346040" imgH="203040" progId="Equation.DSMT4">
                  <p:embed/>
                </p:oleObj>
              </mc:Choice>
              <mc:Fallback>
                <p:oleObj name="Equation" r:id="rId3" imgW="1346040" imgH="20304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95613" y="2068513"/>
                        <a:ext cx="4483100" cy="677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4943475" y="3227388"/>
          <a:ext cx="1822450" cy="712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24" name="Equation" r:id="rId5" imgW="520560" imgH="203040" progId="Equation.DSMT4">
                  <p:embed/>
                </p:oleObj>
              </mc:Choice>
              <mc:Fallback>
                <p:oleObj name="Equation" r:id="rId5" imgW="520560" imgH="20304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3475" y="3227388"/>
                        <a:ext cx="1822450" cy="712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88" name="Title 1"/>
          <p:cNvSpPr txBox="1">
            <a:spLocks/>
          </p:cNvSpPr>
          <p:nvPr/>
        </p:nvSpPr>
        <p:spPr bwMode="auto">
          <a:xfrm>
            <a:off x="569913" y="533400"/>
            <a:ext cx="10294937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latin typeface="+mn-lt"/>
                <a:cs typeface="Times New Roman" pitchFamily="18" charset="0"/>
              </a:rPr>
              <a:t>2.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altLang="en-US" b="1" dirty="0">
                <a:latin typeface="+mn-lt"/>
                <a:cs typeface="Times New Roman" pitchFamily="18" charset="0"/>
              </a:rPr>
              <a:t>Solve for </a:t>
            </a:r>
            <a:r>
              <a:rPr lang="en-US" altLang="en-US" b="1" i="1" dirty="0">
                <a:latin typeface="+mn-lt"/>
                <a:cs typeface="Times New Roman" pitchFamily="18" charset="0"/>
              </a:rPr>
              <a:t>x</a:t>
            </a:r>
            <a:r>
              <a:rPr lang="en-US" altLang="en-US" b="1" dirty="0">
                <a:latin typeface="+mn-lt"/>
                <a:cs typeface="Times New Roman" pitchFamily="18" charset="0"/>
              </a:rPr>
              <a:t>: </a:t>
            </a:r>
            <a:endParaRPr lang="en-GB" altLang="en-US" b="1" dirty="0">
              <a:latin typeface="+mn-lt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010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9518866"/>
              </p:ext>
            </p:extLst>
          </p:nvPr>
        </p:nvGraphicFramePr>
        <p:xfrm>
          <a:off x="2847975" y="2068513"/>
          <a:ext cx="4778375" cy="677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47" name="Equation" r:id="rId3" imgW="1434960" imgH="203040" progId="Equation.DSMT4">
                  <p:embed/>
                </p:oleObj>
              </mc:Choice>
              <mc:Fallback>
                <p:oleObj name="Equation" r:id="rId3" imgW="1434960" imgH="20304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7975" y="2068513"/>
                        <a:ext cx="4778375" cy="677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4787900" y="3227388"/>
          <a:ext cx="2133600" cy="712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48" name="Equation" r:id="rId5" imgW="609480" imgH="203040" progId="Equation.DSMT4">
                  <p:embed/>
                </p:oleObj>
              </mc:Choice>
              <mc:Fallback>
                <p:oleObj name="Equation" r:id="rId5" imgW="609480" imgH="20304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7900" y="3227388"/>
                        <a:ext cx="2133600" cy="712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 bwMode="auto">
          <a:xfrm>
            <a:off x="707231" y="742950"/>
            <a:ext cx="10294937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latin typeface="+mn-lt"/>
                <a:cs typeface="Times New Roman" pitchFamily="18" charset="0"/>
              </a:rPr>
              <a:t>2.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altLang="en-US" b="1" dirty="0">
                <a:latin typeface="+mn-lt"/>
                <a:cs typeface="Times New Roman" pitchFamily="18" charset="0"/>
              </a:rPr>
              <a:t>Solve for </a:t>
            </a:r>
            <a:r>
              <a:rPr lang="en-US" altLang="en-US" b="1" i="1" dirty="0">
                <a:latin typeface="+mn-lt"/>
                <a:cs typeface="Times New Roman" pitchFamily="18" charset="0"/>
              </a:rPr>
              <a:t>x</a:t>
            </a:r>
            <a:r>
              <a:rPr lang="en-US" altLang="en-US" b="1" dirty="0">
                <a:latin typeface="+mn-lt"/>
                <a:cs typeface="Times New Roman" pitchFamily="18" charset="0"/>
              </a:rPr>
              <a:t>: </a:t>
            </a:r>
            <a:endParaRPr lang="en-GB" altLang="en-US" b="1" dirty="0">
              <a:latin typeface="+mn-lt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034" name="Object 1"/>
          <p:cNvGraphicFramePr>
            <a:graphicFrameLocks noChangeAspect="1"/>
          </p:cNvGraphicFramePr>
          <p:nvPr/>
        </p:nvGraphicFramePr>
        <p:xfrm>
          <a:off x="2868613" y="2068513"/>
          <a:ext cx="4735512" cy="677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71" name="Equation" r:id="rId3" imgW="1422360" imgH="203040" progId="Equation.DSMT4">
                  <p:embed/>
                </p:oleObj>
              </mc:Choice>
              <mc:Fallback>
                <p:oleObj name="Equation" r:id="rId3" imgW="1422360" imgH="20304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68613" y="2068513"/>
                        <a:ext cx="4735512" cy="677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4787900" y="3227388"/>
          <a:ext cx="2133600" cy="712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72" name="Equation" r:id="rId5" imgW="609480" imgH="203040" progId="Equation.DSMT4">
                  <p:embed/>
                </p:oleObj>
              </mc:Choice>
              <mc:Fallback>
                <p:oleObj name="Equation" r:id="rId5" imgW="609480" imgH="20304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7900" y="3227388"/>
                        <a:ext cx="2133600" cy="712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 bwMode="auto">
          <a:xfrm>
            <a:off x="707231" y="742950"/>
            <a:ext cx="10294937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latin typeface="+mn-lt"/>
                <a:cs typeface="Times New Roman" pitchFamily="18" charset="0"/>
              </a:rPr>
              <a:t>2.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altLang="en-US" b="1" dirty="0">
                <a:latin typeface="+mn-lt"/>
                <a:cs typeface="Times New Roman" pitchFamily="18" charset="0"/>
              </a:rPr>
              <a:t>Solve for </a:t>
            </a:r>
            <a:r>
              <a:rPr lang="en-US" altLang="en-US" b="1" i="1" dirty="0">
                <a:latin typeface="+mn-lt"/>
                <a:cs typeface="Times New Roman" pitchFamily="18" charset="0"/>
              </a:rPr>
              <a:t>x</a:t>
            </a:r>
            <a:r>
              <a:rPr lang="en-US" altLang="en-US" b="1" dirty="0">
                <a:latin typeface="+mn-lt"/>
                <a:cs typeface="Times New Roman" pitchFamily="18" charset="0"/>
              </a:rPr>
              <a:t>: </a:t>
            </a:r>
            <a:endParaRPr lang="en-GB" altLang="en-US" b="1" dirty="0">
              <a:latin typeface="+mn-lt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058" name="Object 1"/>
          <p:cNvGraphicFramePr>
            <a:graphicFrameLocks noChangeAspect="1"/>
          </p:cNvGraphicFramePr>
          <p:nvPr/>
        </p:nvGraphicFramePr>
        <p:xfrm>
          <a:off x="3079750" y="2068513"/>
          <a:ext cx="4311650" cy="677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95" name="Equation" r:id="rId3" imgW="1295280" imgH="203040" progId="Equation.DSMT4">
                  <p:embed/>
                </p:oleObj>
              </mc:Choice>
              <mc:Fallback>
                <p:oleObj name="Equation" r:id="rId3" imgW="1295280" imgH="20304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9750" y="2068513"/>
                        <a:ext cx="4311650" cy="677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5716588" y="3200400"/>
          <a:ext cx="2266950" cy="712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96" name="Equation" r:id="rId5" imgW="647640" imgH="203040" progId="Equation.DSMT4">
                  <p:embed/>
                </p:oleObj>
              </mc:Choice>
              <mc:Fallback>
                <p:oleObj name="Equation" r:id="rId5" imgW="647640" imgH="20304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6588" y="3200400"/>
                        <a:ext cx="2266950" cy="712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 bwMode="auto">
          <a:xfrm>
            <a:off x="707231" y="742950"/>
            <a:ext cx="10294937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latin typeface="+mn-lt"/>
                <a:cs typeface="Times New Roman" pitchFamily="18" charset="0"/>
              </a:rPr>
              <a:t>2.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altLang="en-US" b="1" dirty="0">
                <a:latin typeface="+mn-lt"/>
                <a:cs typeface="Times New Roman" pitchFamily="18" charset="0"/>
              </a:rPr>
              <a:t>Solve for </a:t>
            </a:r>
            <a:r>
              <a:rPr lang="en-US" altLang="en-US" b="1" i="1" dirty="0">
                <a:latin typeface="+mn-lt"/>
                <a:cs typeface="Times New Roman" pitchFamily="18" charset="0"/>
              </a:rPr>
              <a:t>x</a:t>
            </a:r>
            <a:r>
              <a:rPr lang="en-US" altLang="en-US" b="1" dirty="0">
                <a:latin typeface="+mn-lt"/>
                <a:cs typeface="Times New Roman" pitchFamily="18" charset="0"/>
              </a:rPr>
              <a:t>: </a:t>
            </a:r>
            <a:endParaRPr lang="en-GB" altLang="en-US" b="1" dirty="0">
              <a:latin typeface="+mn-lt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082" name="Object 1"/>
          <p:cNvGraphicFramePr>
            <a:graphicFrameLocks noChangeAspect="1"/>
          </p:cNvGraphicFramePr>
          <p:nvPr/>
        </p:nvGraphicFramePr>
        <p:xfrm>
          <a:off x="2971800" y="1292225"/>
          <a:ext cx="4608513" cy="677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73" name="Equation" r:id="rId3" imgW="1384200" imgH="203040" progId="Equation.DSMT4">
                  <p:embed/>
                </p:oleObj>
              </mc:Choice>
              <mc:Fallback>
                <p:oleObj name="Equation" r:id="rId3" imgW="1384200" imgH="20304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1292225"/>
                        <a:ext cx="4608513" cy="677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903538" y="1985963"/>
          <a:ext cx="5956300" cy="801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74" name="Equation" r:id="rId5" imgW="1701720" imgH="228600" progId="Equation.DSMT4">
                  <p:embed/>
                </p:oleObj>
              </mc:Choice>
              <mc:Fallback>
                <p:oleObj name="Equation" r:id="rId5" imgW="1701720" imgH="2286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03538" y="1985963"/>
                        <a:ext cx="5956300" cy="801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85" name="Object 2"/>
          <p:cNvGraphicFramePr>
            <a:graphicFrameLocks noChangeAspect="1"/>
          </p:cNvGraphicFramePr>
          <p:nvPr/>
        </p:nvGraphicFramePr>
        <p:xfrm>
          <a:off x="3160713" y="2914650"/>
          <a:ext cx="4894262" cy="66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75" name="Equation" r:id="rId7" imgW="1498320" imgH="203040" progId="Equation.DSMT4">
                  <p:embed/>
                </p:oleObj>
              </mc:Choice>
              <mc:Fallback>
                <p:oleObj name="Equation" r:id="rId7" imgW="1498320" imgH="20304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60713" y="2914650"/>
                        <a:ext cx="4894262" cy="663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86" name="Object 6"/>
          <p:cNvGraphicFramePr>
            <a:graphicFrameLocks noChangeAspect="1"/>
          </p:cNvGraphicFramePr>
          <p:nvPr/>
        </p:nvGraphicFramePr>
        <p:xfrm>
          <a:off x="3100388" y="3690938"/>
          <a:ext cx="5043487" cy="1312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76" name="Equation" r:id="rId9" imgW="1511280" imgH="393480" progId="Equation.DSMT4">
                  <p:embed/>
                </p:oleObj>
              </mc:Choice>
              <mc:Fallback>
                <p:oleObj name="Equation" r:id="rId9" imgW="1511280" imgH="39348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00388" y="3690938"/>
                        <a:ext cx="5043487" cy="1312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87" name="Object 7"/>
          <p:cNvGraphicFramePr>
            <a:graphicFrameLocks noChangeAspect="1"/>
          </p:cNvGraphicFramePr>
          <p:nvPr/>
        </p:nvGraphicFramePr>
        <p:xfrm>
          <a:off x="2971800" y="5116513"/>
          <a:ext cx="4852988" cy="69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77" name="Equation" r:id="rId11" imgW="1422360" imgH="203040" progId="Equation.DSMT4">
                  <p:embed/>
                </p:oleObj>
              </mc:Choice>
              <mc:Fallback>
                <p:oleObj name="Equation" r:id="rId11" imgW="1422360" imgH="20304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5116513"/>
                        <a:ext cx="4852988" cy="692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itle 1"/>
          <p:cNvSpPr txBox="1">
            <a:spLocks/>
          </p:cNvSpPr>
          <p:nvPr/>
        </p:nvSpPr>
        <p:spPr bwMode="auto">
          <a:xfrm>
            <a:off x="734219" y="533400"/>
            <a:ext cx="10294937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latin typeface="+mn-lt"/>
                <a:cs typeface="Times New Roman" pitchFamily="18" charset="0"/>
              </a:rPr>
              <a:t>2.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altLang="en-US" b="1" dirty="0">
                <a:latin typeface="+mn-lt"/>
                <a:cs typeface="Times New Roman" pitchFamily="18" charset="0"/>
              </a:rPr>
              <a:t>Solve for </a:t>
            </a:r>
            <a:r>
              <a:rPr lang="en-US" altLang="en-US" b="1" i="1" dirty="0">
                <a:latin typeface="+mn-lt"/>
                <a:cs typeface="Times New Roman" pitchFamily="18" charset="0"/>
              </a:rPr>
              <a:t>x</a:t>
            </a:r>
            <a:r>
              <a:rPr lang="en-US" altLang="en-US" b="1" dirty="0">
                <a:latin typeface="+mn-lt"/>
                <a:cs typeface="Times New Roman" pitchFamily="18" charset="0"/>
              </a:rPr>
              <a:t>: </a:t>
            </a:r>
            <a:endParaRPr lang="en-GB" altLang="en-US" b="1" dirty="0">
              <a:latin typeface="+mn-lt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106" name="Object 1"/>
          <p:cNvGraphicFramePr>
            <a:graphicFrameLocks noChangeAspect="1"/>
          </p:cNvGraphicFramePr>
          <p:nvPr/>
        </p:nvGraphicFramePr>
        <p:xfrm>
          <a:off x="2928938" y="1292225"/>
          <a:ext cx="4694237" cy="677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97" name="Equation" r:id="rId3" imgW="1409400" imgH="203040" progId="Equation.DSMT4">
                  <p:embed/>
                </p:oleObj>
              </mc:Choice>
              <mc:Fallback>
                <p:oleObj name="Equation" r:id="rId3" imgW="1409400" imgH="20304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8938" y="1292225"/>
                        <a:ext cx="4694237" cy="677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3460750" y="1917700"/>
          <a:ext cx="5378450" cy="801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98" name="Equation" r:id="rId5" imgW="1536480" imgH="228600" progId="Equation.DSMT4">
                  <p:embed/>
                </p:oleObj>
              </mc:Choice>
              <mc:Fallback>
                <p:oleObj name="Equation" r:id="rId5" imgW="1536480" imgH="2286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60750" y="1917700"/>
                        <a:ext cx="5378450" cy="801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109" name="Object 2"/>
          <p:cNvGraphicFramePr>
            <a:graphicFrameLocks noChangeAspect="1"/>
          </p:cNvGraphicFramePr>
          <p:nvPr/>
        </p:nvGraphicFramePr>
        <p:xfrm>
          <a:off x="3625850" y="2914650"/>
          <a:ext cx="4395788" cy="66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99" name="Equation" r:id="rId7" imgW="1346040" imgH="203040" progId="Equation.DSMT4">
                  <p:embed/>
                </p:oleObj>
              </mc:Choice>
              <mc:Fallback>
                <p:oleObj name="Equation" r:id="rId7" imgW="1346040" imgH="20304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25850" y="2914650"/>
                        <a:ext cx="4395788" cy="663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110" name="Object 6"/>
          <p:cNvGraphicFramePr>
            <a:graphicFrameLocks noChangeAspect="1"/>
          </p:cNvGraphicFramePr>
          <p:nvPr/>
        </p:nvGraphicFramePr>
        <p:xfrm>
          <a:off x="3541713" y="3690938"/>
          <a:ext cx="4578350" cy="1312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00" name="Equation" r:id="rId9" imgW="1371600" imgH="393480" progId="Equation.DSMT4">
                  <p:embed/>
                </p:oleObj>
              </mc:Choice>
              <mc:Fallback>
                <p:oleObj name="Equation" r:id="rId9" imgW="1371600" imgH="39348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1713" y="3690938"/>
                        <a:ext cx="4578350" cy="1312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111" name="Object 7"/>
          <p:cNvGraphicFramePr>
            <a:graphicFrameLocks noChangeAspect="1"/>
          </p:cNvGraphicFramePr>
          <p:nvPr/>
        </p:nvGraphicFramePr>
        <p:xfrm>
          <a:off x="3373438" y="5224463"/>
          <a:ext cx="4506912" cy="69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01" name="Equation" r:id="rId11" imgW="1320480" imgH="203040" progId="Equation.DSMT4">
                  <p:embed/>
                </p:oleObj>
              </mc:Choice>
              <mc:Fallback>
                <p:oleObj name="Equation" r:id="rId11" imgW="1320480" imgH="20304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73438" y="5224463"/>
                        <a:ext cx="4506912" cy="692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itle 1"/>
          <p:cNvSpPr txBox="1">
            <a:spLocks/>
          </p:cNvSpPr>
          <p:nvPr/>
        </p:nvSpPr>
        <p:spPr bwMode="auto">
          <a:xfrm>
            <a:off x="676275" y="408780"/>
            <a:ext cx="10294937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latin typeface="+mn-lt"/>
                <a:cs typeface="Times New Roman" pitchFamily="18" charset="0"/>
              </a:rPr>
              <a:t>2.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altLang="en-US" b="1" dirty="0">
                <a:latin typeface="+mn-lt"/>
                <a:cs typeface="Times New Roman" pitchFamily="18" charset="0"/>
              </a:rPr>
              <a:t>Solve for </a:t>
            </a:r>
            <a:r>
              <a:rPr lang="en-US" altLang="en-US" b="1" i="1" dirty="0">
                <a:latin typeface="+mn-lt"/>
                <a:cs typeface="Times New Roman" pitchFamily="18" charset="0"/>
              </a:rPr>
              <a:t>x</a:t>
            </a:r>
            <a:r>
              <a:rPr lang="en-US" altLang="en-US" b="1" dirty="0">
                <a:latin typeface="+mn-lt"/>
                <a:cs typeface="Times New Roman" pitchFamily="18" charset="0"/>
              </a:rPr>
              <a:t>: </a:t>
            </a:r>
            <a:endParaRPr lang="en-GB" altLang="en-US" b="1" dirty="0">
              <a:latin typeface="+mn-lt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130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2499418"/>
              </p:ext>
            </p:extLst>
          </p:nvPr>
        </p:nvGraphicFramePr>
        <p:xfrm>
          <a:off x="1284288" y="1858963"/>
          <a:ext cx="9525000" cy="601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50" name="Equation" r:id="rId3" imgW="3822480" imgH="241200" progId="Equation.DSMT4">
                  <p:embed/>
                </p:oleObj>
              </mc:Choice>
              <mc:Fallback>
                <p:oleObj name="Equation" r:id="rId3" imgW="3822480" imgH="2412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4288" y="1858963"/>
                        <a:ext cx="9525000" cy="601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131" name="Title 1"/>
          <p:cNvSpPr txBox="1">
            <a:spLocks/>
          </p:cNvSpPr>
          <p:nvPr/>
        </p:nvSpPr>
        <p:spPr bwMode="auto">
          <a:xfrm>
            <a:off x="622300" y="533400"/>
            <a:ext cx="102949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+mn-lt"/>
                <a:cs typeface="Times New Roman" pitchFamily="18" charset="0"/>
              </a:rPr>
              <a:t>3. 	Solve the following right-angled triangles by 	using trigonometry:</a:t>
            </a:r>
            <a:endParaRPr lang="en-GB" altLang="en-US" b="1" dirty="0">
              <a:latin typeface="+mn-lt"/>
              <a:cs typeface="Times New Roman" pitchFamily="18" charset="0"/>
            </a:endParaRPr>
          </a:p>
        </p:txBody>
      </p:sp>
      <p:pic>
        <p:nvPicPr>
          <p:cNvPr id="48132" name="Picture 67" descr="T:\Troupant\NATED\2014 Nated titles\Mathematics N1\Artworks\Final Artworks\Answers\8.14.ep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475" y="2689225"/>
            <a:ext cx="2627313" cy="332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1279525" y="1576388"/>
          <a:ext cx="2163763" cy="176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27" name="Equation" r:id="rId3" imgW="749160" imgH="609480" progId="Equation.DSMT4">
                  <p:embed/>
                </p:oleObj>
              </mc:Choice>
              <mc:Fallback>
                <p:oleObj name="Equation" r:id="rId3" imgW="749160" imgH="60948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9525" y="1576388"/>
                        <a:ext cx="2163763" cy="1762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155" name="Title 1"/>
          <p:cNvSpPr txBox="1">
            <a:spLocks/>
          </p:cNvSpPr>
          <p:nvPr/>
        </p:nvSpPr>
        <p:spPr bwMode="auto">
          <a:xfrm>
            <a:off x="622300" y="533400"/>
            <a:ext cx="102949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latin typeface="+mn-lt"/>
                <a:cs typeface="Times New Roman" pitchFamily="18" charset="0"/>
              </a:rPr>
              <a:t>3a) </a:t>
            </a:r>
            <a:r>
              <a:rPr lang="en-US" altLang="en-US" i="1" dirty="0">
                <a:latin typeface="+mn-lt"/>
                <a:cs typeface="Times New Roman" pitchFamily="18" charset="0"/>
              </a:rPr>
              <a:t>(continued)</a:t>
            </a:r>
            <a:endParaRPr lang="en-GB" altLang="en-US" i="1" dirty="0">
              <a:latin typeface="+mn-lt"/>
              <a:cs typeface="Times New Roman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1903413" y="4105275"/>
          <a:ext cx="2292350" cy="1289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28" name="Equation" r:id="rId5" imgW="812520" imgH="457200" progId="Equation.DSMT4">
                  <p:embed/>
                </p:oleObj>
              </mc:Choice>
              <mc:Fallback>
                <p:oleObj name="Equation" r:id="rId5" imgW="812520" imgH="4572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3413" y="4105275"/>
                        <a:ext cx="2292350" cy="1289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6586538" y="1576388"/>
          <a:ext cx="2238375" cy="176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29" name="Equation" r:id="rId7" imgW="774360" imgH="609480" progId="Equation.DSMT4">
                  <p:embed/>
                </p:oleObj>
              </mc:Choice>
              <mc:Fallback>
                <p:oleObj name="Equation" r:id="rId7" imgW="774360" imgH="60948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6538" y="1576388"/>
                        <a:ext cx="2238375" cy="1762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7202488" y="4105275"/>
          <a:ext cx="2327275" cy="1289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30" name="Equation" r:id="rId9" imgW="825480" imgH="457200" progId="Equation.DSMT4">
                  <p:embed/>
                </p:oleObj>
              </mc:Choice>
              <mc:Fallback>
                <p:oleObj name="Equation" r:id="rId9" imgW="825480" imgH="4572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02488" y="4105275"/>
                        <a:ext cx="2327275" cy="1289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4156075" y="1543050"/>
          <a:ext cx="3227388" cy="1139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15" name="Equation" r:id="rId3" imgW="1117440" imgH="393480" progId="Equation.DSMT4">
                  <p:embed/>
                </p:oleObj>
              </mc:Choice>
              <mc:Fallback>
                <p:oleObj name="Equation" r:id="rId3" imgW="1117440" imgH="39348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56075" y="1543050"/>
                        <a:ext cx="3227388" cy="1139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4156075" y="3370263"/>
          <a:ext cx="3689350" cy="1144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16" name="Equation" r:id="rId5" imgW="1307880" imgH="406080" progId="Equation.DSMT4">
                  <p:embed/>
                </p:oleObj>
              </mc:Choice>
              <mc:Fallback>
                <p:oleObj name="Equation" r:id="rId5" imgW="1307880" imgH="40608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56075" y="3370263"/>
                        <a:ext cx="3689350" cy="1144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 bwMode="auto">
          <a:xfrm>
            <a:off x="716430" y="536575"/>
            <a:ext cx="102949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latin typeface="+mn-lt"/>
                <a:cs typeface="Times New Roman" pitchFamily="18" charset="0"/>
              </a:rPr>
              <a:t>3a) </a:t>
            </a:r>
            <a:r>
              <a:rPr lang="en-US" altLang="en-US" i="1" dirty="0">
                <a:latin typeface="+mn-lt"/>
                <a:cs typeface="Times New Roman" pitchFamily="18" charset="0"/>
              </a:rPr>
              <a:t>(continued)</a:t>
            </a:r>
            <a:endParaRPr lang="en-GB" altLang="en-US" i="1" dirty="0">
              <a:latin typeface="+mn-lt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294938" cy="605546"/>
          </a:xfrm>
        </p:spPr>
        <p:txBody>
          <a:bodyPr>
            <a:noAutofit/>
          </a:bodyPr>
          <a:lstStyle/>
          <a:p>
            <a:pPr algn="r"/>
            <a:r>
              <a:rPr lang="en-GB" sz="3600" b="1" dirty="0">
                <a:solidFill>
                  <a:srgbClr val="AC0000"/>
                </a:solidFill>
              </a:rPr>
              <a:t>VIDEO: </a:t>
            </a:r>
            <a:r>
              <a:rPr lang="en-US" sz="3600" b="1" dirty="0">
                <a:solidFill>
                  <a:srgbClr val="AC0000"/>
                </a:solidFill>
              </a:rPr>
              <a:t>Common mistakes: Confusing notation</a:t>
            </a:r>
            <a:endParaRPr lang="en-GB" sz="3600" b="1" dirty="0">
              <a:solidFill>
                <a:srgbClr val="AC0000"/>
              </a:solidFill>
            </a:endParaRPr>
          </a:p>
        </p:txBody>
      </p:sp>
      <p:pic>
        <p:nvPicPr>
          <p:cNvPr id="3" name="Nota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474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02" name="Object 1"/>
          <p:cNvGraphicFramePr>
            <a:graphicFrameLocks noChangeAspect="1"/>
          </p:cNvGraphicFramePr>
          <p:nvPr/>
        </p:nvGraphicFramePr>
        <p:xfrm>
          <a:off x="1979613" y="1858963"/>
          <a:ext cx="8132762" cy="601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2" name="Equation" r:id="rId3" imgW="3263760" imgH="241200" progId="Equation.DSMT4">
                  <p:embed/>
                </p:oleObj>
              </mc:Choice>
              <mc:Fallback>
                <p:oleObj name="Equation" r:id="rId3" imgW="3263760" imgH="2412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9613" y="1858963"/>
                        <a:ext cx="8132762" cy="601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03" name="Title 1"/>
          <p:cNvSpPr txBox="1">
            <a:spLocks/>
          </p:cNvSpPr>
          <p:nvPr/>
        </p:nvSpPr>
        <p:spPr bwMode="auto">
          <a:xfrm>
            <a:off x="622300" y="533400"/>
            <a:ext cx="102949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latin typeface="+mn-lt"/>
                <a:cs typeface="Times New Roman" pitchFamily="18" charset="0"/>
              </a:rPr>
              <a:t>3. 	</a:t>
            </a:r>
            <a:r>
              <a:rPr lang="en-US" altLang="en-US" b="1" dirty="0">
                <a:latin typeface="+mn-lt"/>
                <a:cs typeface="Times New Roman" pitchFamily="18" charset="0"/>
              </a:rPr>
              <a:t>Solve the following right-angled triangles by 	using trigonometry:</a:t>
            </a:r>
            <a:endParaRPr lang="en-GB" altLang="en-US" b="1" dirty="0">
              <a:latin typeface="+mn-lt"/>
              <a:cs typeface="Times New Roman" pitchFamily="18" charset="0"/>
            </a:endParaRPr>
          </a:p>
        </p:txBody>
      </p:sp>
      <p:pic>
        <p:nvPicPr>
          <p:cNvPr id="51204" name="Picture 68" descr="T:\Troupant\NATED\2014 Nated titles\Mathematics N1\Artworks\Final Artworks\Answers\8.15.ep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013" y="2586038"/>
            <a:ext cx="2738437" cy="356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827088" y="1576388"/>
          <a:ext cx="3667125" cy="194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63" name="Equation" r:id="rId3" imgW="1269720" imgH="672840" progId="Equation.DSMT4">
                  <p:embed/>
                </p:oleObj>
              </mc:Choice>
              <mc:Fallback>
                <p:oleObj name="Equation" r:id="rId3" imgW="1269720" imgH="67284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1576388"/>
                        <a:ext cx="3667125" cy="1946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5983288" y="1576388"/>
          <a:ext cx="3797300" cy="314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64" name="Equation" r:id="rId5" imgW="1346040" imgH="1117440" progId="Equation.DSMT4">
                  <p:embed/>
                </p:oleObj>
              </mc:Choice>
              <mc:Fallback>
                <p:oleObj name="Equation" r:id="rId5" imgW="1346040" imgH="111744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83288" y="1576388"/>
                        <a:ext cx="3797300" cy="314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 bwMode="auto">
          <a:xfrm>
            <a:off x="622300" y="533400"/>
            <a:ext cx="102949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latin typeface="+mn-lt"/>
                <a:cs typeface="Times New Roman" pitchFamily="18" charset="0"/>
              </a:rPr>
              <a:t>3b) </a:t>
            </a:r>
            <a:r>
              <a:rPr lang="en-US" altLang="en-US" i="1" dirty="0">
                <a:latin typeface="+mn-lt"/>
                <a:cs typeface="Times New Roman" pitchFamily="18" charset="0"/>
              </a:rPr>
              <a:t>(continued)</a:t>
            </a:r>
            <a:endParaRPr lang="en-GB" altLang="en-US" i="1" dirty="0">
              <a:latin typeface="+mn-lt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2955925" y="1373188"/>
          <a:ext cx="4656138" cy="2973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69" name="Equation" r:id="rId3" imgW="1612800" imgH="1028520" progId="Equation.DSMT4">
                  <p:embed/>
                </p:oleObj>
              </mc:Choice>
              <mc:Fallback>
                <p:oleObj name="Equation" r:id="rId3" imgW="1612800" imgH="102852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5925" y="1373188"/>
                        <a:ext cx="4656138" cy="2973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 bwMode="auto">
          <a:xfrm>
            <a:off x="622300" y="533400"/>
            <a:ext cx="102949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latin typeface="+mn-lt"/>
                <a:cs typeface="Times New Roman" pitchFamily="18" charset="0"/>
              </a:rPr>
              <a:t>3b) </a:t>
            </a:r>
            <a:r>
              <a:rPr lang="en-US" altLang="en-US" i="1" dirty="0">
                <a:latin typeface="+mn-lt"/>
                <a:cs typeface="Times New Roman" pitchFamily="18" charset="0"/>
              </a:rPr>
              <a:t>(continued)</a:t>
            </a:r>
            <a:endParaRPr lang="en-GB" altLang="en-US" i="1" dirty="0">
              <a:latin typeface="+mn-lt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 txBox="1">
            <a:spLocks/>
          </p:cNvSpPr>
          <p:nvPr/>
        </p:nvSpPr>
        <p:spPr bwMode="auto">
          <a:xfrm>
            <a:off x="622300" y="533400"/>
            <a:ext cx="102949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+mn-lt"/>
                <a:cs typeface="Times New Roman" pitchFamily="18" charset="0"/>
              </a:rPr>
              <a:t>4. 	If cos A = 0,7, calculate sin A + 2 tan A.</a:t>
            </a:r>
            <a:endParaRPr lang="en-GB" altLang="en-US" b="1" dirty="0">
              <a:latin typeface="+mn-lt"/>
              <a:cs typeface="Times New Roman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1687513" y="1858963"/>
          <a:ext cx="2493962" cy="1995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94" name="Equation" r:id="rId3" imgW="761760" imgH="609480" progId="Equation.DSMT4">
                  <p:embed/>
                </p:oleObj>
              </mc:Choice>
              <mc:Fallback>
                <p:oleObj name="Equation" r:id="rId3" imgW="761760" imgH="60948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7513" y="1858963"/>
                        <a:ext cx="2493962" cy="1995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5842" name="Picture 69" descr="T:\Troupant\NATED\2014 Nated titles\Mathematics N1\Artworks\Final Artworks\Answers\8.16.ep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25" y="1657350"/>
            <a:ext cx="3055938" cy="397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2698750" y="1576388"/>
          <a:ext cx="6461125" cy="1382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35" name="Equation" r:id="rId3" imgW="2019240" imgH="431640" progId="Equation.DSMT4">
                  <p:embed/>
                </p:oleObj>
              </mc:Choice>
              <mc:Fallback>
                <p:oleObj name="Equation" r:id="rId3" imgW="2019240" imgH="43164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8750" y="1576388"/>
                        <a:ext cx="6461125" cy="1382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2698750" y="3521075"/>
          <a:ext cx="2919413" cy="144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36" name="Equation" r:id="rId5" imgW="927000" imgH="457200" progId="Equation.DSMT4">
                  <p:embed/>
                </p:oleObj>
              </mc:Choice>
              <mc:Fallback>
                <p:oleObj name="Equation" r:id="rId5" imgW="927000" imgH="4572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8750" y="3521075"/>
                        <a:ext cx="2919413" cy="144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 bwMode="auto">
          <a:xfrm>
            <a:off x="781843" y="632619"/>
            <a:ext cx="102949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latin typeface="+mn-lt"/>
                <a:cs typeface="Times New Roman" pitchFamily="18" charset="0"/>
              </a:rPr>
              <a:t>4. </a:t>
            </a:r>
            <a:r>
              <a:rPr lang="en-US" altLang="en-US" i="1" dirty="0">
                <a:latin typeface="+mn-lt"/>
                <a:cs typeface="Times New Roman" pitchFamily="18" charset="0"/>
              </a:rPr>
              <a:t>(continued)</a:t>
            </a:r>
            <a:endParaRPr lang="en-GB" altLang="en-US" i="1" dirty="0">
              <a:latin typeface="+mn-lt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4135438" y="1573213"/>
          <a:ext cx="2965450" cy="569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77" name="Equation" r:id="rId3" imgW="927000" imgH="177480" progId="Equation.DSMT4">
                  <p:embed/>
                </p:oleObj>
              </mc:Choice>
              <mc:Fallback>
                <p:oleObj name="Equation" r:id="rId3" imgW="927000" imgH="17748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35438" y="1573213"/>
                        <a:ext cx="2965450" cy="569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3789363" y="2503488"/>
          <a:ext cx="3960812" cy="1360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78" name="Equation" r:id="rId5" imgW="1257120" imgH="431640" progId="Equation.DSMT4">
                  <p:embed/>
                </p:oleObj>
              </mc:Choice>
              <mc:Fallback>
                <p:oleObj name="Equation" r:id="rId5" imgW="1257120" imgH="43164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89363" y="2503488"/>
                        <a:ext cx="3960812" cy="1360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3789363" y="4224338"/>
          <a:ext cx="2963862" cy="696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79" name="Equation" r:id="rId7" imgW="863280" imgH="203040" progId="Equation.DSMT4">
                  <p:embed/>
                </p:oleObj>
              </mc:Choice>
              <mc:Fallback>
                <p:oleObj name="Equation" r:id="rId7" imgW="863280" imgH="20304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89363" y="4224338"/>
                        <a:ext cx="2963862" cy="696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 bwMode="auto">
          <a:xfrm>
            <a:off x="781843" y="632619"/>
            <a:ext cx="102949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latin typeface="+mn-lt"/>
                <a:cs typeface="Times New Roman" pitchFamily="18" charset="0"/>
              </a:rPr>
              <a:t>4. </a:t>
            </a:r>
            <a:r>
              <a:rPr lang="en-US" altLang="en-US" i="1" dirty="0">
                <a:latin typeface="+mn-lt"/>
                <a:cs typeface="Times New Roman" pitchFamily="18" charset="0"/>
              </a:rPr>
              <a:t>(continued)</a:t>
            </a:r>
            <a:endParaRPr lang="en-GB" altLang="en-US" i="1" dirty="0">
              <a:latin typeface="+mn-lt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 txBox="1">
            <a:spLocks/>
          </p:cNvSpPr>
          <p:nvPr/>
        </p:nvSpPr>
        <p:spPr bwMode="auto">
          <a:xfrm>
            <a:off x="622300" y="533400"/>
            <a:ext cx="102949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+mn-lt"/>
                <a:cs typeface="Times New Roman" pitchFamily="18" charset="0"/>
              </a:rPr>
              <a:t>5. 	A right cone has a perpendicular height of </a:t>
            </a:r>
            <a:br>
              <a:rPr lang="en-US" altLang="en-US" b="1" dirty="0">
                <a:latin typeface="+mn-lt"/>
                <a:cs typeface="Times New Roman" pitchFamily="18" charset="0"/>
              </a:rPr>
            </a:br>
            <a:r>
              <a:rPr lang="en-US" altLang="en-US" b="1" dirty="0">
                <a:latin typeface="+mn-lt"/>
                <a:cs typeface="Times New Roman" pitchFamily="18" charset="0"/>
              </a:rPr>
              <a:t>         80 mm and a base diameter of 40 mm. Calculate </a:t>
            </a:r>
            <a:br>
              <a:rPr lang="en-US" altLang="en-US" b="1" dirty="0">
                <a:latin typeface="+mn-lt"/>
                <a:cs typeface="Times New Roman" pitchFamily="18" charset="0"/>
              </a:rPr>
            </a:br>
            <a:r>
              <a:rPr lang="en-US" altLang="en-US" b="1" dirty="0">
                <a:latin typeface="+mn-lt"/>
                <a:cs typeface="Times New Roman" pitchFamily="18" charset="0"/>
              </a:rPr>
              <a:t>         the magnitude of the vertex.</a:t>
            </a:r>
            <a:endParaRPr lang="en-GB" altLang="en-US" b="1" dirty="0">
              <a:latin typeface="+mn-lt"/>
              <a:cs typeface="Times New Roman" pitchFamily="18" charset="0"/>
            </a:endParaRPr>
          </a:p>
        </p:txBody>
      </p:sp>
      <p:pic>
        <p:nvPicPr>
          <p:cNvPr id="36866" name="Picture 70" descr="T:\Troupant\NATED\2014 Nated titles\Mathematics N1\Artworks\Final Artworks\Answers\8.17.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675" y="2247900"/>
            <a:ext cx="2371725" cy="365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4071938" y="596900"/>
          <a:ext cx="2681287" cy="1262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25" name="Equation" r:id="rId3" imgW="838080" imgH="393480" progId="Equation.DSMT4">
                  <p:embed/>
                </p:oleObj>
              </mc:Choice>
              <mc:Fallback>
                <p:oleObj name="Equation" r:id="rId3" imgW="838080" imgH="39348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71938" y="596900"/>
                        <a:ext cx="2681287" cy="1262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4171950" y="2295525"/>
          <a:ext cx="3921125" cy="192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26" name="Equation" r:id="rId5" imgW="1244520" imgH="609480" progId="Equation.DSMT4">
                  <p:embed/>
                </p:oleObj>
              </mc:Choice>
              <mc:Fallback>
                <p:oleObj name="Equation" r:id="rId5" imgW="1244520" imgH="60948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71950" y="2295525"/>
                        <a:ext cx="3921125" cy="1920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4071938" y="4652963"/>
          <a:ext cx="4359275" cy="1481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27" name="Equation" r:id="rId7" imgW="1269720" imgH="431640" progId="Equation.DSMT4">
                  <p:embed/>
                </p:oleObj>
              </mc:Choice>
              <mc:Fallback>
                <p:oleObj name="Equation" r:id="rId7" imgW="1269720" imgH="43164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71938" y="4652963"/>
                        <a:ext cx="4359275" cy="1481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 bwMode="auto">
          <a:xfrm>
            <a:off x="781843" y="632619"/>
            <a:ext cx="102949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latin typeface="+mn-lt"/>
                <a:cs typeface="Times New Roman" pitchFamily="18" charset="0"/>
              </a:rPr>
              <a:t>5. </a:t>
            </a:r>
            <a:r>
              <a:rPr lang="en-US" altLang="en-US" i="1" dirty="0">
                <a:latin typeface="+mn-lt"/>
                <a:cs typeface="Times New Roman" pitchFamily="18" charset="0"/>
              </a:rPr>
              <a:t>(continued)</a:t>
            </a:r>
            <a:endParaRPr lang="en-GB" altLang="en-US" i="1" dirty="0">
              <a:latin typeface="+mn-lt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The three functions: </a:t>
            </a:r>
            <a:br>
              <a:rPr lang="en-US" altLang="en-US" dirty="0"/>
            </a:br>
            <a:r>
              <a:rPr lang="en-US" altLang="en-US" dirty="0"/>
              <a:t>sine, cosine and tangent</a:t>
            </a:r>
            <a:endParaRPr lang="en-GB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Unit 8.1</a:t>
            </a:r>
            <a:endParaRPr lang="en-GB" sz="4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defRPr/>
            </a:pPr>
            <a:endParaRPr lang="en-GB" sz="4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 right-angled triangle</a:t>
            </a:r>
            <a:endParaRPr lang="en-GB" altLang="en-US"/>
          </a:p>
        </p:txBody>
      </p:sp>
      <p:pic>
        <p:nvPicPr>
          <p:cNvPr id="17411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0" y="2571750"/>
            <a:ext cx="4570413" cy="282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Rectangle 6"/>
          <p:cNvSpPr>
            <a:spLocks noChangeArrowheads="1"/>
          </p:cNvSpPr>
          <p:nvPr/>
        </p:nvSpPr>
        <p:spPr bwMode="auto">
          <a:xfrm>
            <a:off x="5842000" y="5521325"/>
            <a:ext cx="364144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2000" i="1" dirty="0">
                <a:latin typeface="+mn-lt"/>
              </a:rPr>
              <a:t>Figure 8.2: Right-angled triangles</a:t>
            </a:r>
            <a:endParaRPr lang="en-GB" altLang="en-US" sz="2000" dirty="0">
              <a:latin typeface="+mn-lt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838200" y="1690688"/>
          <a:ext cx="4576763" cy="881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67" name="Equation" r:id="rId4" imgW="2044440" imgH="393480" progId="Equation.DSMT4">
                  <p:embed/>
                </p:oleObj>
              </mc:Choice>
              <mc:Fallback>
                <p:oleObj name="Equation" r:id="rId4" imgW="2044440" imgH="39348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1690688"/>
                        <a:ext cx="4576763" cy="881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706438" y="2905125"/>
          <a:ext cx="4633912" cy="881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68" name="Equation" r:id="rId6" imgW="2070000" imgH="393480" progId="Equation.DSMT4">
                  <p:embed/>
                </p:oleObj>
              </mc:Choice>
              <mc:Fallback>
                <p:oleObj name="Equation" r:id="rId6" imgW="2070000" imgH="39348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6438" y="2905125"/>
                        <a:ext cx="4633912" cy="881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679450" y="4318000"/>
          <a:ext cx="4689475" cy="881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69" name="Equation" r:id="rId8" imgW="2095200" imgH="393480" progId="Equation.DSMT4">
                  <p:embed/>
                </p:oleObj>
              </mc:Choice>
              <mc:Fallback>
                <p:oleObj name="Equation" r:id="rId8" imgW="2095200" imgH="39348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9450" y="4318000"/>
                        <a:ext cx="4689475" cy="881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Trigonometric ratios</a:t>
            </a:r>
            <a:endParaRPr lang="en-GB" altLang="en-US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2962275" y="1762125"/>
          <a:ext cx="4864100" cy="96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89" name="Equation" r:id="rId3" imgW="2171520" imgH="431640" progId="Equation.DSMT4">
                  <p:embed/>
                </p:oleObj>
              </mc:Choice>
              <mc:Fallback>
                <p:oleObj name="Equation" r:id="rId3" imgW="2171520" imgH="43164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62275" y="1762125"/>
                        <a:ext cx="4864100" cy="966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2965450" y="3135313"/>
          <a:ext cx="4860925" cy="966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90" name="Equation" r:id="rId5" imgW="2171520" imgH="431640" progId="Equation.DSMT4">
                  <p:embed/>
                </p:oleObj>
              </mc:Choice>
              <mc:Fallback>
                <p:oleObj name="Equation" r:id="rId5" imgW="2171520" imgH="43164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65450" y="3135313"/>
                        <a:ext cx="4860925" cy="966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2967038" y="4530725"/>
          <a:ext cx="4859337" cy="96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91" name="Equation" r:id="rId7" imgW="2171520" imgH="431640" progId="Equation.DSMT4">
                  <p:embed/>
                </p:oleObj>
              </mc:Choice>
              <mc:Fallback>
                <p:oleObj name="Equation" r:id="rId7" imgW="2171520" imgH="43164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67038" y="4530725"/>
                        <a:ext cx="4859337" cy="966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Trigonometric ratios</a:t>
            </a:r>
            <a:endParaRPr lang="en-GB" altLang="en-US"/>
          </a:p>
        </p:txBody>
      </p:sp>
      <p:pic>
        <p:nvPicPr>
          <p:cNvPr id="1945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03350"/>
            <a:ext cx="8763000" cy="378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Rectangle 2"/>
          <p:cNvSpPr>
            <a:spLocks noChangeArrowheads="1"/>
          </p:cNvSpPr>
          <p:nvPr/>
        </p:nvSpPr>
        <p:spPr bwMode="auto">
          <a:xfrm>
            <a:off x="838200" y="5622925"/>
            <a:ext cx="7185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2000" i="1" dirty="0">
                <a:cs typeface="Calibri" panose="020F0502020204030204" pitchFamily="34" charset="0"/>
              </a:rPr>
              <a:t>Figure 8.5: Two triangles ABC with different reference angles</a:t>
            </a:r>
            <a:endParaRPr lang="en-GB" altLang="en-US" sz="2000" dirty="0"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150" y="365125"/>
            <a:ext cx="5654675" cy="590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unit circle</a:t>
            </a:r>
            <a:endParaRPr lang="en-GB" altLang="en-US"/>
          </a:p>
        </p:txBody>
      </p:sp>
      <p:sp>
        <p:nvSpPr>
          <p:cNvPr id="20484" name="Rectangle 2"/>
          <p:cNvSpPr>
            <a:spLocks noChangeArrowheads="1"/>
          </p:cNvSpPr>
          <p:nvPr/>
        </p:nvSpPr>
        <p:spPr bwMode="auto">
          <a:xfrm>
            <a:off x="838200" y="5622925"/>
            <a:ext cx="7185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altLang="en-US" sz="2000" i="1" dirty="0">
                <a:cs typeface="Calibri" panose="020F0502020204030204" pitchFamily="34" charset="0"/>
              </a:rPr>
              <a:t>Figure 8.6: A unit </a:t>
            </a:r>
            <a:r>
              <a:rPr lang="fr-FR" altLang="en-US" sz="2000" i="1" dirty="0" err="1">
                <a:cs typeface="Calibri" panose="020F0502020204030204" pitchFamily="34" charset="0"/>
              </a:rPr>
              <a:t>circle</a:t>
            </a:r>
            <a:endParaRPr lang="en-GB" altLang="en-US" sz="2000" i="1" dirty="0"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733</TotalTime>
  <Words>200</Words>
  <Application>Microsoft Office PowerPoint</Application>
  <PresentationFormat>Custom</PresentationFormat>
  <Paragraphs>66</Paragraphs>
  <Slides>47</Slides>
  <Notes>0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9" baseType="lpstr">
      <vt:lpstr>Office Theme</vt:lpstr>
      <vt:lpstr>Equation</vt:lpstr>
      <vt:lpstr>PowerPoint Presentation</vt:lpstr>
      <vt:lpstr>Mathematics</vt:lpstr>
      <vt:lpstr>Trigonometry</vt:lpstr>
      <vt:lpstr>VIDEO: Common mistakes: Confusing notation</vt:lpstr>
      <vt:lpstr>The three functions:  sine, cosine and tangent</vt:lpstr>
      <vt:lpstr>A right-angled triangle</vt:lpstr>
      <vt:lpstr>Trigonometric ratios</vt:lpstr>
      <vt:lpstr>Trigonometric ratios</vt:lpstr>
      <vt:lpstr>The unit circle</vt:lpstr>
      <vt:lpstr>PowerPoint Presentation</vt:lpstr>
      <vt:lpstr>Inverse trigonometric functions</vt:lpstr>
      <vt:lpstr>Inverse trigonometric functions</vt:lpstr>
      <vt:lpstr>Special angles</vt:lpstr>
      <vt:lpstr>PowerPoint Presentation</vt:lpstr>
      <vt:lpstr>Solution of  right-angled triangles</vt:lpstr>
      <vt:lpstr>PowerPoint Presentation</vt:lpstr>
      <vt:lpstr>Trigonometric graphs</vt:lpstr>
      <vt:lpstr>The sine graph</vt:lpstr>
      <vt:lpstr>The sine graph</vt:lpstr>
      <vt:lpstr>Period and amplitude</vt:lpstr>
      <vt:lpstr>PowerPoint Presentation</vt:lpstr>
      <vt:lpstr>VIDEO: Tips and tricks: Draw diagrams to help you visualise the problem</vt:lpstr>
      <vt:lpstr>Summative  activity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Leanne Storer</dc:creator>
  <cp:lastModifiedBy>Promise</cp:lastModifiedBy>
  <cp:revision>90</cp:revision>
  <dcterms:created xsi:type="dcterms:W3CDTF">2016-06-09T08:18:09Z</dcterms:created>
  <dcterms:modified xsi:type="dcterms:W3CDTF">2016-09-27T11:48:17Z</dcterms:modified>
</cp:coreProperties>
</file>