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256" r:id="rId3"/>
    <p:sldId id="257" r:id="rId4"/>
    <p:sldId id="409" r:id="rId5"/>
    <p:sldId id="332" r:id="rId6"/>
    <p:sldId id="347" r:id="rId7"/>
    <p:sldId id="348" r:id="rId8"/>
    <p:sldId id="349" r:id="rId9"/>
    <p:sldId id="351" r:id="rId10"/>
    <p:sldId id="350" r:id="rId11"/>
    <p:sldId id="352" r:id="rId12"/>
    <p:sldId id="353" r:id="rId13"/>
    <p:sldId id="355" r:id="rId14"/>
    <p:sldId id="356" r:id="rId15"/>
    <p:sldId id="357" r:id="rId16"/>
    <p:sldId id="359" r:id="rId17"/>
    <p:sldId id="358" r:id="rId18"/>
    <p:sldId id="360" r:id="rId19"/>
    <p:sldId id="361" r:id="rId20"/>
    <p:sldId id="362" r:id="rId21"/>
    <p:sldId id="363" r:id="rId22"/>
    <p:sldId id="364" r:id="rId23"/>
    <p:sldId id="405" r:id="rId24"/>
    <p:sldId id="365" r:id="rId25"/>
    <p:sldId id="367" r:id="rId26"/>
    <p:sldId id="406" r:id="rId27"/>
    <p:sldId id="370" r:id="rId28"/>
    <p:sldId id="368" r:id="rId29"/>
    <p:sldId id="371" r:id="rId30"/>
    <p:sldId id="372" r:id="rId31"/>
    <p:sldId id="373" r:id="rId32"/>
    <p:sldId id="374" r:id="rId33"/>
    <p:sldId id="375" r:id="rId34"/>
    <p:sldId id="376" r:id="rId35"/>
    <p:sldId id="380" r:id="rId36"/>
    <p:sldId id="407" r:id="rId37"/>
    <p:sldId id="383" r:id="rId38"/>
    <p:sldId id="384" r:id="rId39"/>
    <p:sldId id="385" r:id="rId40"/>
    <p:sldId id="408" r:id="rId41"/>
    <p:sldId id="404" r:id="rId42"/>
    <p:sldId id="285" r:id="rId43"/>
    <p:sldId id="387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8" r:id="rId52"/>
    <p:sldId id="399" r:id="rId53"/>
    <p:sldId id="400" r:id="rId54"/>
    <p:sldId id="401" r:id="rId55"/>
    <p:sldId id="402" r:id="rId56"/>
    <p:sldId id="403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4A8"/>
    <a:srgbClr val="0033CC"/>
    <a:srgbClr val="800000"/>
    <a:srgbClr val="5B0E01"/>
    <a:srgbClr val="9A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19" autoAdjust="0"/>
  </p:normalViewPr>
  <p:slideViewPr>
    <p:cSldViewPr snapToGrid="0">
      <p:cViewPr varScale="1">
        <p:scale>
          <a:sx n="115" d="100"/>
          <a:sy n="115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120" y="730250"/>
            <a:ext cx="113576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6978A8-3F45-4A95-AB6C-EB8982422DFA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551F9AF-5C32-46C9-87B6-4E7006A091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42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2D5032-65CD-4D36-B8D4-137E31923821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AA7661A-BEE7-4D77-9518-DA8EE026EB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14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8FD56E-E2AD-40C3-B940-3BC75CC51B40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8B6F30A-050A-4E0E-8444-36038D1BAC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 marL="804863" indent="-347663">
              <a:spcAft>
                <a:spcPts val="300"/>
              </a:spcAft>
              <a:buFont typeface="Courier New" panose="02070309020205020404" pitchFamily="49" charset="0"/>
              <a:buChar char="o"/>
              <a:defRPr/>
            </a:lvl2pPr>
            <a:lvl3pPr marL="1255713" indent="-341313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63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9261" y="339725"/>
            <a:ext cx="63061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4DDE10-3721-4008-ACC6-12BF4803092F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F37EB5-E553-4AC1-969A-A4FF550B2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8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2481D1-31D0-447F-9203-5FAEA987D419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F5A4113-1F7F-4431-BF94-D3ABE6CCC4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62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F7D46B-D7E6-4FE0-B68E-F7A5076B7975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B43B35-C511-4918-BF32-6959089F7A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635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519187-28CA-4C00-9C17-895776F6789A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9451B-9BB2-4F79-A35A-35272531A3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83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E1C977-2E6D-4487-A315-B9C235DDFD9A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13283AA-3BDF-495D-864A-57A174A9A9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51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89B923-9E28-4BC0-9DEC-19639A90D381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E72173D-9331-45F2-B42B-48684D0270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98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0E8FFD-5AA0-4631-9897-C1C48841DDDC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D4D3561-EB6C-4743-AD36-08A4604CD2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93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326188"/>
            <a:ext cx="10552113" cy="438150"/>
          </a:xfrm>
          <a:prstGeom prst="rect">
            <a:avLst/>
          </a:prstGeom>
          <a:solidFill>
            <a:srgbClr val="005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  </a:t>
            </a:r>
            <a:r>
              <a:rPr lang="en-US" sz="2000" b="1" spc="300" dirty="0">
                <a:latin typeface="+mj-lt"/>
              </a:rPr>
              <a:t>Mathematics</a:t>
            </a:r>
            <a:endParaRPr lang="en-GB" sz="2000" b="1" spc="300" dirty="0">
              <a:latin typeface="+mj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280775" y="0"/>
            <a:ext cx="911225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294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2949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9" b="5542"/>
          <a:stretch>
            <a:fillRect/>
          </a:stretch>
        </p:blipFill>
        <p:spPr bwMode="auto">
          <a:xfrm>
            <a:off x="9269413" y="6326188"/>
            <a:ext cx="29225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89015" y="5356916"/>
            <a:ext cx="890837" cy="894660"/>
          </a:xfrm>
          <a:prstGeom prst="ellipse">
            <a:avLst/>
          </a:prstGeom>
          <a:ln w="285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4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ts val="60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ts val="30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7.png"/><Relationship Id="rId4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1.wmf"/><Relationship Id="rId5" Type="http://schemas.openxmlformats.org/officeDocument/2006/relationships/image" Target="../media/image47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2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24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7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4.wmf"/><Relationship Id="rId9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4.pn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5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120" y="730250"/>
            <a:ext cx="113576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032" y="2152361"/>
            <a:ext cx="10536700" cy="3570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TERMS AND CONDITIONS</a:t>
            </a:r>
          </a:p>
          <a:p>
            <a:r>
              <a:rPr lang="en-GB" sz="2000" b="1" dirty="0"/>
              <a:t> </a:t>
            </a:r>
            <a:endParaRPr lang="en-GB" sz="2200" b="1" dirty="0"/>
          </a:p>
          <a:p>
            <a:r>
              <a:rPr lang="en-GB" sz="2200" b="1" dirty="0"/>
              <a:t>These PowerPoint slides are a tool for lecturers, and as such: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/>
              <a:t>YOU MAY</a:t>
            </a:r>
            <a:r>
              <a:rPr lang="en-GB" sz="2200" b="1" dirty="0"/>
              <a:t> add content to the slides, delete content from the slides, print out the slides, and save the slides onto your computer or server.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/>
              <a:t>YOU MAY NOT </a:t>
            </a:r>
            <a:r>
              <a:rPr lang="en-GB" sz="2200" b="1" dirty="0"/>
              <a:t>resell, reproduce or redistribute the content in any form whatsoever, without prior written permission from the copyright holder.</a:t>
            </a:r>
          </a:p>
          <a:p>
            <a:r>
              <a:rPr lang="en-GB" sz="2200" b="1" dirty="0"/>
              <a:t> </a:t>
            </a:r>
          </a:p>
          <a:p>
            <a:r>
              <a:rPr lang="en-GB" sz="2000" b="1" dirty="0"/>
              <a:t>© Troupant Publishers (Pty) Ltd, 2016</a:t>
            </a:r>
          </a:p>
          <a:p>
            <a:r>
              <a:rPr lang="en-GB" sz="2000" b="1" dirty="0"/>
              <a:t>Selected images used under licence from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356983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Acute angle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14400" y="561975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/>
              <a:t>Figure 7.5: An acute angle</a:t>
            </a:r>
            <a:endParaRPr lang="en-GB" altLang="en-US" sz="20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7213"/>
            <a:ext cx="7681913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Obtuse angle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914400" y="561975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/>
              <a:t>Figure 7.6: An obtuse angle</a:t>
            </a:r>
            <a:endParaRPr lang="en-GB" altLang="en-US" sz="2000" dirty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4188"/>
            <a:ext cx="92154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Reflex angle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577975"/>
            <a:ext cx="638492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914400" y="561975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7.7: A reflex angle</a:t>
            </a:r>
            <a:endParaRPr lang="en-GB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Adjacent angles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14400" y="580390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7.8: Adjacent angles</a:t>
            </a:r>
            <a:endParaRPr lang="en-GB" altLang="en-US" sz="2000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645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Opposite</a:t>
            </a:r>
            <a:r>
              <a:rPr lang="en-GB" altLang="en-US" i="1"/>
              <a:t> </a:t>
            </a:r>
            <a:r>
              <a:rPr lang="en-GB" altLang="en-US"/>
              <a:t>angles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914400" y="580390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7.9: Opposite angles</a:t>
            </a:r>
            <a:endParaRPr lang="en-GB" altLang="en-US" sz="2000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530350"/>
            <a:ext cx="79565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0"/>
          <p:cNvGrpSpPr>
            <a:grpSpLocks/>
          </p:cNvGrpSpPr>
          <p:nvPr/>
        </p:nvGrpSpPr>
        <p:grpSpPr bwMode="auto">
          <a:xfrm>
            <a:off x="6680200" y="3951288"/>
            <a:ext cx="3467100" cy="1943100"/>
            <a:chOff x="6386513" y="3600450"/>
            <a:chExt cx="3467100" cy="19431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386513" y="4800600"/>
              <a:ext cx="3467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991351" y="3600450"/>
              <a:ext cx="2371725" cy="1943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5" name="TextBox 26"/>
            <p:cNvSpPr txBox="1">
              <a:spLocks noChangeArrowheads="1"/>
            </p:cNvSpPr>
            <p:nvPr/>
          </p:nvSpPr>
          <p:spPr bwMode="auto">
            <a:xfrm>
              <a:off x="7515225" y="4274492"/>
              <a:ext cx="704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400"/>
                <a:t>3</a:t>
              </a:r>
            </a:p>
          </p:txBody>
        </p:sp>
        <p:sp>
          <p:nvSpPr>
            <p:cNvPr id="25616" name="TextBox 27"/>
            <p:cNvSpPr txBox="1">
              <a:spLocks noChangeArrowheads="1"/>
            </p:cNvSpPr>
            <p:nvPr/>
          </p:nvSpPr>
          <p:spPr bwMode="auto">
            <a:xfrm>
              <a:off x="8458200" y="4274492"/>
              <a:ext cx="704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400"/>
                <a:t>4</a:t>
              </a:r>
            </a:p>
          </p:txBody>
        </p:sp>
      </p:grpSp>
      <p:sp>
        <p:nvSpPr>
          <p:cNvPr id="27651" name="TextBox 22"/>
          <p:cNvSpPr txBox="1">
            <a:spLocks noChangeArrowheads="1"/>
          </p:cNvSpPr>
          <p:nvPr/>
        </p:nvSpPr>
        <p:spPr bwMode="auto">
          <a:xfrm>
            <a:off x="723900" y="2192338"/>
            <a:ext cx="5019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</a:rPr>
              <a:t>Complementary angles</a:t>
            </a:r>
          </a:p>
        </p:txBody>
      </p:sp>
      <p:sp>
        <p:nvSpPr>
          <p:cNvPr id="27652" name="TextBox 29"/>
          <p:cNvSpPr txBox="1">
            <a:spLocks noChangeArrowheads="1"/>
          </p:cNvSpPr>
          <p:nvPr/>
        </p:nvSpPr>
        <p:spPr bwMode="auto">
          <a:xfrm>
            <a:off x="6367463" y="2192338"/>
            <a:ext cx="4129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</a:rPr>
              <a:t>Supplementary angles</a:t>
            </a:r>
          </a:p>
        </p:txBody>
      </p:sp>
      <p:grpSp>
        <p:nvGrpSpPr>
          <p:cNvPr id="27653" name="Group 23"/>
          <p:cNvGrpSpPr>
            <a:grpSpLocks/>
          </p:cNvGrpSpPr>
          <p:nvPr/>
        </p:nvGrpSpPr>
        <p:grpSpPr bwMode="auto">
          <a:xfrm>
            <a:off x="885825" y="3803650"/>
            <a:ext cx="3276600" cy="1771650"/>
            <a:chOff x="6334125" y="571500"/>
            <a:chExt cx="3276600" cy="17716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334125" y="2343150"/>
              <a:ext cx="3276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696200" y="571500"/>
              <a:ext cx="0" cy="1771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334250" y="1981200"/>
              <a:ext cx="361950" cy="3619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696200" y="571500"/>
              <a:ext cx="1162050" cy="1771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21"/>
            <p:cNvSpPr txBox="1">
              <a:spLocks noChangeArrowheads="1"/>
            </p:cNvSpPr>
            <p:nvPr/>
          </p:nvSpPr>
          <p:spPr bwMode="auto">
            <a:xfrm>
              <a:off x="7753350" y="1226492"/>
              <a:ext cx="704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400"/>
                <a:t>1</a:t>
              </a:r>
            </a:p>
          </p:txBody>
        </p:sp>
        <p:sp>
          <p:nvSpPr>
            <p:cNvPr id="25612" name="TextBox 25"/>
            <p:cNvSpPr txBox="1">
              <a:spLocks noChangeArrowheads="1"/>
            </p:cNvSpPr>
            <p:nvPr/>
          </p:nvSpPr>
          <p:spPr bwMode="auto">
            <a:xfrm>
              <a:off x="8048625" y="1802457"/>
              <a:ext cx="704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400"/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Complementary angles and supplementary angles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03225"/>
            <a:ext cx="584835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14400" y="580390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/>
              <a:t>Figure 7.10: Corresponding and alternate angles</a:t>
            </a:r>
            <a:endParaRPr lang="en-GB" altLang="en-US" sz="2000" dirty="0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28650" y="665163"/>
            <a:ext cx="501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/>
              <a:t>Alternate interior angles: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20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28650" y="3008313"/>
            <a:ext cx="444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</a:rPr>
              <a:t>Corresponding angles</a:t>
            </a:r>
            <a:r>
              <a:rPr lang="en-GB" altLang="en-US" sz="3200" b="1"/>
              <a:t>:</a:t>
            </a:r>
          </a:p>
        </p:txBody>
      </p:sp>
      <p:graphicFrame>
        <p:nvGraphicFramePr>
          <p:cNvPr id="28678" name="Object 1"/>
          <p:cNvGraphicFramePr>
            <a:graphicFrameLocks noChangeAspect="1"/>
          </p:cNvGraphicFramePr>
          <p:nvPr/>
        </p:nvGraphicFramePr>
        <p:xfrm>
          <a:off x="762000" y="1241425"/>
          <a:ext cx="10969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4" imgW="444307" imgH="507780" progId="Equation.DSMT4">
                  <p:embed/>
                </p:oleObj>
              </mc:Choice>
              <mc:Fallback>
                <p:oleObj name="Equation" r:id="rId4" imgW="444307" imgH="5077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41425"/>
                        <a:ext cx="1096963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04326"/>
              </p:ext>
            </p:extLst>
          </p:nvPr>
        </p:nvGraphicFramePr>
        <p:xfrm>
          <a:off x="762000" y="3592513"/>
          <a:ext cx="10969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6" imgW="444240" imgH="507960" progId="Equation.DSMT4">
                  <p:embed/>
                </p:oleObj>
              </mc:Choice>
              <mc:Fallback>
                <p:oleObj name="Equation" r:id="rId6" imgW="4442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92513"/>
                        <a:ext cx="1096963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128592" y="5826687"/>
            <a:ext cx="3957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7.11: An equilateral triangle</a:t>
            </a:r>
            <a:endParaRPr lang="en-GB" altLang="en-US" sz="20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836613"/>
            <a:ext cx="560705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952500" y="166846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/>
              <a:t>Equilateral triangle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53050" cy="1325563"/>
          </a:xfrm>
        </p:spPr>
        <p:txBody>
          <a:bodyPr/>
          <a:lstStyle/>
          <a:p>
            <a:r>
              <a:rPr lang="en-GB" altLang="en-US"/>
              <a:t>Types of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519363" y="5746750"/>
            <a:ext cx="367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/>
              <a:t>Figure 7.12: An isosceles triangle</a:t>
            </a:r>
            <a:endParaRPr lang="en-GB" altLang="en-US" sz="2000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276350"/>
            <a:ext cx="65246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952500" y="933450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/>
              <a:t>Isosceles </a:t>
            </a:r>
            <a:r>
              <a:rPr lang="en-GB" altLang="en-US"/>
              <a:t>triangle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121715" y="5773254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7.13: An acute-angled triangle</a:t>
            </a:r>
            <a:endParaRPr lang="en-GB" altLang="en-US" sz="20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773113"/>
            <a:ext cx="549751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952500" y="796925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/>
              <a:t>Acute-angled triangle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0" y="1836738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6600" dirty="0"/>
              <a:t>Mathematics</a:t>
            </a:r>
            <a:endParaRPr lang="en-GB" altLang="en-US" sz="66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24000" y="4224338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N1</a:t>
            </a:r>
            <a:endParaRPr lang="en-GB" altLang="en-US" sz="4000" dirty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120" y="730250"/>
            <a:ext cx="113576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693988" y="5729366"/>
            <a:ext cx="4783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7.14: An obtuse-angled triangle</a:t>
            </a:r>
            <a:endParaRPr lang="en-GB" altLang="en-US" sz="2000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385888"/>
            <a:ext cx="7281862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952500" y="7969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/>
              <a:t>Obtuse-angled triangle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447256" y="5823019"/>
            <a:ext cx="4783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7.15: A right-angled triangle</a:t>
            </a:r>
            <a:endParaRPr lang="en-GB" altLang="en-US" sz="20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715963"/>
            <a:ext cx="462915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952500" y="7969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/>
              <a:t>Right-angled triangle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952500" y="7969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/>
              <a:t>Scalene triangle</a:t>
            </a:r>
          </a:p>
        </p:txBody>
      </p:sp>
      <p:grpSp>
        <p:nvGrpSpPr>
          <p:cNvPr id="32771" name="Group 13"/>
          <p:cNvGrpSpPr>
            <a:grpSpLocks/>
          </p:cNvGrpSpPr>
          <p:nvPr/>
        </p:nvGrpSpPr>
        <p:grpSpPr bwMode="auto">
          <a:xfrm>
            <a:off x="2013434" y="2405270"/>
            <a:ext cx="7143750" cy="3371850"/>
            <a:chOff x="1866900" y="2457450"/>
            <a:chExt cx="3971926" cy="2209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866900" y="2457450"/>
              <a:ext cx="647865" cy="2209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66900" y="4667250"/>
              <a:ext cx="39719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14765" y="2457450"/>
              <a:ext cx="3324061" cy="2209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136373" y="1572131"/>
            <a:ext cx="5661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dirty="0"/>
              <a:t>All the sides are different. </a:t>
            </a:r>
            <a:endParaRPr lang="en-GB" alt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938213"/>
            <a:ext cx="5181600" cy="4351337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altLang="en-US" dirty="0"/>
              <a:t>Complete </a:t>
            </a:r>
            <a:br>
              <a:rPr lang="en-US" altLang="en-US" dirty="0"/>
            </a:br>
            <a:r>
              <a:rPr lang="en-US" altLang="en-US" b="1" dirty="0"/>
              <a:t>Assessment activity 7.1 </a:t>
            </a:r>
            <a:br>
              <a:rPr lang="en-US" altLang="en-US" b="1" dirty="0"/>
            </a:br>
            <a:r>
              <a:rPr lang="en-US" altLang="en-US" dirty="0"/>
              <a:t>on </a:t>
            </a:r>
            <a:br>
              <a:rPr lang="en-US" altLang="en-US" dirty="0"/>
            </a:br>
            <a:r>
              <a:rPr lang="en-US" altLang="en-US" b="1" dirty="0"/>
              <a:t>page 104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of your </a:t>
            </a:r>
            <a:br>
              <a:rPr lang="en-US" altLang="en-US" dirty="0"/>
            </a:br>
            <a:r>
              <a:rPr lang="en-US" altLang="en-US" dirty="0"/>
              <a:t>Student’s Book</a:t>
            </a:r>
            <a:endParaRPr lang="en-GB" altLang="en-US" dirty="0"/>
          </a:p>
        </p:txBody>
      </p:sp>
      <p:pic>
        <p:nvPicPr>
          <p:cNvPr id="33795" name="Pictur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938213"/>
            <a:ext cx="2989263" cy="435133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The sum of the interior angles of a triangle</a:t>
            </a:r>
            <a:endParaRPr lang="en-GB" altLang="en-US"/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>
          <a:xfrm>
            <a:off x="876300" y="2130425"/>
            <a:ext cx="10294938" cy="1870075"/>
          </a:xfrm>
        </p:spPr>
        <p:txBody>
          <a:bodyPr/>
          <a:lstStyle/>
          <a:p>
            <a:r>
              <a:rPr lang="en-GB" altLang="en-US"/>
              <a:t>Sum of interior angles of a triangle = </a:t>
            </a:r>
            <a:r>
              <a:rPr lang="en-GB" altLang="en-US" b="1"/>
              <a:t>180°</a:t>
            </a:r>
          </a:p>
          <a:p>
            <a:endParaRPr lang="en-GB" altLang="en-US"/>
          </a:p>
          <a:p>
            <a:r>
              <a:rPr lang="en-GB" altLang="en-US"/>
              <a:t>Use this to find the value of a missing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exterior angle of a triangle</a:t>
            </a:r>
            <a:endParaRPr lang="en-GB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37113" cy="395605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b="1"/>
              <a:t>exterior angle </a:t>
            </a:r>
            <a:r>
              <a:rPr lang="en-US" altLang="en-US"/>
              <a:t>of a triangle is equal to the </a:t>
            </a:r>
            <a:r>
              <a:rPr lang="en-US" altLang="en-US" b="1"/>
              <a:t>sum</a:t>
            </a:r>
            <a:r>
              <a:rPr lang="en-US" altLang="en-US"/>
              <a:t> of the </a:t>
            </a:r>
            <a:r>
              <a:rPr lang="en-US" altLang="en-US" b="1"/>
              <a:t>interior opposite angles</a:t>
            </a:r>
            <a:endParaRPr lang="en-GB" altLang="en-US" b="1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760538"/>
            <a:ext cx="500697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3"/>
          <p:cNvGraphicFramePr>
            <a:graphicFrameLocks noChangeAspect="1"/>
          </p:cNvGraphicFramePr>
          <p:nvPr/>
        </p:nvGraphicFramePr>
        <p:xfrm>
          <a:off x="1158875" y="4440238"/>
          <a:ext cx="2084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4" imgW="736280" imgH="215806" progId="Equation.DSMT4">
                  <p:embed/>
                </p:oleObj>
              </mc:Choice>
              <mc:Fallback>
                <p:oleObj name="Equation" r:id="rId4" imgW="736280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440238"/>
                        <a:ext cx="20843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938213"/>
            <a:ext cx="5181600" cy="4351337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altLang="en-US"/>
              <a:t>Complete </a:t>
            </a:r>
            <a:br>
              <a:rPr lang="en-US" altLang="en-US"/>
            </a:br>
            <a:r>
              <a:rPr lang="en-US" altLang="en-US" b="1"/>
              <a:t>Assessment activity 7.2 </a:t>
            </a:r>
            <a:br>
              <a:rPr lang="en-US" altLang="en-US" b="1"/>
            </a:br>
            <a:r>
              <a:rPr lang="en-US" altLang="en-US"/>
              <a:t>on </a:t>
            </a:r>
            <a:br>
              <a:rPr lang="en-US" altLang="en-US"/>
            </a:br>
            <a:r>
              <a:rPr lang="en-US" altLang="en-US" b="1"/>
              <a:t>page 108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of your </a:t>
            </a:r>
            <a:br>
              <a:rPr lang="en-US" altLang="en-US"/>
            </a:br>
            <a:r>
              <a:rPr lang="en-US" altLang="en-US"/>
              <a:t>Student’s Book</a:t>
            </a:r>
            <a:endParaRPr lang="en-GB" altLang="en-US"/>
          </a:p>
        </p:txBody>
      </p:sp>
      <p:pic>
        <p:nvPicPr>
          <p:cNvPr id="36867" name="Pictur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938213"/>
            <a:ext cx="2989263" cy="435133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0"/>
              <a:t>Congruency and similarity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/>
              <a:t>Unit 7.2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9" y="1219269"/>
            <a:ext cx="68643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0" dirty="0"/>
              <a:t>Similar triangles </a:t>
            </a:r>
            <a:r>
              <a:rPr lang="en-GB" b="0" kern="600" spc="-800" dirty="0"/>
              <a:t>|||</a:t>
            </a:r>
            <a:r>
              <a:rPr lang="en-GB" b="0" dirty="0"/>
              <a:t> </a:t>
            </a:r>
            <a:endParaRPr lang="en-GB" alt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37113" cy="3956050"/>
          </a:xfrm>
        </p:spPr>
        <p:txBody>
          <a:bodyPr/>
          <a:lstStyle/>
          <a:p>
            <a:r>
              <a:rPr lang="en-US" altLang="en-US" b="1"/>
              <a:t>Angles</a:t>
            </a:r>
            <a:r>
              <a:rPr lang="en-US" altLang="en-US"/>
              <a:t> are the </a:t>
            </a:r>
            <a:r>
              <a:rPr lang="en-US" altLang="en-US" b="1"/>
              <a:t>same</a:t>
            </a:r>
          </a:p>
          <a:p>
            <a:r>
              <a:rPr lang="en-US" altLang="en-US"/>
              <a:t>Sides are different</a:t>
            </a:r>
            <a:endParaRPr lang="en-GB" alt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743877" y="5823019"/>
            <a:ext cx="4783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7.51: Similar triangles</a:t>
            </a: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0"/>
              <a:t>Congruent triangles</a:t>
            </a:r>
            <a:endParaRPr lang="en-GB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90138" cy="1293813"/>
          </a:xfrm>
        </p:spPr>
        <p:txBody>
          <a:bodyPr/>
          <a:lstStyle/>
          <a:p>
            <a:r>
              <a:rPr lang="en-US" altLang="en-US" b="1"/>
              <a:t>All</a:t>
            </a:r>
            <a:r>
              <a:rPr lang="en-US" altLang="en-US"/>
              <a:t> </a:t>
            </a:r>
            <a:r>
              <a:rPr lang="en-US" altLang="en-US" b="1"/>
              <a:t>angles</a:t>
            </a:r>
            <a:r>
              <a:rPr lang="en-US" altLang="en-US"/>
              <a:t> and </a:t>
            </a:r>
            <a:r>
              <a:rPr lang="en-US" altLang="en-US" b="1"/>
              <a:t>sides</a:t>
            </a:r>
            <a:r>
              <a:rPr lang="en-US" altLang="en-US"/>
              <a:t> are the </a:t>
            </a:r>
            <a:r>
              <a:rPr lang="en-US" altLang="en-US" b="1"/>
              <a:t>same</a:t>
            </a:r>
            <a:endParaRPr lang="en-GB" altLang="en-US" b="1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3504"/>
            <a:ext cx="10001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1" name="Object 1"/>
          <p:cNvGraphicFramePr>
            <a:graphicFrameLocks noChangeAspect="1"/>
          </p:cNvGraphicFramePr>
          <p:nvPr/>
        </p:nvGraphicFramePr>
        <p:xfrm>
          <a:off x="6002338" y="571500"/>
          <a:ext cx="8826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571500"/>
                        <a:ext cx="8826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38200" y="5825331"/>
            <a:ext cx="4783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7.52: Congruent triangles</a:t>
            </a: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600" dirty="0"/>
              <a:t>Triangles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42938" y="1468438"/>
            <a:ext cx="9926637" cy="2852737"/>
          </a:xfrm>
        </p:spPr>
        <p:txBody>
          <a:bodyPr/>
          <a:lstStyle/>
          <a:p>
            <a:pPr algn="ctr"/>
            <a:r>
              <a:rPr lang="en-US" altLang="en-US" sz="4800" b="1"/>
              <a:t>Conditions for </a:t>
            </a:r>
            <a:r>
              <a:rPr lang="en-US" altLang="en-US" sz="4800" b="1" u="sng"/>
              <a:t>congruency</a:t>
            </a:r>
            <a:r>
              <a:rPr lang="en-US" altLang="en-US" sz="4800" b="1"/>
              <a:t> of triangles</a:t>
            </a:r>
            <a:endParaRPr lang="en-GB" altLang="en-US" sz="48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defRPr/>
            </a:pPr>
            <a:r>
              <a:rPr lang="en-US" dirty="0"/>
              <a:t>1.  Two sides and the </a:t>
            </a:r>
            <a:r>
              <a:rPr lang="en-GB" dirty="0"/>
              <a:t>included angle equal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27113" y="5245100"/>
            <a:ext cx="9771062" cy="806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000" i="1" dirty="0"/>
              <a:t>Figure 7.53: Two triangles having two sides and the </a:t>
            </a:r>
            <a:r>
              <a:rPr lang="en-GB" altLang="en-US" sz="2000" i="1" dirty="0"/>
              <a:t>included angle equal</a:t>
            </a:r>
            <a:endParaRPr lang="en-GB" altLang="en-US" sz="2000" dirty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68488"/>
            <a:ext cx="956627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US" altLang="en-US" sz="4300"/>
              <a:t>2.  Three equal sides</a:t>
            </a:r>
            <a:endParaRPr lang="en-GB" altLang="en-US" sz="430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036638" y="5245100"/>
            <a:ext cx="9761537" cy="806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000" i="1" dirty="0"/>
              <a:t>Figure 7.54: Two triangles having three sides equal</a:t>
            </a:r>
            <a:endParaRPr lang="en-GB" altLang="en-US" sz="2000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7363"/>
            <a:ext cx="982503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defRPr/>
            </a:pPr>
            <a:r>
              <a:rPr lang="en-US" dirty="0"/>
              <a:t>3.  Two sides and the </a:t>
            </a:r>
            <a:r>
              <a:rPr lang="en-GB" dirty="0"/>
              <a:t>included angle equal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35050" y="5245100"/>
            <a:ext cx="9912350" cy="806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000" i="1" dirty="0"/>
              <a:t>Figure 7.55: Two triangles having one side and one </a:t>
            </a:r>
            <a:r>
              <a:rPr lang="en-GB" altLang="en-US" sz="2000" i="1" dirty="0"/>
              <a:t>corresponding angle equal</a:t>
            </a:r>
            <a:endParaRPr lang="en-GB" altLang="en-US" sz="20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825625"/>
            <a:ext cx="9364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200" y="392113"/>
            <a:ext cx="10294938" cy="1325562"/>
          </a:xfrm>
        </p:spPr>
        <p:txBody>
          <a:bodyPr>
            <a:normAutofit fontScale="90000"/>
          </a:bodyPr>
          <a:lstStyle/>
          <a:p>
            <a:pPr marL="619125" indent="-619125">
              <a:defRPr/>
            </a:pPr>
            <a:r>
              <a:rPr lang="en-US" dirty="0"/>
              <a:t>4.  </a:t>
            </a:r>
            <a:r>
              <a:rPr lang="en-GB" dirty="0"/>
              <a:t>Right-angled triangles with </a:t>
            </a:r>
            <a:r>
              <a:rPr lang="en-US" dirty="0"/>
              <a:t>the hypotenuse and one side equal</a:t>
            </a:r>
            <a:endParaRPr lang="en-GB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398588" y="5327650"/>
            <a:ext cx="9049854" cy="806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000" i="1" dirty="0"/>
              <a:t>Figure 7.57: Two right-angled triangles having the hypotenuse and one side equal</a:t>
            </a:r>
            <a:endParaRPr lang="en-GB" altLang="en-US" sz="2000" dirty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905000"/>
            <a:ext cx="76644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19125" indent="-619125"/>
            <a:r>
              <a:rPr lang="en-US" altLang="en-US" sz="5000"/>
              <a:t>Conditions for </a:t>
            </a:r>
            <a:r>
              <a:rPr lang="en-US" altLang="en-US" sz="5000" u="sng"/>
              <a:t>similarity</a:t>
            </a:r>
            <a:r>
              <a:rPr lang="en-US" altLang="en-US" sz="5000"/>
              <a:t> of triangles</a:t>
            </a:r>
            <a:endParaRPr lang="en-GB" altLang="en-US" sz="500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4938" cy="3338513"/>
          </a:xfrm>
        </p:spPr>
        <p:txBody>
          <a:bodyPr/>
          <a:lstStyle/>
          <a:p>
            <a:pPr marL="539750" indent="-539750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GB" altLang="en-US" sz="4400"/>
              <a:t>Corresponding </a:t>
            </a:r>
            <a:r>
              <a:rPr lang="en-GB" altLang="en-US" sz="4400" b="1"/>
              <a:t>angles </a:t>
            </a:r>
            <a:r>
              <a:rPr lang="en-GB" altLang="en-US" sz="4400"/>
              <a:t>are </a:t>
            </a:r>
            <a:r>
              <a:rPr lang="en-GB" altLang="en-US" sz="4400" b="1"/>
              <a:t>equal</a:t>
            </a:r>
          </a:p>
          <a:p>
            <a:pPr marL="539750" indent="-539750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4400"/>
              <a:t>Corresponding </a:t>
            </a:r>
            <a:r>
              <a:rPr lang="en-US" altLang="en-US" sz="4400" b="1"/>
              <a:t>sides</a:t>
            </a:r>
            <a:r>
              <a:rPr lang="en-US" altLang="en-US" sz="4400"/>
              <a:t> are in the </a:t>
            </a:r>
            <a:r>
              <a:rPr lang="en-GB" altLang="en-US" sz="4400" b="1"/>
              <a:t>same</a:t>
            </a:r>
            <a:r>
              <a:rPr lang="en-GB" altLang="en-US" sz="4400"/>
              <a:t> </a:t>
            </a:r>
            <a:r>
              <a:rPr lang="en-GB" altLang="en-US" sz="4400" b="1"/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938213"/>
            <a:ext cx="5181600" cy="4351337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altLang="en-US"/>
              <a:t>Complete </a:t>
            </a:r>
            <a:br>
              <a:rPr lang="en-US" altLang="en-US"/>
            </a:br>
            <a:r>
              <a:rPr lang="en-US" altLang="en-US" b="1"/>
              <a:t>Assessment activity 7.3 </a:t>
            </a:r>
            <a:br>
              <a:rPr lang="en-US" altLang="en-US" b="1"/>
            </a:br>
            <a:r>
              <a:rPr lang="en-US" altLang="en-US"/>
              <a:t>on </a:t>
            </a:r>
            <a:br>
              <a:rPr lang="en-US" altLang="en-US"/>
            </a:br>
            <a:r>
              <a:rPr lang="en-US" altLang="en-US" b="1"/>
              <a:t>page 118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of your </a:t>
            </a:r>
            <a:br>
              <a:rPr lang="en-US" altLang="en-US"/>
            </a:br>
            <a:r>
              <a:rPr lang="en-US" altLang="en-US"/>
              <a:t>Student’s Book</a:t>
            </a:r>
            <a:endParaRPr lang="en-GB" altLang="en-US"/>
          </a:p>
        </p:txBody>
      </p:sp>
      <p:pic>
        <p:nvPicPr>
          <p:cNvPr id="47107" name="Pictur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938213"/>
            <a:ext cx="2989263" cy="4351337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0" dirty="0"/>
              <a:t>Pythagoras’ theorem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/>
              <a:t>Unit 7.3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44975" cy="2297113"/>
          </a:xfrm>
        </p:spPr>
        <p:txBody>
          <a:bodyPr/>
          <a:lstStyle/>
          <a:p>
            <a:r>
              <a:rPr lang="en-GB" altLang="en-US" b="0"/>
              <a:t>Pythagoras’ theorem</a:t>
            </a:r>
            <a:endParaRPr lang="en-GB" altLang="en-US"/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847725" y="5721350"/>
            <a:ext cx="3844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7.74: Pythagoras’ theorem</a:t>
            </a:r>
            <a:endParaRPr lang="en-GB" altLang="en-US" sz="2000" dirty="0"/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4692650" y="147638"/>
            <a:ext cx="5527675" cy="6051550"/>
            <a:chOff x="4692793" y="147170"/>
            <a:chExt cx="5526972" cy="6052614"/>
          </a:xfrm>
        </p:grpSpPr>
        <p:pic>
          <p:nvPicPr>
            <p:cNvPr id="491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793" y="147170"/>
              <a:ext cx="5526972" cy="605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356281" y="6109280"/>
              <a:ext cx="22333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Right-angled triangles with the ratio 5:4:3</a:t>
            </a:r>
            <a:endParaRPr lang="en-GB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554163"/>
            <a:ext cx="511810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221538" y="5713413"/>
            <a:ext cx="3844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7.81: A right-angled triangle</a:t>
            </a:r>
            <a:endParaRPr lang="en-GB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4938" cy="605546"/>
          </a:xfrm>
        </p:spPr>
        <p:txBody>
          <a:bodyPr>
            <a:noAutofit/>
          </a:bodyPr>
          <a:lstStyle/>
          <a:p>
            <a:pPr algn="r"/>
            <a:r>
              <a:rPr lang="en-GB" sz="3600" b="1" dirty="0">
                <a:solidFill>
                  <a:srgbClr val="AC0000"/>
                </a:solidFill>
              </a:rPr>
              <a:t>VIDEO: </a:t>
            </a:r>
            <a:r>
              <a:rPr lang="en-US" sz="3600" b="1" dirty="0">
                <a:solidFill>
                  <a:srgbClr val="AC0000"/>
                </a:solidFill>
              </a:rPr>
              <a:t>Tips and tricks: Use common sense as a check</a:t>
            </a:r>
            <a:endParaRPr lang="en-GB" sz="3600" b="1" dirty="0">
              <a:solidFill>
                <a:srgbClr val="AC0000"/>
              </a:solidFill>
            </a:endParaRPr>
          </a:p>
        </p:txBody>
      </p:sp>
      <p:pic>
        <p:nvPicPr>
          <p:cNvPr id="3" name="Sense check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938213"/>
            <a:ext cx="5181600" cy="4351337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altLang="en-US"/>
              <a:t>Complete </a:t>
            </a:r>
            <a:br>
              <a:rPr lang="en-US" altLang="en-US"/>
            </a:br>
            <a:r>
              <a:rPr lang="en-US" altLang="en-US" b="1"/>
              <a:t>Assessment activity 7.4 </a:t>
            </a:r>
            <a:br>
              <a:rPr lang="en-US" altLang="en-US" b="1"/>
            </a:br>
            <a:r>
              <a:rPr lang="en-US" altLang="en-US"/>
              <a:t>on </a:t>
            </a:r>
            <a:br>
              <a:rPr lang="en-US" altLang="en-US"/>
            </a:br>
            <a:r>
              <a:rPr lang="en-US" altLang="en-US" b="1"/>
              <a:t>page 126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of your </a:t>
            </a:r>
            <a:br>
              <a:rPr lang="en-US" altLang="en-US"/>
            </a:br>
            <a:r>
              <a:rPr lang="en-US" altLang="en-US"/>
              <a:t>Student’s Book</a:t>
            </a:r>
            <a:endParaRPr lang="en-GB" altLang="en-US"/>
          </a:p>
        </p:txBody>
      </p:sp>
      <p:pic>
        <p:nvPicPr>
          <p:cNvPr id="51203" name="Pictur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938213"/>
            <a:ext cx="2989263" cy="4351337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4545013" cy="2852737"/>
          </a:xfrm>
        </p:spPr>
        <p:txBody>
          <a:bodyPr/>
          <a:lstStyle/>
          <a:p>
            <a:r>
              <a:rPr lang="en-US" altLang="en-US" dirty="0"/>
              <a:t>Summative </a:t>
            </a:r>
            <a:br>
              <a:rPr lang="en-US" altLang="en-US" dirty="0"/>
            </a:br>
            <a:r>
              <a:rPr lang="en-US" altLang="en-US" dirty="0"/>
              <a:t>activity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521200" cy="150018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4000" dirty="0"/>
              <a:t>Module 7</a:t>
            </a:r>
            <a:endParaRPr lang="en-GB" sz="4000" dirty="0"/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806450"/>
            <a:ext cx="33528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10294937" cy="636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b="1" dirty="0"/>
              <a:t>Name the following angles:</a:t>
            </a:r>
          </a:p>
        </p:txBody>
      </p: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858838" y="1677988"/>
            <a:ext cx="3175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800" b="1"/>
              <a:t>1.  </a:t>
            </a:r>
            <a:r>
              <a:rPr lang="en-GB" altLang="en-US" sz="2800"/>
              <a:t>45°</a:t>
            </a:r>
          </a:p>
          <a:p>
            <a:pPr>
              <a:buFont typeface="Arial" charset="0"/>
              <a:buNone/>
            </a:pPr>
            <a:endParaRPr lang="en-GB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00775" y="1677988"/>
            <a:ext cx="1247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800" b="1"/>
              <a:t>2.  </a:t>
            </a:r>
            <a:r>
              <a:rPr lang="en-GB" altLang="en-US" sz="2800"/>
              <a:t>90°</a:t>
            </a:r>
          </a:p>
          <a:p>
            <a:pPr>
              <a:buFont typeface="Arial" charset="0"/>
              <a:buNone/>
            </a:pPr>
            <a:endParaRPr lang="en-GB" alt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06513" y="2216150"/>
            <a:ext cx="3176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ZA" altLang="en-US" sz="2800"/>
              <a:t>Acute angle</a:t>
            </a:r>
            <a:endParaRPr lang="en-GB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689725" y="2216150"/>
            <a:ext cx="3175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ZA" altLang="en-US" sz="2800"/>
              <a:t>Right angle</a:t>
            </a:r>
            <a:endParaRPr lang="en-GB" alt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58838" y="3425825"/>
            <a:ext cx="3175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800" b="1"/>
              <a:t>3.  </a:t>
            </a:r>
            <a:r>
              <a:rPr lang="en-GB" altLang="en-US" sz="2800"/>
              <a:t>135°</a:t>
            </a:r>
          </a:p>
          <a:p>
            <a:pPr>
              <a:buFont typeface="Arial" charset="0"/>
              <a:buNone/>
            </a:pPr>
            <a:endParaRPr lang="en-GB" alt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00775" y="3427413"/>
            <a:ext cx="40989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800" b="1"/>
              <a:t>4.  </a:t>
            </a:r>
            <a:r>
              <a:rPr lang="en-GB" altLang="en-US" sz="2800"/>
              <a:t>30° and 60° </a:t>
            </a:r>
          </a:p>
          <a:p>
            <a:pPr>
              <a:buFont typeface="Arial" charset="0"/>
              <a:buNone/>
            </a:pPr>
            <a:endParaRPr lang="en-GB" alt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306513" y="3963988"/>
            <a:ext cx="3176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ZA" altLang="en-US" sz="2800"/>
              <a:t>Obtuse angle</a:t>
            </a:r>
            <a:endParaRPr lang="en-GB" alt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661150" y="3963988"/>
            <a:ext cx="4337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ZA" altLang="en-US" sz="2800"/>
              <a:t>Complementary angles</a:t>
            </a:r>
            <a:endParaRPr lang="en-GB" alt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17563" y="5059363"/>
            <a:ext cx="41036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800" b="1"/>
              <a:t>5. </a:t>
            </a:r>
            <a:r>
              <a:rPr lang="en-GB" altLang="en-US" sz="2800"/>
              <a:t> 120° and 60° </a:t>
            </a:r>
          </a:p>
          <a:p>
            <a:pPr>
              <a:buFont typeface="Arial" charset="0"/>
              <a:buNone/>
            </a:pPr>
            <a:endParaRPr lang="en-GB" altLang="en-US" sz="2800"/>
          </a:p>
          <a:p>
            <a:pPr>
              <a:buFont typeface="Arial" charset="0"/>
              <a:buNone/>
            </a:pPr>
            <a:endParaRPr lang="en-GB" alt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306513" y="5594350"/>
            <a:ext cx="4337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ZA" altLang="en-US" sz="2800"/>
              <a:t>Supplementary angles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701675" cy="5715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/>
              <a:t>6. </a:t>
            </a:r>
            <a:endParaRPr lang="en-GB" altLang="en-US"/>
          </a:p>
        </p:txBody>
      </p:sp>
      <p:graphicFrame>
        <p:nvGraphicFramePr>
          <p:cNvPr id="54275" name="Object 1"/>
          <p:cNvGraphicFramePr>
            <a:graphicFrameLocks noChangeAspect="1"/>
          </p:cNvGraphicFramePr>
          <p:nvPr/>
        </p:nvGraphicFramePr>
        <p:xfrm>
          <a:off x="1509713" y="1158875"/>
          <a:ext cx="37195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5" name="Equation" r:id="rId3" imgW="1282700" imgH="215900" progId="Equation.DSMT4">
                  <p:embed/>
                </p:oleObj>
              </mc:Choice>
              <mc:Fallback>
                <p:oleObj name="Equation" r:id="rId3" imgW="12827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158875"/>
                        <a:ext cx="37195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2"/>
          <p:cNvGraphicFramePr>
            <a:graphicFrameLocks noChangeAspect="1"/>
          </p:cNvGraphicFramePr>
          <p:nvPr/>
        </p:nvGraphicFramePr>
        <p:xfrm>
          <a:off x="1463675" y="623888"/>
          <a:ext cx="71485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6" name="Equation" r:id="rId5" imgW="2463800" imgH="241300" progId="Equation.DSMT4">
                  <p:embed/>
                </p:oleObj>
              </mc:Choice>
              <mc:Fallback>
                <p:oleObj name="Equation" r:id="rId5" imgW="24638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623888"/>
                        <a:ext cx="71485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12950" y="2157413"/>
          <a:ext cx="29781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7" name="Equation" r:id="rId7" imgW="1053643" imgH="215806" progId="Equation.DSMT4">
                  <p:embed/>
                </p:oleObj>
              </mc:Choice>
              <mc:Fallback>
                <p:oleObj name="Equation" r:id="rId7" imgW="1053643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2157413"/>
                        <a:ext cx="29781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12875" y="2954338"/>
          <a:ext cx="3622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8" name="Equation" r:id="rId9" imgW="1282700" imgH="215900" progId="Equation.DSMT4">
                  <p:embed/>
                </p:oleObj>
              </mc:Choice>
              <mc:Fallback>
                <p:oleObj name="Equation" r:id="rId9" imgW="12827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954338"/>
                        <a:ext cx="3622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84550" y="3717925"/>
          <a:ext cx="34432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9" name="Equation" r:id="rId11" imgW="1218671" imgH="215806" progId="Equation.DSMT4">
                  <p:embed/>
                </p:oleObj>
              </mc:Choice>
              <mc:Fallback>
                <p:oleObj name="Equation" r:id="rId11" imgW="1218671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3717925"/>
                        <a:ext cx="344328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33813" y="4543425"/>
          <a:ext cx="12192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0" name="Equation" r:id="rId13" imgW="431425" imgH="177646" progId="Equation.DSMT4">
                  <p:embed/>
                </p:oleObj>
              </mc:Choice>
              <mc:Fallback>
                <p:oleObj name="Equation" r:id="rId13" imgW="431425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4543425"/>
                        <a:ext cx="12192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701675" cy="5715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/>
              <a:t>7. </a:t>
            </a:r>
            <a:endParaRPr lang="en-GB" altLang="en-US"/>
          </a:p>
        </p:txBody>
      </p:sp>
      <p:graphicFrame>
        <p:nvGraphicFramePr>
          <p:cNvPr id="55299" name="Object 2"/>
          <p:cNvGraphicFramePr>
            <a:graphicFrameLocks noChangeAspect="1"/>
          </p:cNvGraphicFramePr>
          <p:nvPr/>
        </p:nvGraphicFramePr>
        <p:xfrm>
          <a:off x="1457325" y="623888"/>
          <a:ext cx="82915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Equation" r:id="rId3" imgW="2857500" imgH="241300" progId="Equation.DSMT4">
                  <p:embed/>
                </p:oleObj>
              </mc:Choice>
              <mc:Fallback>
                <p:oleObj name="Equation" r:id="rId3" imgW="28575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23888"/>
                        <a:ext cx="82915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60500" y="1479550"/>
          <a:ext cx="14716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Equation" r:id="rId5" imgW="520474" imgH="215806" progId="Equation.DSMT4">
                  <p:embed/>
                </p:oleObj>
              </mc:Choice>
              <mc:Fallback>
                <p:oleObj name="Equation" r:id="rId5" imgW="520474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479550"/>
                        <a:ext cx="147161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701675" cy="5715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/>
              <a:t>8. </a:t>
            </a:r>
            <a:endParaRPr lang="en-GB" altLang="en-US"/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1420813" y="623888"/>
          <a:ext cx="7775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Equation" r:id="rId3" imgW="2679700" imgH="241300" progId="Equation.DSMT4">
                  <p:embed/>
                </p:oleObj>
              </mc:Choice>
              <mc:Fallback>
                <p:oleObj name="Equation" r:id="rId3" imgW="26797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623888"/>
                        <a:ext cx="77755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430338" y="1177925"/>
          <a:ext cx="82169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Equation" r:id="rId5" imgW="2832100" imgH="203200" progId="Equation.DSMT4">
                  <p:embed/>
                </p:oleObj>
              </mc:Choice>
              <mc:Fallback>
                <p:oleObj name="Equation" r:id="rId5" imgW="28321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177925"/>
                        <a:ext cx="82169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317625" y="1781175"/>
            <a:ext cx="5245100" cy="4381500"/>
            <a:chOff x="5755340" y="1539858"/>
            <a:chExt cx="5567084" cy="4673257"/>
          </a:xfrm>
        </p:grpSpPr>
        <p:sp>
          <p:nvSpPr>
            <p:cNvPr id="6" name="Isosceles Triangle 5"/>
            <p:cNvSpPr/>
            <p:nvPr/>
          </p:nvSpPr>
          <p:spPr>
            <a:xfrm>
              <a:off x="6265881" y="2124016"/>
              <a:ext cx="4330329" cy="36844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328" name="TextBox 6"/>
            <p:cNvSpPr txBox="1">
              <a:spLocks noChangeArrowheads="1"/>
            </p:cNvSpPr>
            <p:nvPr/>
          </p:nvSpPr>
          <p:spPr bwMode="auto">
            <a:xfrm>
              <a:off x="5755340" y="5628340"/>
              <a:ext cx="6454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3200"/>
                <a:t>A</a:t>
              </a:r>
            </a:p>
          </p:txBody>
        </p:sp>
        <p:sp>
          <p:nvSpPr>
            <p:cNvPr id="56329" name="TextBox 9"/>
            <p:cNvSpPr txBox="1">
              <a:spLocks noChangeArrowheads="1"/>
            </p:cNvSpPr>
            <p:nvPr/>
          </p:nvSpPr>
          <p:spPr bwMode="auto">
            <a:xfrm>
              <a:off x="10676965" y="5593228"/>
              <a:ext cx="6454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3200"/>
                <a:t>B</a:t>
              </a:r>
            </a:p>
          </p:txBody>
        </p:sp>
        <p:sp>
          <p:nvSpPr>
            <p:cNvPr id="56330" name="TextBox 10"/>
            <p:cNvSpPr txBox="1">
              <a:spLocks noChangeArrowheads="1"/>
            </p:cNvSpPr>
            <p:nvPr/>
          </p:nvSpPr>
          <p:spPr bwMode="auto">
            <a:xfrm>
              <a:off x="8243046" y="1539858"/>
              <a:ext cx="6454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3200"/>
                <a:t>C</a:t>
              </a:r>
            </a:p>
          </p:txBody>
        </p:sp>
        <p:sp>
          <p:nvSpPr>
            <p:cNvPr id="56331" name="TextBox 11"/>
            <p:cNvSpPr txBox="1">
              <a:spLocks noChangeArrowheads="1"/>
            </p:cNvSpPr>
            <p:nvPr/>
          </p:nvSpPr>
          <p:spPr bwMode="auto">
            <a:xfrm>
              <a:off x="6620434" y="5221533"/>
              <a:ext cx="959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3200"/>
                <a:t>30°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126892" y="3803679"/>
              <a:ext cx="453253" cy="338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319016" y="3832463"/>
              <a:ext cx="470101" cy="2827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402388" y="2608263"/>
          <a:ext cx="40687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7" imgW="1574117" imgH="266584" progId="Equation.DSMT4">
                  <p:embed/>
                </p:oleObj>
              </mc:Choice>
              <mc:Fallback>
                <p:oleObj name="Equation" r:id="rId7" imgW="1574117" imgH="26658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2608263"/>
                        <a:ext cx="40687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41325" y="5183188"/>
            <a:ext cx="2771775" cy="544512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2000" i="1" dirty="0"/>
              <a:t>Figure 7.106</a:t>
            </a:r>
            <a:endParaRPr lang="en-GB" alt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30975" y="1939925"/>
          <a:ext cx="14493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1" name="Equation" r:id="rId3" imgW="545863" imgH="241195" progId="Equation.DSMT4">
                  <p:embed/>
                </p:oleObj>
              </mc:Choice>
              <mc:Fallback>
                <p:oleObj name="Equation" r:id="rId3" imgW="545863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1939925"/>
                        <a:ext cx="14493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74825"/>
            <a:ext cx="60102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822325" y="709613"/>
            <a:ext cx="9147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/>
              <a:t>9. </a:t>
            </a:r>
            <a:r>
              <a:rPr lang="en-GB" altLang="en-US" b="1" dirty="0"/>
              <a:t>Refer to Figure 7.106 and calculate: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077075" y="2676525"/>
          <a:ext cx="39766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Equation" r:id="rId6" imgW="1497950" imgH="482391" progId="Equation.DSMT4">
                  <p:embed/>
                </p:oleObj>
              </mc:Choice>
              <mc:Fallback>
                <p:oleObj name="Equation" r:id="rId6" imgW="1497950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2676525"/>
                        <a:ext cx="39766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41325" y="5183188"/>
            <a:ext cx="2771775" cy="544512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2000" i="1" dirty="0"/>
              <a:t>Figure 7.106</a:t>
            </a:r>
            <a:endParaRPr lang="en-GB" alt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15100" y="1939925"/>
          <a:ext cx="1482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3" name="Equation" r:id="rId3" imgW="558558" imgH="241195" progId="Equation.DSMT4">
                  <p:embed/>
                </p:oleObj>
              </mc:Choice>
              <mc:Fallback>
                <p:oleObj name="Equation" r:id="rId3" imgW="558558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939925"/>
                        <a:ext cx="14827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74825"/>
            <a:ext cx="60102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081838" y="2673350"/>
          <a:ext cx="18859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4" name="Equation" r:id="rId6" imgW="710891" imgH="215806" progId="Equation.DSMT4">
                  <p:embed/>
                </p:oleObj>
              </mc:Choice>
              <mc:Fallback>
                <p:oleObj name="Equation" r:id="rId6" imgW="710891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8" y="2673350"/>
                        <a:ext cx="18859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72313" y="4233863"/>
          <a:ext cx="38750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5" name="Equation" r:id="rId8" imgW="1459866" imgH="215806" progId="Equation.DSMT4">
                  <p:embed/>
                </p:oleObj>
              </mc:Choice>
              <mc:Fallback>
                <p:oleObj name="Equation" r:id="rId8" imgW="1459866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4233863"/>
                        <a:ext cx="387508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89775" y="4832350"/>
          <a:ext cx="38750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" name="Equation" r:id="rId10" imgW="1459866" imgH="215806" progId="Equation.DSMT4">
                  <p:embed/>
                </p:oleObj>
              </mc:Choice>
              <mc:Fallback>
                <p:oleObj name="Equation" r:id="rId10" imgW="1459866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4832350"/>
                        <a:ext cx="38750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029575" y="5484813"/>
          <a:ext cx="10112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7" name="Equation" r:id="rId12" imgW="380670" imgH="177646" progId="Equation.DSMT4">
                  <p:embed/>
                </p:oleObj>
              </mc:Choice>
              <mc:Fallback>
                <p:oleObj name="Equation" r:id="rId12" imgW="380670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5484813"/>
                        <a:ext cx="10112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85013" y="3267075"/>
          <a:ext cx="28305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Equation" r:id="rId14" imgW="1066337" imgH="203112" progId="Equation.DSMT4">
                  <p:embed/>
                </p:oleObj>
              </mc:Choice>
              <mc:Fallback>
                <p:oleObj name="Equation" r:id="rId14" imgW="1066337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3267075"/>
                        <a:ext cx="28305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Content Placeholder 2"/>
          <p:cNvSpPr txBox="1">
            <a:spLocks/>
          </p:cNvSpPr>
          <p:nvPr/>
        </p:nvSpPr>
        <p:spPr bwMode="auto">
          <a:xfrm>
            <a:off x="822325" y="709613"/>
            <a:ext cx="9147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/>
              <a:t>9. </a:t>
            </a:r>
            <a:r>
              <a:rPr lang="en-GB" altLang="en-US" b="1" dirty="0"/>
              <a:t>Refer to Figure 7.106 and calculate: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41325" y="5183188"/>
            <a:ext cx="2771775" cy="544512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2000" i="1" dirty="0"/>
              <a:t>Figure 7.106</a:t>
            </a:r>
            <a:endParaRPr lang="en-GB" alt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64313" y="1939925"/>
          <a:ext cx="1382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Equation" r:id="rId3" imgW="520474" imgH="241195" progId="Equation.DSMT4">
                  <p:embed/>
                </p:oleObj>
              </mc:Choice>
              <mc:Fallback>
                <p:oleObj name="Equation" r:id="rId3" imgW="520474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1939925"/>
                        <a:ext cx="13827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74825"/>
            <a:ext cx="60102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070725" y="2673350"/>
          <a:ext cx="29305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" name="Equation" r:id="rId6" imgW="1104421" imgH="215806" progId="Equation.DSMT4">
                  <p:embed/>
                </p:oleObj>
              </mc:Choice>
              <mc:Fallback>
                <p:oleObj name="Equation" r:id="rId6" imgW="1104421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2673350"/>
                        <a:ext cx="29305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23113" y="4044950"/>
          <a:ext cx="32353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9" name="Equation" r:id="rId8" imgW="1218671" imgH="215806" progId="Equation.DSMT4">
                  <p:embed/>
                </p:oleObj>
              </mc:Choice>
              <mc:Fallback>
                <p:oleObj name="Equation" r:id="rId8" imgW="1218671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4044950"/>
                        <a:ext cx="32353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18500" y="4684713"/>
          <a:ext cx="1146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0" name="Equation" r:id="rId10" imgW="431425" imgH="177646" progId="Equation.DSMT4">
                  <p:embed/>
                </p:oleObj>
              </mc:Choice>
              <mc:Fallback>
                <p:oleObj name="Equation" r:id="rId10" imgW="431425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0" y="4684713"/>
                        <a:ext cx="1146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00888" y="3267075"/>
          <a:ext cx="25273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1" name="Equation" r:id="rId12" imgW="952087" imgH="203112" progId="Equation.DSMT4">
                  <p:embed/>
                </p:oleObj>
              </mc:Choice>
              <mc:Fallback>
                <p:oleObj name="Equation" r:id="rId12" imgW="952087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3267075"/>
                        <a:ext cx="25273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Content Placeholder 2"/>
          <p:cNvSpPr txBox="1">
            <a:spLocks/>
          </p:cNvSpPr>
          <p:nvPr/>
        </p:nvSpPr>
        <p:spPr bwMode="auto">
          <a:xfrm>
            <a:off x="822325" y="709613"/>
            <a:ext cx="9147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/>
              <a:t>9. </a:t>
            </a:r>
            <a:r>
              <a:rPr lang="en-GB" altLang="en-US" b="1" dirty="0"/>
              <a:t>Refer to Figure 7.106 and calculate: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1050925" cy="652463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/>
              <a:t>10. </a:t>
            </a:r>
            <a:endParaRPr lang="en-GB" altLang="en-US"/>
          </a:p>
        </p:txBody>
      </p:sp>
      <p:graphicFrame>
        <p:nvGraphicFramePr>
          <p:cNvPr id="60419" name="Object 1"/>
          <p:cNvGraphicFramePr>
            <a:graphicFrameLocks noChangeAspect="1"/>
          </p:cNvGraphicFramePr>
          <p:nvPr/>
        </p:nvGraphicFramePr>
        <p:xfrm>
          <a:off x="1625600" y="1239838"/>
          <a:ext cx="5156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1" name="Equation" r:id="rId3" imgW="1777229" imgH="177723" progId="Equation.DSMT4">
                  <p:embed/>
                </p:oleObj>
              </mc:Choice>
              <mc:Fallback>
                <p:oleObj name="Equation" r:id="rId3" imgW="1777229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239838"/>
                        <a:ext cx="5156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2"/>
          <p:cNvGraphicFramePr>
            <a:graphicFrameLocks noChangeAspect="1"/>
          </p:cNvGraphicFramePr>
          <p:nvPr/>
        </p:nvGraphicFramePr>
        <p:xfrm>
          <a:off x="1625600" y="730250"/>
          <a:ext cx="77390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2" name="Equation" r:id="rId5" imgW="2667000" imgH="203200" progId="Equation.DSMT4">
                  <p:embed/>
                </p:oleObj>
              </mc:Choice>
              <mc:Fallback>
                <p:oleObj name="Equation" r:id="rId5" imgW="26670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730250"/>
                        <a:ext cx="77390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34100" y="5561013"/>
          <a:ext cx="25765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3" name="Equation" r:id="rId7" imgW="1142504" imgH="177723" progId="Equation.DSMT4">
                  <p:embed/>
                </p:oleObj>
              </mc:Choice>
              <mc:Fallback>
                <p:oleObj name="Equation" r:id="rId7" imgW="1142504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561013"/>
                        <a:ext cx="25765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10"/>
          <p:cNvGraphicFramePr>
            <a:graphicFrameLocks noChangeAspect="1"/>
          </p:cNvGraphicFramePr>
          <p:nvPr/>
        </p:nvGraphicFramePr>
        <p:xfrm>
          <a:off x="1619250" y="1711325"/>
          <a:ext cx="65198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4" name="Equation" r:id="rId9" imgW="2247900" imgH="177800" progId="Equation.DSMT4">
                  <p:embed/>
                </p:oleObj>
              </mc:Choice>
              <mc:Fallback>
                <p:oleObj name="Equation" r:id="rId9" imgW="2247900" imgH="177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11325"/>
                        <a:ext cx="651986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114425" y="2411413"/>
            <a:ext cx="4210050" cy="3729037"/>
            <a:chOff x="6258137" y="1748989"/>
            <a:chExt cx="5244355" cy="4600812"/>
          </a:xfrm>
        </p:grpSpPr>
        <p:grpSp>
          <p:nvGrpSpPr>
            <p:cNvPr id="60425" name="Group 12"/>
            <p:cNvGrpSpPr>
              <a:grpSpLocks/>
            </p:cNvGrpSpPr>
            <p:nvPr/>
          </p:nvGrpSpPr>
          <p:grpSpPr bwMode="auto">
            <a:xfrm>
              <a:off x="6258137" y="1748989"/>
              <a:ext cx="5244355" cy="4380870"/>
              <a:chOff x="5755340" y="1539858"/>
              <a:chExt cx="5567084" cy="4673257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6265447" y="2124876"/>
                <a:ext cx="4330653" cy="3685611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430" name="TextBox 14"/>
              <p:cNvSpPr txBox="1">
                <a:spLocks noChangeArrowheads="1"/>
              </p:cNvSpPr>
              <p:nvPr/>
            </p:nvSpPr>
            <p:spPr bwMode="auto">
              <a:xfrm>
                <a:off x="5755340" y="5628340"/>
                <a:ext cx="64545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3200"/>
                  <a:t>A</a:t>
                </a:r>
              </a:p>
            </p:txBody>
          </p:sp>
          <p:sp>
            <p:nvSpPr>
              <p:cNvPr id="60431" name="TextBox 15"/>
              <p:cNvSpPr txBox="1">
                <a:spLocks noChangeArrowheads="1"/>
              </p:cNvSpPr>
              <p:nvPr/>
            </p:nvSpPr>
            <p:spPr bwMode="auto">
              <a:xfrm>
                <a:off x="10676965" y="5593228"/>
                <a:ext cx="64545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3200"/>
                  <a:t>B</a:t>
                </a:r>
              </a:p>
            </p:txBody>
          </p:sp>
          <p:sp>
            <p:nvSpPr>
              <p:cNvPr id="60432" name="TextBox 16"/>
              <p:cNvSpPr txBox="1">
                <a:spLocks noChangeArrowheads="1"/>
              </p:cNvSpPr>
              <p:nvPr/>
            </p:nvSpPr>
            <p:spPr bwMode="auto">
              <a:xfrm>
                <a:off x="8243046" y="1539858"/>
                <a:ext cx="64545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3200"/>
                  <a:t>C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126120" y="3804712"/>
                <a:ext cx="453428" cy="336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9319785" y="3831872"/>
                <a:ext cx="470221" cy="2841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>
              <a:stCxn id="14" idx="0"/>
              <a:endCxn id="14" idx="3"/>
            </p:cNvCxnSpPr>
            <p:nvPr/>
          </p:nvCxnSpPr>
          <p:spPr>
            <a:xfrm>
              <a:off x="8779462" y="2297404"/>
              <a:ext cx="0" cy="345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391870" y="5405743"/>
              <a:ext cx="371772" cy="348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0428" name="TextBox 23"/>
            <p:cNvSpPr txBox="1">
              <a:spLocks noChangeArrowheads="1"/>
            </p:cNvSpPr>
            <p:nvPr/>
          </p:nvSpPr>
          <p:spPr bwMode="auto">
            <a:xfrm>
              <a:off x="8603872" y="5765026"/>
              <a:ext cx="6080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3200"/>
                <a:t>D</a:t>
              </a: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059488" y="2855913"/>
            <a:ext cx="47990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ct val="0"/>
              </a:spcAft>
              <a:buFont typeface="Arial" charset="0"/>
              <a:buNone/>
            </a:pPr>
            <a:r>
              <a:rPr lang="en-ZA" altLang="en-US" sz="2800"/>
              <a:t>The hypotenuse and one side (AC and DC) are equal to the hypotenuse and one side of another  [BC and DC]</a:t>
            </a:r>
          </a:p>
          <a:p>
            <a:pPr>
              <a:spcAft>
                <a:spcPct val="0"/>
              </a:spcAft>
              <a:buFont typeface="Arial" charset="0"/>
              <a:buNone/>
            </a:pPr>
            <a:r>
              <a:rPr lang="en-ZA" altLang="en-US" sz="2800"/>
              <a:t>AC = BC</a:t>
            </a:r>
            <a:endParaRPr lang="en-GB" altLang="en-US" sz="2800"/>
          </a:p>
          <a:p>
            <a:pPr>
              <a:spcAft>
                <a:spcPct val="0"/>
              </a:spcAft>
              <a:buFont typeface="Arial" charset="0"/>
              <a:buNone/>
            </a:pPr>
            <a:r>
              <a:rPr lang="en-ZA" altLang="en-US" sz="2800"/>
              <a:t>DC is common</a:t>
            </a:r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0" dirty="0"/>
              <a:t>Properties of triangles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/>
              <a:t>Unit</a:t>
            </a:r>
            <a:r>
              <a:rPr lang="en-GB" dirty="0"/>
              <a:t> </a:t>
            </a:r>
            <a:r>
              <a:rPr lang="en-GB" sz="4000" dirty="0"/>
              <a:t>7.1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9999662" cy="1719263"/>
          </a:xfrm>
        </p:spPr>
        <p:txBody>
          <a:bodyPr/>
          <a:lstStyle/>
          <a:p>
            <a:pPr marL="806450" indent="-806450">
              <a:buFont typeface="Arial" charset="0"/>
              <a:buNone/>
            </a:pPr>
            <a:r>
              <a:rPr lang="en-US" altLang="en-US" dirty="0"/>
              <a:t>11.  </a:t>
            </a:r>
            <a:r>
              <a:rPr lang="en-US" altLang="en-US" b="1" dirty="0"/>
              <a:t>When are two triangles congruent? Give three other possibilities, not mentioned </a:t>
            </a:r>
            <a:r>
              <a:rPr lang="en-GB" altLang="en-US" b="1" dirty="0"/>
              <a:t>in </a:t>
            </a:r>
            <a:br>
              <a:rPr lang="en-GB" altLang="en-US" b="1" dirty="0"/>
            </a:br>
            <a:r>
              <a:rPr lang="en-GB" altLang="en-US" b="1" dirty="0"/>
              <a:t>Question 10.</a:t>
            </a:r>
            <a:r>
              <a:rPr lang="en-US" altLang="en-US" b="1" dirty="0"/>
              <a:t> </a:t>
            </a:r>
            <a:endParaRPr lang="en-GB" altLang="en-US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755775" y="2559050"/>
            <a:ext cx="92170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34766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ZA" sz="3200" dirty="0"/>
              <a:t>Two triangles are congruent when:</a:t>
            </a:r>
            <a:endParaRPr lang="en-GB" sz="3200" dirty="0"/>
          </a:p>
          <a:p>
            <a:pPr marL="538163" indent="-538163">
              <a:spcAft>
                <a:spcPts val="0"/>
              </a:spcAft>
              <a:defRPr/>
            </a:pPr>
            <a:r>
              <a:rPr lang="en-ZA" sz="3200" dirty="0"/>
              <a:t>Three sides of one triangle equal three sides of the other triangle</a:t>
            </a:r>
            <a:endParaRPr lang="en-GB" sz="3200" dirty="0"/>
          </a:p>
          <a:p>
            <a:pPr marL="538163" indent="-538163">
              <a:spcAft>
                <a:spcPts val="0"/>
              </a:spcAft>
              <a:defRPr/>
            </a:pPr>
            <a:r>
              <a:rPr lang="en-ZA" sz="3200" dirty="0"/>
              <a:t>Two angles and one corresponding side are equal</a:t>
            </a:r>
            <a:endParaRPr lang="en-GB" sz="3200" dirty="0"/>
          </a:p>
          <a:p>
            <a:pPr marL="538163" indent="-538163">
              <a:spcAft>
                <a:spcPts val="0"/>
              </a:spcAft>
              <a:defRPr/>
            </a:pPr>
            <a:r>
              <a:rPr lang="en-ZA" sz="3200" dirty="0"/>
              <a:t>Two sides and the included angles are equal.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896937" cy="652463"/>
          </a:xfrm>
        </p:spPr>
        <p:txBody>
          <a:bodyPr/>
          <a:lstStyle/>
          <a:p>
            <a:pPr marL="806450" indent="-806450">
              <a:buFont typeface="Arial" charset="0"/>
              <a:buNone/>
            </a:pPr>
            <a:r>
              <a:rPr lang="en-US" altLang="en-US"/>
              <a:t>12. </a:t>
            </a:r>
            <a:endParaRPr lang="en-GB" alt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676400" y="2644775"/>
            <a:ext cx="92154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3200"/>
              <a:t>a) The length of side AB</a:t>
            </a:r>
            <a:endParaRPr lang="en-GB" altLang="en-US" sz="3200"/>
          </a:p>
        </p:txBody>
      </p:sp>
      <p:graphicFrame>
        <p:nvGraphicFramePr>
          <p:cNvPr id="62468" name="Object 1"/>
          <p:cNvGraphicFramePr>
            <a:graphicFrameLocks noChangeAspect="1"/>
          </p:cNvGraphicFramePr>
          <p:nvPr/>
        </p:nvGraphicFramePr>
        <p:xfrm>
          <a:off x="1755775" y="703263"/>
          <a:ext cx="6007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1" name="Equation" r:id="rId3" imgW="2070100" imgH="203200" progId="Equation.DSMT4">
                  <p:embed/>
                </p:oleObj>
              </mc:Choice>
              <mc:Fallback>
                <p:oleObj name="Equation" r:id="rId3" imgW="20701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703263"/>
                        <a:ext cx="60071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3"/>
          <p:cNvGraphicFramePr>
            <a:graphicFrameLocks noChangeAspect="1"/>
          </p:cNvGraphicFramePr>
          <p:nvPr/>
        </p:nvGraphicFramePr>
        <p:xfrm>
          <a:off x="1755775" y="1246188"/>
          <a:ext cx="76660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5" imgW="2641600" imgH="177800" progId="Equation.DSMT4">
                  <p:embed/>
                </p:oleObj>
              </mc:Choice>
              <mc:Fallback>
                <p:oleObj name="Equation" r:id="rId5" imgW="2641600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1246188"/>
                        <a:ext cx="76660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5"/>
          <p:cNvGraphicFramePr>
            <a:graphicFrameLocks noChangeAspect="1"/>
          </p:cNvGraphicFramePr>
          <p:nvPr/>
        </p:nvGraphicFramePr>
        <p:xfrm>
          <a:off x="1717675" y="1719263"/>
          <a:ext cx="50498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3" name="Equation" r:id="rId7" imgW="1739900" imgH="215900" progId="Equation.DSMT4">
                  <p:embed/>
                </p:oleObj>
              </mc:Choice>
              <mc:Fallback>
                <p:oleObj name="Equation" r:id="rId7" imgW="17399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1719263"/>
                        <a:ext cx="50498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16100" y="3336925"/>
            <a:ext cx="7110413" cy="2927350"/>
            <a:chOff x="1816317" y="2942715"/>
            <a:chExt cx="7840985" cy="3351483"/>
          </a:xfrm>
        </p:grpSpPr>
        <p:grpSp>
          <p:nvGrpSpPr>
            <p:cNvPr id="62472" name="Group 31"/>
            <p:cNvGrpSpPr>
              <a:grpSpLocks/>
            </p:cNvGrpSpPr>
            <p:nvPr/>
          </p:nvGrpSpPr>
          <p:grpSpPr bwMode="auto">
            <a:xfrm>
              <a:off x="1816317" y="2942715"/>
              <a:ext cx="4109573" cy="3351483"/>
              <a:chOff x="1816317" y="2942715"/>
              <a:chExt cx="4109573" cy="3351483"/>
            </a:xfrm>
          </p:grpSpPr>
          <p:grpSp>
            <p:nvGrpSpPr>
              <p:cNvPr id="62485" name="Group 6"/>
              <p:cNvGrpSpPr>
                <a:grpSpLocks/>
              </p:cNvGrpSpPr>
              <p:nvPr/>
            </p:nvGrpSpPr>
            <p:grpSpPr bwMode="auto">
              <a:xfrm>
                <a:off x="1816317" y="2942715"/>
                <a:ext cx="4109573" cy="3351483"/>
                <a:chOff x="1816317" y="2942715"/>
                <a:chExt cx="4109573" cy="3351483"/>
              </a:xfrm>
            </p:grpSpPr>
            <p:grpSp>
              <p:nvGrpSpPr>
                <p:cNvPr id="62487" name="Group 8"/>
                <p:cNvGrpSpPr>
                  <a:grpSpLocks/>
                </p:cNvGrpSpPr>
                <p:nvPr/>
              </p:nvGrpSpPr>
              <p:grpSpPr bwMode="auto">
                <a:xfrm>
                  <a:off x="1816317" y="2942715"/>
                  <a:ext cx="4109573" cy="3351483"/>
                  <a:chOff x="5516274" y="1422925"/>
                  <a:chExt cx="5842486" cy="4637133"/>
                </a:xfrm>
              </p:grpSpPr>
              <p:sp>
                <p:nvSpPr>
                  <p:cNvPr id="10" name="Isosceles Triangle 9"/>
                  <p:cNvSpPr/>
                  <p:nvPr/>
                </p:nvSpPr>
                <p:spPr>
                  <a:xfrm>
                    <a:off x="6265404" y="2124531"/>
                    <a:ext cx="4333005" cy="3684056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2490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6274" y="5329040"/>
                    <a:ext cx="645459" cy="7310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400"/>
                      <a:t>A</a:t>
                    </a:r>
                  </a:p>
                </p:txBody>
              </p:sp>
              <p:sp>
                <p:nvSpPr>
                  <p:cNvPr id="62491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13302" y="5210719"/>
                    <a:ext cx="645458" cy="7310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400"/>
                      <a:t>B</a:t>
                    </a:r>
                  </a:p>
                </p:txBody>
              </p:sp>
              <p:sp>
                <p:nvSpPr>
                  <p:cNvPr id="62492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6403" y="1422925"/>
                    <a:ext cx="645459" cy="7310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400"/>
                      <a:t>C</a:t>
                    </a:r>
                  </a:p>
                </p:txBody>
              </p:sp>
              <p:sp>
                <p:nvSpPr>
                  <p:cNvPr id="62493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4922" y="5210582"/>
                    <a:ext cx="959223" cy="633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000"/>
                      <a:t>X</a:t>
                    </a:r>
                  </a:p>
                </p:txBody>
              </p:sp>
            </p:grpSp>
            <p:sp>
              <p:nvSpPr>
                <p:cNvPr id="62488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673976" y="3541175"/>
                  <a:ext cx="674713" cy="528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600"/>
                    </a:spcAft>
                    <a:buFont typeface="Arial" charset="0"/>
                    <a:buChar char="•"/>
                    <a:defRPr sz="36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GB" altLang="en-US" sz="2400"/>
                    <a:t>○</a:t>
                  </a:r>
                </a:p>
              </p:txBody>
            </p:sp>
          </p:grpSp>
          <p:sp>
            <p:nvSpPr>
              <p:cNvPr id="62486" name="TextBox 33"/>
              <p:cNvSpPr txBox="1">
                <a:spLocks noChangeArrowheads="1"/>
              </p:cNvSpPr>
              <p:nvPr/>
            </p:nvSpPr>
            <p:spPr bwMode="auto">
              <a:xfrm>
                <a:off x="2737218" y="4273815"/>
                <a:ext cx="674713" cy="528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2400"/>
                  <a:t>8</a:t>
                </a:r>
              </a:p>
            </p:txBody>
          </p:sp>
        </p:grpSp>
        <p:grpSp>
          <p:nvGrpSpPr>
            <p:cNvPr id="62473" name="Group 7"/>
            <p:cNvGrpSpPr>
              <a:grpSpLocks/>
            </p:cNvGrpSpPr>
            <p:nvPr/>
          </p:nvGrpSpPr>
          <p:grpSpPr bwMode="auto">
            <a:xfrm>
              <a:off x="6822614" y="3941139"/>
              <a:ext cx="2834688" cy="2328043"/>
              <a:chOff x="6822614" y="3968033"/>
              <a:chExt cx="2834688" cy="2328043"/>
            </a:xfrm>
          </p:grpSpPr>
          <p:grpSp>
            <p:nvGrpSpPr>
              <p:cNvPr id="62474" name="Group 4"/>
              <p:cNvGrpSpPr>
                <a:grpSpLocks/>
              </p:cNvGrpSpPr>
              <p:nvPr/>
            </p:nvGrpSpPr>
            <p:grpSpPr bwMode="auto">
              <a:xfrm>
                <a:off x="6822614" y="3968033"/>
                <a:ext cx="2834688" cy="2328043"/>
                <a:chOff x="6822614" y="3968033"/>
                <a:chExt cx="2834688" cy="2328043"/>
              </a:xfrm>
            </p:grpSpPr>
            <p:grpSp>
              <p:nvGrpSpPr>
                <p:cNvPr id="62476" name="Group 2"/>
                <p:cNvGrpSpPr>
                  <a:grpSpLocks/>
                </p:cNvGrpSpPr>
                <p:nvPr/>
              </p:nvGrpSpPr>
              <p:grpSpPr bwMode="auto">
                <a:xfrm>
                  <a:off x="6822614" y="3968033"/>
                  <a:ext cx="2834688" cy="2328043"/>
                  <a:chOff x="6822614" y="3887351"/>
                  <a:chExt cx="2834688" cy="2328043"/>
                </a:xfrm>
              </p:grpSpPr>
              <p:grpSp>
                <p:nvGrpSpPr>
                  <p:cNvPr id="6247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7276624" y="4444467"/>
                    <a:ext cx="1836502" cy="1770927"/>
                    <a:chOff x="6266329" y="2439969"/>
                    <a:chExt cx="4329954" cy="4152879"/>
                  </a:xfrm>
                </p:grpSpPr>
                <p:sp>
                  <p:nvSpPr>
                    <p:cNvPr id="18" name="Isosceles Triangle 17"/>
                    <p:cNvSpPr/>
                    <p:nvPr/>
                  </p:nvSpPr>
                  <p:spPr>
                    <a:xfrm>
                      <a:off x="6265970" y="2440546"/>
                      <a:ext cx="4329689" cy="3682463"/>
                    </a:xfrm>
                    <a:prstGeom prst="triangl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62484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20431" y="5221533"/>
                      <a:ext cx="1622612" cy="1371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Arial" charset="0"/>
                        <a:buChar char="•"/>
                        <a:defRPr sz="3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Font typeface="Arial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GB" altLang="en-US" sz="3200"/>
                    </a:p>
                  </p:txBody>
                </p:sp>
              </p:grpSp>
              <p:sp>
                <p:nvSpPr>
                  <p:cNvPr id="62479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2614" y="5653144"/>
                    <a:ext cx="454011" cy="528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400"/>
                      <a:t>D</a:t>
                    </a:r>
                  </a:p>
                </p:txBody>
              </p:sp>
              <p:sp>
                <p:nvSpPr>
                  <p:cNvPr id="62480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3291" y="5594908"/>
                    <a:ext cx="454011" cy="528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400"/>
                      <a:t>E</a:t>
                    </a:r>
                  </a:p>
                </p:txBody>
              </p:sp>
              <p:sp>
                <p:nvSpPr>
                  <p:cNvPr id="62481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5592" y="5595735"/>
                    <a:ext cx="674712" cy="457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000"/>
                      <a:t>X</a:t>
                    </a:r>
                  </a:p>
                </p:txBody>
              </p:sp>
              <p:sp>
                <p:nvSpPr>
                  <p:cNvPr id="62482" name="Text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21659" y="3887351"/>
                    <a:ext cx="454011" cy="528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600"/>
                      </a:spcAft>
                      <a:buFont typeface="Arial" charset="0"/>
                      <a:buChar char="•"/>
                      <a:defRPr sz="36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ts val="300"/>
                      </a:spcAft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2400"/>
                      <a:t>F</a:t>
                    </a:r>
                  </a:p>
                </p:txBody>
              </p:sp>
            </p:grpSp>
            <p:sp>
              <p:nvSpPr>
                <p:cNvPr id="62477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7994765" y="4593097"/>
                  <a:ext cx="674712" cy="528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600"/>
                    </a:spcAft>
                    <a:buFont typeface="Arial" charset="0"/>
                    <a:buChar char="•"/>
                    <a:defRPr sz="36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GB" altLang="en-US" sz="2400"/>
                    <a:t>○</a:t>
                  </a:r>
                </a:p>
              </p:txBody>
            </p:sp>
          </p:grpSp>
          <p:sp>
            <p:nvSpPr>
              <p:cNvPr id="62475" name="TextBox 34"/>
              <p:cNvSpPr txBox="1">
                <a:spLocks noChangeArrowheads="1"/>
              </p:cNvSpPr>
              <p:nvPr/>
            </p:nvSpPr>
            <p:spPr bwMode="auto">
              <a:xfrm>
                <a:off x="7357306" y="4884406"/>
                <a:ext cx="674712" cy="528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2400"/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858838" y="692150"/>
            <a:ext cx="9172575" cy="679450"/>
          </a:xfrm>
        </p:spPr>
        <p:txBody>
          <a:bodyPr/>
          <a:lstStyle/>
          <a:p>
            <a:pPr marL="806450" indent="-806450">
              <a:buFont typeface="Arial" charset="0"/>
              <a:buNone/>
            </a:pPr>
            <a:r>
              <a:rPr lang="en-US" altLang="en-US" dirty="0"/>
              <a:t>12. a) The length of side AB </a:t>
            </a:r>
            <a:r>
              <a:rPr lang="en-US" altLang="en-US" sz="2800" i="1" dirty="0"/>
              <a:t>(continued) </a:t>
            </a:r>
            <a:endParaRPr lang="en-GB" altLang="en-US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9725" y="1422400"/>
          <a:ext cx="44592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8" name="Equation" r:id="rId3" imgW="1536033" imgH="215806" progId="Equation.DSMT4">
                  <p:embed/>
                </p:oleObj>
              </mc:Choice>
              <mc:Fallback>
                <p:oleObj name="Equation" r:id="rId3" imgW="1536033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1422400"/>
                        <a:ext cx="445928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63700" y="2079625"/>
          <a:ext cx="63769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9" name="Equation" r:id="rId5" imgW="2197100" imgH="241300" progId="Equation.DSMT4">
                  <p:embed/>
                </p:oleObj>
              </mc:Choice>
              <mc:Fallback>
                <p:oleObj name="Equation" r:id="rId5" imgW="21971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079625"/>
                        <a:ext cx="63769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54163" y="2894013"/>
          <a:ext cx="32432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0" name="Equation" r:id="rId7" imgW="1117115" imgH="203112" progId="Equation.DSMT4">
                  <p:embed/>
                </p:oleObj>
              </mc:Choice>
              <mc:Fallback>
                <p:oleObj name="Equation" r:id="rId7" imgW="1117115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894013"/>
                        <a:ext cx="32432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82750" y="3568700"/>
            <a:ext cx="4311650" cy="1627188"/>
            <a:chOff x="1682563" y="3406823"/>
            <a:chExt cx="4311650" cy="1627188"/>
          </a:xfrm>
        </p:grpSpPr>
        <p:graphicFrame>
          <p:nvGraphicFramePr>
            <p:cNvPr id="63495" name="Object 6"/>
            <p:cNvGraphicFramePr>
              <a:graphicFrameLocks noChangeAspect="1"/>
            </p:cNvGraphicFramePr>
            <p:nvPr/>
          </p:nvGraphicFramePr>
          <p:xfrm>
            <a:off x="1682563" y="3406823"/>
            <a:ext cx="4311650" cy="162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81" name="Equation" r:id="rId9" imgW="1485900" imgH="596900" progId="Equation.DSMT4">
                    <p:embed/>
                  </p:oleObj>
                </mc:Choice>
                <mc:Fallback>
                  <p:oleObj name="Equation" r:id="rId9" imgW="1485900" imgH="5969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563" y="3406823"/>
                          <a:ext cx="4311650" cy="162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rc 8"/>
            <p:cNvSpPr/>
            <p:nvPr/>
          </p:nvSpPr>
          <p:spPr>
            <a:xfrm rot="19489500">
              <a:off x="1973076" y="3833861"/>
              <a:ext cx="611187" cy="557212"/>
            </a:xfrm>
            <a:prstGeom prst="arc">
              <a:avLst>
                <a:gd name="adj1" fmla="val 1473051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 rot="19489500">
              <a:off x="2490601" y="3830686"/>
              <a:ext cx="612775" cy="558800"/>
            </a:xfrm>
            <a:prstGeom prst="arc">
              <a:avLst>
                <a:gd name="adj1" fmla="val 1473051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Arc 12"/>
            <p:cNvSpPr/>
            <p:nvPr/>
          </p:nvSpPr>
          <p:spPr>
            <a:xfrm rot="19489500">
              <a:off x="4787713" y="3830686"/>
              <a:ext cx="611188" cy="558800"/>
            </a:xfrm>
            <a:prstGeom prst="arc">
              <a:avLst>
                <a:gd name="adj1" fmla="val 1473051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Arc 13"/>
            <p:cNvSpPr/>
            <p:nvPr/>
          </p:nvSpPr>
          <p:spPr>
            <a:xfrm rot="19489500">
              <a:off x="5298888" y="3830686"/>
              <a:ext cx="611188" cy="558800"/>
            </a:xfrm>
            <a:prstGeom prst="arc">
              <a:avLst>
                <a:gd name="adj1" fmla="val 1473051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Arc 14"/>
            <p:cNvSpPr/>
            <p:nvPr/>
          </p:nvSpPr>
          <p:spPr>
            <a:xfrm rot="9007232">
              <a:off x="2015938" y="3676698"/>
              <a:ext cx="1149350" cy="854075"/>
            </a:xfrm>
            <a:prstGeom prst="arc">
              <a:avLst>
                <a:gd name="adj1" fmla="val 1473051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 rot="7860354">
              <a:off x="4836926" y="3494136"/>
              <a:ext cx="1155700" cy="1066800"/>
            </a:xfrm>
            <a:prstGeom prst="arc">
              <a:avLst>
                <a:gd name="adj1" fmla="val 16204813"/>
                <a:gd name="adj2" fmla="val 8467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43125" y="2922588"/>
          <a:ext cx="15954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3" name="Equation" r:id="rId3" imgW="660113" imgH="393529" progId="Equation.DSMT4">
                  <p:embed/>
                </p:oleObj>
              </mc:Choice>
              <mc:Fallback>
                <p:oleObj name="Equation" r:id="rId3" imgW="66011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922588"/>
                        <a:ext cx="1595438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79638" y="3906838"/>
          <a:ext cx="12874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4" name="Equation" r:id="rId5" imgW="533169" imgH="393529" progId="Equation.DSMT4">
                  <p:embed/>
                </p:oleObj>
              </mc:Choice>
              <mc:Fallback>
                <p:oleObj name="Equation" r:id="rId5" imgW="53316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3906838"/>
                        <a:ext cx="128746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71713" y="4795838"/>
          <a:ext cx="16891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5" name="Equation" r:id="rId7" imgW="698197" imgH="393529" progId="Equation.DSMT4">
                  <p:embed/>
                </p:oleObj>
              </mc:Choice>
              <mc:Fallback>
                <p:oleObj name="Equation" r:id="rId7" imgW="69819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4795838"/>
                        <a:ext cx="16891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57500" y="5756275"/>
          <a:ext cx="20558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6" name="Equation" r:id="rId9" imgW="850531" imgH="203112" progId="Equation.DSMT4">
                  <p:embed/>
                </p:oleObj>
              </mc:Choice>
              <mc:Fallback>
                <p:oleObj name="Equation" r:id="rId9" imgW="850531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756275"/>
                        <a:ext cx="20558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18" name="Group 19"/>
          <p:cNvGrpSpPr>
            <a:grpSpLocks/>
          </p:cNvGrpSpPr>
          <p:nvPr/>
        </p:nvGrpSpPr>
        <p:grpSpPr bwMode="auto">
          <a:xfrm>
            <a:off x="1892300" y="1252538"/>
            <a:ext cx="3732213" cy="1352550"/>
            <a:chOff x="1570026" y="1251852"/>
            <a:chExt cx="3732342" cy="1353436"/>
          </a:xfrm>
        </p:grpSpPr>
        <p:grpSp>
          <p:nvGrpSpPr>
            <p:cNvPr id="64520" name="Group 9"/>
            <p:cNvGrpSpPr>
              <a:grpSpLocks/>
            </p:cNvGrpSpPr>
            <p:nvPr/>
          </p:nvGrpSpPr>
          <p:grpSpPr bwMode="auto">
            <a:xfrm>
              <a:off x="1570026" y="1251852"/>
              <a:ext cx="3732342" cy="1353436"/>
              <a:chOff x="1682563" y="3406823"/>
              <a:chExt cx="4311650" cy="1627188"/>
            </a:xfrm>
          </p:grpSpPr>
          <p:graphicFrame>
            <p:nvGraphicFramePr>
              <p:cNvPr id="64522" name="Object 6"/>
              <p:cNvGraphicFramePr>
                <a:graphicFrameLocks noChangeAspect="1"/>
              </p:cNvGraphicFramePr>
              <p:nvPr/>
            </p:nvGraphicFramePr>
            <p:xfrm>
              <a:off x="1682563" y="3406823"/>
              <a:ext cx="4311650" cy="162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627" name="Equation" r:id="rId11" imgW="1485900" imgH="596900" progId="Equation.DSMT4">
                      <p:embed/>
                    </p:oleObj>
                  </mc:Choice>
                  <mc:Fallback>
                    <p:oleObj name="Equation" r:id="rId11" imgW="1485900" imgH="5969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563" y="3406823"/>
                            <a:ext cx="4311650" cy="1627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Arc 8"/>
              <p:cNvSpPr/>
              <p:nvPr/>
            </p:nvSpPr>
            <p:spPr>
              <a:xfrm rot="19489500">
                <a:off x="1972329" y="3832718"/>
                <a:ext cx="612544" cy="559585"/>
              </a:xfrm>
              <a:prstGeom prst="arc">
                <a:avLst>
                  <a:gd name="adj1" fmla="val 14730512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Arc 11"/>
              <p:cNvSpPr/>
              <p:nvPr/>
            </p:nvSpPr>
            <p:spPr>
              <a:xfrm rot="19489500">
                <a:off x="2491342" y="3830809"/>
                <a:ext cx="610709" cy="559584"/>
              </a:xfrm>
              <a:prstGeom prst="arc">
                <a:avLst>
                  <a:gd name="adj1" fmla="val 14730512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Arc 12"/>
              <p:cNvSpPr/>
              <p:nvPr/>
            </p:nvSpPr>
            <p:spPr>
              <a:xfrm rot="19489500">
                <a:off x="4787465" y="3830809"/>
                <a:ext cx="612544" cy="559584"/>
              </a:xfrm>
              <a:prstGeom prst="arc">
                <a:avLst>
                  <a:gd name="adj1" fmla="val 14730512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" name="Arc 13"/>
              <p:cNvSpPr/>
              <p:nvPr/>
            </p:nvSpPr>
            <p:spPr>
              <a:xfrm rot="19489500">
                <a:off x="5299140" y="3830809"/>
                <a:ext cx="610711" cy="559584"/>
              </a:xfrm>
              <a:prstGeom prst="arc">
                <a:avLst>
                  <a:gd name="adj1" fmla="val 14730512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Arc 15"/>
              <p:cNvSpPr/>
              <p:nvPr/>
            </p:nvSpPr>
            <p:spPr>
              <a:xfrm rot="7860354">
                <a:off x="4835997" y="3493839"/>
                <a:ext cx="1157366" cy="1067367"/>
              </a:xfrm>
              <a:prstGeom prst="arc">
                <a:avLst>
                  <a:gd name="adj1" fmla="val 16204813"/>
                  <a:gd name="adj2" fmla="val 84670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7860354">
              <a:off x="1827706" y="1322828"/>
              <a:ext cx="961067" cy="923957"/>
            </a:xfrm>
            <a:prstGeom prst="arc">
              <a:avLst>
                <a:gd name="adj1" fmla="val 16204813"/>
                <a:gd name="adj2" fmla="val 8467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4519" name="Content Placeholder 2"/>
          <p:cNvSpPr txBox="1">
            <a:spLocks/>
          </p:cNvSpPr>
          <p:nvPr/>
        </p:nvSpPr>
        <p:spPr bwMode="auto">
          <a:xfrm>
            <a:off x="858838" y="692150"/>
            <a:ext cx="91725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6450" indent="-806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/>
              <a:t>12. a) The length of side AB </a:t>
            </a:r>
            <a:r>
              <a:rPr lang="en-US" altLang="en-US" sz="2800" i="1"/>
              <a:t>(continued) </a:t>
            </a:r>
            <a:endParaRPr lang="en-GB" alt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89150" y="1765300"/>
          <a:ext cx="19446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9" name="Equation" r:id="rId3" imgW="660113" imgH="393529" progId="Equation.DSMT4">
                  <p:embed/>
                </p:oleObj>
              </mc:Choice>
              <mc:Fallback>
                <p:oleObj name="Equation" r:id="rId3" imgW="66011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765300"/>
                        <a:ext cx="194468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5625" y="3073400"/>
          <a:ext cx="18986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0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3073400"/>
                        <a:ext cx="189865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00363" y="4311650"/>
          <a:ext cx="7842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1" name="Equation" r:id="rId7" imgW="266469" imgH="393359" progId="Equation.DSMT4">
                  <p:embed/>
                </p:oleObj>
              </mc:Choice>
              <mc:Fallback>
                <p:oleObj name="Equation" r:id="rId7" imgW="266469" imgH="39335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4311650"/>
                        <a:ext cx="7842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Content Placeholder 2"/>
          <p:cNvSpPr txBox="1">
            <a:spLocks/>
          </p:cNvSpPr>
          <p:nvPr/>
        </p:nvSpPr>
        <p:spPr bwMode="auto">
          <a:xfrm>
            <a:off x="858838" y="692150"/>
            <a:ext cx="91725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6450" indent="-806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/>
              <a:t>12. b) </a:t>
            </a:r>
            <a:r>
              <a:rPr lang="en-GB" altLang="en-US"/>
              <a:t>The ratio BC:EF</a:t>
            </a:r>
            <a:endParaRPr lang="en-GB" altLang="en-US" i="1"/>
          </a:p>
        </p:txBody>
      </p:sp>
      <p:graphicFrame>
        <p:nvGraphicFramePr>
          <p:cNvPr id="65542" name="Object 4"/>
          <p:cNvGraphicFramePr>
            <a:graphicFrameLocks noChangeAspect="1"/>
          </p:cNvGraphicFramePr>
          <p:nvPr/>
        </p:nvGraphicFramePr>
        <p:xfrm>
          <a:off x="5133975" y="406400"/>
          <a:ext cx="11080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9" imgW="418918" imgH="431613" progId="Equation.DSMT4">
                  <p:embed/>
                </p:oleObj>
              </mc:Choice>
              <mc:Fallback>
                <p:oleObj name="Equation" r:id="rId9" imgW="418918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406400"/>
                        <a:ext cx="11080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58838" y="2611438"/>
          <a:ext cx="57594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3" imgW="1955800" imgH="228600" progId="Equation.DSMT4">
                  <p:embed/>
                </p:oleObj>
              </mc:Choice>
              <mc:Fallback>
                <p:oleObj name="Equation" r:id="rId3" imgW="1955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2611438"/>
                        <a:ext cx="575945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93938" y="3224213"/>
          <a:ext cx="2755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5" imgW="939800" imgH="228600" progId="Equation.DSMT4">
                  <p:embed/>
                </p:oleObj>
              </mc:Choice>
              <mc:Fallback>
                <p:oleObj name="Equation" r:id="rId5" imgW="939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3224213"/>
                        <a:ext cx="27559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12988" y="3813175"/>
          <a:ext cx="20526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813175"/>
                        <a:ext cx="20526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Content Placeholder 2"/>
          <p:cNvSpPr txBox="1">
            <a:spLocks/>
          </p:cNvSpPr>
          <p:nvPr/>
        </p:nvSpPr>
        <p:spPr bwMode="auto">
          <a:xfrm>
            <a:off x="858838" y="692150"/>
            <a:ext cx="9172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6450" indent="-806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/>
              <a:t>13.  </a:t>
            </a:r>
            <a:r>
              <a:rPr lang="en-US" altLang="en-US" b="1" dirty="0"/>
              <a:t>Calculate the perpendicular height of a cone if its base diameter is 3 m and the slant height is 7 m.</a:t>
            </a:r>
            <a:endParaRPr lang="en-GB" altLang="en-US" b="1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79675" y="4449763"/>
          <a:ext cx="22018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9" imgW="748975" imgH="241195" progId="Equation.DSMT4">
                  <p:embed/>
                </p:oleObj>
              </mc:Choice>
              <mc:Fallback>
                <p:oleObj name="Equation" r:id="rId9" imgW="748975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4449763"/>
                        <a:ext cx="22018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6063" y="5181600"/>
          <a:ext cx="20161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11" imgW="685800" imgH="203200" progId="Equation.DSMT4">
                  <p:embed/>
                </p:oleObj>
              </mc:Choice>
              <mc:Fallback>
                <p:oleObj name="Equation" r:id="rId11" imgW="6858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181600"/>
                        <a:ext cx="20161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654925" y="1990725"/>
            <a:ext cx="2376488" cy="4025900"/>
            <a:chOff x="7655299" y="1991477"/>
            <a:chExt cx="2376207" cy="4024772"/>
          </a:xfrm>
        </p:grpSpPr>
        <p:pic>
          <p:nvPicPr>
            <p:cNvPr id="66569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299" y="1991477"/>
              <a:ext cx="2376207" cy="402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570" name="Group 25"/>
            <p:cNvGrpSpPr>
              <a:grpSpLocks/>
            </p:cNvGrpSpPr>
            <p:nvPr/>
          </p:nvGrpSpPr>
          <p:grpSpPr bwMode="auto">
            <a:xfrm>
              <a:off x="7702176" y="3343272"/>
              <a:ext cx="2203824" cy="2488805"/>
              <a:chOff x="7702176" y="3343272"/>
              <a:chExt cx="2203824" cy="248880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648956" y="5454431"/>
                <a:ext cx="1250802" cy="952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66572" name="Group 16"/>
              <p:cNvGrpSpPr>
                <a:grpSpLocks/>
              </p:cNvGrpSpPr>
              <p:nvPr/>
            </p:nvGrpSpPr>
            <p:grpSpPr bwMode="auto">
              <a:xfrm>
                <a:off x="7702176" y="3343272"/>
                <a:ext cx="2203824" cy="2488805"/>
                <a:chOff x="7702176" y="3343272"/>
                <a:chExt cx="2203824" cy="2488805"/>
              </a:xfrm>
            </p:grpSpPr>
            <p:grpSp>
              <p:nvGrpSpPr>
                <p:cNvPr id="66573" name="Group 14"/>
                <p:cNvGrpSpPr>
                  <a:grpSpLocks/>
                </p:cNvGrpSpPr>
                <p:nvPr/>
              </p:nvGrpSpPr>
              <p:grpSpPr bwMode="auto">
                <a:xfrm>
                  <a:off x="7702176" y="3657598"/>
                  <a:ext cx="2203824" cy="2133602"/>
                  <a:chOff x="7702176" y="3657598"/>
                  <a:chExt cx="2203824" cy="2133602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8723560" y="5340163"/>
                    <a:ext cx="700004" cy="1142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8825148" y="5149717"/>
                    <a:ext cx="382542" cy="1904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cxnSp>
                <p:nvCxnSpPr>
                  <p:cNvPr id="9" name="Straight Connector 8"/>
                  <p:cNvCxnSpPr/>
                  <p:nvPr/>
                </p:nvCxnSpPr>
                <p:spPr>
                  <a:xfrm flipH="1">
                    <a:off x="7702918" y="5514739"/>
                    <a:ext cx="2203189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665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" r="28065" b="45343"/>
                  <a:stretch>
                    <a:fillRect/>
                  </a:stretch>
                </p:blipFill>
                <p:spPr bwMode="auto">
                  <a:xfrm>
                    <a:off x="8723125" y="5432739"/>
                    <a:ext cx="113927" cy="727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Rectangle 21"/>
                  <p:cNvSpPr/>
                  <p:nvPr/>
                </p:nvSpPr>
                <p:spPr>
                  <a:xfrm>
                    <a:off x="9545788" y="3657885"/>
                    <a:ext cx="353970" cy="3459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433081" y="3657885"/>
                    <a:ext cx="290479" cy="4570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9194991" y="5600440"/>
                    <a:ext cx="382543" cy="1904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6657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51851" y="5462745"/>
                  <a:ext cx="10985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600"/>
                    </a:spcAft>
                    <a:buFont typeface="Arial" charset="0"/>
                    <a:buChar char="•"/>
                    <a:defRPr sz="36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GB" altLang="en-US" sz="1800"/>
                    <a:t>D = 3 m</a:t>
                  </a:r>
                </a:p>
              </p:txBody>
            </p:sp>
            <p:sp>
              <p:nvSpPr>
                <p:cNvPr id="66575" name="TextBox 26"/>
                <p:cNvSpPr txBox="1">
                  <a:spLocks noChangeArrowheads="1"/>
                </p:cNvSpPr>
                <p:nvPr/>
              </p:nvSpPr>
              <p:spPr bwMode="auto">
                <a:xfrm rot="4368897">
                  <a:off x="9031033" y="3707881"/>
                  <a:ext cx="10985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600"/>
                    </a:spcAft>
                    <a:buFont typeface="Arial" charset="0"/>
                    <a:buChar char="•"/>
                    <a:defRPr sz="36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GB" altLang="en-US" sz="1800"/>
                    <a:t>7 m</a:t>
                  </a:r>
                </a:p>
              </p:txBody>
            </p:sp>
            <p:sp>
              <p:nvSpPr>
                <p:cNvPr id="66576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8511150" y="3819196"/>
                  <a:ext cx="34495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600"/>
                    </a:spcAft>
                    <a:buFont typeface="Arial" charset="0"/>
                    <a:buChar char="•"/>
                    <a:defRPr sz="36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GB" altLang="en-US" sz="1800" i="1"/>
                    <a:t>h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69013" y="2563813"/>
          <a:ext cx="3365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2563813"/>
                        <a:ext cx="33655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457950" y="3313113"/>
          <a:ext cx="26066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5" name="Equation" r:id="rId5" imgW="888614" imgH="203112" progId="Equation.DSMT4">
                  <p:embed/>
                </p:oleObj>
              </mc:Choice>
              <mc:Fallback>
                <p:oleObj name="Equation" r:id="rId5" imgW="888614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313113"/>
                        <a:ext cx="26066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59538" y="3990975"/>
          <a:ext cx="12700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6" name="Equation" r:id="rId7" imgW="431613" imgH="203112" progId="Equation.DSMT4">
                  <p:embed/>
                </p:oleObj>
              </mc:Choice>
              <mc:Fallback>
                <p:oleObj name="Equation" r:id="rId7" imgW="431613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3990975"/>
                        <a:ext cx="12700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Content Placeholder 2"/>
          <p:cNvSpPr txBox="1">
            <a:spLocks/>
          </p:cNvSpPr>
          <p:nvPr/>
        </p:nvSpPr>
        <p:spPr bwMode="auto">
          <a:xfrm>
            <a:off x="858838" y="692150"/>
            <a:ext cx="9172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25488" indent="-725488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57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/>
              <a:t>14.  </a:t>
            </a:r>
            <a:r>
              <a:rPr lang="en-US" altLang="en-US" b="1" dirty="0"/>
              <a:t>How long must a ladder be to reach the top of a 3,8 m wall if its bottom end is </a:t>
            </a:r>
            <a:br>
              <a:rPr lang="en-US" altLang="en-US" b="1" dirty="0"/>
            </a:br>
            <a:r>
              <a:rPr lang="en-US" altLang="en-US" b="1" dirty="0"/>
              <a:t>1,4 m from the wall?</a:t>
            </a:r>
            <a:endParaRPr lang="en-GB" altLang="en-US" b="1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64213" y="4657725"/>
          <a:ext cx="2352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7" name="Equation" r:id="rId9" imgW="799753" imgH="241195" progId="Equation.DSMT4">
                  <p:embed/>
                </p:oleObj>
              </mc:Choice>
              <mc:Fallback>
                <p:oleObj name="Equation" r:id="rId9" imgW="799753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4657725"/>
                        <a:ext cx="23526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89700" y="5453063"/>
          <a:ext cx="20161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8" name="Equation" r:id="rId11" imgW="685800" imgH="203200" progId="Equation.DSMT4">
                  <p:embed/>
                </p:oleObj>
              </mc:Choice>
              <mc:Fallback>
                <p:oleObj name="Equation" r:id="rId11" imgW="6858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5453063"/>
                        <a:ext cx="20161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68425" y="2513013"/>
            <a:ext cx="2921000" cy="3630612"/>
            <a:chOff x="1665490" y="2494849"/>
            <a:chExt cx="2921014" cy="3630989"/>
          </a:xfrm>
        </p:grpSpPr>
        <p:grpSp>
          <p:nvGrpSpPr>
            <p:cNvPr id="67593" name="Group 8"/>
            <p:cNvGrpSpPr>
              <a:grpSpLocks/>
            </p:cNvGrpSpPr>
            <p:nvPr/>
          </p:nvGrpSpPr>
          <p:grpSpPr bwMode="auto">
            <a:xfrm>
              <a:off x="1665490" y="2494849"/>
              <a:ext cx="2921014" cy="3630989"/>
              <a:chOff x="6560813" y="2178425"/>
              <a:chExt cx="3121069" cy="3976309"/>
            </a:xfrm>
          </p:grpSpPr>
          <p:sp>
            <p:nvSpPr>
              <p:cNvPr id="6" name="Right Triangle 5"/>
              <p:cNvSpPr/>
              <p:nvPr/>
            </p:nvSpPr>
            <p:spPr>
              <a:xfrm>
                <a:off x="6972998" y="2178425"/>
                <a:ext cx="2708884" cy="3588589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596" name="TextBox 6"/>
              <p:cNvSpPr txBox="1">
                <a:spLocks noChangeArrowheads="1"/>
              </p:cNvSpPr>
              <p:nvPr/>
            </p:nvSpPr>
            <p:spPr bwMode="auto">
              <a:xfrm>
                <a:off x="7804314" y="5754624"/>
                <a:ext cx="11439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2000"/>
                  <a:t>1,4 m</a:t>
                </a:r>
              </a:p>
            </p:txBody>
          </p:sp>
          <p:sp>
            <p:nvSpPr>
              <p:cNvPr id="67597" name="TextBox 10"/>
              <p:cNvSpPr txBox="1">
                <a:spLocks noChangeArrowheads="1"/>
              </p:cNvSpPr>
              <p:nvPr/>
            </p:nvSpPr>
            <p:spPr bwMode="auto">
              <a:xfrm rot="-5400000">
                <a:off x="6188874" y="3772565"/>
                <a:ext cx="11439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2000"/>
                  <a:t>3,8 m</a:t>
                </a:r>
              </a:p>
            </p:txBody>
          </p:sp>
          <p:sp>
            <p:nvSpPr>
              <p:cNvPr id="67598" name="TextBox 11"/>
              <p:cNvSpPr txBox="1">
                <a:spLocks noChangeArrowheads="1"/>
              </p:cNvSpPr>
              <p:nvPr/>
            </p:nvSpPr>
            <p:spPr bwMode="auto">
              <a:xfrm>
                <a:off x="8303469" y="3535338"/>
                <a:ext cx="57199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sz="2400" i="1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051255" y="5505062"/>
              <a:ext cx="246063" cy="2683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 angle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828800"/>
            <a:ext cx="58531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166813" y="5595937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7.1: An angle</a:t>
            </a:r>
            <a:endParaRPr lang="en-GB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Revolution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14400" y="561975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i="1" dirty="0"/>
              <a:t>Figure 7.2: One revolution</a:t>
            </a:r>
            <a:endParaRPr lang="en-GB" altLang="en-US" sz="20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4813"/>
            <a:ext cx="74485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Straight angle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14400" y="561975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/>
              <a:t>Figure 7.3: A straight angle</a:t>
            </a:r>
            <a:endParaRPr lang="en-GB" altLang="en-US" sz="20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8813"/>
            <a:ext cx="8458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Right angle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047750" y="5564188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/>
              <a:t>Figure 7.4: A right angle</a:t>
            </a:r>
            <a:endParaRPr lang="en-GB" altLang="en-US" sz="20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28638"/>
            <a:ext cx="54673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674</Words>
  <Application>Microsoft Office PowerPoint</Application>
  <PresentationFormat>Custom</PresentationFormat>
  <Paragraphs>157</Paragraphs>
  <Slides>56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PowerPoint Presentation</vt:lpstr>
      <vt:lpstr>Mathematics</vt:lpstr>
      <vt:lpstr>Triangles</vt:lpstr>
      <vt:lpstr>VIDEO: Tips and tricks: Use common sense as a check</vt:lpstr>
      <vt:lpstr>Properties of triangles</vt:lpstr>
      <vt:lpstr>An angle</vt:lpstr>
      <vt:lpstr>Revolution</vt:lpstr>
      <vt:lpstr>Straight angle</vt:lpstr>
      <vt:lpstr>Right angle</vt:lpstr>
      <vt:lpstr>Acute angle</vt:lpstr>
      <vt:lpstr>Obtuse angle</vt:lpstr>
      <vt:lpstr>Reflex angle</vt:lpstr>
      <vt:lpstr>Adjacent angles</vt:lpstr>
      <vt:lpstr>Opposite angles</vt:lpstr>
      <vt:lpstr>Complementary angles and supplementary angles</vt:lpstr>
      <vt:lpstr>PowerPoint Presentation</vt:lpstr>
      <vt:lpstr>Types of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sum of the interior angles of a triangle</vt:lpstr>
      <vt:lpstr>The exterior angle of a triangle</vt:lpstr>
      <vt:lpstr>PowerPoint Presentation</vt:lpstr>
      <vt:lpstr>Congruency and similarity</vt:lpstr>
      <vt:lpstr>Similar triangles ||| </vt:lpstr>
      <vt:lpstr>Congruent triangles</vt:lpstr>
      <vt:lpstr>Conditions for congruency of triangles</vt:lpstr>
      <vt:lpstr>1.  Two sides and the included angle equal</vt:lpstr>
      <vt:lpstr>2.  Three equal sides</vt:lpstr>
      <vt:lpstr>3.  Two sides and the included angle equal</vt:lpstr>
      <vt:lpstr>4.  Right-angled triangles with the hypotenuse and one side equal</vt:lpstr>
      <vt:lpstr>Conditions for similarity of triangles</vt:lpstr>
      <vt:lpstr>PowerPoint Presentation</vt:lpstr>
      <vt:lpstr>Pythagoras’ theorem</vt:lpstr>
      <vt:lpstr>Pythagoras’ theorem</vt:lpstr>
      <vt:lpstr>Right-angled triangles with the ratio 5:4:3</vt:lpstr>
      <vt:lpstr>PowerPoint Presentation</vt:lpstr>
      <vt:lpstr>Summative 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Storer</dc:creator>
  <cp:lastModifiedBy>Promise</cp:lastModifiedBy>
  <cp:revision>979</cp:revision>
  <dcterms:created xsi:type="dcterms:W3CDTF">2016-06-09T08:18:09Z</dcterms:created>
  <dcterms:modified xsi:type="dcterms:W3CDTF">2016-09-27T11:47:43Z</dcterms:modified>
</cp:coreProperties>
</file>