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256" r:id="rId3"/>
    <p:sldId id="257" r:id="rId4"/>
    <p:sldId id="306" r:id="rId5"/>
    <p:sldId id="307" r:id="rId6"/>
    <p:sldId id="308" r:id="rId7"/>
    <p:sldId id="259" r:id="rId8"/>
    <p:sldId id="260" r:id="rId9"/>
    <p:sldId id="263" r:id="rId10"/>
    <p:sldId id="267" r:id="rId11"/>
    <p:sldId id="268" r:id="rId12"/>
    <p:sldId id="264" r:id="rId13"/>
    <p:sldId id="265" r:id="rId14"/>
    <p:sldId id="266" r:id="rId15"/>
    <p:sldId id="269" r:id="rId16"/>
    <p:sldId id="270" r:id="rId17"/>
    <p:sldId id="271" r:id="rId18"/>
    <p:sldId id="272" r:id="rId19"/>
    <p:sldId id="273" r:id="rId20"/>
    <p:sldId id="275" r:id="rId21"/>
    <p:sldId id="309" r:id="rId22"/>
    <p:sldId id="276" r:id="rId23"/>
    <p:sldId id="274" r:id="rId24"/>
    <p:sldId id="277" r:id="rId25"/>
    <p:sldId id="278" r:id="rId26"/>
    <p:sldId id="279" r:id="rId27"/>
    <p:sldId id="280" r:id="rId28"/>
    <p:sldId id="281" r:id="rId29"/>
    <p:sldId id="284" r:id="rId30"/>
    <p:sldId id="282" r:id="rId31"/>
    <p:sldId id="283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0000"/>
    <a:srgbClr val="0054A8"/>
    <a:srgbClr val="0033CC"/>
    <a:srgbClr val="800000"/>
    <a:srgbClr val="5B0E01"/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0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8120" y="730250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38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709F79B-B8F5-4A5D-BA8C-99F3EC8EC43D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4130CB01-8242-4E65-BC89-74F3C257096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36046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3260371-69F9-44FF-BF56-094953178992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2224EB7-D4B0-410D-B587-3A4B7EBAC47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5303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E1A6095-6E6D-4B6D-9C6B-4B687E6C839C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4E41274-D53E-4C3B-B6A8-CACED1BBA2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98344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E681364-5942-45C2-893F-8801DEC7525E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5563E1A-79FF-4622-A5E2-A4B0BC59BA0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22715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69261" y="339725"/>
            <a:ext cx="630615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42C0D6E-52AC-4B78-A31C-CBD6475731C7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A53C30F4-04B1-4A44-811B-2784DBDA06C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38438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85A9469-C322-494C-A116-6C89538343EA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AC6F202-5865-453D-894B-D4BD91E27B1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7920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EDF567B-3552-4E50-9A35-C4C50964B4AF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D13AA25-80D7-4C9F-B12C-EC6393923E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00449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004533C-7E8A-45BE-8002-F2CF24697EA0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3422635-EF16-4141-BE37-E445690577F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67287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BDAB72A-B797-44C0-BEC3-548404DE653F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B7B7BC97-44CE-420E-BAF4-98BBE686C07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5322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DA4E44C-30FE-4ABC-ADBB-31890BAF2A8D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4A7C8ED9-E1B7-4553-90A3-DA6F2BF0A8C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9436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5C558CF-4B5D-4FB8-B9FB-C503412F33E1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16E48AB6-3BFC-4E3C-82D8-505BB0441C5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5007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326188"/>
            <a:ext cx="10552113" cy="438150"/>
          </a:xfrm>
          <a:prstGeom prst="rect">
            <a:avLst/>
          </a:prstGeom>
          <a:solidFill>
            <a:srgbClr val="0054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 </a:t>
            </a:r>
            <a:r>
              <a:rPr lang="en-US" sz="2000" b="1" spc="300" dirty="0">
                <a:latin typeface="+mj-lt"/>
              </a:rPr>
              <a:t>Mathematics</a:t>
            </a:r>
            <a:endParaRPr lang="en-GB" sz="2000" b="1" spc="300" dirty="0">
              <a:latin typeface="+mj-lt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1280775" y="0"/>
            <a:ext cx="911225" cy="6858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2949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2949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pic>
        <p:nvPicPr>
          <p:cNvPr id="1030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413" y="6326188"/>
            <a:ext cx="2922587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5" y="5356916"/>
            <a:ext cx="890837" cy="894660"/>
          </a:xfrm>
          <a:prstGeom prst="ellipse">
            <a:avLst/>
          </a:prstGeom>
          <a:ln w="28575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9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2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9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34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23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34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37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40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43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47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49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50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54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5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47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46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62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52.bin"/><Relationship Id="rId4" Type="http://schemas.openxmlformats.org/officeDocument/2006/relationships/image" Target="../media/image65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69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70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58.bin"/><Relationship Id="rId4" Type="http://schemas.openxmlformats.org/officeDocument/2006/relationships/image" Target="../media/image73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7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61.bin"/><Relationship Id="rId4" Type="http://schemas.openxmlformats.org/officeDocument/2006/relationships/image" Target="../media/image78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7" Type="http://schemas.openxmlformats.org/officeDocument/2006/relationships/image" Target="../media/image82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64.bin"/><Relationship Id="rId5" Type="http://schemas.openxmlformats.org/officeDocument/2006/relationships/image" Target="../media/image83.png"/><Relationship Id="rId4" Type="http://schemas.openxmlformats.org/officeDocument/2006/relationships/image" Target="../media/image81.w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8120" y="730250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2032" y="2152361"/>
            <a:ext cx="10536700" cy="357020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/>
              <a:t>TERMS AND CONDITIONS</a:t>
            </a:r>
          </a:p>
          <a:p>
            <a:r>
              <a:rPr lang="en-GB" sz="2000" b="1" dirty="0"/>
              <a:t> </a:t>
            </a:r>
            <a:endParaRPr lang="en-GB" sz="2200" b="1" dirty="0"/>
          </a:p>
          <a:p>
            <a:r>
              <a:rPr lang="en-GB" sz="2200" b="1" dirty="0"/>
              <a:t>These 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u="sng" dirty="0"/>
              <a:t>YOU MAY</a:t>
            </a:r>
            <a:r>
              <a:rPr lang="en-GB" sz="2200" b="1" dirty="0"/>
              <a:t> add content to the slides, delete content from the slides, print out the slides, and save the slides onto your computer or server.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u="sng" dirty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r>
              <a:rPr lang="en-GB" sz="2200" b="1" dirty="0"/>
              <a:t> </a:t>
            </a:r>
          </a:p>
          <a:p>
            <a:r>
              <a:rPr lang="en-GB" sz="2000" b="1" dirty="0"/>
              <a:t>© Troupant Publishers (Pty) Ltd, 2016</a:t>
            </a:r>
          </a:p>
          <a:p>
            <a:r>
              <a:rPr lang="en-GB" sz="2000" b="1" dirty="0"/>
              <a:t>Selected images used under licence from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1640346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pitchFamily="34" charset="0"/>
              <a:buNone/>
            </a:pPr>
            <a:r>
              <a:rPr lang="en-US" altLang="en-US"/>
              <a:t>Complete </a:t>
            </a:r>
            <a:br>
              <a:rPr lang="en-US" altLang="en-US"/>
            </a:br>
            <a:r>
              <a:rPr lang="en-US" altLang="en-US" b="1"/>
              <a:t>Assessment Activity 6.1 </a:t>
            </a:r>
            <a:r>
              <a:rPr lang="en-US" altLang="en-US"/>
              <a:t>on </a:t>
            </a:r>
            <a:br>
              <a:rPr lang="en-US" altLang="en-US"/>
            </a:br>
            <a:r>
              <a:rPr lang="en-US" altLang="en-US" b="1"/>
              <a:t>page 85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of your </a:t>
            </a:r>
            <a:br>
              <a:rPr lang="en-US" altLang="en-US"/>
            </a:br>
            <a:r>
              <a:rPr lang="en-US" altLang="en-US"/>
              <a:t>Student’s Book</a:t>
            </a:r>
            <a:endParaRPr lang="en-GB" altLang="en-US"/>
          </a:p>
        </p:txBody>
      </p:sp>
      <p:pic>
        <p:nvPicPr>
          <p:cNvPr id="19459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Linear graphs</a:t>
            </a:r>
            <a:endParaRPr lang="en-GB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 6.2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GB" sz="4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79550"/>
            <a:ext cx="5378450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838200" y="153988"/>
            <a:ext cx="10294938" cy="1325562"/>
          </a:xfrm>
        </p:spPr>
        <p:txBody>
          <a:bodyPr/>
          <a:lstStyle/>
          <a:p>
            <a:r>
              <a:rPr lang="en-US" altLang="en-US"/>
              <a:t>Cartesian system of coordinates</a:t>
            </a:r>
            <a:endParaRPr lang="en-GB" alt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6750050" y="5570538"/>
            <a:ext cx="31650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i="1" dirty="0">
                <a:latin typeface="+mn-lt"/>
              </a:rPr>
              <a:t>Figure 6.1: A Cartesian plane</a:t>
            </a:r>
            <a:endParaRPr lang="en-GB" altLang="en-US" sz="2000" dirty="0">
              <a:latin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825500" y="176213"/>
            <a:ext cx="10294938" cy="1325562"/>
          </a:xfrm>
        </p:spPr>
        <p:txBody>
          <a:bodyPr/>
          <a:lstStyle/>
          <a:p>
            <a:r>
              <a:rPr lang="en-US" altLang="en-US"/>
              <a:t>Ordered number pairs</a:t>
            </a:r>
            <a:endParaRPr lang="en-GB" altLang="en-US"/>
          </a:p>
        </p:txBody>
      </p:sp>
      <p:grpSp>
        <p:nvGrpSpPr>
          <p:cNvPr id="22531" name="Group 6"/>
          <p:cNvGrpSpPr>
            <a:grpSpLocks/>
          </p:cNvGrpSpPr>
          <p:nvPr/>
        </p:nvGrpSpPr>
        <p:grpSpPr bwMode="auto">
          <a:xfrm>
            <a:off x="825500" y="1327150"/>
            <a:ext cx="5884863" cy="4886325"/>
            <a:chOff x="1495424" y="1327618"/>
            <a:chExt cx="5214657" cy="4532310"/>
          </a:xfrm>
        </p:grpSpPr>
        <p:pic>
          <p:nvPicPr>
            <p:cNvPr id="2253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424" y="1327618"/>
              <a:ext cx="4757457" cy="453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5795723" y="1502844"/>
              <a:ext cx="914358" cy="14548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22532" name="Rectangle 7"/>
          <p:cNvSpPr>
            <a:spLocks noChangeArrowheads="1"/>
          </p:cNvSpPr>
          <p:nvPr/>
        </p:nvSpPr>
        <p:spPr bwMode="auto">
          <a:xfrm>
            <a:off x="5854700" y="5346424"/>
            <a:ext cx="4857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i="1" dirty="0">
                <a:latin typeface="+mn-lt"/>
              </a:rPr>
              <a:t>Figure 6.5: Number pairs on a Cartesian </a:t>
            </a:r>
            <a:br>
              <a:rPr lang="en-US" altLang="en-US" sz="2000" i="1" dirty="0">
                <a:latin typeface="+mn-lt"/>
              </a:rPr>
            </a:br>
            <a:r>
              <a:rPr lang="en-US" altLang="en-US" sz="2000" i="1" dirty="0">
                <a:latin typeface="+mn-lt"/>
              </a:rPr>
              <a:t>plane of coordinates</a:t>
            </a:r>
            <a:endParaRPr lang="en-GB" altLang="en-US" sz="2000" dirty="0">
              <a:latin typeface="+mn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77175" y="1516063"/>
            <a:ext cx="2300288" cy="21955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Ordered number pair</a:t>
            </a:r>
          </a:p>
          <a:p>
            <a:pPr algn="ctr">
              <a:defRPr/>
            </a:pP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4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Linear equations</a:t>
            </a:r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33638"/>
            <a:ext cx="10294938" cy="323215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sz="2800" dirty="0"/>
              <a:t>				Where: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gradient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y-intercept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/>
              <a:t>	All equations in this format represent a straight-	line graph</a:t>
            </a:r>
            <a:endParaRPr lang="en-GB" dirty="0"/>
          </a:p>
        </p:txBody>
      </p:sp>
      <p:graphicFrame>
        <p:nvGraphicFramePr>
          <p:cNvPr id="23556" name="Object 3"/>
          <p:cNvGraphicFramePr>
            <a:graphicFrameLocks noChangeAspect="1"/>
          </p:cNvGraphicFramePr>
          <p:nvPr/>
        </p:nvGraphicFramePr>
        <p:xfrm>
          <a:off x="3949700" y="1462088"/>
          <a:ext cx="3240088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3" name="Equation" r:id="rId3" imgW="672516" imgH="177646" progId="Equation.DSMT4">
                  <p:embed/>
                </p:oleObj>
              </mc:Choice>
              <mc:Fallback>
                <p:oleObj name="Equation" r:id="rId3" imgW="672516" imgH="177646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9700" y="1462088"/>
                        <a:ext cx="3240088" cy="855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pitchFamily="34" charset="0"/>
              <a:buNone/>
            </a:pPr>
            <a:r>
              <a:rPr lang="en-US" altLang="en-US"/>
              <a:t>Complete </a:t>
            </a:r>
            <a:br>
              <a:rPr lang="en-US" altLang="en-US"/>
            </a:br>
            <a:r>
              <a:rPr lang="en-US" altLang="en-US" b="1"/>
              <a:t>Assessment Activity 6.2 </a:t>
            </a:r>
            <a:r>
              <a:rPr lang="en-US" altLang="en-US"/>
              <a:t>on </a:t>
            </a:r>
            <a:br>
              <a:rPr lang="en-US" altLang="en-US"/>
            </a:br>
            <a:r>
              <a:rPr lang="en-US" altLang="en-US" b="1"/>
              <a:t>page 95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of your </a:t>
            </a:r>
            <a:br>
              <a:rPr lang="en-US" altLang="en-US"/>
            </a:br>
            <a:r>
              <a:rPr lang="en-US" altLang="en-US"/>
              <a:t>Student’s Book</a:t>
            </a:r>
            <a:endParaRPr lang="en-GB" altLang="en-US"/>
          </a:p>
        </p:txBody>
      </p:sp>
      <p:pic>
        <p:nvPicPr>
          <p:cNvPr id="24579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rectangular hyperbola</a:t>
            </a:r>
            <a:endParaRPr lang="en-GB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 6.3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GB" sz="4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Rectangular hyperbolas</a:t>
            </a:r>
            <a:endParaRPr lang="en-GB" altLang="en-US"/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4776788" y="1855788"/>
          <a:ext cx="2017712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5" name="Equation" r:id="rId3" imgW="418918" imgH="165028" progId="Equation.DSMT4">
                  <p:embed/>
                </p:oleObj>
              </mc:Choice>
              <mc:Fallback>
                <p:oleObj name="Equation" r:id="rId3" imgW="418918" imgH="165028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88" y="1855788"/>
                        <a:ext cx="2017712" cy="795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2814638"/>
            <a:ext cx="10294938" cy="323215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sz="2800" dirty="0"/>
              <a:t>				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/>
              <a:t>	The sign of the constant </a:t>
            </a:r>
            <a:r>
              <a:rPr lang="en-US" i="1" dirty="0"/>
              <a:t>c</a:t>
            </a:r>
            <a:r>
              <a:rPr lang="en-US" dirty="0"/>
              <a:t> determines the 	position of the graph</a:t>
            </a:r>
            <a:endParaRPr lang="en-GB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Rectangular hyperbolas</a:t>
            </a:r>
            <a:endParaRPr lang="en-GB" altLang="en-US"/>
          </a:p>
        </p:txBody>
      </p:sp>
      <p:grpSp>
        <p:nvGrpSpPr>
          <p:cNvPr id="27651" name="Group 8"/>
          <p:cNvGrpSpPr>
            <a:grpSpLocks/>
          </p:cNvGrpSpPr>
          <p:nvPr/>
        </p:nvGrpSpPr>
        <p:grpSpPr bwMode="auto">
          <a:xfrm>
            <a:off x="838200" y="1411288"/>
            <a:ext cx="5148263" cy="4854575"/>
            <a:chOff x="1317812" y="1465729"/>
            <a:chExt cx="4667857" cy="4572000"/>
          </a:xfrm>
        </p:grpSpPr>
        <p:pic>
          <p:nvPicPr>
            <p:cNvPr id="27653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3194" y="1541929"/>
              <a:ext cx="4562475" cy="441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317812" y="1465729"/>
              <a:ext cx="1829432" cy="18554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317812" y="5095819"/>
              <a:ext cx="1517089" cy="9419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27652" name="Rectangle 9"/>
          <p:cNvSpPr>
            <a:spLocks noChangeArrowheads="1"/>
          </p:cNvSpPr>
          <p:nvPr/>
        </p:nvSpPr>
        <p:spPr bwMode="auto">
          <a:xfrm>
            <a:off x="5414963" y="5095875"/>
            <a:ext cx="6096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i="1" dirty="0">
                <a:latin typeface="+mn-lt"/>
              </a:rPr>
              <a:t>Figure 6.14: If the constant </a:t>
            </a:r>
            <a:r>
              <a:rPr lang="en-US" altLang="en-US" sz="2400" i="1" dirty="0">
                <a:latin typeface="+mn-lt"/>
              </a:rPr>
              <a:t>c </a:t>
            </a:r>
            <a:r>
              <a:rPr lang="en-US" altLang="en-US" sz="2000" i="1" dirty="0">
                <a:latin typeface="+mn-lt"/>
              </a:rPr>
              <a:t>is positive, the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i="1" dirty="0">
                <a:latin typeface="+mn-lt"/>
              </a:rPr>
              <a:t>curve will be in the first and third quadrants</a:t>
            </a:r>
            <a:endParaRPr lang="en-GB" altLang="en-US" sz="2000" dirty="0">
              <a:latin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1304925"/>
            <a:ext cx="4865688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Rectangular hyperbolas</a:t>
            </a:r>
            <a:endParaRPr lang="en-GB" altLang="en-US"/>
          </a:p>
        </p:txBody>
      </p:sp>
      <p:sp>
        <p:nvSpPr>
          <p:cNvPr id="28676" name="Rectangle 9"/>
          <p:cNvSpPr>
            <a:spLocks noChangeArrowheads="1"/>
          </p:cNvSpPr>
          <p:nvPr/>
        </p:nvSpPr>
        <p:spPr bwMode="auto">
          <a:xfrm>
            <a:off x="5414963" y="50958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i="1" dirty="0">
                <a:latin typeface="+mn-lt"/>
              </a:rPr>
              <a:t>Figure 6.15: If c is negative, the curve will be in </a:t>
            </a:r>
            <a:br>
              <a:rPr lang="en-US" altLang="en-US" sz="2000" i="1" dirty="0">
                <a:latin typeface="+mn-lt"/>
              </a:rPr>
            </a:br>
            <a:r>
              <a:rPr lang="en-US" altLang="en-US" sz="2000" i="1" dirty="0">
                <a:latin typeface="+mn-lt"/>
              </a:rPr>
              <a:t>the second and fourth quadrants</a:t>
            </a:r>
            <a:endParaRPr lang="en-GB" altLang="en-US" sz="2000" dirty="0">
              <a:latin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1524000" y="1836738"/>
            <a:ext cx="9144000" cy="2387600"/>
          </a:xfrm>
        </p:spPr>
        <p:txBody>
          <a:bodyPr/>
          <a:lstStyle/>
          <a:p>
            <a:pPr eaLnBrk="1" hangingPunct="1"/>
            <a:r>
              <a:rPr lang="en-US" altLang="en-US" sz="6600" dirty="0"/>
              <a:t>Mathematics</a:t>
            </a:r>
            <a:endParaRPr lang="en-GB" altLang="en-US" sz="6600" dirty="0"/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524000" y="4224338"/>
            <a:ext cx="9144000" cy="1655762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N1</a:t>
            </a:r>
            <a:endParaRPr lang="en-GB" altLang="en-US" sz="4000" dirty="0"/>
          </a:p>
        </p:txBody>
      </p:sp>
      <p:pic>
        <p:nvPicPr>
          <p:cNvPr id="1434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8120" y="730250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pitchFamily="34" charset="0"/>
              <a:buNone/>
            </a:pPr>
            <a:r>
              <a:rPr lang="en-US" altLang="en-US"/>
              <a:t>Complete </a:t>
            </a:r>
            <a:br>
              <a:rPr lang="en-US" altLang="en-US"/>
            </a:br>
            <a:r>
              <a:rPr lang="en-US" altLang="en-US" b="1"/>
              <a:t>Assessment Activity 6.3 </a:t>
            </a:r>
            <a:r>
              <a:rPr lang="en-US" altLang="en-US"/>
              <a:t>on </a:t>
            </a:r>
            <a:br>
              <a:rPr lang="en-US" altLang="en-US"/>
            </a:br>
            <a:r>
              <a:rPr lang="en-US" altLang="en-US" b="1"/>
              <a:t>page 99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of your </a:t>
            </a:r>
            <a:br>
              <a:rPr lang="en-US" altLang="en-US"/>
            </a:br>
            <a:r>
              <a:rPr lang="en-US" altLang="en-US"/>
              <a:t>Student’s Book</a:t>
            </a:r>
            <a:endParaRPr lang="en-GB" altLang="en-US"/>
          </a:p>
        </p:txBody>
      </p:sp>
      <p:pic>
        <p:nvPicPr>
          <p:cNvPr id="29699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4938" cy="605546"/>
          </a:xfrm>
        </p:spPr>
        <p:txBody>
          <a:bodyPr>
            <a:noAutofit/>
          </a:bodyPr>
          <a:lstStyle/>
          <a:p>
            <a:pPr algn="r"/>
            <a:r>
              <a:rPr lang="en-GB" sz="3300" b="1" dirty="0">
                <a:solidFill>
                  <a:srgbClr val="AC0000"/>
                </a:solidFill>
              </a:rPr>
              <a:t>VIDEO: </a:t>
            </a:r>
            <a:r>
              <a:rPr lang="en-US" sz="3300" b="1" dirty="0">
                <a:solidFill>
                  <a:srgbClr val="AC0000"/>
                </a:solidFill>
              </a:rPr>
              <a:t>Common mistakes: Incorrect square root answers</a:t>
            </a:r>
            <a:endParaRPr lang="en-GB" sz="3300" b="1" dirty="0">
              <a:solidFill>
                <a:srgbClr val="AC0000"/>
              </a:solidFill>
            </a:endParaRPr>
          </a:p>
        </p:txBody>
      </p:sp>
      <p:pic>
        <p:nvPicPr>
          <p:cNvPr id="2" name="Square roo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5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Summative </a:t>
            </a:r>
            <a:br>
              <a:rPr lang="en-US" altLang="en-US" dirty="0"/>
            </a:br>
            <a:r>
              <a:rPr lang="en-US" altLang="en-US" dirty="0"/>
              <a:t>activity</a:t>
            </a:r>
            <a:endParaRPr lang="en-GB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/>
              <a:t>Module 6</a:t>
            </a:r>
            <a:endParaRPr lang="en-GB" sz="4000" dirty="0"/>
          </a:p>
        </p:txBody>
      </p:sp>
      <p:pic>
        <p:nvPicPr>
          <p:cNvPr id="307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3" y="806450"/>
            <a:ext cx="3352800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690563" y="520700"/>
            <a:ext cx="10294937" cy="11731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>
                <a:cs typeface="Times New Roman" panose="02020603050405020304" pitchFamily="18" charset="0"/>
              </a:rPr>
              <a:t>1.   </a:t>
            </a:r>
            <a:r>
              <a:rPr lang="en-US" altLang="en-US" sz="3200" b="1" dirty="0"/>
              <a:t>a is directly proportional to b. Calculate the </a:t>
            </a:r>
            <a:br>
              <a:rPr lang="en-US" altLang="en-US" sz="3200" b="1" dirty="0"/>
            </a:br>
            <a:r>
              <a:rPr lang="en-US" altLang="en-US" sz="3200" b="1" dirty="0"/>
              <a:t>      proportionality constant if a = 6 when b = 12.</a:t>
            </a:r>
            <a:endParaRPr lang="en-GB" altLang="en-US" sz="3200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271963" y="1860550"/>
          <a:ext cx="1590675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5" name="Equation" r:id="rId3" imgW="431425" imgH="177646" progId="Equation.DSMT4">
                  <p:embed/>
                </p:oleObj>
              </mc:Choice>
              <mc:Fallback>
                <p:oleObj name="Equation" r:id="rId3" imgW="431425" imgH="177646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1963" y="1860550"/>
                        <a:ext cx="1590675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271963" y="2681288"/>
          <a:ext cx="22764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6" name="Equation" r:id="rId5" imgW="596641" imgH="203112" progId="Equation.DSMT4">
                  <p:embed/>
                </p:oleObj>
              </mc:Choice>
              <mc:Fallback>
                <p:oleObj name="Equation" r:id="rId5" imgW="596641" imgH="20311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1963" y="2681288"/>
                        <a:ext cx="2276475" cy="77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746500" y="3457575"/>
          <a:ext cx="2157413" cy="151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7" name="Equation" r:id="rId7" imgW="558558" imgH="393529" progId="Equation.DSMT4">
                  <p:embed/>
                </p:oleObj>
              </mc:Choice>
              <mc:Fallback>
                <p:oleObj name="Equation" r:id="rId7" imgW="558558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0" y="3457575"/>
                        <a:ext cx="2157413" cy="1519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635500" y="5241925"/>
          <a:ext cx="1295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8" name="Equation" r:id="rId9" imgW="368140" imgH="203112" progId="Equation.DSMT4">
                  <p:embed/>
                </p:oleObj>
              </mc:Choice>
              <mc:Fallback>
                <p:oleObj name="Equation" r:id="rId9" imgW="368140" imgH="203112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5500" y="5241925"/>
                        <a:ext cx="12954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690563" y="520700"/>
            <a:ext cx="10294937" cy="11731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>
                <a:cs typeface="Times New Roman" panose="02020603050405020304" pitchFamily="18" charset="0"/>
              </a:rPr>
              <a:t>2.  </a:t>
            </a:r>
            <a:r>
              <a:rPr lang="en-US" altLang="en-US" sz="3200" b="1" dirty="0"/>
              <a:t>b is indirectly proportional to c. Write down the </a:t>
            </a:r>
            <a:br>
              <a:rPr lang="en-US" altLang="en-US" sz="3200" b="1" dirty="0"/>
            </a:br>
            <a:r>
              <a:rPr lang="en-US" altLang="en-US" sz="3200" b="1" dirty="0"/>
              <a:t>     formula for b and c if it is known that b = 9 </a:t>
            </a:r>
            <a:br>
              <a:rPr lang="en-US" altLang="en-US" sz="3200" b="1" dirty="0"/>
            </a:br>
            <a:r>
              <a:rPr lang="en-US" altLang="en-US" sz="3200" b="1" dirty="0"/>
              <a:t>     when c = 3.</a:t>
            </a:r>
            <a:endParaRPr lang="en-GB" altLang="en-US" sz="3200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256088" y="1914525"/>
          <a:ext cx="140335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2" name="Equation" r:id="rId3" imgW="380835" imgH="393529" progId="Equation.DSMT4">
                  <p:embed/>
                </p:oleObj>
              </mc:Choice>
              <mc:Fallback>
                <p:oleObj name="Equation" r:id="rId3" imgW="380835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6088" y="1914525"/>
                        <a:ext cx="140335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316163" y="3335338"/>
          <a:ext cx="3208337" cy="1420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3" name="Equation" r:id="rId5" imgW="888614" imgH="393529" progId="Equation.DSMT4">
                  <p:embed/>
                </p:oleObj>
              </mc:Choice>
              <mc:Fallback>
                <p:oleObj name="Equation" r:id="rId5" imgW="888614" imgH="393529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6163" y="3335338"/>
                        <a:ext cx="3208337" cy="1420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316163" y="5187950"/>
          <a:ext cx="3108325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4" name="Equation" r:id="rId7" imgW="888614" imgH="177723" progId="Equation.DSMT4">
                  <p:embed/>
                </p:oleObj>
              </mc:Choice>
              <mc:Fallback>
                <p:oleObj name="Equation" r:id="rId7" imgW="888614" imgH="177723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6163" y="5187950"/>
                        <a:ext cx="3108325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 txBox="1">
            <a:spLocks/>
          </p:cNvSpPr>
          <p:nvPr/>
        </p:nvSpPr>
        <p:spPr bwMode="auto">
          <a:xfrm>
            <a:off x="609600" y="561975"/>
            <a:ext cx="10294938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altLang="en-US" sz="3200" dirty="0">
                <a:latin typeface="+mn-lt"/>
                <a:cs typeface="Times New Roman" pitchFamily="18" charset="0"/>
              </a:rPr>
              <a:t>2. </a:t>
            </a:r>
            <a:r>
              <a:rPr lang="en-US" altLang="en-US" sz="3200" i="1" dirty="0">
                <a:latin typeface="+mn-lt"/>
                <a:cs typeface="Times New Roman" pitchFamily="18" charset="0"/>
              </a:rPr>
              <a:t>(continued)</a:t>
            </a:r>
            <a:endParaRPr lang="en-GB" altLang="en-US" sz="3200" i="1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33795" name="Object 5"/>
          <p:cNvGraphicFramePr>
            <a:graphicFrameLocks noChangeAspect="1"/>
          </p:cNvGraphicFramePr>
          <p:nvPr/>
        </p:nvGraphicFramePr>
        <p:xfrm>
          <a:off x="3338513" y="1423988"/>
          <a:ext cx="3108325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9" name="Equation" r:id="rId3" imgW="888614" imgH="177723" progId="Equation.DSMT4">
                  <p:embed/>
                </p:oleObj>
              </mc:Choice>
              <mc:Fallback>
                <p:oleObj name="Equation" r:id="rId3" imgW="888614" imgH="177723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8513" y="1423988"/>
                        <a:ext cx="3108325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448050" y="2597150"/>
          <a:ext cx="3262313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0" name="Equation" r:id="rId5" imgW="939392" imgH="177723" progId="Equation.DSMT4">
                  <p:embed/>
                </p:oleObj>
              </mc:Choice>
              <mc:Fallback>
                <p:oleObj name="Equation" r:id="rId5" imgW="939392" imgH="177723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8050" y="2597150"/>
                        <a:ext cx="3262313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546475" y="3611563"/>
          <a:ext cx="3163888" cy="1290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1" name="Equation" r:id="rId7" imgW="965200" imgH="393700" progId="Equation.DSMT4">
                  <p:embed/>
                </p:oleObj>
              </mc:Choice>
              <mc:Fallback>
                <p:oleObj name="Equation" r:id="rId7" imgW="965200" imgH="3937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6475" y="3611563"/>
                        <a:ext cx="3163888" cy="1290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8875515"/>
              </p:ext>
            </p:extLst>
          </p:nvPr>
        </p:nvGraphicFramePr>
        <p:xfrm>
          <a:off x="2120348" y="1944618"/>
          <a:ext cx="471384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2" name="Equation" r:id="rId3" imgW="1002865" imgH="203112" progId="Equation.DSMT4">
                  <p:embed/>
                </p:oleObj>
              </mc:Choice>
              <mc:Fallback>
                <p:oleObj name="Equation" r:id="rId3" imgW="1002865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348" y="1944618"/>
                        <a:ext cx="471384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0520896"/>
              </p:ext>
            </p:extLst>
          </p:nvPr>
        </p:nvGraphicFramePr>
        <p:xfrm>
          <a:off x="2685912" y="3186941"/>
          <a:ext cx="462915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3" name="Equation" r:id="rId5" imgW="1332921" imgH="177723" progId="Equation.DSMT4">
                  <p:embed/>
                </p:oleObj>
              </mc:Choice>
              <mc:Fallback>
                <p:oleObj name="Equation" r:id="rId5" imgW="1332921" imgH="177723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5912" y="3186941"/>
                        <a:ext cx="4629150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2333" y="540543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z="3200" b="1" dirty="0"/>
              <a:t>Calculate the gradient and </a:t>
            </a:r>
            <a:r>
              <a:rPr lang="en-US" altLang="en-US" sz="3200" b="1" i="1" dirty="0"/>
              <a:t>y</a:t>
            </a:r>
            <a:r>
              <a:rPr lang="en-US" altLang="en-US" sz="3200" b="1" dirty="0"/>
              <a:t>-intercept of:</a:t>
            </a:r>
            <a:endParaRPr lang="en-GB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027364"/>
              </p:ext>
            </p:extLst>
          </p:nvPr>
        </p:nvGraphicFramePr>
        <p:xfrm>
          <a:off x="1828799" y="1969052"/>
          <a:ext cx="5090009" cy="137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6" name="Equation" r:id="rId3" imgW="1066337" imgH="393529" progId="Equation.DSMT4">
                  <p:embed/>
                </p:oleObj>
              </mc:Choice>
              <mc:Fallback>
                <p:oleObj name="Equation" r:id="rId3" imgW="1066337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799" y="1969052"/>
                        <a:ext cx="5090009" cy="137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753513"/>
              </p:ext>
            </p:extLst>
          </p:nvPr>
        </p:nvGraphicFramePr>
        <p:xfrm>
          <a:off x="2408238" y="3712611"/>
          <a:ext cx="5157787" cy="136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7" name="Equation" r:id="rId5" imgW="1485900" imgH="393700" progId="Equation.DSMT4">
                  <p:embed/>
                </p:oleObj>
              </mc:Choice>
              <mc:Fallback>
                <p:oleObj name="Equation" r:id="rId5" imgW="1485900" imgH="3937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8238" y="3712611"/>
                        <a:ext cx="5157787" cy="1363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2333" y="540543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z="3200" b="1" dirty="0"/>
              <a:t>Calculate the gradient and </a:t>
            </a:r>
            <a:r>
              <a:rPr lang="en-US" altLang="en-US" sz="3200" b="1" i="1" dirty="0"/>
              <a:t>y</a:t>
            </a:r>
            <a:r>
              <a:rPr lang="en-US" altLang="en-US" sz="3200" b="1" dirty="0"/>
              <a:t>-intercept of:</a:t>
            </a:r>
            <a:endParaRPr lang="en-GB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903241"/>
              </p:ext>
            </p:extLst>
          </p:nvPr>
        </p:nvGraphicFramePr>
        <p:xfrm>
          <a:off x="1770063" y="1796256"/>
          <a:ext cx="48387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34" name="Equation" r:id="rId3" imgW="1384300" imgH="203200" progId="Equation.DSMT4">
                  <p:embed/>
                </p:oleObj>
              </mc:Choice>
              <mc:Fallback>
                <p:oleObj name="Equation" r:id="rId3" imgW="1384300" imgH="203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0063" y="1796256"/>
                        <a:ext cx="483870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4597650"/>
              </p:ext>
            </p:extLst>
          </p:nvPr>
        </p:nvGraphicFramePr>
        <p:xfrm>
          <a:off x="1770063" y="2793017"/>
          <a:ext cx="6083300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35" name="Equation" r:id="rId5" imgW="1752600" imgH="203200" progId="Equation.DSMT4">
                  <p:embed/>
                </p:oleObj>
              </mc:Choice>
              <mc:Fallback>
                <p:oleObj name="Equation" r:id="rId5" imgW="1752600" imgH="203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0063" y="2793017"/>
                        <a:ext cx="6083300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3467212"/>
              </p:ext>
            </p:extLst>
          </p:nvPr>
        </p:nvGraphicFramePr>
        <p:xfrm>
          <a:off x="1885950" y="3837782"/>
          <a:ext cx="5967413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36" name="Equation" r:id="rId7" imgW="1752600" imgH="203200" progId="Equation.DSMT4">
                  <p:embed/>
                </p:oleObj>
              </mc:Choice>
              <mc:Fallback>
                <p:oleObj name="Equation" r:id="rId7" imgW="1752600" imgH="203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950" y="3837782"/>
                        <a:ext cx="5967413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404423"/>
              </p:ext>
            </p:extLst>
          </p:nvPr>
        </p:nvGraphicFramePr>
        <p:xfrm>
          <a:off x="1885950" y="4802947"/>
          <a:ext cx="6070600" cy="1316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37" name="Equation" r:id="rId9" imgW="1815312" imgH="393529" progId="Equation.DSMT4">
                  <p:embed/>
                </p:oleObj>
              </mc:Choice>
              <mc:Fallback>
                <p:oleObj name="Equation" r:id="rId9" imgW="1815312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950" y="4802947"/>
                        <a:ext cx="6070600" cy="1316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2333" y="540543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z="3200" b="1" dirty="0"/>
              <a:t>Calculate the gradient and </a:t>
            </a:r>
            <a:r>
              <a:rPr lang="en-US" altLang="en-US" sz="3200" b="1" i="1" dirty="0"/>
              <a:t>y</a:t>
            </a:r>
            <a:r>
              <a:rPr lang="en-US" altLang="en-US" sz="3200" b="1" dirty="0"/>
              <a:t>-intercept of:</a:t>
            </a:r>
            <a:endParaRPr lang="en-GB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 txBox="1">
            <a:spLocks/>
          </p:cNvSpPr>
          <p:nvPr/>
        </p:nvSpPr>
        <p:spPr bwMode="auto">
          <a:xfrm>
            <a:off x="609600" y="561975"/>
            <a:ext cx="10294938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altLang="en-US" sz="3200" dirty="0">
                <a:latin typeface="+mn-lt"/>
                <a:cs typeface="Times New Roman" pitchFamily="18" charset="0"/>
              </a:rPr>
              <a:t>5. </a:t>
            </a:r>
            <a:r>
              <a:rPr lang="en-US" altLang="en-US" sz="3200" i="1" dirty="0">
                <a:latin typeface="+mn-lt"/>
                <a:cs typeface="Times New Roman" pitchFamily="18" charset="0"/>
              </a:rPr>
              <a:t>(continued)</a:t>
            </a:r>
            <a:endParaRPr lang="en-GB" altLang="en-US" sz="3200" i="1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37891" name="Object 6"/>
          <p:cNvGraphicFramePr>
            <a:graphicFrameLocks noChangeAspect="1"/>
          </p:cNvGraphicFramePr>
          <p:nvPr/>
        </p:nvGraphicFramePr>
        <p:xfrm>
          <a:off x="1628775" y="1265238"/>
          <a:ext cx="6070600" cy="131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5" name="Equation" r:id="rId3" imgW="1815312" imgH="393529" progId="Equation.DSMT4">
                  <p:embed/>
                </p:oleObj>
              </mc:Choice>
              <mc:Fallback>
                <p:oleObj name="Equation" r:id="rId3" imgW="1815312" imgH="393529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8775" y="1265238"/>
                        <a:ext cx="6070600" cy="1316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418138" y="2979738"/>
          <a:ext cx="18732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6" name="Equation" r:id="rId5" imgW="545626" imgH="177646" progId="Equation.DSMT4">
                  <p:embed/>
                </p:oleObj>
              </mc:Choice>
              <mc:Fallback>
                <p:oleObj name="Equation" r:id="rId5" imgW="545626" imgH="177646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2979738"/>
                        <a:ext cx="187325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105275" y="4364038"/>
          <a:ext cx="3303588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7" name="Equation" r:id="rId7" imgW="1053643" imgH="177723" progId="Equation.DSMT4">
                  <p:embed/>
                </p:oleObj>
              </mc:Choice>
              <mc:Fallback>
                <p:oleObj name="Equation" r:id="rId7" imgW="1053643" imgH="177723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5275" y="4364038"/>
                        <a:ext cx="3303588" cy="55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1850" y="1736725"/>
            <a:ext cx="10515600" cy="2852738"/>
          </a:xfrm>
        </p:spPr>
        <p:txBody>
          <a:bodyPr/>
          <a:lstStyle/>
          <a:p>
            <a:r>
              <a:rPr lang="en-GB" altLang="en-US" sz="6600" dirty="0"/>
              <a:t>Algebraic</a:t>
            </a:r>
            <a:r>
              <a:rPr lang="en-GB" altLang="en-US" dirty="0"/>
              <a:t> graphs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Module 6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793790"/>
              </p:ext>
            </p:extLst>
          </p:nvPr>
        </p:nvGraphicFramePr>
        <p:xfrm>
          <a:off x="1820863" y="1861102"/>
          <a:ext cx="47942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5" name="Equation" r:id="rId3" imgW="1371600" imgH="203200" progId="Equation.DSMT4">
                  <p:embed/>
                </p:oleObj>
              </mc:Choice>
              <mc:Fallback>
                <p:oleObj name="Equation" r:id="rId3" imgW="1371600" imgH="203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0863" y="1861102"/>
                        <a:ext cx="479425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845792"/>
              </p:ext>
            </p:extLst>
          </p:nvPr>
        </p:nvGraphicFramePr>
        <p:xfrm>
          <a:off x="4190207" y="3016526"/>
          <a:ext cx="4849812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6" name="Equation" r:id="rId5" imgW="1396394" imgH="203112" progId="Equation.DSMT4">
                  <p:embed/>
                </p:oleObj>
              </mc:Choice>
              <mc:Fallback>
                <p:oleObj name="Equation" r:id="rId5" imgW="1396394" imgH="203112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0207" y="3016526"/>
                        <a:ext cx="4849812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6662632"/>
              </p:ext>
            </p:extLst>
          </p:nvPr>
        </p:nvGraphicFramePr>
        <p:xfrm>
          <a:off x="2944329" y="4285457"/>
          <a:ext cx="4019550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7" name="Equation" r:id="rId7" imgW="1180588" imgH="203112" progId="Equation.DSMT4">
                  <p:embed/>
                </p:oleObj>
              </mc:Choice>
              <mc:Fallback>
                <p:oleObj name="Equation" r:id="rId7" imgW="1180588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4329" y="4285457"/>
                        <a:ext cx="4019550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2333" y="540543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z="3200" b="1" dirty="0"/>
              <a:t>Calculate the gradient and </a:t>
            </a:r>
            <a:r>
              <a:rPr lang="en-US" altLang="en-US" sz="3200" b="1" i="1" dirty="0"/>
              <a:t>y</a:t>
            </a:r>
            <a:r>
              <a:rPr lang="en-US" altLang="en-US" sz="3200" b="1" dirty="0"/>
              <a:t>-intercept of:</a:t>
            </a:r>
            <a:endParaRPr lang="en-GB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 txBox="1">
            <a:spLocks/>
          </p:cNvSpPr>
          <p:nvPr/>
        </p:nvSpPr>
        <p:spPr bwMode="auto">
          <a:xfrm>
            <a:off x="609600" y="561975"/>
            <a:ext cx="10294938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altLang="en-US" sz="3200" dirty="0">
                <a:latin typeface="+mn-lt"/>
                <a:cs typeface="Times New Roman" pitchFamily="18" charset="0"/>
              </a:rPr>
              <a:t>6. </a:t>
            </a:r>
            <a:r>
              <a:rPr lang="en-US" altLang="en-US" sz="3200" i="1" dirty="0">
                <a:latin typeface="+mn-lt"/>
                <a:cs typeface="Times New Roman" pitchFamily="18" charset="0"/>
              </a:rPr>
              <a:t>(continued)</a:t>
            </a:r>
            <a:endParaRPr lang="en-GB" altLang="en-US" sz="3200" i="1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105150" y="1395413"/>
          <a:ext cx="4244975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3" name="Equation" r:id="rId3" imgW="1269449" imgH="203112" progId="Equation.DSMT4">
                  <p:embed/>
                </p:oleObj>
              </mc:Choice>
              <mc:Fallback>
                <p:oleObj name="Equation" r:id="rId3" imgW="1269449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5150" y="1395413"/>
                        <a:ext cx="4244975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989263" y="2233613"/>
          <a:ext cx="4703762" cy="1350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4" name="Equation" r:id="rId5" imgW="1371600" imgH="393700" progId="Equation.DSMT4">
                  <p:embed/>
                </p:oleObj>
              </mc:Choice>
              <mc:Fallback>
                <p:oleObj name="Equation" r:id="rId5" imgW="1371600" imgH="3937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9263" y="2233613"/>
                        <a:ext cx="4703762" cy="1350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468688" y="4081463"/>
          <a:ext cx="4576762" cy="1233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5" name="Equation" r:id="rId7" imgW="1459866" imgH="393529" progId="Equation.DSMT4">
                  <p:embed/>
                </p:oleObj>
              </mc:Choice>
              <mc:Fallback>
                <p:oleObj name="Equation" r:id="rId7" imgW="1459866" imgH="393529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8688" y="4081463"/>
                        <a:ext cx="4576762" cy="1233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865188" y="193675"/>
            <a:ext cx="10294937" cy="1325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3200" b="0" dirty="0">
                <a:cs typeface="Times New Roman" panose="02020603050405020304" pitchFamily="18" charset="0"/>
              </a:rPr>
              <a:t>7.	</a:t>
            </a:r>
            <a:r>
              <a:rPr lang="en-US" altLang="en-US" sz="3600" dirty="0">
                <a:ea typeface="+mn-ea"/>
                <a:cs typeface="+mn-cs"/>
              </a:rPr>
              <a:t>Draw the graphs of the following functions on </a:t>
            </a:r>
            <a:br>
              <a:rPr lang="en-US" altLang="en-US" sz="3600" dirty="0">
                <a:ea typeface="+mn-ea"/>
                <a:cs typeface="+mn-cs"/>
              </a:rPr>
            </a:br>
            <a:r>
              <a:rPr lang="en-US" altLang="en-US" sz="3600" dirty="0">
                <a:ea typeface="+mn-ea"/>
                <a:cs typeface="+mn-cs"/>
              </a:rPr>
              <a:t>	the same axes and read from your graph the point of 	intersection:</a:t>
            </a:r>
            <a:endParaRPr lang="en-GB" altLang="en-US" sz="3600" dirty="0">
              <a:ea typeface="+mn-ea"/>
              <a:cs typeface="+mn-cs"/>
            </a:endParaRPr>
          </a:p>
        </p:txBody>
      </p:sp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2860675" y="1730375"/>
          <a:ext cx="5008563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4" name="Equation" r:id="rId3" imgW="1625600" imgH="203200" progId="Equation.DSMT4">
                  <p:embed/>
                </p:oleObj>
              </mc:Choice>
              <mc:Fallback>
                <p:oleObj name="Equation" r:id="rId3" imgW="1625600" imgH="203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0675" y="1730375"/>
                        <a:ext cx="5008563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943100" y="2828925"/>
          <a:ext cx="6011863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5" name="Equation" r:id="rId5" imgW="1841500" imgH="393700" progId="Equation.DSMT4">
                  <p:embed/>
                </p:oleObj>
              </mc:Choice>
              <mc:Fallback>
                <p:oleObj name="Equation" r:id="rId5" imgW="1841500" imgH="3937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3100" y="2828925"/>
                        <a:ext cx="6011863" cy="128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943100" y="4213225"/>
          <a:ext cx="6062663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6" name="Equation" r:id="rId7" imgW="1854200" imgH="393700" progId="Equation.DSMT4">
                  <p:embed/>
                </p:oleObj>
              </mc:Choice>
              <mc:Fallback>
                <p:oleObj name="Equation" r:id="rId7" imgW="1854200" imgH="393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3100" y="4213225"/>
                        <a:ext cx="6062663" cy="128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1" descr="T:\Troupant\NATED\2014 Nated titles\Mathematics N1\Artworks\Final Artworks\Answers\6.24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174625"/>
            <a:ext cx="4208462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49883" y="4564339"/>
            <a:ext cx="29546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69875" indent="-269875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Points of intersection:	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From A: (1,3; 1,7)</a:t>
            </a:r>
            <a:endParaRPr lang="en-GB" altLang="en-US" sz="2000" b="1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1988" name="Content Placeholder 2"/>
          <p:cNvSpPr txBox="1">
            <a:spLocks/>
          </p:cNvSpPr>
          <p:nvPr/>
        </p:nvSpPr>
        <p:spPr bwMode="auto">
          <a:xfrm>
            <a:off x="609600" y="561975"/>
            <a:ext cx="10294938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altLang="en-US" sz="3200" dirty="0">
                <a:latin typeface="+mn-lt"/>
                <a:cs typeface="Times New Roman" pitchFamily="18" charset="0"/>
              </a:rPr>
              <a:t>7. </a:t>
            </a:r>
            <a:r>
              <a:rPr lang="en-US" altLang="en-US" sz="3200" i="1" dirty="0">
                <a:latin typeface="+mn-lt"/>
                <a:cs typeface="Times New Roman" pitchFamily="18" charset="0"/>
              </a:rPr>
              <a:t>(continued)</a:t>
            </a:r>
            <a:endParaRPr lang="en-GB" altLang="en-US" sz="3200" i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919163" y="415925"/>
            <a:ext cx="10294937" cy="1325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3200" b="0" dirty="0">
                <a:cs typeface="Times New Roman" panose="02020603050405020304" pitchFamily="18" charset="0"/>
              </a:rPr>
              <a:t>8.	</a:t>
            </a:r>
            <a:r>
              <a:rPr lang="en-US" altLang="en-US" sz="3600" dirty="0">
                <a:ea typeface="+mn-ea"/>
                <a:cs typeface="+mn-cs"/>
              </a:rPr>
              <a:t>Draw the graphs of the following functions on </a:t>
            </a:r>
            <a:br>
              <a:rPr lang="en-US" altLang="en-US" sz="3600" dirty="0">
                <a:ea typeface="+mn-ea"/>
                <a:cs typeface="+mn-cs"/>
              </a:rPr>
            </a:br>
            <a:r>
              <a:rPr lang="en-US" altLang="en-US" sz="3600" dirty="0">
                <a:ea typeface="+mn-ea"/>
                <a:cs typeface="+mn-cs"/>
              </a:rPr>
              <a:t>	the same axes and read from your graph the point of 	intersection:</a:t>
            </a:r>
            <a:endParaRPr lang="en-GB" altLang="en-US" sz="3600" dirty="0">
              <a:ea typeface="+mn-ea"/>
              <a:cs typeface="+mn-cs"/>
            </a:endParaRPr>
          </a:p>
        </p:txBody>
      </p:sp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2959100" y="1965325"/>
          <a:ext cx="5245100" cy="121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5" name="Equation" r:id="rId3" imgW="1701800" imgH="393700" progId="Equation.DSMT4">
                  <p:embed/>
                </p:oleObj>
              </mc:Choice>
              <mc:Fallback>
                <p:oleObj name="Equation" r:id="rId3" imgW="1701800" imgH="3937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9100" y="1965325"/>
                        <a:ext cx="5245100" cy="1211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844800" y="3581400"/>
          <a:ext cx="5110163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6" name="Equation" r:id="rId5" imgW="1879600" imgH="393700" progId="Equation.DSMT4">
                  <p:embed/>
                </p:oleObj>
              </mc:Choice>
              <mc:Fallback>
                <p:oleObj name="Equation" r:id="rId5" imgW="1879600" imgH="3937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4800" y="3581400"/>
                        <a:ext cx="5110163" cy="107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ent Placeholder 2"/>
          <p:cNvSpPr txBox="1">
            <a:spLocks/>
          </p:cNvSpPr>
          <p:nvPr/>
        </p:nvSpPr>
        <p:spPr bwMode="auto">
          <a:xfrm>
            <a:off x="609600" y="561975"/>
            <a:ext cx="10294938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altLang="en-US" sz="3200" dirty="0">
                <a:latin typeface="+mn-lt"/>
                <a:cs typeface="Times New Roman" pitchFamily="18" charset="0"/>
              </a:rPr>
              <a:t>8. </a:t>
            </a:r>
            <a:r>
              <a:rPr lang="en-US" altLang="en-US" sz="3200" i="1" dirty="0">
                <a:latin typeface="+mn-lt"/>
                <a:cs typeface="Times New Roman" pitchFamily="18" charset="0"/>
              </a:rPr>
              <a:t>(continued)</a:t>
            </a:r>
            <a:endParaRPr lang="en-GB" altLang="en-US" sz="3200" i="1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44035" name="Object 4"/>
          <p:cNvGraphicFramePr>
            <a:graphicFrameLocks noChangeAspect="1"/>
          </p:cNvGraphicFramePr>
          <p:nvPr/>
        </p:nvGraphicFramePr>
        <p:xfrm>
          <a:off x="1997075" y="1735138"/>
          <a:ext cx="6315075" cy="278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3" name="Equation" r:id="rId3" imgW="2247900" imgH="990600" progId="Equation.DSMT4">
                  <p:embed/>
                </p:oleObj>
              </mc:Choice>
              <mc:Fallback>
                <p:oleObj name="Equation" r:id="rId3" imgW="2247900" imgH="990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7075" y="1735138"/>
                        <a:ext cx="6315075" cy="278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2"/>
          <p:cNvSpPr txBox="1">
            <a:spLocks/>
          </p:cNvSpPr>
          <p:nvPr/>
        </p:nvSpPr>
        <p:spPr bwMode="auto">
          <a:xfrm>
            <a:off x="609600" y="561975"/>
            <a:ext cx="10294938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altLang="en-US" sz="3200" dirty="0">
                <a:latin typeface="+mn-lt"/>
                <a:cs typeface="Times New Roman" pitchFamily="18" charset="0"/>
              </a:rPr>
              <a:t>8. </a:t>
            </a:r>
            <a:r>
              <a:rPr lang="en-US" altLang="en-US" i="1" dirty="0">
                <a:latin typeface="+mn-lt"/>
                <a:cs typeface="Times New Roman" pitchFamily="18" charset="0"/>
              </a:rPr>
              <a:t>(</a:t>
            </a:r>
            <a:r>
              <a:rPr lang="en-US" altLang="en-US" sz="3200" i="1" dirty="0">
                <a:latin typeface="+mn-lt"/>
                <a:cs typeface="Times New Roman" pitchFamily="18" charset="0"/>
              </a:rPr>
              <a:t>continued</a:t>
            </a:r>
            <a:r>
              <a:rPr lang="en-US" altLang="en-US" i="1" dirty="0">
                <a:latin typeface="+mn-lt"/>
                <a:cs typeface="Times New Roman" pitchFamily="18" charset="0"/>
              </a:rPr>
              <a:t>)</a:t>
            </a:r>
            <a:endParaRPr lang="en-GB" altLang="en-US" i="1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45059" name="Object 1"/>
          <p:cNvGraphicFramePr>
            <a:graphicFrameLocks noChangeAspect="1"/>
          </p:cNvGraphicFramePr>
          <p:nvPr/>
        </p:nvGraphicFramePr>
        <p:xfrm>
          <a:off x="4248150" y="1262063"/>
          <a:ext cx="2058988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3" name="Equation" r:id="rId3" imgW="647419" imgH="203112" progId="Equation.DSMT4">
                  <p:embed/>
                </p:oleObj>
              </mc:Choice>
              <mc:Fallback>
                <p:oleObj name="Equation" r:id="rId3" imgW="647419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8150" y="1262063"/>
                        <a:ext cx="2058988" cy="646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687513" y="2139950"/>
          <a:ext cx="5121275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4" name="Equation" r:id="rId5" imgW="1765300" imgH="203200" progId="Equation.DSMT4">
                  <p:embed/>
                </p:oleObj>
              </mc:Choice>
              <mc:Fallback>
                <p:oleObj name="Equation" r:id="rId5" imgW="1765300" imgH="203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7513" y="2139950"/>
                        <a:ext cx="5121275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687513" y="3135313"/>
          <a:ext cx="6784975" cy="2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5" name="Equation" r:id="rId7" imgW="2273300" imgH="850900" progId="Equation.DSMT4">
                  <p:embed/>
                </p:oleObj>
              </mc:Choice>
              <mc:Fallback>
                <p:oleObj name="Equation" r:id="rId7" imgW="2273300" imgH="8509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7513" y="3135313"/>
                        <a:ext cx="6784975" cy="25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49883" y="4445071"/>
            <a:ext cx="29546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69875" indent="-269875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Points of intersection:	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From A: (2,3; -2,9)</a:t>
            </a:r>
            <a:endParaRPr lang="en-GB" altLang="en-US" sz="2000" b="1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6083" name="Content Placeholder 2"/>
          <p:cNvSpPr txBox="1">
            <a:spLocks/>
          </p:cNvSpPr>
          <p:nvPr/>
        </p:nvSpPr>
        <p:spPr bwMode="auto">
          <a:xfrm>
            <a:off x="609600" y="561975"/>
            <a:ext cx="10294938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altLang="en-US" sz="3200" dirty="0">
                <a:latin typeface="+mn-lt"/>
                <a:cs typeface="Times New Roman" pitchFamily="18" charset="0"/>
              </a:rPr>
              <a:t>8. </a:t>
            </a:r>
            <a:r>
              <a:rPr lang="en-US" altLang="en-US" sz="3200" i="1" dirty="0">
                <a:latin typeface="+mn-lt"/>
                <a:cs typeface="Times New Roman" pitchFamily="18" charset="0"/>
              </a:rPr>
              <a:t>(continued)</a:t>
            </a:r>
            <a:endParaRPr lang="en-GB" altLang="en-US" sz="3200" i="1" dirty="0">
              <a:latin typeface="+mn-lt"/>
              <a:cs typeface="Times New Roman" pitchFamily="18" charset="0"/>
            </a:endParaRPr>
          </a:p>
        </p:txBody>
      </p:sp>
      <p:pic>
        <p:nvPicPr>
          <p:cNvPr id="46084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279400"/>
            <a:ext cx="4648200" cy="598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919163" y="415925"/>
            <a:ext cx="10294937" cy="1325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3200" b="0" dirty="0">
                <a:cs typeface="Times New Roman" panose="02020603050405020304" pitchFamily="18" charset="0"/>
              </a:rPr>
              <a:t>9.	</a:t>
            </a:r>
            <a:r>
              <a:rPr lang="en-US" altLang="en-US" sz="3600" dirty="0">
                <a:ea typeface="+mn-ea"/>
                <a:cs typeface="+mn-cs"/>
              </a:rPr>
              <a:t>Draw the graphs of the following functions on </a:t>
            </a:r>
            <a:br>
              <a:rPr lang="en-US" altLang="en-US" sz="3600" dirty="0">
                <a:ea typeface="+mn-ea"/>
                <a:cs typeface="+mn-cs"/>
              </a:rPr>
            </a:br>
            <a:r>
              <a:rPr lang="en-US" altLang="en-US" sz="3600" dirty="0">
                <a:ea typeface="+mn-ea"/>
                <a:cs typeface="+mn-cs"/>
              </a:rPr>
              <a:t>	the same axes and read from your graph the point of 	intersection:</a:t>
            </a:r>
            <a:endParaRPr lang="en-GB" altLang="en-US" sz="3600" dirty="0">
              <a:ea typeface="+mn-ea"/>
              <a:cs typeface="+mn-cs"/>
            </a:endParaRPr>
          </a:p>
        </p:txBody>
      </p:sp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3211513" y="2257425"/>
          <a:ext cx="4735512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4" name="Equation" r:id="rId3" imgW="1536033" imgH="203112" progId="Equation.DSMT4">
                  <p:embed/>
                </p:oleObj>
              </mc:Choice>
              <mc:Fallback>
                <p:oleObj name="Equation" r:id="rId3" imgW="1536033" imgH="203112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1513" y="2257425"/>
                        <a:ext cx="4735512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2"/>
          <p:cNvSpPr txBox="1">
            <a:spLocks/>
          </p:cNvSpPr>
          <p:nvPr/>
        </p:nvSpPr>
        <p:spPr bwMode="auto">
          <a:xfrm>
            <a:off x="622852" y="561975"/>
            <a:ext cx="10294938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altLang="en-US" sz="3200" dirty="0">
                <a:latin typeface="+mn-lt"/>
                <a:cs typeface="Times New Roman" pitchFamily="18" charset="0"/>
              </a:rPr>
              <a:t>9. </a:t>
            </a:r>
            <a:r>
              <a:rPr lang="en-US" altLang="en-US" sz="3200" i="1" dirty="0">
                <a:latin typeface="+mn-lt"/>
                <a:cs typeface="Times New Roman" pitchFamily="18" charset="0"/>
              </a:rPr>
              <a:t>(continued)</a:t>
            </a:r>
            <a:endParaRPr lang="en-GB" altLang="en-US" sz="3200" i="1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48131" name="Object 2"/>
          <p:cNvGraphicFramePr>
            <a:graphicFrameLocks noChangeAspect="1"/>
          </p:cNvGraphicFramePr>
          <p:nvPr/>
        </p:nvGraphicFramePr>
        <p:xfrm>
          <a:off x="4716463" y="822325"/>
          <a:ext cx="2081212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5" name="Equation" r:id="rId3" imgW="647419" imgH="203112" progId="Equation.DSMT4">
                  <p:embed/>
                </p:oleObj>
              </mc:Choice>
              <mc:Fallback>
                <p:oleObj name="Equation" r:id="rId3" imgW="647419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822325"/>
                        <a:ext cx="2081212" cy="65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795463" y="1735138"/>
          <a:ext cx="7304087" cy="258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6" name="Equation" r:id="rId5" imgW="2400300" imgH="850900" progId="Equation.DSMT4">
                  <p:embed/>
                </p:oleObj>
              </mc:Choice>
              <mc:Fallback>
                <p:oleObj name="Equation" r:id="rId5" imgW="2400300" imgH="8509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463" y="1735138"/>
                        <a:ext cx="7304087" cy="2589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857375" y="4806950"/>
          <a:ext cx="6702425" cy="125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7" name="Equation" r:id="rId7" imgW="2171700" imgH="406400" progId="Equation.DSMT4">
                  <p:embed/>
                </p:oleObj>
              </mc:Choice>
              <mc:Fallback>
                <p:oleObj name="Equation" r:id="rId7" imgW="2171700" imgH="4064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75" y="4806950"/>
                        <a:ext cx="6702425" cy="125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4938" cy="605546"/>
          </a:xfrm>
        </p:spPr>
        <p:txBody>
          <a:bodyPr>
            <a:noAutofit/>
          </a:bodyPr>
          <a:lstStyle/>
          <a:p>
            <a:pPr algn="r"/>
            <a:r>
              <a:rPr lang="en-GB" sz="3600" b="1" dirty="0">
                <a:solidFill>
                  <a:srgbClr val="AC0000"/>
                </a:solidFill>
              </a:rPr>
              <a:t>VIDEO: </a:t>
            </a:r>
            <a:r>
              <a:rPr lang="en-US" sz="3600" b="1" dirty="0">
                <a:solidFill>
                  <a:srgbClr val="AC0000"/>
                </a:solidFill>
              </a:rPr>
              <a:t>Reading and interpreting graphs (Part 1)</a:t>
            </a:r>
            <a:endParaRPr lang="en-GB" sz="3600" b="1" dirty="0">
              <a:solidFill>
                <a:srgbClr val="AC0000"/>
              </a:solidFill>
            </a:endParaRPr>
          </a:p>
        </p:txBody>
      </p:sp>
      <p:pic>
        <p:nvPicPr>
          <p:cNvPr id="3" name="Graphs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5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343025"/>
            <a:ext cx="544512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Content Placeholder 2"/>
          <p:cNvSpPr txBox="1">
            <a:spLocks/>
          </p:cNvSpPr>
          <p:nvPr/>
        </p:nvSpPr>
        <p:spPr bwMode="auto">
          <a:xfrm>
            <a:off x="609600" y="561975"/>
            <a:ext cx="10294938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altLang="en-US" sz="3200" dirty="0">
                <a:latin typeface="+mn-lt"/>
                <a:cs typeface="Times New Roman" pitchFamily="18" charset="0"/>
              </a:rPr>
              <a:t>9. </a:t>
            </a:r>
            <a:r>
              <a:rPr lang="en-US" altLang="en-US" sz="3200" i="1" dirty="0">
                <a:latin typeface="+mn-lt"/>
                <a:cs typeface="Times New Roman" pitchFamily="18" charset="0"/>
              </a:rPr>
              <a:t>(continued)</a:t>
            </a:r>
            <a:endParaRPr lang="en-GB" altLang="en-US" sz="3200" i="1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49156" name="Object 2"/>
          <p:cNvGraphicFramePr>
            <a:graphicFrameLocks noChangeAspect="1"/>
          </p:cNvGraphicFramePr>
          <p:nvPr/>
        </p:nvGraphicFramePr>
        <p:xfrm>
          <a:off x="4295775" y="344488"/>
          <a:ext cx="2922588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2" name="Equation" r:id="rId4" imgW="1117115" imgH="393529" progId="Equation.DSMT4">
                  <p:embed/>
                </p:oleObj>
              </mc:Choice>
              <mc:Fallback>
                <p:oleObj name="Equation" r:id="rId4" imgW="1117115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5775" y="344488"/>
                        <a:ext cx="2922588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694113" y="2355850"/>
          <a:ext cx="4225925" cy="392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3" name="Equation" r:id="rId6" imgW="2184400" imgH="2032000" progId="Equation.DSMT4">
                  <p:embed/>
                </p:oleObj>
              </mc:Choice>
              <mc:Fallback>
                <p:oleObj name="Equation" r:id="rId6" imgW="2184400" imgH="20320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4113" y="2355850"/>
                        <a:ext cx="4225925" cy="392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49883" y="4392060"/>
            <a:ext cx="29546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69875" indent="-269875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Points of intersection:	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From A: (0,7; 6)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From B: (-2; -2)</a:t>
            </a:r>
          </a:p>
        </p:txBody>
      </p:sp>
      <p:sp>
        <p:nvSpPr>
          <p:cNvPr id="50179" name="Content Placeholder 2"/>
          <p:cNvSpPr txBox="1">
            <a:spLocks/>
          </p:cNvSpPr>
          <p:nvPr/>
        </p:nvSpPr>
        <p:spPr bwMode="auto">
          <a:xfrm>
            <a:off x="609600" y="561975"/>
            <a:ext cx="10294938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altLang="en-US" sz="3200" dirty="0">
                <a:latin typeface="+mn-lt"/>
                <a:cs typeface="Times New Roman" pitchFamily="18" charset="0"/>
              </a:rPr>
              <a:t>9. </a:t>
            </a:r>
            <a:r>
              <a:rPr lang="en-US" altLang="en-US" sz="3200" i="1" dirty="0">
                <a:latin typeface="+mn-lt"/>
                <a:cs typeface="Times New Roman" pitchFamily="18" charset="0"/>
              </a:rPr>
              <a:t>(continued)</a:t>
            </a:r>
            <a:endParaRPr lang="en-GB" altLang="en-US" sz="3200" i="1" dirty="0">
              <a:latin typeface="+mn-lt"/>
              <a:cs typeface="Times New Roman" pitchFamily="18" charset="0"/>
            </a:endParaRPr>
          </a:p>
        </p:txBody>
      </p:sp>
      <p:pic>
        <p:nvPicPr>
          <p:cNvPr id="50180" name="Picture 43" descr="T:\Troupant\NATED\2014 Nated titles\Mathematics N1\Artworks\Final Artworks\Answers\6.26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187325"/>
            <a:ext cx="5834063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919163" y="415925"/>
            <a:ext cx="10294937" cy="1325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3200" b="0" dirty="0">
                <a:cs typeface="Times New Roman" panose="02020603050405020304" pitchFamily="18" charset="0"/>
              </a:rPr>
              <a:t>10.	</a:t>
            </a:r>
            <a:r>
              <a:rPr lang="en-US" altLang="en-US" sz="3600" dirty="0">
                <a:ea typeface="+mn-ea"/>
                <a:cs typeface="+mn-cs"/>
              </a:rPr>
              <a:t>Draw the graphs of the following functions on </a:t>
            </a:r>
            <a:br>
              <a:rPr lang="en-US" altLang="en-US" sz="3600" dirty="0">
                <a:ea typeface="+mn-ea"/>
                <a:cs typeface="+mn-cs"/>
              </a:rPr>
            </a:br>
            <a:r>
              <a:rPr lang="en-US" altLang="en-US" sz="3600" dirty="0">
                <a:ea typeface="+mn-ea"/>
                <a:cs typeface="+mn-cs"/>
              </a:rPr>
              <a:t>	the same axes and read from your graph the point of 	intersection:</a:t>
            </a:r>
            <a:endParaRPr lang="en-GB" altLang="en-US" sz="3600" dirty="0">
              <a:ea typeface="+mn-ea"/>
              <a:cs typeface="+mn-cs"/>
            </a:endParaRPr>
          </a:p>
        </p:txBody>
      </p:sp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3406775" y="1963738"/>
          <a:ext cx="4343400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4" name="Equation" r:id="rId3" imgW="1409088" imgH="393529" progId="Equation.DSMT4">
                  <p:embed/>
                </p:oleObj>
              </mc:Choice>
              <mc:Fallback>
                <p:oleObj name="Equation" r:id="rId3" imgW="1409088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6775" y="1963738"/>
                        <a:ext cx="4343400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021138" y="3176588"/>
          <a:ext cx="3328987" cy="1414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5" name="Equation" r:id="rId5" imgW="1016000" imgH="431800" progId="Equation.DSMT4">
                  <p:embed/>
                </p:oleObj>
              </mc:Choice>
              <mc:Fallback>
                <p:oleObj name="Equation" r:id="rId5" imgW="1016000" imgH="431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1138" y="3176588"/>
                        <a:ext cx="3328987" cy="1414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406775" y="4881563"/>
          <a:ext cx="4962525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6" name="Equation" r:id="rId7" imgW="1714500" imgH="431800" progId="Equation.DSMT4">
                  <p:embed/>
                </p:oleObj>
              </mc:Choice>
              <mc:Fallback>
                <p:oleObj name="Equation" r:id="rId7" imgW="1714500" imgH="431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6775" y="4881563"/>
                        <a:ext cx="4962525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2"/>
          <p:cNvSpPr txBox="1">
            <a:spLocks/>
          </p:cNvSpPr>
          <p:nvPr/>
        </p:nvSpPr>
        <p:spPr bwMode="auto">
          <a:xfrm>
            <a:off x="609600" y="561975"/>
            <a:ext cx="10294938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altLang="en-US" sz="3200" dirty="0">
                <a:latin typeface="+mn-lt"/>
                <a:cs typeface="Times New Roman" pitchFamily="18" charset="0"/>
              </a:rPr>
              <a:t>10. </a:t>
            </a:r>
            <a:r>
              <a:rPr lang="en-US" altLang="en-US" sz="3200" i="1" dirty="0">
                <a:latin typeface="+mn-lt"/>
                <a:cs typeface="Times New Roman" pitchFamily="18" charset="0"/>
              </a:rPr>
              <a:t>(continued)</a:t>
            </a:r>
            <a:endParaRPr lang="en-GB" altLang="en-US" sz="3200" i="1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52227" name="Object 2"/>
          <p:cNvGraphicFramePr>
            <a:graphicFrameLocks noChangeAspect="1"/>
          </p:cNvGraphicFramePr>
          <p:nvPr/>
        </p:nvGraphicFramePr>
        <p:xfrm>
          <a:off x="5010150" y="344488"/>
          <a:ext cx="1493838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4" name="Equation" r:id="rId3" imgW="571252" imgH="393529" progId="Equation.DSMT4">
                  <p:embed/>
                </p:oleObj>
              </mc:Choice>
              <mc:Fallback>
                <p:oleObj name="Equation" r:id="rId3" imgW="571252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0150" y="344488"/>
                        <a:ext cx="1493838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995738" y="2735263"/>
          <a:ext cx="4667250" cy="314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5" name="Equation" r:id="rId5" imgW="2413000" imgH="1625600" progId="Equation.DSMT4">
                  <p:embed/>
                </p:oleObj>
              </mc:Choice>
              <mc:Fallback>
                <p:oleObj name="Equation" r:id="rId5" imgW="2413000" imgH="1625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2735263"/>
                        <a:ext cx="4667250" cy="314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3" y="1450975"/>
            <a:ext cx="6502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073073" y="4239766"/>
            <a:ext cx="29546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69875" indent="-269875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Points of intersection:	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From A: (2,7; -0,7)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From B: (-0,7; 2,7)</a:t>
            </a:r>
          </a:p>
        </p:txBody>
      </p:sp>
      <p:sp>
        <p:nvSpPr>
          <p:cNvPr id="53251" name="Content Placeholder 2"/>
          <p:cNvSpPr txBox="1">
            <a:spLocks/>
          </p:cNvSpPr>
          <p:nvPr/>
        </p:nvSpPr>
        <p:spPr bwMode="auto">
          <a:xfrm>
            <a:off x="609600" y="561975"/>
            <a:ext cx="10294938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altLang="en-US" sz="3200" dirty="0">
                <a:latin typeface="+mn-lt"/>
                <a:cs typeface="Times New Roman" pitchFamily="18" charset="0"/>
              </a:rPr>
              <a:t>10. </a:t>
            </a:r>
            <a:r>
              <a:rPr lang="en-US" altLang="en-US" sz="3200" i="1" dirty="0">
                <a:latin typeface="+mn-lt"/>
                <a:cs typeface="Times New Roman" pitchFamily="18" charset="0"/>
              </a:rPr>
              <a:t>(continued)</a:t>
            </a:r>
            <a:endParaRPr lang="en-GB" altLang="en-US" sz="3200" i="1" dirty="0">
              <a:latin typeface="+mn-lt"/>
              <a:cs typeface="Times New Roman" pitchFamily="18" charset="0"/>
            </a:endParaRPr>
          </a:p>
        </p:txBody>
      </p:sp>
      <p:pic>
        <p:nvPicPr>
          <p:cNvPr id="53252" name="Picture 44" descr="T:\Troupant\NATED\2014 Nated titles\Mathematics N1\Artworks\Final Artworks\Answers\6.27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306388"/>
            <a:ext cx="56007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919163" y="415925"/>
            <a:ext cx="10294937" cy="1325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3200" b="0" dirty="0">
                <a:cs typeface="Times New Roman" panose="02020603050405020304" pitchFamily="18" charset="0"/>
              </a:rPr>
              <a:t>11.	</a:t>
            </a:r>
            <a:r>
              <a:rPr lang="en-US" altLang="en-US" sz="3600" dirty="0">
                <a:ea typeface="+mn-ea"/>
                <a:cs typeface="+mn-cs"/>
              </a:rPr>
              <a:t>Draw the graphs of the following functions on </a:t>
            </a:r>
            <a:br>
              <a:rPr lang="en-US" altLang="en-US" sz="3600" dirty="0">
                <a:ea typeface="+mn-ea"/>
                <a:cs typeface="+mn-cs"/>
              </a:rPr>
            </a:br>
            <a:r>
              <a:rPr lang="en-US" altLang="en-US" sz="3600" dirty="0">
                <a:ea typeface="+mn-ea"/>
                <a:cs typeface="+mn-cs"/>
              </a:rPr>
              <a:t>	the same axes and read from your graph the point of 	intersection:</a:t>
            </a:r>
            <a:endParaRPr lang="en-GB" altLang="en-US" sz="3600" dirty="0">
              <a:ea typeface="+mn-ea"/>
              <a:cs typeface="+mn-cs"/>
            </a:endParaRPr>
          </a:p>
        </p:txBody>
      </p:sp>
      <p:graphicFrame>
        <p:nvGraphicFramePr>
          <p:cNvPr id="54275" name="Object 3"/>
          <p:cNvGraphicFramePr>
            <a:graphicFrameLocks noChangeAspect="1"/>
          </p:cNvGraphicFramePr>
          <p:nvPr/>
        </p:nvGraphicFramePr>
        <p:xfrm>
          <a:off x="3309938" y="1925638"/>
          <a:ext cx="4538662" cy="1290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2" name="Equation" r:id="rId3" imgW="1473200" imgH="419100" progId="Equation.DSMT4">
                  <p:embed/>
                </p:oleObj>
              </mc:Choice>
              <mc:Fallback>
                <p:oleObj name="Equation" r:id="rId3" imgW="1473200" imgH="4191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9938" y="1925638"/>
                        <a:ext cx="4538662" cy="1290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 txBox="1">
            <a:spLocks/>
          </p:cNvSpPr>
          <p:nvPr/>
        </p:nvSpPr>
        <p:spPr bwMode="auto">
          <a:xfrm>
            <a:off x="609600" y="561975"/>
            <a:ext cx="10294938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altLang="en-US" sz="3200" dirty="0">
                <a:latin typeface="+mn-lt"/>
                <a:cs typeface="Times New Roman" pitchFamily="18" charset="0"/>
              </a:rPr>
              <a:t>11</a:t>
            </a:r>
            <a:r>
              <a:rPr lang="en-US" altLang="en-US" sz="3200" i="1" dirty="0">
                <a:latin typeface="+mn-lt"/>
                <a:cs typeface="Times New Roman" pitchFamily="18" charset="0"/>
              </a:rPr>
              <a:t>. (continued)</a:t>
            </a:r>
            <a:endParaRPr lang="en-GB" altLang="en-US" sz="3200" i="1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55299" name="Object 6"/>
          <p:cNvGraphicFramePr>
            <a:graphicFrameLocks noChangeAspect="1"/>
          </p:cNvGraphicFramePr>
          <p:nvPr/>
        </p:nvGraphicFramePr>
        <p:xfrm>
          <a:off x="4413250" y="979488"/>
          <a:ext cx="2390775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53" name="Equation" r:id="rId3" imgW="774364" imgH="203112" progId="Equation.DSMT4">
                  <p:embed/>
                </p:oleObj>
              </mc:Choice>
              <mc:Fallback>
                <p:oleObj name="Equation" r:id="rId3" imgW="774364" imgH="203112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3250" y="979488"/>
                        <a:ext cx="2390775" cy="62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712913" y="1878013"/>
          <a:ext cx="7167562" cy="239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54" name="Equation" r:id="rId5" imgW="2476500" imgH="825500" progId="Equation.DSMT4">
                  <p:embed/>
                </p:oleObj>
              </mc:Choice>
              <mc:Fallback>
                <p:oleObj name="Equation" r:id="rId5" imgW="2476500" imgH="8255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913" y="1878013"/>
                        <a:ext cx="7167562" cy="239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454275" y="4922838"/>
          <a:ext cx="7059613" cy="126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55" name="Equation" r:id="rId7" imgW="2413000" imgH="431800" progId="Equation.DSMT4">
                  <p:embed/>
                </p:oleObj>
              </mc:Choice>
              <mc:Fallback>
                <p:oleObj name="Equation" r:id="rId7" imgW="2413000" imgH="431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4275" y="4922838"/>
                        <a:ext cx="7059613" cy="1262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2"/>
          <p:cNvSpPr txBox="1">
            <a:spLocks/>
          </p:cNvSpPr>
          <p:nvPr/>
        </p:nvSpPr>
        <p:spPr bwMode="auto">
          <a:xfrm>
            <a:off x="608013" y="344488"/>
            <a:ext cx="10296525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altLang="en-US" sz="3200" dirty="0">
                <a:latin typeface="+mn-lt"/>
                <a:cs typeface="Times New Roman" pitchFamily="18" charset="0"/>
              </a:rPr>
              <a:t>11. </a:t>
            </a:r>
            <a:r>
              <a:rPr lang="en-US" altLang="en-US" sz="3200" i="1" dirty="0">
                <a:latin typeface="+mn-lt"/>
                <a:cs typeface="Times New Roman" pitchFamily="18" charset="0"/>
              </a:rPr>
              <a:t>(continued)</a:t>
            </a:r>
            <a:endParaRPr lang="en-GB" altLang="en-US" sz="3200" i="1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56323" name="Object 2"/>
          <p:cNvGraphicFramePr>
            <a:graphicFrameLocks noChangeAspect="1"/>
          </p:cNvGraphicFramePr>
          <p:nvPr/>
        </p:nvGraphicFramePr>
        <p:xfrm>
          <a:off x="5175250" y="344488"/>
          <a:ext cx="116205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60" name="Equation" r:id="rId3" imgW="444307" imgH="393529" progId="Equation.DSMT4">
                  <p:embed/>
                </p:oleObj>
              </mc:Choice>
              <mc:Fallback>
                <p:oleObj name="Equation" r:id="rId3" imgW="444307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0" y="344488"/>
                        <a:ext cx="1162050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973513" y="2679700"/>
          <a:ext cx="4470400" cy="314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61" name="Equation" r:id="rId5" imgW="2311400" imgH="1625600" progId="Equation.DSMT4">
                  <p:embed/>
                </p:oleObj>
              </mc:Choice>
              <mc:Fallback>
                <p:oleObj name="Equation" r:id="rId5" imgW="2311400" imgH="1625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3513" y="2679700"/>
                        <a:ext cx="4470400" cy="314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517650"/>
            <a:ext cx="6450012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49883" y="4471575"/>
            <a:ext cx="29546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69875" indent="-269875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Points of intersection:	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From A: (4,5; 0,7)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From B: (-1; -3)</a:t>
            </a:r>
          </a:p>
        </p:txBody>
      </p:sp>
      <p:sp>
        <p:nvSpPr>
          <p:cNvPr id="57347" name="Content Placeholder 2"/>
          <p:cNvSpPr txBox="1">
            <a:spLocks/>
          </p:cNvSpPr>
          <p:nvPr/>
        </p:nvSpPr>
        <p:spPr bwMode="auto">
          <a:xfrm>
            <a:off x="609600" y="561975"/>
            <a:ext cx="10294938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altLang="en-US" sz="3200" dirty="0">
                <a:latin typeface="+mn-lt"/>
                <a:cs typeface="Times New Roman" pitchFamily="18" charset="0"/>
              </a:rPr>
              <a:t>11. </a:t>
            </a:r>
            <a:r>
              <a:rPr lang="en-US" altLang="en-US" sz="3200" i="1" dirty="0">
                <a:latin typeface="+mn-lt"/>
                <a:cs typeface="Times New Roman" pitchFamily="18" charset="0"/>
              </a:rPr>
              <a:t>(continued)</a:t>
            </a:r>
            <a:endParaRPr lang="en-GB" altLang="en-US" sz="3200" i="1" dirty="0">
              <a:latin typeface="+mn-lt"/>
              <a:cs typeface="Times New Roman" pitchFamily="18" charset="0"/>
            </a:endParaRPr>
          </a:p>
        </p:txBody>
      </p:sp>
      <p:pic>
        <p:nvPicPr>
          <p:cNvPr id="57348" name="Picture 45" descr="T:\Troupant\NATED\2014 Nated titles\Mathematics N1\Artworks\Final Artworks\Answers\6.28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258763"/>
            <a:ext cx="5713413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919163" y="415925"/>
            <a:ext cx="10294937" cy="1325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3200" b="0" dirty="0">
                <a:cs typeface="Times New Roman" panose="02020603050405020304" pitchFamily="18" charset="0"/>
              </a:rPr>
              <a:t>12.	</a:t>
            </a:r>
            <a:r>
              <a:rPr lang="en-US" altLang="en-US" sz="3600" dirty="0">
                <a:ea typeface="+mn-ea"/>
                <a:cs typeface="+mn-cs"/>
              </a:rPr>
              <a:t>Draw the graphs of the following functions on </a:t>
            </a:r>
            <a:br>
              <a:rPr lang="en-US" altLang="en-US" sz="3600" dirty="0">
                <a:ea typeface="+mn-ea"/>
                <a:cs typeface="+mn-cs"/>
              </a:rPr>
            </a:br>
            <a:r>
              <a:rPr lang="en-US" altLang="en-US" sz="3600" dirty="0">
                <a:ea typeface="+mn-ea"/>
                <a:cs typeface="+mn-cs"/>
              </a:rPr>
              <a:t>	the same axes and read from your graph the point of 	intersection:</a:t>
            </a:r>
            <a:endParaRPr lang="en-GB" altLang="en-US" sz="3600" dirty="0">
              <a:ea typeface="+mn-ea"/>
              <a:cs typeface="+mn-cs"/>
            </a:endParaRPr>
          </a:p>
        </p:txBody>
      </p:sp>
      <p:graphicFrame>
        <p:nvGraphicFramePr>
          <p:cNvPr id="58371" name="Object 3"/>
          <p:cNvGraphicFramePr>
            <a:graphicFrameLocks noChangeAspect="1"/>
          </p:cNvGraphicFramePr>
          <p:nvPr/>
        </p:nvGraphicFramePr>
        <p:xfrm>
          <a:off x="3503613" y="2257425"/>
          <a:ext cx="4148137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8" name="Equation" r:id="rId3" imgW="1346200" imgH="203200" progId="Equation.DSMT4">
                  <p:embed/>
                </p:oleObj>
              </mc:Choice>
              <mc:Fallback>
                <p:oleObj name="Equation" r:id="rId3" imgW="1346200" imgH="203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3613" y="2257425"/>
                        <a:ext cx="4148137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4938" cy="605546"/>
          </a:xfrm>
        </p:spPr>
        <p:txBody>
          <a:bodyPr>
            <a:noAutofit/>
          </a:bodyPr>
          <a:lstStyle/>
          <a:p>
            <a:pPr algn="r"/>
            <a:r>
              <a:rPr lang="en-GB" sz="3600" b="1" dirty="0">
                <a:solidFill>
                  <a:srgbClr val="AC0000"/>
                </a:solidFill>
              </a:rPr>
              <a:t>VIDEO: </a:t>
            </a:r>
            <a:r>
              <a:rPr lang="en-US" sz="3600" b="1" dirty="0">
                <a:solidFill>
                  <a:srgbClr val="AC0000"/>
                </a:solidFill>
              </a:rPr>
              <a:t>Reading and interpreting graphs (Part 2)</a:t>
            </a:r>
            <a:endParaRPr lang="en-GB" sz="3600" b="1" dirty="0">
              <a:solidFill>
                <a:srgbClr val="AC0000"/>
              </a:solidFill>
            </a:endParaRPr>
          </a:p>
        </p:txBody>
      </p:sp>
      <p:pic>
        <p:nvPicPr>
          <p:cNvPr id="2" name="Graphs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6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ontent Placeholder 2"/>
          <p:cNvSpPr txBox="1">
            <a:spLocks/>
          </p:cNvSpPr>
          <p:nvPr/>
        </p:nvSpPr>
        <p:spPr bwMode="auto">
          <a:xfrm>
            <a:off x="609600" y="561975"/>
            <a:ext cx="10294938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altLang="en-US" sz="3200" dirty="0">
                <a:latin typeface="+mn-lt"/>
                <a:cs typeface="Times New Roman" pitchFamily="18" charset="0"/>
              </a:rPr>
              <a:t>12. </a:t>
            </a:r>
            <a:r>
              <a:rPr lang="en-US" altLang="en-US" sz="3200" i="1" dirty="0">
                <a:latin typeface="+mn-lt"/>
                <a:cs typeface="Times New Roman" pitchFamily="18" charset="0"/>
              </a:rPr>
              <a:t>(continued)</a:t>
            </a:r>
            <a:endParaRPr lang="en-GB" altLang="en-US" sz="3200" i="1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59395" name="Object 6"/>
          <p:cNvGraphicFramePr>
            <a:graphicFrameLocks noChangeAspect="1"/>
          </p:cNvGraphicFramePr>
          <p:nvPr/>
        </p:nvGraphicFramePr>
        <p:xfrm>
          <a:off x="4510088" y="979488"/>
          <a:ext cx="2195512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49" name="Equation" r:id="rId3" imgW="710891" imgH="203112" progId="Equation.DSMT4">
                  <p:embed/>
                </p:oleObj>
              </mc:Choice>
              <mc:Fallback>
                <p:oleObj name="Equation" r:id="rId3" imgW="710891" imgH="203112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0088" y="979488"/>
                        <a:ext cx="2195512" cy="62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970088" y="2116138"/>
          <a:ext cx="6653212" cy="191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50" name="Equation" r:id="rId5" imgW="2298700" imgH="660400" progId="Equation.DSMT4">
                  <p:embed/>
                </p:oleObj>
              </mc:Choice>
              <mc:Fallback>
                <p:oleObj name="Equation" r:id="rId5" imgW="2298700" imgH="6604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0088" y="2116138"/>
                        <a:ext cx="6653212" cy="191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476375" y="4637088"/>
          <a:ext cx="6837363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51" name="Equation" r:id="rId7" imgW="2336800" imgH="406400" progId="Equation.DSMT4">
                  <p:embed/>
                </p:oleObj>
              </mc:Choice>
              <mc:Fallback>
                <p:oleObj name="Equation" r:id="rId7" imgW="2336800" imgH="4064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4637088"/>
                        <a:ext cx="6837363" cy="118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/>
          <p:cNvSpPr txBox="1">
            <a:spLocks/>
          </p:cNvSpPr>
          <p:nvPr/>
        </p:nvSpPr>
        <p:spPr bwMode="auto">
          <a:xfrm>
            <a:off x="521493" y="333376"/>
            <a:ext cx="10296525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altLang="en-US" sz="3200" dirty="0">
                <a:latin typeface="+mn-lt"/>
                <a:cs typeface="Times New Roman" pitchFamily="18" charset="0"/>
              </a:rPr>
              <a:t>12. </a:t>
            </a:r>
            <a:r>
              <a:rPr lang="en-US" altLang="en-US" sz="3200" i="1" dirty="0">
                <a:latin typeface="+mn-lt"/>
                <a:cs typeface="Times New Roman" pitchFamily="18" charset="0"/>
              </a:rPr>
              <a:t>(continued)</a:t>
            </a:r>
            <a:endParaRPr lang="en-GB" altLang="en-US" sz="3200" i="1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60419" name="Object 2"/>
          <p:cNvGraphicFramePr>
            <a:graphicFrameLocks noChangeAspect="1"/>
          </p:cNvGraphicFramePr>
          <p:nvPr/>
        </p:nvGraphicFramePr>
        <p:xfrm>
          <a:off x="5240338" y="344488"/>
          <a:ext cx="1030287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6" name="Equation" r:id="rId3" imgW="393529" imgH="393529" progId="Equation.DSMT4">
                  <p:embed/>
                </p:oleObj>
              </mc:Choice>
              <mc:Fallback>
                <p:oleObj name="Equation" r:id="rId3" imgW="393529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0338" y="344488"/>
                        <a:ext cx="1030287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1639888"/>
            <a:ext cx="6707187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0421" name="Object 3"/>
          <p:cNvGraphicFramePr>
            <a:graphicFrameLocks noChangeAspect="1"/>
          </p:cNvGraphicFramePr>
          <p:nvPr/>
        </p:nvGraphicFramePr>
        <p:xfrm>
          <a:off x="3824288" y="2814638"/>
          <a:ext cx="4259262" cy="311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7" name="Equation" r:id="rId6" imgW="2222500" imgH="1625600" progId="Equation.DSMT4">
                  <p:embed/>
                </p:oleObj>
              </mc:Choice>
              <mc:Fallback>
                <p:oleObj name="Equation" r:id="rId6" imgW="2222500" imgH="1625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4288" y="2814638"/>
                        <a:ext cx="4259262" cy="311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49883" y="4562855"/>
            <a:ext cx="29546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69875" indent="-269875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Points of intersection:	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From A: (2; 6)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ZA" altLang="en-US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From B: (-6; -1)</a:t>
            </a:r>
          </a:p>
        </p:txBody>
      </p:sp>
      <p:sp>
        <p:nvSpPr>
          <p:cNvPr id="61443" name="Content Placeholder 2"/>
          <p:cNvSpPr txBox="1">
            <a:spLocks/>
          </p:cNvSpPr>
          <p:nvPr/>
        </p:nvSpPr>
        <p:spPr bwMode="auto">
          <a:xfrm>
            <a:off x="609600" y="561975"/>
            <a:ext cx="10294938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altLang="en-US" sz="3200" dirty="0">
                <a:latin typeface="+mn-lt"/>
                <a:cs typeface="Times New Roman" pitchFamily="18" charset="0"/>
              </a:rPr>
              <a:t>12. </a:t>
            </a:r>
            <a:r>
              <a:rPr lang="en-US" altLang="en-US" sz="3200" i="1" dirty="0">
                <a:latin typeface="+mn-lt"/>
                <a:cs typeface="Times New Roman" pitchFamily="18" charset="0"/>
              </a:rPr>
              <a:t>(continued)</a:t>
            </a:r>
            <a:endParaRPr lang="en-GB" altLang="en-US" sz="3200" i="1" dirty="0">
              <a:latin typeface="+mn-lt"/>
              <a:cs typeface="Times New Roman" pitchFamily="18" charset="0"/>
            </a:endParaRPr>
          </a:p>
        </p:txBody>
      </p:sp>
      <p:pic>
        <p:nvPicPr>
          <p:cNvPr id="61444" name="Picture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64" y="661711"/>
            <a:ext cx="6723062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4938" cy="605546"/>
          </a:xfrm>
        </p:spPr>
        <p:txBody>
          <a:bodyPr>
            <a:noAutofit/>
          </a:bodyPr>
          <a:lstStyle/>
          <a:p>
            <a:pPr algn="r"/>
            <a:r>
              <a:rPr lang="en-GB" sz="3600" b="1" dirty="0">
                <a:solidFill>
                  <a:srgbClr val="AC0000"/>
                </a:solidFill>
              </a:rPr>
              <a:t>VIDEO: </a:t>
            </a:r>
            <a:r>
              <a:rPr lang="en-US" sz="3600" b="1" dirty="0">
                <a:solidFill>
                  <a:srgbClr val="AC0000"/>
                </a:solidFill>
              </a:rPr>
              <a:t>Reading and interpreting graphs (Part 3)</a:t>
            </a:r>
            <a:endParaRPr lang="en-GB" sz="3600" b="1" dirty="0">
              <a:solidFill>
                <a:srgbClr val="AC0000"/>
              </a:solidFill>
            </a:endParaRPr>
          </a:p>
        </p:txBody>
      </p:sp>
      <p:pic>
        <p:nvPicPr>
          <p:cNvPr id="3" name="Graphs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1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Direct and indirect proportionality</a:t>
            </a:r>
            <a:endParaRPr lang="en-GB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 6.1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GB" sz="4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Direct proportionality</a:t>
            </a:r>
            <a:endParaRPr lang="en-GB" altLang="en-US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838200" y="1514475"/>
            <a:ext cx="10294938" cy="1160463"/>
          </a:xfrm>
        </p:spPr>
        <p:txBody>
          <a:bodyPr/>
          <a:lstStyle/>
          <a:p>
            <a:r>
              <a:rPr lang="en-US" altLang="en-US"/>
              <a:t>	As one amount increases, the other amount 	increases at the same rate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825625" y="3289300"/>
            <a:ext cx="2298700" cy="18827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The symbol for </a:t>
            </a:r>
            <a:r>
              <a:rPr lang="en-US" sz="2000" b="1" dirty="0">
                <a:solidFill>
                  <a:schemeClr val="tx1"/>
                </a:solidFill>
              </a:rPr>
              <a:t>proportional</a:t>
            </a:r>
            <a:r>
              <a:rPr lang="en-US" sz="2000" dirty="0">
                <a:solidFill>
                  <a:schemeClr val="tx1"/>
                </a:solidFill>
              </a:rPr>
              <a:t> is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graphicFrame>
        <p:nvGraphicFramePr>
          <p:cNvPr id="17413" name="Object 3"/>
          <p:cNvGraphicFramePr>
            <a:graphicFrameLocks noChangeAspect="1"/>
          </p:cNvGraphicFramePr>
          <p:nvPr/>
        </p:nvGraphicFramePr>
        <p:xfrm>
          <a:off x="2605088" y="4505325"/>
          <a:ext cx="739775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0" name="Equation" r:id="rId3" imgW="152202" imgH="126835" progId="Equation.DSMT4">
                  <p:embed/>
                </p:oleObj>
              </mc:Choice>
              <mc:Fallback>
                <p:oleObj name="Equation" r:id="rId3" imgW="152202" imgH="126835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5088" y="4505325"/>
                        <a:ext cx="739775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5984875" y="4222750"/>
            <a:ext cx="3360738" cy="793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678738" y="2568575"/>
            <a:ext cx="0" cy="3325813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678738" y="2840038"/>
            <a:ext cx="1477962" cy="13684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417" name="Object 18"/>
          <p:cNvGraphicFramePr>
            <a:graphicFrameLocks noChangeAspect="1"/>
          </p:cNvGraphicFramePr>
          <p:nvPr/>
        </p:nvGraphicFramePr>
        <p:xfrm>
          <a:off x="8964613" y="5121275"/>
          <a:ext cx="1228725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1" name="Equation" r:id="rId5" imgW="380835" imgH="165028" progId="Equation.DSMT4">
                  <p:embed/>
                </p:oleObj>
              </mc:Choice>
              <mc:Fallback>
                <p:oleObj name="Equation" r:id="rId5" imgW="380835" imgH="165028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4613" y="5121275"/>
                        <a:ext cx="1228725" cy="53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Indirect/inverse proportionality</a:t>
            </a:r>
            <a:endParaRPr lang="en-GB" altLang="en-US"/>
          </a:p>
        </p:txBody>
      </p:sp>
      <p:sp>
        <p:nvSpPr>
          <p:cNvPr id="18435" name="Content Placeholder 2"/>
          <p:cNvSpPr txBox="1">
            <a:spLocks/>
          </p:cNvSpPr>
          <p:nvPr/>
        </p:nvSpPr>
        <p:spPr bwMode="auto">
          <a:xfrm>
            <a:off x="838200" y="1514475"/>
            <a:ext cx="102949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/>
              <a:t>	As one amount increases, the other amount 	decreases at the same rate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36950" y="2840038"/>
            <a:ext cx="0" cy="332581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000375" y="5648325"/>
            <a:ext cx="346710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>
            <a:off x="3844925" y="3092450"/>
            <a:ext cx="2354263" cy="2205038"/>
          </a:xfrm>
          <a:custGeom>
            <a:avLst/>
            <a:gdLst>
              <a:gd name="connsiteX0" fmla="*/ 13662 w 2353450"/>
              <a:gd name="connsiteY0" fmla="*/ 0 h 2205319"/>
              <a:gd name="connsiteX1" fmla="*/ 349838 w 2353450"/>
              <a:gd name="connsiteY1" fmla="*/ 1842247 h 2205319"/>
              <a:gd name="connsiteX2" fmla="*/ 2353450 w 2353450"/>
              <a:gd name="connsiteY2" fmla="*/ 2205317 h 2205319"/>
              <a:gd name="connsiteX3" fmla="*/ 2353450 w 2353450"/>
              <a:gd name="connsiteY3" fmla="*/ 2205317 h 220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3450" h="2205319">
                <a:moveTo>
                  <a:pt x="13662" y="0"/>
                </a:moveTo>
                <a:cubicBezTo>
                  <a:pt x="-13233" y="737347"/>
                  <a:pt x="-40127" y="1474694"/>
                  <a:pt x="349838" y="1842247"/>
                </a:cubicBezTo>
                <a:cubicBezTo>
                  <a:pt x="739803" y="2209800"/>
                  <a:pt x="2353450" y="2205317"/>
                  <a:pt x="2353450" y="2205317"/>
                </a:cubicBezTo>
                <a:lnTo>
                  <a:pt x="2353450" y="2205317"/>
                </a:lnTo>
              </a:path>
            </a:pathLst>
          </a:custGeom>
          <a:noFill/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aphicFrame>
        <p:nvGraphicFramePr>
          <p:cNvPr id="18439" name="Object 34"/>
          <p:cNvGraphicFramePr>
            <a:graphicFrameLocks noChangeAspect="1"/>
          </p:cNvGraphicFramePr>
          <p:nvPr/>
        </p:nvGraphicFramePr>
        <p:xfrm>
          <a:off x="6813550" y="3148013"/>
          <a:ext cx="1309688" cy="135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6" name="Equation" r:id="rId3" imgW="406224" imgH="418918" progId="Equation.DSMT4">
                  <p:embed/>
                </p:oleObj>
              </mc:Choice>
              <mc:Fallback>
                <p:oleObj name="Equation" r:id="rId3" imgW="406224" imgH="418918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3550" y="3148013"/>
                        <a:ext cx="1309688" cy="1354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325</Words>
  <Application>Microsoft Office PowerPoint</Application>
  <PresentationFormat>Custom</PresentationFormat>
  <Paragraphs>99</Paragraphs>
  <Slides>52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Office Theme</vt:lpstr>
      <vt:lpstr>Equation</vt:lpstr>
      <vt:lpstr>PowerPoint Presentation</vt:lpstr>
      <vt:lpstr>Mathematics</vt:lpstr>
      <vt:lpstr>Algebraic graphs</vt:lpstr>
      <vt:lpstr>VIDEO: Reading and interpreting graphs (Part 1)</vt:lpstr>
      <vt:lpstr>VIDEO: Reading and interpreting graphs (Part 2)</vt:lpstr>
      <vt:lpstr>VIDEO: Reading and interpreting graphs (Part 3)</vt:lpstr>
      <vt:lpstr>Direct and indirect proportionality</vt:lpstr>
      <vt:lpstr>Direct proportionality</vt:lpstr>
      <vt:lpstr>Indirect/inverse proportionality</vt:lpstr>
      <vt:lpstr>PowerPoint Presentation</vt:lpstr>
      <vt:lpstr>Linear graphs</vt:lpstr>
      <vt:lpstr>Cartesian system of coordinates</vt:lpstr>
      <vt:lpstr>Ordered number pairs</vt:lpstr>
      <vt:lpstr>Linear equations</vt:lpstr>
      <vt:lpstr>PowerPoint Presentation</vt:lpstr>
      <vt:lpstr>The rectangular hyperbola</vt:lpstr>
      <vt:lpstr>Rectangular hyperbolas</vt:lpstr>
      <vt:lpstr>Rectangular hyperbolas</vt:lpstr>
      <vt:lpstr>Rectangular hyperbolas</vt:lpstr>
      <vt:lpstr>PowerPoint Presentation</vt:lpstr>
      <vt:lpstr>VIDEO: Common mistakes: Incorrect square root answers</vt:lpstr>
      <vt:lpstr>Summative 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7. Draw the graphs of the following functions on   the same axes and read from your graph the point of  intersection:</vt:lpstr>
      <vt:lpstr>PowerPoint Presentation</vt:lpstr>
      <vt:lpstr>8. Draw the graphs of the following functions on   the same axes and read from your graph the point of  intersection:</vt:lpstr>
      <vt:lpstr>PowerPoint Presentation</vt:lpstr>
      <vt:lpstr>PowerPoint Presentation</vt:lpstr>
      <vt:lpstr>PowerPoint Presentation</vt:lpstr>
      <vt:lpstr>9. Draw the graphs of the following functions on   the same axes and read from your graph the point of  intersection:</vt:lpstr>
      <vt:lpstr>PowerPoint Presentation</vt:lpstr>
      <vt:lpstr>PowerPoint Presentation</vt:lpstr>
      <vt:lpstr>PowerPoint Presentation</vt:lpstr>
      <vt:lpstr>10. Draw the graphs of the following functions on   the same axes and read from your graph the point of  intersection:</vt:lpstr>
      <vt:lpstr>PowerPoint Presentation</vt:lpstr>
      <vt:lpstr>PowerPoint Presentation</vt:lpstr>
      <vt:lpstr>11. Draw the graphs of the following functions on   the same axes and read from your graph the point of  intersection:</vt:lpstr>
      <vt:lpstr>PowerPoint Presentation</vt:lpstr>
      <vt:lpstr>PowerPoint Presentation</vt:lpstr>
      <vt:lpstr>PowerPoint Presentation</vt:lpstr>
      <vt:lpstr>12. Draw the graphs of the following functions on   the same axes and read from your graph the point of  intersection: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Storer</dc:creator>
  <cp:lastModifiedBy>Promise</cp:lastModifiedBy>
  <cp:revision>82</cp:revision>
  <dcterms:created xsi:type="dcterms:W3CDTF">2016-06-09T08:18:09Z</dcterms:created>
  <dcterms:modified xsi:type="dcterms:W3CDTF">2016-09-27T11:47:09Z</dcterms:modified>
</cp:coreProperties>
</file>