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7" r:id="rId2"/>
    <p:sldId id="256" r:id="rId3"/>
    <p:sldId id="257" r:id="rId4"/>
    <p:sldId id="383" r:id="rId5"/>
    <p:sldId id="384" r:id="rId6"/>
    <p:sldId id="385" r:id="rId7"/>
    <p:sldId id="332" r:id="rId8"/>
    <p:sldId id="347" r:id="rId9"/>
    <p:sldId id="331" r:id="rId10"/>
    <p:sldId id="333" r:id="rId11"/>
    <p:sldId id="335" r:id="rId12"/>
    <p:sldId id="377" r:id="rId13"/>
    <p:sldId id="334" r:id="rId14"/>
    <p:sldId id="378" r:id="rId15"/>
    <p:sldId id="336" r:id="rId16"/>
    <p:sldId id="339" r:id="rId17"/>
    <p:sldId id="348" r:id="rId18"/>
    <p:sldId id="349" r:id="rId19"/>
    <p:sldId id="337" r:id="rId20"/>
    <p:sldId id="338" r:id="rId21"/>
    <p:sldId id="379" r:id="rId22"/>
    <p:sldId id="341" r:id="rId23"/>
    <p:sldId id="342" r:id="rId24"/>
    <p:sldId id="343" r:id="rId25"/>
    <p:sldId id="380" r:id="rId26"/>
    <p:sldId id="345" r:id="rId27"/>
    <p:sldId id="346" r:id="rId28"/>
    <p:sldId id="381" r:id="rId29"/>
    <p:sldId id="386" r:id="rId30"/>
    <p:sldId id="376" r:id="rId31"/>
    <p:sldId id="285" r:id="rId32"/>
    <p:sldId id="350" r:id="rId33"/>
    <p:sldId id="351" r:id="rId34"/>
    <p:sldId id="353" r:id="rId35"/>
    <p:sldId id="382" r:id="rId36"/>
    <p:sldId id="358" r:id="rId37"/>
    <p:sldId id="354" r:id="rId38"/>
    <p:sldId id="355" r:id="rId39"/>
    <p:sldId id="356" r:id="rId40"/>
    <p:sldId id="359" r:id="rId41"/>
    <p:sldId id="357" r:id="rId42"/>
    <p:sldId id="360" r:id="rId43"/>
    <p:sldId id="361" r:id="rId44"/>
    <p:sldId id="363" r:id="rId45"/>
    <p:sldId id="362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5" r:id="rId5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54A8"/>
    <a:srgbClr val="0033CC"/>
    <a:srgbClr val="800000"/>
    <a:srgbClr val="5B0E01"/>
    <a:srgbClr val="9A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7519" autoAdjust="0"/>
  </p:normalViewPr>
  <p:slideViewPr>
    <p:cSldViewPr snapToGrid="0">
      <p:cViewPr varScale="1">
        <p:scale>
          <a:sx n="115" d="100"/>
          <a:sy n="115" d="100"/>
        </p:scale>
        <p:origin x="-34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7" Type="http://schemas.openxmlformats.org/officeDocument/2006/relationships/image" Target="../media/image92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5" Type="http://schemas.openxmlformats.org/officeDocument/2006/relationships/image" Target="../media/image116.wmf"/><Relationship Id="rId4" Type="http://schemas.openxmlformats.org/officeDocument/2006/relationships/image" Target="../media/image115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4" Type="http://schemas.openxmlformats.org/officeDocument/2006/relationships/image" Target="../media/image131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6" Type="http://schemas.openxmlformats.org/officeDocument/2006/relationships/image" Target="../media/image145.wmf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48.wmf"/><Relationship Id="rId7" Type="http://schemas.openxmlformats.org/officeDocument/2006/relationships/image" Target="../media/image152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6" Type="http://schemas.openxmlformats.org/officeDocument/2006/relationships/image" Target="../media/image151.wmf"/><Relationship Id="rId11" Type="http://schemas.openxmlformats.org/officeDocument/2006/relationships/image" Target="../media/image156.wmf"/><Relationship Id="rId5" Type="http://schemas.openxmlformats.org/officeDocument/2006/relationships/image" Target="../media/image150.wmf"/><Relationship Id="rId10" Type="http://schemas.openxmlformats.org/officeDocument/2006/relationships/image" Target="../media/image155.wmf"/><Relationship Id="rId4" Type="http://schemas.openxmlformats.org/officeDocument/2006/relationships/image" Target="../media/image149.wmf"/><Relationship Id="rId9" Type="http://schemas.openxmlformats.org/officeDocument/2006/relationships/image" Target="../media/image154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5" Type="http://schemas.openxmlformats.org/officeDocument/2006/relationships/image" Target="../media/image161.wmf"/><Relationship Id="rId4" Type="http://schemas.openxmlformats.org/officeDocument/2006/relationships/image" Target="../media/image16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7" Type="http://schemas.openxmlformats.org/officeDocument/2006/relationships/image" Target="../media/image168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6" Type="http://schemas.openxmlformats.org/officeDocument/2006/relationships/image" Target="../media/image167.wmf"/><Relationship Id="rId5" Type="http://schemas.openxmlformats.org/officeDocument/2006/relationships/image" Target="../media/image166.wmf"/><Relationship Id="rId4" Type="http://schemas.openxmlformats.org/officeDocument/2006/relationships/image" Target="../media/image16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7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5AC594-14C0-4F7B-9940-4888AB213ECE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558FCDD-FF41-434E-9CC0-7B00317D0E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052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5228F4-80CC-4F61-9A92-9C637EEDE12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E2C41C7-9D00-47DF-851A-EE364F6161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159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00BDED-4536-492F-9F19-73F2C99FC300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B9DF21F-63FA-4B3B-B9B0-AA84384F08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912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 marL="804863" indent="-347663">
              <a:spcAft>
                <a:spcPts val="300"/>
              </a:spcAft>
              <a:buFont typeface="Courier New" panose="02070309020205020404" pitchFamily="49" charset="0"/>
              <a:buChar char="o"/>
              <a:defRPr/>
            </a:lvl2pPr>
            <a:lvl3pPr marL="1255713" indent="-341313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4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9261" y="339725"/>
            <a:ext cx="63061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DB4B17-9224-4B51-B67E-C010D9FED11A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A8A71BC-7893-46AF-8C63-33BCD41E43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725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33A61FD-15E7-4116-80E1-84D135873658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E9B9179-86FA-4924-93DE-BAF34FCC9F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355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7D592A-9192-4037-9D16-092FAB631CB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A8BDEEF-218E-4A8D-BDC0-1D8C340EEC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27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D432A4-8A4A-4638-BA95-5D18E3051773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DB01620-123F-43B0-AE6A-0A8C019E2B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685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BC1D8A-DFA3-4669-BA6E-FA41D230B3D5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3959EF6-7AC0-4325-B08E-A4AE749DA2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421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5EE3F9-0DA2-42EC-B46F-6C7285C920FA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6DCE576-004D-4473-9AA4-9B9CFF1797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729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B1FEFA-C1C7-4E0E-B6D3-80C8A8C0BBE3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4FEC0AB-17EA-4E6C-A34F-C22DFF5440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279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005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Mathematics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294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9" b="5542"/>
          <a:stretch>
            <a:fillRect/>
          </a:stretch>
        </p:blipFill>
        <p:spPr bwMode="auto">
          <a:xfrm>
            <a:off x="9269413" y="6326188"/>
            <a:ext cx="2922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89015" y="5356916"/>
            <a:ext cx="890837" cy="8946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7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ts val="60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ts val="30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9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5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1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2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2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2.bin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39.wmf"/><Relationship Id="rId9" Type="http://schemas.openxmlformats.org/officeDocument/2006/relationships/oleObject" Target="../embeddings/oleObject3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4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53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62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60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63.bin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6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69.bin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72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74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7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80.bin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8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oleObject" Target="../embeddings/oleObject86.bin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2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85.bin"/><Relationship Id="rId5" Type="http://schemas.openxmlformats.org/officeDocument/2006/relationships/oleObject" Target="../embeddings/oleObject82.bin"/><Relationship Id="rId15" Type="http://schemas.openxmlformats.org/officeDocument/2006/relationships/oleObject" Target="../embeddings/oleObject87.bin"/><Relationship Id="rId10" Type="http://schemas.openxmlformats.org/officeDocument/2006/relationships/image" Target="../media/image89.wmf"/><Relationship Id="rId4" Type="http://schemas.openxmlformats.org/officeDocument/2006/relationships/image" Target="../media/image86.wmf"/><Relationship Id="rId9" Type="http://schemas.openxmlformats.org/officeDocument/2006/relationships/oleObject" Target="../embeddings/oleObject84.bin"/><Relationship Id="rId14" Type="http://schemas.openxmlformats.org/officeDocument/2006/relationships/image" Target="../media/image91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93.bin"/><Relationship Id="rId3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9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99.bin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5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98.bin"/><Relationship Id="rId5" Type="http://schemas.openxmlformats.org/officeDocument/2006/relationships/oleObject" Target="../embeddings/oleObject95.bin"/><Relationship Id="rId15" Type="http://schemas.openxmlformats.org/officeDocument/2006/relationships/oleObject" Target="../embeddings/oleObject100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97.bin"/><Relationship Id="rId14" Type="http://schemas.openxmlformats.org/officeDocument/2006/relationships/image" Target="../media/image104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oleObject" Target="../embeddings/oleObject106.bin"/><Relationship Id="rId3" Type="http://schemas.openxmlformats.org/officeDocument/2006/relationships/oleObject" Target="../embeddings/oleObject101.bin"/><Relationship Id="rId7" Type="http://schemas.openxmlformats.org/officeDocument/2006/relationships/oleObject" Target="../embeddings/oleObject103.bin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105.bin"/><Relationship Id="rId5" Type="http://schemas.openxmlformats.org/officeDocument/2006/relationships/oleObject" Target="../embeddings/oleObject102.bin"/><Relationship Id="rId10" Type="http://schemas.openxmlformats.org/officeDocument/2006/relationships/image" Target="../media/image109.wmf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104.bin"/><Relationship Id="rId14" Type="http://schemas.openxmlformats.org/officeDocument/2006/relationships/image" Target="../media/image111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oleObject" Target="../embeddings/oleObject112.bin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11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8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111.bin"/><Relationship Id="rId5" Type="http://schemas.openxmlformats.org/officeDocument/2006/relationships/oleObject" Target="../embeddings/oleObject108.bin"/><Relationship Id="rId15" Type="http://schemas.openxmlformats.org/officeDocument/2006/relationships/oleObject" Target="../embeddings/oleObject113.bin"/><Relationship Id="rId10" Type="http://schemas.openxmlformats.org/officeDocument/2006/relationships/image" Target="../media/image115.wmf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110.bin"/><Relationship Id="rId14" Type="http://schemas.openxmlformats.org/officeDocument/2006/relationships/image" Target="../media/image117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13" Type="http://schemas.openxmlformats.org/officeDocument/2006/relationships/oleObject" Target="../embeddings/oleObject119.bin"/><Relationship Id="rId3" Type="http://schemas.openxmlformats.org/officeDocument/2006/relationships/oleObject" Target="../embeddings/oleObject114.bin"/><Relationship Id="rId7" Type="http://schemas.openxmlformats.org/officeDocument/2006/relationships/oleObject" Target="../embeddings/oleObject116.bin"/><Relationship Id="rId12" Type="http://schemas.openxmlformats.org/officeDocument/2006/relationships/image" Target="../media/image1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0.wmf"/><Relationship Id="rId11" Type="http://schemas.openxmlformats.org/officeDocument/2006/relationships/oleObject" Target="../embeddings/oleObject118.bin"/><Relationship Id="rId5" Type="http://schemas.openxmlformats.org/officeDocument/2006/relationships/oleObject" Target="../embeddings/oleObject115.bin"/><Relationship Id="rId10" Type="http://schemas.openxmlformats.org/officeDocument/2006/relationships/image" Target="../media/image122.wmf"/><Relationship Id="rId4" Type="http://schemas.openxmlformats.org/officeDocument/2006/relationships/image" Target="../media/image119.wmf"/><Relationship Id="rId9" Type="http://schemas.openxmlformats.org/officeDocument/2006/relationships/oleObject" Target="../embeddings/oleObject117.bin"/><Relationship Id="rId14" Type="http://schemas.openxmlformats.org/officeDocument/2006/relationships/image" Target="../media/image12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oleObject" Target="../embeddings/oleObject120.bin"/><Relationship Id="rId7" Type="http://schemas.openxmlformats.org/officeDocument/2006/relationships/oleObject" Target="../embeddings/oleObject1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12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123.bin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24.bin"/><Relationship Id="rId10" Type="http://schemas.openxmlformats.org/officeDocument/2006/relationships/image" Target="../media/image131.wmf"/><Relationship Id="rId4" Type="http://schemas.openxmlformats.org/officeDocument/2006/relationships/image" Target="../media/image128.wmf"/><Relationship Id="rId9" Type="http://schemas.openxmlformats.org/officeDocument/2006/relationships/oleObject" Target="../embeddings/oleObject126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oleObject" Target="../embeddings/oleObject127.bin"/><Relationship Id="rId7" Type="http://schemas.openxmlformats.org/officeDocument/2006/relationships/oleObject" Target="../embeddings/oleObject129.bin"/><Relationship Id="rId12" Type="http://schemas.openxmlformats.org/officeDocument/2006/relationships/image" Target="../media/image1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33.wmf"/><Relationship Id="rId11" Type="http://schemas.openxmlformats.org/officeDocument/2006/relationships/oleObject" Target="../embeddings/oleObject131.bin"/><Relationship Id="rId5" Type="http://schemas.openxmlformats.org/officeDocument/2006/relationships/oleObject" Target="../embeddings/oleObject128.bin"/><Relationship Id="rId10" Type="http://schemas.openxmlformats.org/officeDocument/2006/relationships/image" Target="../media/image135.wmf"/><Relationship Id="rId4" Type="http://schemas.openxmlformats.org/officeDocument/2006/relationships/image" Target="../media/image132.wmf"/><Relationship Id="rId9" Type="http://schemas.openxmlformats.org/officeDocument/2006/relationships/oleObject" Target="../embeddings/oleObject130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oleObject" Target="../embeddings/oleObject132.bin"/><Relationship Id="rId7" Type="http://schemas.openxmlformats.org/officeDocument/2006/relationships/oleObject" Target="../embeddings/oleObject1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38.wmf"/><Relationship Id="rId5" Type="http://schemas.openxmlformats.org/officeDocument/2006/relationships/oleObject" Target="../embeddings/oleObject133.bin"/><Relationship Id="rId4" Type="http://schemas.openxmlformats.org/officeDocument/2006/relationships/image" Target="../media/image137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13" Type="http://schemas.openxmlformats.org/officeDocument/2006/relationships/oleObject" Target="../embeddings/oleObject140.bin"/><Relationship Id="rId3" Type="http://schemas.openxmlformats.org/officeDocument/2006/relationships/oleObject" Target="../embeddings/oleObject135.bin"/><Relationship Id="rId7" Type="http://schemas.openxmlformats.org/officeDocument/2006/relationships/oleObject" Target="../embeddings/oleObject137.bin"/><Relationship Id="rId12" Type="http://schemas.openxmlformats.org/officeDocument/2006/relationships/image" Target="../media/image1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41.wmf"/><Relationship Id="rId11" Type="http://schemas.openxmlformats.org/officeDocument/2006/relationships/oleObject" Target="../embeddings/oleObject139.bin"/><Relationship Id="rId5" Type="http://schemas.openxmlformats.org/officeDocument/2006/relationships/oleObject" Target="../embeddings/oleObject136.bin"/><Relationship Id="rId10" Type="http://schemas.openxmlformats.org/officeDocument/2006/relationships/image" Target="../media/image143.wmf"/><Relationship Id="rId4" Type="http://schemas.openxmlformats.org/officeDocument/2006/relationships/image" Target="../media/image140.wmf"/><Relationship Id="rId9" Type="http://schemas.openxmlformats.org/officeDocument/2006/relationships/oleObject" Target="../embeddings/oleObject138.bin"/><Relationship Id="rId14" Type="http://schemas.openxmlformats.org/officeDocument/2006/relationships/image" Target="../media/image145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13" Type="http://schemas.openxmlformats.org/officeDocument/2006/relationships/oleObject" Target="../embeddings/oleObject146.bin"/><Relationship Id="rId18" Type="http://schemas.openxmlformats.org/officeDocument/2006/relationships/image" Target="../media/image153.wmf"/><Relationship Id="rId3" Type="http://schemas.openxmlformats.org/officeDocument/2006/relationships/oleObject" Target="../embeddings/oleObject141.bin"/><Relationship Id="rId21" Type="http://schemas.openxmlformats.org/officeDocument/2006/relationships/oleObject" Target="../embeddings/oleObject150.bin"/><Relationship Id="rId7" Type="http://schemas.openxmlformats.org/officeDocument/2006/relationships/oleObject" Target="../embeddings/oleObject143.bin"/><Relationship Id="rId12" Type="http://schemas.openxmlformats.org/officeDocument/2006/relationships/image" Target="../media/image150.wmf"/><Relationship Id="rId17" Type="http://schemas.openxmlformats.org/officeDocument/2006/relationships/oleObject" Target="../embeddings/oleObject14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2.wmf"/><Relationship Id="rId20" Type="http://schemas.openxmlformats.org/officeDocument/2006/relationships/image" Target="../media/image154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47.wmf"/><Relationship Id="rId11" Type="http://schemas.openxmlformats.org/officeDocument/2006/relationships/oleObject" Target="../embeddings/oleObject145.bin"/><Relationship Id="rId24" Type="http://schemas.openxmlformats.org/officeDocument/2006/relationships/image" Target="../media/image156.wmf"/><Relationship Id="rId5" Type="http://schemas.openxmlformats.org/officeDocument/2006/relationships/oleObject" Target="../embeddings/oleObject142.bin"/><Relationship Id="rId15" Type="http://schemas.openxmlformats.org/officeDocument/2006/relationships/oleObject" Target="../embeddings/oleObject147.bin"/><Relationship Id="rId23" Type="http://schemas.openxmlformats.org/officeDocument/2006/relationships/oleObject" Target="../embeddings/oleObject151.bin"/><Relationship Id="rId10" Type="http://schemas.openxmlformats.org/officeDocument/2006/relationships/image" Target="../media/image149.wmf"/><Relationship Id="rId19" Type="http://schemas.openxmlformats.org/officeDocument/2006/relationships/oleObject" Target="../embeddings/oleObject149.bin"/><Relationship Id="rId4" Type="http://schemas.openxmlformats.org/officeDocument/2006/relationships/image" Target="../media/image146.wmf"/><Relationship Id="rId9" Type="http://schemas.openxmlformats.org/officeDocument/2006/relationships/oleObject" Target="../embeddings/oleObject144.bin"/><Relationship Id="rId14" Type="http://schemas.openxmlformats.org/officeDocument/2006/relationships/image" Target="../media/image151.wmf"/><Relationship Id="rId22" Type="http://schemas.openxmlformats.org/officeDocument/2006/relationships/image" Target="../media/image155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oleObject" Target="../embeddings/oleObject152.bin"/><Relationship Id="rId7" Type="http://schemas.openxmlformats.org/officeDocument/2006/relationships/oleObject" Target="../embeddings/oleObject154.bin"/><Relationship Id="rId12" Type="http://schemas.openxmlformats.org/officeDocument/2006/relationships/image" Target="../media/image1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8.wmf"/><Relationship Id="rId11" Type="http://schemas.openxmlformats.org/officeDocument/2006/relationships/oleObject" Target="../embeddings/oleObject156.bin"/><Relationship Id="rId5" Type="http://schemas.openxmlformats.org/officeDocument/2006/relationships/oleObject" Target="../embeddings/oleObject153.bin"/><Relationship Id="rId10" Type="http://schemas.openxmlformats.org/officeDocument/2006/relationships/image" Target="../media/image160.wmf"/><Relationship Id="rId4" Type="http://schemas.openxmlformats.org/officeDocument/2006/relationships/image" Target="../media/image157.wmf"/><Relationship Id="rId9" Type="http://schemas.openxmlformats.org/officeDocument/2006/relationships/oleObject" Target="../embeddings/oleObject155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13" Type="http://schemas.openxmlformats.org/officeDocument/2006/relationships/oleObject" Target="../embeddings/oleObject162.bin"/><Relationship Id="rId3" Type="http://schemas.openxmlformats.org/officeDocument/2006/relationships/oleObject" Target="../embeddings/oleObject157.bin"/><Relationship Id="rId7" Type="http://schemas.openxmlformats.org/officeDocument/2006/relationships/oleObject" Target="../embeddings/oleObject159.bin"/><Relationship Id="rId12" Type="http://schemas.openxmlformats.org/officeDocument/2006/relationships/image" Target="../media/image16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8.wmf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63.wmf"/><Relationship Id="rId11" Type="http://schemas.openxmlformats.org/officeDocument/2006/relationships/oleObject" Target="../embeddings/oleObject161.bin"/><Relationship Id="rId5" Type="http://schemas.openxmlformats.org/officeDocument/2006/relationships/oleObject" Target="../embeddings/oleObject158.bin"/><Relationship Id="rId15" Type="http://schemas.openxmlformats.org/officeDocument/2006/relationships/oleObject" Target="../embeddings/oleObject163.bin"/><Relationship Id="rId10" Type="http://schemas.openxmlformats.org/officeDocument/2006/relationships/image" Target="../media/image165.wmf"/><Relationship Id="rId4" Type="http://schemas.openxmlformats.org/officeDocument/2006/relationships/image" Target="../media/image162.wmf"/><Relationship Id="rId9" Type="http://schemas.openxmlformats.org/officeDocument/2006/relationships/oleObject" Target="../embeddings/oleObject160.bin"/><Relationship Id="rId14" Type="http://schemas.openxmlformats.org/officeDocument/2006/relationships/image" Target="../media/image16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32" y="2152361"/>
            <a:ext cx="1053670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2016</a:t>
            </a:r>
          </a:p>
          <a:p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88677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How to change the subject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Move everything (except the subject you want) from the left-hand side </a:t>
            </a:r>
            <a:r>
              <a:rPr lang="en-GB" b="1" dirty="0"/>
              <a:t>to the right-hand side</a:t>
            </a:r>
            <a:r>
              <a:rPr lang="en-GB" dirty="0"/>
              <a:t> by:</a:t>
            </a:r>
          </a:p>
          <a:p>
            <a:pPr lvl="1">
              <a:defRPr/>
            </a:pPr>
            <a:r>
              <a:rPr lang="en-GB" sz="3200" dirty="0"/>
              <a:t>Doing the </a:t>
            </a:r>
            <a:r>
              <a:rPr lang="en-GB" sz="3200" b="1" dirty="0"/>
              <a:t>opposite</a:t>
            </a:r>
            <a:r>
              <a:rPr lang="en-GB" sz="3200" dirty="0"/>
              <a:t> of the sign to </a:t>
            </a:r>
            <a:r>
              <a:rPr lang="en-GB" sz="3200" b="1" dirty="0"/>
              <a:t>both sides </a:t>
            </a:r>
            <a:r>
              <a:rPr lang="en-GB" sz="3200" dirty="0"/>
              <a:t>of the equation.</a:t>
            </a:r>
          </a:p>
          <a:p>
            <a:pPr marL="0" lvl="1" indent="0">
              <a:buFont typeface="Courier New" panose="02070309020205020404" pitchFamily="49" charset="0"/>
              <a:buNone/>
              <a:defRPr/>
            </a:pPr>
            <a:endParaRPr lang="en-GB" sz="3200" dirty="0">
              <a:cs typeface="Times New Roman" panose="02020603050405020304" pitchFamily="18" charset="0"/>
            </a:endParaRPr>
          </a:p>
          <a:p>
            <a:pPr marL="457200" lvl="1" indent="0">
              <a:buFont typeface="Courier New" panose="02070309020205020404" pitchFamily="49" charset="0"/>
              <a:buNone/>
              <a:defRPr/>
            </a:pPr>
            <a:endParaRPr lang="en-GB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4938" cy="739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4450"/>
            <a:ext cx="10294938" cy="4972050"/>
          </a:xfrm>
        </p:spPr>
        <p:txBody>
          <a:bodyPr/>
          <a:lstStyle/>
          <a:p>
            <a:pPr marL="0" lvl="1" indent="0"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None/>
              <a:defRPr/>
            </a:pPr>
            <a:r>
              <a:rPr lang="en-GB" dirty="0">
                <a:cs typeface="Times New Roman" panose="02020603050405020304" pitchFamily="18" charset="0"/>
              </a:rPr>
              <a:t>Make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cs typeface="Times New Roman" panose="02020603050405020304" pitchFamily="18" charset="0"/>
              </a:rPr>
              <a:t>the subject of the formula in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+ 3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0">
              <a:spcBef>
                <a:spcPts val="1000"/>
              </a:spcBef>
              <a:spcAft>
                <a:spcPts val="1200"/>
              </a:spcAft>
              <a:buFont typeface="Courier New" panose="02070309020205020404" pitchFamily="49" charset="0"/>
              <a:buNone/>
              <a:defRPr/>
            </a:pPr>
            <a:r>
              <a:rPr lang="en-GB" sz="2000" dirty="0">
                <a:cs typeface="Times New Roman" panose="02020603050405020304" pitchFamily="18" charset="0"/>
              </a:rPr>
              <a:t>[This means you need to solve for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000" dirty="0">
                <a:cs typeface="Times New Roman" panose="02020603050405020304" pitchFamily="18" charset="0"/>
              </a:rPr>
              <a:t>]</a:t>
            </a:r>
          </a:p>
          <a:p>
            <a:pPr marL="2247900" indent="0">
              <a:buFont typeface="Arial" charset="0"/>
              <a:buNone/>
              <a:tabLst>
                <a:tab pos="5029200" algn="l"/>
              </a:tabLst>
              <a:defRPr/>
            </a:pP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+ 3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	</a:t>
            </a:r>
          </a:p>
          <a:p>
            <a:pPr marL="5105400" indent="-5105400">
              <a:buFont typeface="Arial" charset="0"/>
              <a:buNone/>
              <a:tabLst>
                <a:tab pos="5029200" algn="l"/>
              </a:tabLst>
              <a:defRPr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 2 + 3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x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pPr marL="990600" indent="0">
              <a:buFont typeface="Arial" charset="0"/>
              <a:buNone/>
              <a:defRPr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2 + 3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 </a:t>
            </a:r>
          </a:p>
          <a:p>
            <a:pPr marL="1524000" indent="0">
              <a:buFont typeface="Arial" charset="0"/>
              <a:buNone/>
              <a:tabLst>
                <a:tab pos="5029200" algn="l"/>
              </a:tabLst>
              <a:defRPr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 3 = (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2)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 3</a:t>
            </a:r>
            <a:endParaRPr lang="en-GB" sz="2800" dirty="0"/>
          </a:p>
          <a:p>
            <a:pPr marL="0" indent="0">
              <a:buFont typeface="Arial" charset="0"/>
              <a:buNone/>
              <a:defRPr/>
            </a:pPr>
            <a:endParaRPr lang="en-GB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868613" y="4708525"/>
          <a:ext cx="1679575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Equation" r:id="rId3" imgW="723586" imgH="393529" progId="Equation.DSMT4">
                  <p:embed/>
                </p:oleObj>
              </mc:Choice>
              <mc:Fallback>
                <p:oleObj name="Equation" r:id="rId3" imgW="723586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4708525"/>
                        <a:ext cx="1679575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00750" y="2895600"/>
            <a:ext cx="5181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Times New Roman" panose="02020603050405020304" pitchFamily="18" charset="0"/>
              </a:rPr>
              <a:t>[Swap the sides of the equation since it can be read in both directions]</a:t>
            </a:r>
            <a:endParaRPr lang="en-GB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50" y="3676650"/>
            <a:ext cx="548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Times New Roman" panose="02020603050405020304" pitchFamily="18" charset="0"/>
              </a:rPr>
              <a:t>[Subtract 2 from both sides to cancel +2]</a:t>
            </a:r>
            <a:endParaRPr lang="en-GB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0750" y="4229100"/>
            <a:ext cx="40767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Times New Roman" panose="02020603050405020304" pitchFamily="18" charset="0"/>
              </a:rPr>
              <a:t>[Divide both sides by 3 to cancel 3×]</a:t>
            </a:r>
            <a:endParaRPr lang="en-GB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50" y="4795838"/>
            <a:ext cx="40767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Times New Roman" panose="02020603050405020304" pitchFamily="18" charset="0"/>
              </a:rPr>
              <a:t>[Now the subject of the formula is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dirty="0">
                <a:latin typeface="+mn-lt"/>
                <a:cs typeface="Times New Roman" panose="02020603050405020304" pitchFamily="18" charset="0"/>
              </a:rPr>
              <a:t>]</a:t>
            </a:r>
            <a:endParaRPr lang="en-GB" i="1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5.1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65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0483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Technical formulae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0125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altLang="en-US" dirty="0"/>
              <a:t>Are mathematical equations used in industry to calculate certain quantities</a:t>
            </a:r>
          </a:p>
          <a:p>
            <a:pPr>
              <a:spcAft>
                <a:spcPts val="1200"/>
              </a:spcAft>
            </a:pPr>
            <a:r>
              <a:rPr lang="en-GB" altLang="en-US" dirty="0"/>
              <a:t>Work the same as a standard mathematical equation</a:t>
            </a:r>
          </a:p>
          <a:p>
            <a:pPr>
              <a:spcAft>
                <a:spcPts val="1200"/>
              </a:spcAft>
            </a:pPr>
            <a:r>
              <a:rPr lang="en-GB" altLang="en-US" dirty="0"/>
              <a:t>The subject of the equation is the single term on the left-hand side of the = sign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5.2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67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253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/>
              <a:t>Speed, distance, time and revolutions</a:t>
            </a:r>
            <a:endParaRPr lang="en-GB" altLang="en-US" b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4000" dirty="0"/>
              <a:t>Unit 5.2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Units of measurement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1241425"/>
          </a:xfrm>
        </p:spPr>
        <p:txBody>
          <a:bodyPr/>
          <a:lstStyle/>
          <a:p>
            <a:pPr>
              <a:defRPr/>
            </a:pPr>
            <a:r>
              <a:rPr lang="en-GB" dirty="0"/>
              <a:t>Check unit are correct</a:t>
            </a:r>
            <a:br>
              <a:rPr lang="en-GB" dirty="0"/>
            </a:br>
            <a:r>
              <a:rPr lang="en-GB" dirty="0"/>
              <a:t>e.g. meters and seconds </a:t>
            </a:r>
            <a:r>
              <a:rPr lang="en-GB" i="1" dirty="0"/>
              <a:t>not</a:t>
            </a:r>
            <a:r>
              <a:rPr lang="en-GB" dirty="0"/>
              <a:t> meters and hours</a:t>
            </a:r>
          </a:p>
          <a:p>
            <a:pPr marL="0" indent="0">
              <a:buFont typeface="Arial" charset="0"/>
              <a:buNone/>
              <a:defRPr/>
            </a:pP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91898"/>
              </p:ext>
            </p:extLst>
          </p:nvPr>
        </p:nvGraphicFramePr>
        <p:xfrm>
          <a:off x="1193800" y="3176588"/>
          <a:ext cx="6921499" cy="280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6375">
                <a:tc>
                  <a:txBody>
                    <a:bodyPr/>
                    <a:lstStyle/>
                    <a:p>
                      <a:r>
                        <a:rPr lang="en-GB" sz="2000" dirty="0"/>
                        <a:t>Quantity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Units option 1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Units option 2</a:t>
                      </a:r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6181">
                <a:tc>
                  <a:txBody>
                    <a:bodyPr/>
                    <a:lstStyle/>
                    <a:p>
                      <a:r>
                        <a:rPr lang="en-GB" sz="2000" dirty="0"/>
                        <a:t>Speed (</a:t>
                      </a:r>
                      <a:r>
                        <a:rPr lang="en-GB" sz="2000" i="1" dirty="0"/>
                        <a:t>v</a:t>
                      </a:r>
                      <a:r>
                        <a:rPr lang="en-GB" sz="2000" dirty="0"/>
                        <a:t>)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kilometres per hour</a:t>
                      </a:r>
                    </a:p>
                    <a:p>
                      <a:r>
                        <a:rPr lang="en-GB" sz="2000" dirty="0"/>
                        <a:t>km/h</a:t>
                      </a:r>
                    </a:p>
                    <a:p>
                      <a:r>
                        <a:rPr lang="en-GB" sz="2000" dirty="0" err="1"/>
                        <a:t>km.h</a:t>
                      </a:r>
                      <a:r>
                        <a:rPr lang="en-GB" sz="2000" baseline="30000" dirty="0"/>
                        <a:t>–1</a:t>
                      </a:r>
                      <a:endParaRPr lang="en-GB" sz="20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Metres per second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m/s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/>
                        <a:t>m.s</a:t>
                      </a:r>
                      <a:r>
                        <a:rPr lang="en-GB" sz="2000" baseline="30000" dirty="0"/>
                        <a:t>–1</a:t>
                      </a:r>
                      <a:endParaRPr lang="en-GB" sz="2000" dirty="0"/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1278">
                <a:tc>
                  <a:txBody>
                    <a:bodyPr/>
                    <a:lstStyle/>
                    <a:p>
                      <a:r>
                        <a:rPr lang="en-GB" sz="2000" dirty="0"/>
                        <a:t>Distance (</a:t>
                      </a:r>
                      <a:r>
                        <a:rPr lang="en-GB" sz="2000" i="1" dirty="0"/>
                        <a:t>s</a:t>
                      </a:r>
                      <a:r>
                        <a:rPr lang="en-GB" sz="2000" dirty="0"/>
                        <a:t>)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kilometres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km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/>
                        <a:t>metres</a:t>
                      </a:r>
                      <a:endParaRPr lang="en-GB" sz="20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m</a:t>
                      </a:r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278">
                <a:tc>
                  <a:txBody>
                    <a:bodyPr/>
                    <a:lstStyle/>
                    <a:p>
                      <a:r>
                        <a:rPr lang="en-GB" sz="2000" dirty="0"/>
                        <a:t>Time (</a:t>
                      </a:r>
                      <a:r>
                        <a:rPr lang="en-GB" sz="2000" i="1" dirty="0"/>
                        <a:t>t</a:t>
                      </a:r>
                      <a:r>
                        <a:rPr lang="en-GB" sz="2000" dirty="0"/>
                        <a:t>)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hours</a:t>
                      </a:r>
                    </a:p>
                    <a:p>
                      <a:r>
                        <a:rPr lang="en-GB" sz="2000" dirty="0"/>
                        <a:t>h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seconds </a:t>
                      </a:r>
                    </a:p>
                    <a:p>
                      <a:r>
                        <a:rPr lang="en-GB" sz="2000" dirty="0"/>
                        <a:t>s</a:t>
                      </a:r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Converting between units</a:t>
            </a:r>
          </a:p>
        </p:txBody>
      </p:sp>
      <p:sp>
        <p:nvSpPr>
          <p:cNvPr id="2560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1352550" algn="l"/>
                <a:tab pos="1885950" algn="l"/>
                <a:tab pos="4572000" algn="l"/>
              </a:tabLst>
            </a:pPr>
            <a:r>
              <a:rPr lang="en-GB" altLang="en-US"/>
              <a:t>1 km	=	1 000 m 	[× 1 000]</a:t>
            </a:r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r>
              <a:rPr lang="en-GB" altLang="en-US"/>
              <a:t>1 m	=	0,001 km	[</a:t>
            </a:r>
            <a:r>
              <a:rPr lang="en-GB" altLang="en-US">
                <a:sym typeface="Symbol" pitchFamily="18" charset="2"/>
              </a:rPr>
              <a:t></a:t>
            </a:r>
            <a:r>
              <a:rPr lang="en-GB" altLang="en-US"/>
              <a:t> 1 000]</a:t>
            </a:r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r>
              <a:rPr lang="en-GB" altLang="en-US"/>
              <a:t>1 min	=	60 s	[× 60]</a:t>
            </a:r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r>
              <a:rPr lang="en-GB" altLang="en-US"/>
              <a:t>1 h	=	60 min	[× 60]</a:t>
            </a:r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r>
              <a:rPr lang="en-GB" altLang="en-US"/>
              <a:t>1 h	=	3 600 s	[× 60 × 60]</a:t>
            </a:r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endParaRPr lang="en-GB" altLang="en-US"/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endParaRPr lang="en-GB" altLang="en-US"/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endParaRPr lang="en-GB" altLang="en-US"/>
          </a:p>
          <a:p>
            <a:pPr>
              <a:tabLst>
                <a:tab pos="1352550" algn="l"/>
                <a:tab pos="1885950" algn="l"/>
                <a:tab pos="4572000" algn="l"/>
              </a:tabLst>
            </a:pPr>
            <a:endParaRPr lang="en-GB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Converting between units</a:t>
            </a:r>
            <a:r>
              <a:rPr lang="en-GB" altLang="en-US" sz="3600" b="0" i="1"/>
              <a:t> (continued)</a:t>
            </a:r>
            <a:endParaRPr lang="en-GB" altLang="en-US" b="0" i="1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52500" y="1771650"/>
            <a:ext cx="10294938" cy="876300"/>
          </a:xfrm>
        </p:spPr>
        <p:txBody>
          <a:bodyPr/>
          <a:lstStyle/>
          <a:p>
            <a:pPr>
              <a:tabLst>
                <a:tab pos="1981200" algn="l"/>
                <a:tab pos="2781300" algn="l"/>
                <a:tab pos="5029200" algn="l"/>
              </a:tabLst>
            </a:pPr>
            <a:r>
              <a:rPr lang="en-GB" altLang="en-US"/>
              <a:t>To convert </a:t>
            </a:r>
            <a:r>
              <a:rPr lang="en-GB" altLang="en-US" b="1"/>
              <a:t>km/h</a:t>
            </a:r>
            <a:r>
              <a:rPr lang="en-GB" altLang="en-US"/>
              <a:t> to </a:t>
            </a:r>
            <a:r>
              <a:rPr lang="en-GB" altLang="en-US" b="1"/>
              <a:t>m/s</a:t>
            </a:r>
            <a:r>
              <a:rPr lang="en-GB" altLang="en-US"/>
              <a:t> divide by         because: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04913" y="2713038"/>
          <a:ext cx="3721100" cy="250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6" name="Equation" r:id="rId3" imgW="1244600" imgH="838200" progId="Equation.DSMT4">
                  <p:embed/>
                </p:oleObj>
              </mc:Choice>
              <mc:Fallback>
                <p:oleObj name="Equation" r:id="rId3" imgW="1244600" imgH="838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913" y="2713038"/>
                        <a:ext cx="3721100" cy="250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3"/>
          <p:cNvGraphicFramePr>
            <a:graphicFrameLocks noChangeAspect="1"/>
          </p:cNvGraphicFramePr>
          <p:nvPr/>
        </p:nvGraphicFramePr>
        <p:xfrm>
          <a:off x="7543800" y="1579563"/>
          <a:ext cx="6667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7" name="Equation" r:id="rId5" imgW="266584" imgH="418918" progId="Equation.DSMT4">
                  <p:embed/>
                </p:oleObj>
              </mc:Choice>
              <mc:Fallback>
                <p:oleObj name="Equation" r:id="rId5" imgW="266584" imgH="41891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579563"/>
                        <a:ext cx="66675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Speed</a:t>
            </a: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914400" y="2074863"/>
          <a:ext cx="4038600" cy="300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Equation" r:id="rId3" imgW="1091726" imgH="812447" progId="Equation.DSMT4">
                  <p:embed/>
                </p:oleObj>
              </mc:Choice>
              <mc:Fallback>
                <p:oleObj name="Equation" r:id="rId3" imgW="1091726" imgH="81244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74863"/>
                        <a:ext cx="4038600" cy="300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62700" y="2133600"/>
            <a:ext cx="4152900" cy="2678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/>
              <a:t>Remember to convert to the correct units of measurement – either: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Meters and seconds</a:t>
            </a:r>
          </a:p>
          <a:p>
            <a:pPr>
              <a:defRPr/>
            </a:pPr>
            <a:r>
              <a:rPr lang="en-GB" sz="2800" dirty="0"/>
              <a:t>or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Kilometres and hours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Mathematics</a:t>
            </a:r>
            <a:endParaRPr lang="en-GB" altLang="en-US" sz="6600" dirty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N1</a:t>
            </a:r>
            <a:endParaRPr lang="en-GB" altLang="en-US" sz="3600" dirty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Distance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915988" y="1949450"/>
          <a:ext cx="74660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Equation" r:id="rId3" imgW="2019300" imgH="406400" progId="Equation.DSMT4">
                  <p:embed/>
                </p:oleObj>
              </mc:Choice>
              <mc:Fallback>
                <p:oleObj name="Equation" r:id="rId3" imgW="2019300" imgH="406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1949450"/>
                        <a:ext cx="7466012" cy="150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5.3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71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9699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/>
              <a:t>1 revolution = 360° = one complete turn</a:t>
            </a:r>
          </a:p>
          <a:p>
            <a:pPr>
              <a:defRPr/>
            </a:pPr>
            <a:endParaRPr lang="en-GB" sz="3200" dirty="0"/>
          </a:p>
          <a:p>
            <a:pPr>
              <a:defRPr/>
            </a:pPr>
            <a:r>
              <a:rPr lang="en-GB" sz="3200" dirty="0"/>
              <a:t>Distance moved on circumference (</a:t>
            </a:r>
            <a:r>
              <a:rPr lang="en-GB" sz="3200" i="1" dirty="0"/>
              <a:t>s</a:t>
            </a:r>
            <a:r>
              <a:rPr lang="en-GB" sz="3200" dirty="0"/>
              <a:t>):</a:t>
            </a:r>
          </a:p>
          <a:p>
            <a:pPr marL="723900" indent="0">
              <a:buFont typeface="Arial" charset="0"/>
              <a:buNone/>
              <a:defRPr/>
            </a:pPr>
            <a:r>
              <a:rPr lang="en-GB" i="1" dirty="0"/>
              <a:t>s </a:t>
            </a:r>
            <a:r>
              <a:rPr lang="en-GB" dirty="0"/>
              <a:t>=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i="1" dirty="0" err="1">
                <a:cs typeface="Times New Roman" panose="02020603050405020304" pitchFamily="18" charset="0"/>
              </a:rPr>
              <a:t>DN</a:t>
            </a:r>
            <a:endParaRPr lang="en-US" i="1" dirty="0">
              <a:cs typeface="Times New Roman" panose="02020603050405020304" pitchFamily="18" charset="0"/>
            </a:endParaRPr>
          </a:p>
          <a:p>
            <a:pPr marL="266700" indent="0">
              <a:buFont typeface="Arial" charset="0"/>
              <a:buNone/>
              <a:defRPr/>
            </a:pPr>
            <a:r>
              <a:rPr lang="en-GB" sz="2800" dirty="0"/>
              <a:t>Where: </a:t>
            </a:r>
          </a:p>
          <a:p>
            <a:pPr marL="723900" indent="0">
              <a:buFont typeface="Arial" charset="0"/>
              <a:buNone/>
              <a:defRPr/>
            </a:pPr>
            <a:r>
              <a:rPr lang="en-GB" sz="2800" i="1" dirty="0"/>
              <a:t>N</a:t>
            </a:r>
            <a:r>
              <a:rPr lang="en-GB" sz="2800" dirty="0"/>
              <a:t> = number of revolutions</a:t>
            </a:r>
          </a:p>
          <a:p>
            <a:pPr marL="723900" indent="0">
              <a:buFont typeface="Arial" charset="0"/>
              <a:buNone/>
              <a:defRPr/>
            </a:pPr>
            <a:r>
              <a:rPr lang="en-GB" sz="2800" i="1" dirty="0"/>
              <a:t>D</a:t>
            </a:r>
            <a:r>
              <a:rPr lang="en-GB" sz="2800" dirty="0"/>
              <a:t> = diameter</a:t>
            </a:r>
          </a:p>
          <a:p>
            <a:pPr>
              <a:defRPr/>
            </a:pPr>
            <a:endParaRPr lang="en-US" sz="3200" i="1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3200" i="1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Rotational frequency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3200" dirty="0"/>
              <a:t>Revolutions per </a:t>
            </a:r>
            <a:r>
              <a:rPr lang="en-GB" altLang="en-US" sz="3200" b="1" dirty="0"/>
              <a:t>minute</a:t>
            </a:r>
            <a:r>
              <a:rPr lang="en-GB" altLang="en-US" sz="3200" dirty="0"/>
              <a:t> (rpm or r/min) = number of complete turns per minute</a:t>
            </a:r>
          </a:p>
          <a:p>
            <a:endParaRPr lang="en-GB" altLang="en-US" sz="3200" dirty="0"/>
          </a:p>
          <a:p>
            <a:r>
              <a:rPr lang="en-GB" altLang="en-US" sz="3200" dirty="0"/>
              <a:t>Revolutions per </a:t>
            </a:r>
            <a:r>
              <a:rPr lang="en-GB" altLang="en-US" sz="3200" b="1" dirty="0"/>
              <a:t>second</a:t>
            </a:r>
            <a:r>
              <a:rPr lang="en-GB" altLang="en-US" sz="3200" dirty="0"/>
              <a:t> (r/s) = number of complete turns per second</a:t>
            </a:r>
          </a:p>
          <a:p>
            <a:endParaRPr lang="en-GB" altLang="en-US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Circumferential speed (</a:t>
            </a:r>
            <a:r>
              <a:rPr lang="en-GB" altLang="en-US" i="1"/>
              <a:t>v</a:t>
            </a:r>
            <a:r>
              <a:rPr lang="en-GB" altLang="en-US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3900" indent="0">
              <a:buFont typeface="Arial" charset="0"/>
              <a:buNone/>
              <a:defRPr/>
            </a:pPr>
            <a:r>
              <a:rPr lang="en-GB" sz="4000" i="1" dirty="0"/>
              <a:t>v </a:t>
            </a:r>
            <a:r>
              <a:rPr lang="en-GB" sz="4000" dirty="0"/>
              <a:t>= </a:t>
            </a:r>
            <a:r>
              <a:rPr lang="el-G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4000" i="1" dirty="0" err="1">
                <a:cs typeface="Times New Roman" panose="02020603050405020304" pitchFamily="18" charset="0"/>
              </a:rPr>
              <a:t>DN</a:t>
            </a:r>
            <a:endParaRPr lang="en-US" sz="4000" i="1" dirty="0">
              <a:cs typeface="Times New Roman" panose="02020603050405020304" pitchFamily="18" charset="0"/>
            </a:endParaRPr>
          </a:p>
          <a:p>
            <a:pPr marL="1428750" indent="-1428750">
              <a:buFont typeface="Arial" charset="0"/>
              <a:buNone/>
              <a:defRPr/>
            </a:pPr>
            <a:endParaRPr lang="en-GB" dirty="0"/>
          </a:p>
          <a:p>
            <a:pPr marL="1428750" indent="-1428750">
              <a:buFont typeface="Arial" charset="0"/>
              <a:buNone/>
              <a:defRPr/>
            </a:pPr>
            <a:r>
              <a:rPr lang="en-GB" dirty="0"/>
              <a:t>Where:</a:t>
            </a:r>
          </a:p>
          <a:p>
            <a:pPr marL="723900" indent="0">
              <a:buFont typeface="Arial" charset="0"/>
              <a:buNone/>
              <a:defRPr/>
            </a:pPr>
            <a:r>
              <a:rPr lang="en-GB" i="1" dirty="0"/>
              <a:t>N</a:t>
            </a:r>
            <a:r>
              <a:rPr lang="en-GB" dirty="0"/>
              <a:t> = </a:t>
            </a:r>
            <a:r>
              <a:rPr lang="en-US" dirty="0"/>
              <a:t>rotational </a:t>
            </a:r>
            <a:r>
              <a:rPr lang="en-US" b="1" dirty="0"/>
              <a:t>frequency</a:t>
            </a:r>
            <a:r>
              <a:rPr lang="en-US" dirty="0"/>
              <a:t> in r/s or r/min</a:t>
            </a:r>
            <a:r>
              <a:rPr lang="en-GB" dirty="0"/>
              <a:t> </a:t>
            </a:r>
          </a:p>
          <a:p>
            <a:pPr marL="723900" indent="0">
              <a:buFont typeface="Arial" charset="0"/>
              <a:buNone/>
              <a:defRPr/>
            </a:pPr>
            <a:r>
              <a:rPr lang="en-GB" i="1" dirty="0"/>
              <a:t>D</a:t>
            </a:r>
            <a:r>
              <a:rPr lang="en-GB" dirty="0"/>
              <a:t> = diameter</a:t>
            </a:r>
          </a:p>
          <a:p>
            <a:pPr marL="723900" indent="0">
              <a:buFont typeface="Arial" charset="0"/>
              <a:buNone/>
              <a:defRPr/>
            </a:pPr>
            <a:endParaRPr lang="en-US" i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5.4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76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33795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/>
              <a:t>Compiling and solving linear equations</a:t>
            </a:r>
            <a:endParaRPr lang="en-GB" altLang="en-US" b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4000" dirty="0"/>
              <a:t>Unit 5.3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Substitution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GB" altLang="en-US"/>
              <a:t>Use a </a:t>
            </a:r>
            <a:r>
              <a:rPr lang="en-GB" altLang="en-US" b="1"/>
              <a:t>variable</a:t>
            </a:r>
            <a:r>
              <a:rPr lang="en-GB" altLang="en-US"/>
              <a:t> (for example </a:t>
            </a:r>
            <a:r>
              <a:rPr lang="en-GB" alt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/>
              <a:t>) to represent the </a:t>
            </a:r>
            <a:r>
              <a:rPr lang="en-GB" altLang="en-US" b="1"/>
              <a:t>unknown </a:t>
            </a:r>
            <a:r>
              <a:rPr lang="en-GB" altLang="en-US"/>
              <a:t>amount.</a:t>
            </a:r>
          </a:p>
          <a:p>
            <a:pPr>
              <a:spcAft>
                <a:spcPts val="1800"/>
              </a:spcAft>
            </a:pPr>
            <a:r>
              <a:rPr lang="en-GB" altLang="en-US"/>
              <a:t>Make the variable the subject of the formula.</a:t>
            </a:r>
          </a:p>
          <a:p>
            <a:pPr>
              <a:spcAft>
                <a:spcPts val="1800"/>
              </a:spcAft>
            </a:pPr>
            <a:r>
              <a:rPr lang="en-GB" altLang="en-US"/>
              <a:t>Once you solve for a specific variable you can substitute (replace) this variable in another equation with the solution you found.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5.5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79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33795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  <p:extLst>
      <p:ext uri="{BB962C8B-B14F-4D97-AF65-F5344CB8AC3E}">
        <p14:creationId xmlns:p14="http://schemas.microsoft.com/office/powerpoint/2010/main" val="3570994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2900" b="1" dirty="0">
                <a:solidFill>
                  <a:srgbClr val="AC0000"/>
                </a:solidFill>
              </a:rPr>
              <a:t>VIDEO: </a:t>
            </a:r>
            <a:r>
              <a:rPr lang="en-US" sz="2900" b="1" dirty="0">
                <a:solidFill>
                  <a:srgbClr val="AC0000"/>
                </a:solidFill>
              </a:rPr>
              <a:t>Tips and tricks: Check your workings through substitution</a:t>
            </a:r>
            <a:endParaRPr lang="en-GB" sz="2900" b="1" dirty="0">
              <a:solidFill>
                <a:srgbClr val="AC0000"/>
              </a:solidFill>
            </a:endParaRPr>
          </a:p>
        </p:txBody>
      </p:sp>
      <p:pic>
        <p:nvPicPr>
          <p:cNvPr id="2" name="Substit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Equations, word problems and manipulation of formulae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 5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4545013" cy="2852737"/>
          </a:xfrm>
        </p:spPr>
        <p:txBody>
          <a:bodyPr/>
          <a:lstStyle/>
          <a:p>
            <a:r>
              <a:rPr lang="en-US" altLang="en-US" dirty="0"/>
              <a:t>Summative </a:t>
            </a:r>
            <a:br>
              <a:rPr lang="en-US" altLang="en-US" dirty="0"/>
            </a:br>
            <a:r>
              <a:rPr lang="en-US" altLang="en-US" dirty="0"/>
              <a:t>activity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4521200" cy="1500187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sz="4000" dirty="0"/>
              <a:t>Module 5</a:t>
            </a:r>
            <a:endParaRPr lang="en-GB" sz="4000" dirty="0"/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806450"/>
            <a:ext cx="335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8300" y="2260600"/>
          <a:ext cx="13731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7" name="Equation" r:id="rId3" imgW="558558" imgH="177723" progId="Equation.DSMT4">
                  <p:embed/>
                </p:oleObj>
              </mc:Choice>
              <mc:Fallback>
                <p:oleObj name="Equation" r:id="rId3" imgW="558558" imgH="17772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2260600"/>
                        <a:ext cx="13731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92188" y="2747963"/>
          <a:ext cx="262731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8" name="Equation" r:id="rId5" imgW="977476" imgH="177723" progId="Equation.DSMT4">
                  <p:embed/>
                </p:oleObj>
              </mc:Choice>
              <mc:Fallback>
                <p:oleObj name="Equation" r:id="rId5" imgW="977476" imgH="17772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2747963"/>
                        <a:ext cx="2627312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Solve for </a:t>
            </a:r>
            <a:r>
              <a:rPr lang="en-GB" altLang="en-US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b="1" dirty="0"/>
              <a:t>:</a:t>
            </a:r>
          </a:p>
        </p:txBody>
      </p:sp>
      <p:sp>
        <p:nvSpPr>
          <p:cNvPr id="35845" name="Content Placeholder 2"/>
          <p:cNvSpPr txBox="1">
            <a:spLocks/>
          </p:cNvSpPr>
          <p:nvPr/>
        </p:nvSpPr>
        <p:spPr bwMode="auto">
          <a:xfrm>
            <a:off x="858838" y="16779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200775" y="167957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2.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786563" y="2730500"/>
          <a:ext cx="118268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9" name="Equation" r:id="rId7" imgW="482391" imgH="393529" progId="Equation.DSMT4">
                  <p:embed/>
                </p:oleObj>
              </mc:Choice>
              <mc:Fallback>
                <p:oleObj name="Equation" r:id="rId7" imgW="482391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63" y="2730500"/>
                        <a:ext cx="1182687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832600" y="2208213"/>
          <a:ext cx="10287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0" name="Equation" r:id="rId9" imgW="418918" imgH="177723" progId="Equation.DSMT4">
                  <p:embed/>
                </p:oleObj>
              </mc:Choice>
              <mc:Fallback>
                <p:oleObj name="Equation" r:id="rId9" imgW="418918" imgH="17772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2208213"/>
                        <a:ext cx="10287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25663" y="3254375"/>
          <a:ext cx="9223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1" name="Equation" r:id="rId11" imgW="342603" imgH="177646" progId="Equation.DSMT4">
                  <p:embed/>
                </p:oleObj>
              </mc:Choice>
              <mc:Fallback>
                <p:oleObj name="Equation" r:id="rId11" imgW="342603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3254375"/>
                        <a:ext cx="9223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934200" y="3751263"/>
          <a:ext cx="10191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2" name="Equation" r:id="rId13" imgW="393359" imgH="177646" progId="Equation.DSMT4">
                  <p:embed/>
                </p:oleObj>
              </mc:Choice>
              <mc:Fallback>
                <p:oleObj name="Equation" r:id="rId13" imgW="393359" imgH="17764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3751263"/>
                        <a:ext cx="10191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Solve for </a:t>
            </a:r>
            <a:r>
              <a:rPr lang="en-GB" altLang="en-US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b="1" dirty="0"/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673225" y="1919288"/>
          <a:ext cx="9048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1" name="Equation" r:id="rId3" imgW="368140" imgH="393529" progId="Equation.DSMT4">
                  <p:embed/>
                </p:oleObj>
              </mc:Choice>
              <mc:Fallback>
                <p:oleObj name="Equation" r:id="rId3" imgW="368140" imgH="39352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225" y="1919288"/>
                        <a:ext cx="90487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208088" y="2762250"/>
          <a:ext cx="1836737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2" name="Equation" r:id="rId5" imgW="761669" imgH="393529" progId="Equation.DSMT4">
                  <p:embed/>
                </p:oleObj>
              </mc:Choice>
              <mc:Fallback>
                <p:oleObj name="Equation" r:id="rId5" imgW="761669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2762250"/>
                        <a:ext cx="1836737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877888" y="168592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3.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219825" y="168592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4.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627813" y="2735263"/>
          <a:ext cx="169703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3" name="Equation" r:id="rId7" imgW="647419" imgH="253890" progId="Equation.DSMT4">
                  <p:embed/>
                </p:oleObj>
              </mc:Choice>
              <mc:Fallback>
                <p:oleObj name="Equation" r:id="rId7" imgW="647419" imgH="25389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7813" y="2735263"/>
                        <a:ext cx="1697037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918325" y="2152650"/>
          <a:ext cx="10922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4" name="Equation" r:id="rId9" imgW="444307" imgH="203112" progId="Equation.DSMT4">
                  <p:embed/>
                </p:oleObj>
              </mc:Choice>
              <mc:Fallback>
                <p:oleObj name="Equation" r:id="rId9" imgW="444307" imgH="203112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8325" y="2152650"/>
                        <a:ext cx="10922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730375" y="3613150"/>
          <a:ext cx="10096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" name="Equation" r:id="rId11" imgW="418918" imgH="177723" progId="Equation.DSMT4">
                  <p:embed/>
                </p:oleObj>
              </mc:Choice>
              <mc:Fallback>
                <p:oleObj name="Equation" r:id="rId11" imgW="418918" imgH="177723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75" y="3613150"/>
                        <a:ext cx="10096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067550" y="3570288"/>
          <a:ext cx="11620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6" name="Equation" r:id="rId13" imgW="431425" imgH="177646" progId="Equation.DSMT4">
                  <p:embed/>
                </p:oleObj>
              </mc:Choice>
              <mc:Fallback>
                <p:oleObj name="Equation" r:id="rId13" imgW="431425" imgH="177646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7550" y="3570288"/>
                        <a:ext cx="116205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Solve for </a:t>
            </a:r>
            <a:r>
              <a:rPr lang="en-GB" altLang="en-US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b="1" dirty="0"/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49400" y="2120900"/>
          <a:ext cx="1154113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3" name="Equation" r:id="rId3" imgW="469900" imgH="228600" progId="Equation.DSMT4">
                  <p:embed/>
                </p:oleObj>
              </mc:Choice>
              <mc:Fallback>
                <p:oleObj name="Equation" r:id="rId3" imgW="4699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2120900"/>
                        <a:ext cx="1154113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147763" y="2803525"/>
          <a:ext cx="19589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4" name="Equation" r:id="rId5" imgW="812447" imgH="342751" progId="Equation.DSMT4">
                  <p:embed/>
                </p:oleObj>
              </mc:Choice>
              <mc:Fallback>
                <p:oleObj name="Equation" r:id="rId5" imgW="812447" imgH="342751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763" y="2803525"/>
                        <a:ext cx="195897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877888" y="168592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5.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219825" y="168592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6.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061075" y="2838450"/>
          <a:ext cx="28892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5" name="Equation" r:id="rId7" imgW="1066337" imgH="177723" progId="Equation.DSMT4">
                  <p:embed/>
                </p:oleObj>
              </mc:Choice>
              <mc:Fallback>
                <p:oleObj name="Equation" r:id="rId7" imgW="1066337" imgH="177723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075" y="2838450"/>
                        <a:ext cx="288925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684963" y="2152650"/>
          <a:ext cx="16748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6" name="Equation" r:id="rId9" imgW="634449" imgH="177646" progId="Equation.DSMT4">
                  <p:embed/>
                </p:oleObj>
              </mc:Choice>
              <mc:Fallback>
                <p:oleObj name="Equation" r:id="rId9" imgW="634449" imgH="177646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963" y="2152650"/>
                        <a:ext cx="16748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844675" y="3727450"/>
          <a:ext cx="1089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7" name="Equation" r:id="rId11" imgW="418918" imgH="177723" progId="Equation.DSMT4">
                  <p:embed/>
                </p:oleObj>
              </mc:Choice>
              <mc:Fallback>
                <p:oleObj name="Equation" r:id="rId11" imgW="418918" imgH="177723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3727450"/>
                        <a:ext cx="1089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202488" y="3486150"/>
          <a:ext cx="1341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8" name="Equation" r:id="rId13" imgW="494870" imgH="177646" progId="Equation.DSMT4">
                  <p:embed/>
                </p:oleObj>
              </mc:Choice>
              <mc:Fallback>
                <p:oleObj name="Equation" r:id="rId13" imgW="494870" imgH="17764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488" y="3486150"/>
                        <a:ext cx="13414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167563" y="4070350"/>
          <a:ext cx="1477962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9" name="Equation" r:id="rId15" imgW="545863" imgH="393529" progId="Equation.DSMT4">
                  <p:embed/>
                </p:oleObj>
              </mc:Choice>
              <mc:Fallback>
                <p:oleObj name="Equation" r:id="rId15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563" y="4070350"/>
                        <a:ext cx="1477962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467600" y="5257800"/>
          <a:ext cx="9286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0" name="Equation" r:id="rId17" imgW="342603" imgH="177646" progId="Equation.DSMT4">
                  <p:embed/>
                </p:oleObj>
              </mc:Choice>
              <mc:Fallback>
                <p:oleObj name="Equation" r:id="rId17" imgW="342603" imgH="1776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257800"/>
                        <a:ext cx="92868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Solve for </a:t>
            </a:r>
            <a:r>
              <a:rPr lang="en-GB" altLang="en-US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b="1" dirty="0"/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23625"/>
              </p:ext>
            </p:extLst>
          </p:nvPr>
        </p:nvGraphicFramePr>
        <p:xfrm>
          <a:off x="3843958" y="1900238"/>
          <a:ext cx="9366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6" name="Equation" r:id="rId3" imgW="380835" imgH="393529" progId="Equation.DSMT4">
                  <p:embed/>
                </p:oleObj>
              </mc:Choice>
              <mc:Fallback>
                <p:oleObj name="Equation" r:id="rId3" imgW="380835" imgH="39352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3958" y="1900238"/>
                        <a:ext cx="9366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70281"/>
              </p:ext>
            </p:extLst>
          </p:nvPr>
        </p:nvGraphicFramePr>
        <p:xfrm>
          <a:off x="3378821" y="2800350"/>
          <a:ext cx="186690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7" name="Equation" r:id="rId5" imgW="774364" imgH="393529" progId="Equation.DSMT4">
                  <p:embed/>
                </p:oleObj>
              </mc:Choice>
              <mc:Fallback>
                <p:oleObj name="Equation" r:id="rId5" imgW="774364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8821" y="2800350"/>
                        <a:ext cx="1866900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64496" y="166687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7.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128513"/>
              </p:ext>
            </p:extLst>
          </p:nvPr>
        </p:nvGraphicFramePr>
        <p:xfrm>
          <a:off x="3942383" y="3689350"/>
          <a:ext cx="10064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8" name="Equation" r:id="rId7" imgW="431425" imgH="177646" progId="Equation.DSMT4">
                  <p:embed/>
                </p:oleObj>
              </mc:Choice>
              <mc:Fallback>
                <p:oleObj name="Equation" r:id="rId7" imgW="431425" imgH="177646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2383" y="3689350"/>
                        <a:ext cx="10064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242391"/>
              </p:ext>
            </p:extLst>
          </p:nvPr>
        </p:nvGraphicFramePr>
        <p:xfrm>
          <a:off x="3885233" y="4227513"/>
          <a:ext cx="11620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9" name="Equation" r:id="rId9" imgW="482391" imgH="393529" progId="Equation.DSMT4">
                  <p:embed/>
                </p:oleObj>
              </mc:Choice>
              <mc:Fallback>
                <p:oleObj name="Equation" r:id="rId9" imgW="482391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5233" y="4227513"/>
                        <a:ext cx="116205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693485"/>
              </p:ext>
            </p:extLst>
          </p:nvPr>
        </p:nvGraphicFramePr>
        <p:xfrm>
          <a:off x="4033664" y="5327168"/>
          <a:ext cx="865187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0" name="Equation" r:id="rId11" imgW="380835" imgH="393529" progId="Equation.DSMT4">
                  <p:embed/>
                </p:oleObj>
              </mc:Choice>
              <mc:Fallback>
                <p:oleObj name="Equation" r:id="rId11" imgW="380835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664" y="5327168"/>
                        <a:ext cx="865187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Make the symbol in brackets the subject of the formula: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064729" y="2030481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8.</a:t>
            </a:r>
          </a:p>
          <a:p>
            <a:pPr>
              <a:buFont typeface="Arial" charset="0"/>
              <a:buNone/>
            </a:pPr>
            <a:endParaRPr lang="en-GB" alt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661028"/>
              </p:ext>
            </p:extLst>
          </p:nvPr>
        </p:nvGraphicFramePr>
        <p:xfrm>
          <a:off x="2103713" y="2647137"/>
          <a:ext cx="1617663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1" name="Equation" r:id="rId3" imgW="596641" imgH="393529" progId="Equation.DSMT4">
                  <p:embed/>
                </p:oleObj>
              </mc:Choice>
              <mc:Fallback>
                <p:oleObj name="Equation" r:id="rId3" imgW="59664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713" y="2647137"/>
                        <a:ext cx="1617663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775156"/>
              </p:ext>
            </p:extLst>
          </p:nvPr>
        </p:nvGraphicFramePr>
        <p:xfrm>
          <a:off x="2139449" y="2030481"/>
          <a:ext cx="1323389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2" name="Equation" r:id="rId5" imgW="494870" imgH="177646" progId="Equation.DSMT4">
                  <p:embed/>
                </p:oleObj>
              </mc:Choice>
              <mc:Fallback>
                <p:oleObj name="Equation" r:id="rId5" imgW="494870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449" y="2030481"/>
                        <a:ext cx="1323389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18399"/>
              </p:ext>
            </p:extLst>
          </p:nvPr>
        </p:nvGraphicFramePr>
        <p:xfrm>
          <a:off x="2587901" y="3874529"/>
          <a:ext cx="113347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3" name="Equation" r:id="rId7" imgW="418918" imgH="393529" progId="Equation.DSMT4">
                  <p:embed/>
                </p:oleObj>
              </mc:Choice>
              <mc:Fallback>
                <p:oleObj name="Equation" r:id="rId7" imgW="41891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901" y="3874529"/>
                        <a:ext cx="1133475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876719" y="2140131"/>
            <a:ext cx="1247775" cy="47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8.</a:t>
            </a:r>
          </a:p>
          <a:p>
            <a:pPr>
              <a:buFont typeface="Arial" charset="0"/>
              <a:buNone/>
            </a:pPr>
            <a:endParaRPr lang="en-GB" alt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204876"/>
              </p:ext>
            </p:extLst>
          </p:nvPr>
        </p:nvGraphicFramePr>
        <p:xfrm>
          <a:off x="6797469" y="3432956"/>
          <a:ext cx="1484312" cy="98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4" name="Equation" r:id="rId9" imgW="596641" imgH="393529" progId="Equation.DSMT4">
                  <p:embed/>
                </p:oleObj>
              </mc:Choice>
              <mc:Fallback>
                <p:oleObj name="Equation" r:id="rId9" imgW="59664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469" y="3432956"/>
                        <a:ext cx="1484312" cy="9884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489011"/>
              </p:ext>
            </p:extLst>
          </p:nvPr>
        </p:nvGraphicFramePr>
        <p:xfrm>
          <a:off x="6894306" y="2795555"/>
          <a:ext cx="1277938" cy="460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5" name="Equation" r:id="rId10" imgW="494870" imgH="177646" progId="Equation.DSMT4">
                  <p:embed/>
                </p:oleObj>
              </mc:Choice>
              <mc:Fallback>
                <p:oleObj name="Equation" r:id="rId10" imgW="494870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306" y="2795555"/>
                        <a:ext cx="1277938" cy="460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763093"/>
              </p:ext>
            </p:extLst>
          </p:nvPr>
        </p:nvGraphicFramePr>
        <p:xfrm>
          <a:off x="7211806" y="4595029"/>
          <a:ext cx="1038225" cy="98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6" name="Equation" r:id="rId11" imgW="418918" imgH="393529" progId="Equation.DSMT4">
                  <p:embed/>
                </p:oleObj>
              </mc:Choice>
              <mc:Fallback>
                <p:oleObj name="Equation" r:id="rId11" imgW="41891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1806" y="4595029"/>
                        <a:ext cx="1038225" cy="985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475906"/>
              </p:ext>
            </p:extLst>
          </p:nvPr>
        </p:nvGraphicFramePr>
        <p:xfrm>
          <a:off x="7124494" y="2152367"/>
          <a:ext cx="2308225" cy="49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7" name="Equation" r:id="rId12" imgW="952087" imgH="203112" progId="Equation.DSMT4">
                  <p:embed/>
                </p:oleObj>
              </mc:Choice>
              <mc:Fallback>
                <p:oleObj name="Equation" r:id="rId12" imgW="95208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4494" y="2152367"/>
                        <a:ext cx="2308225" cy="494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1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832333" y="540543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Make the symbol in brackets the subject of the formula:</a:t>
            </a:r>
            <a:endParaRPr lang="en-GB" altLang="en-US" sz="3200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09189"/>
              </p:ext>
            </p:extLst>
          </p:nvPr>
        </p:nvGraphicFramePr>
        <p:xfrm>
          <a:off x="2085493" y="2381855"/>
          <a:ext cx="1236662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7" name="Equation" r:id="rId3" imgW="596641" imgH="203112" progId="Equation.DSMT4">
                  <p:embed/>
                </p:oleObj>
              </mc:Choice>
              <mc:Fallback>
                <p:oleObj name="Equation" r:id="rId3" imgW="596641" imgH="203112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493" y="2381855"/>
                        <a:ext cx="1236662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721844"/>
              </p:ext>
            </p:extLst>
          </p:nvPr>
        </p:nvGraphicFramePr>
        <p:xfrm>
          <a:off x="1928330" y="2999392"/>
          <a:ext cx="1622425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8" name="Equation" r:id="rId5" imgW="723586" imgH="418918" progId="Equation.DSMT4">
                  <p:embed/>
                </p:oleObj>
              </mc:Choice>
              <mc:Fallback>
                <p:oleObj name="Equation" r:id="rId5" imgW="723586" imgH="418918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330" y="2999392"/>
                        <a:ext cx="1622425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437793" y="1572230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9.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105825"/>
              </p:ext>
            </p:extLst>
          </p:nvPr>
        </p:nvGraphicFramePr>
        <p:xfrm>
          <a:off x="1894993" y="4005867"/>
          <a:ext cx="2068512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9" name="Equation" r:id="rId7" imgW="939392" imgH="520474" progId="Equation.DSMT4">
                  <p:embed/>
                </p:oleObj>
              </mc:Choice>
              <mc:Fallback>
                <p:oleObj name="Equation" r:id="rId7" imgW="939392" imgH="520474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993" y="4005867"/>
                        <a:ext cx="2068512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698939"/>
              </p:ext>
            </p:extLst>
          </p:nvPr>
        </p:nvGraphicFramePr>
        <p:xfrm>
          <a:off x="2434742" y="5220304"/>
          <a:ext cx="152876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0" name="Equation" r:id="rId9" imgW="672808" imgH="444307" progId="Equation.DSMT4">
                  <p:embed/>
                </p:oleObj>
              </mc:Choice>
              <mc:Fallback>
                <p:oleObj name="Equation" r:id="rId9" imgW="672808" imgH="444307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742" y="5220304"/>
                        <a:ext cx="1528763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621638"/>
              </p:ext>
            </p:extLst>
          </p:nvPr>
        </p:nvGraphicFramePr>
        <p:xfrm>
          <a:off x="2499830" y="1843692"/>
          <a:ext cx="231616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" name="Equation" r:id="rId11" imgW="1117600" imgH="228600" progId="Equation.DSMT4">
                  <p:embed/>
                </p:oleObj>
              </mc:Choice>
              <mc:Fallback>
                <p:oleObj name="Equation" r:id="rId11" imgW="11176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9830" y="1843692"/>
                        <a:ext cx="2316163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858838" y="558800"/>
            <a:ext cx="2398712" cy="37084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Make the symbol in brackets the subject of the formula:</a:t>
            </a:r>
            <a:endParaRPr lang="en-GB" altLang="en-US" sz="3200" b="1" dirty="0"/>
          </a:p>
        </p:txBody>
      </p:sp>
      <p:sp>
        <p:nvSpPr>
          <p:cNvPr id="43011" name="Content Placeholder 2"/>
          <p:cNvSpPr txBox="1">
            <a:spLocks/>
          </p:cNvSpPr>
          <p:nvPr/>
        </p:nvSpPr>
        <p:spPr bwMode="auto">
          <a:xfrm>
            <a:off x="4686300" y="54292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10.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286375" y="1920875"/>
          <a:ext cx="36957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5" name="Equation" r:id="rId3" imgW="1637589" imgH="203112" progId="Equation.DSMT4">
                  <p:embed/>
                </p:oleObj>
              </mc:Choice>
              <mc:Fallback>
                <p:oleObj name="Equation" r:id="rId3" imgW="1637589" imgH="203112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1920875"/>
                        <a:ext cx="36957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113463" y="1371600"/>
          <a:ext cx="207803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6" name="Equation" r:id="rId5" imgW="926698" imgH="203112" progId="Equation.DSMT4">
                  <p:embed/>
                </p:oleObj>
              </mc:Choice>
              <mc:Fallback>
                <p:oleObj name="Equation" r:id="rId5" imgW="926698" imgH="203112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463" y="1371600"/>
                        <a:ext cx="2078037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916738" y="2476500"/>
          <a:ext cx="2058987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7" name="Equation" r:id="rId7" imgW="914400" imgH="203200" progId="Equation.DSMT4">
                  <p:embed/>
                </p:oleObj>
              </mc:Choice>
              <mc:Fallback>
                <p:oleObj name="Equation" r:id="rId7" imgW="9144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6738" y="2476500"/>
                        <a:ext cx="2058987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0063" y="3030538"/>
          <a:ext cx="220186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8" name="Equation" r:id="rId9" imgW="977900" imgH="419100" progId="Equation.DSMT4">
                  <p:embed/>
                </p:oleObj>
              </mc:Choice>
              <mc:Fallback>
                <p:oleObj name="Equation" r:id="rId9" imgW="977900" imgH="419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063" y="3030538"/>
                        <a:ext cx="2201862" cy="94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740525" y="3841750"/>
          <a:ext cx="2859088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9" name="Equation" r:id="rId11" imgW="1269449" imgH="571252" progId="Equation.DSMT4">
                  <p:embed/>
                </p:oleObj>
              </mc:Choice>
              <mc:Fallback>
                <p:oleObj name="Equation" r:id="rId11" imgW="1269449" imgH="57125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525" y="3841750"/>
                        <a:ext cx="2859088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348538" y="5189538"/>
          <a:ext cx="22590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0" name="Equation" r:id="rId13" imgW="1002865" imgH="457002" progId="Equation.DSMT4">
                  <p:embed/>
                </p:oleObj>
              </mc:Choice>
              <mc:Fallback>
                <p:oleObj name="Equation" r:id="rId13" imgW="1002865" imgH="45700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8538" y="5189538"/>
                        <a:ext cx="2259012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8" name="Object 1"/>
          <p:cNvGraphicFramePr>
            <a:graphicFrameLocks noChangeAspect="1"/>
          </p:cNvGraphicFramePr>
          <p:nvPr/>
        </p:nvGraphicFramePr>
        <p:xfrm>
          <a:off x="7294563" y="819150"/>
          <a:ext cx="3208337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1" name="Equation" r:id="rId15" imgW="1397000" imgH="228600" progId="Equation.DSMT4">
                  <p:embed/>
                </p:oleObj>
              </mc:Choice>
              <mc:Fallback>
                <p:oleObj name="Equation" r:id="rId15" imgW="1397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4563" y="819150"/>
                        <a:ext cx="3208337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998061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Make the symbol in brackets the subject of the formula:</a:t>
            </a:r>
            <a:endParaRPr lang="en-GB" altLang="en-US" sz="3200" b="1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62100" y="2768600"/>
          <a:ext cx="10001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7" name="Equation" r:id="rId3" imgW="482181" imgH="177646" progId="Equation.DSMT4">
                  <p:embed/>
                </p:oleObj>
              </mc:Choice>
              <mc:Fallback>
                <p:oleObj name="Equation" r:id="rId3" imgW="482181" imgH="17764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2768600"/>
                        <a:ext cx="1000125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501775" y="3351213"/>
          <a:ext cx="1195388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8" name="Equation" r:id="rId5" imgW="533169" imgH="393529" progId="Equation.DSMT4">
                  <p:embed/>
                </p:oleObj>
              </mc:Choice>
              <mc:Fallback>
                <p:oleObj name="Equation" r:id="rId5" imgW="533169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3351213"/>
                        <a:ext cx="1195388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877888" y="160972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11.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219825" y="160972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12.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928124"/>
              </p:ext>
            </p:extLst>
          </p:nvPr>
        </p:nvGraphicFramePr>
        <p:xfrm>
          <a:off x="7467600" y="2703322"/>
          <a:ext cx="105886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9" name="Equation" r:id="rId7" imgW="469800" imgH="393480" progId="Equation.DSMT4">
                  <p:embed/>
                </p:oleObj>
              </mc:Choice>
              <mc:Fallback>
                <p:oleObj name="Equation" r:id="rId7" imgW="469800" imgH="3934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703322"/>
                        <a:ext cx="1058862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712913" y="4408488"/>
          <a:ext cx="9683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0" name="Equation" r:id="rId9" imgW="431613" imgH="393529" progId="Equation.DSMT4">
                  <p:embed/>
                </p:oleObj>
              </mc:Choice>
              <mc:Fallback>
                <p:oleObj name="Equation" r:id="rId9" imgW="431613" imgH="393529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4408488"/>
                        <a:ext cx="968375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71347"/>
              </p:ext>
            </p:extLst>
          </p:nvPr>
        </p:nvGraphicFramePr>
        <p:xfrm>
          <a:off x="6931152" y="3642297"/>
          <a:ext cx="2173288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1" name="Equation" r:id="rId11" imgW="965160" imgH="419040" progId="Equation.DSMT4">
                  <p:embed/>
                </p:oleObj>
              </mc:Choice>
              <mc:Fallback>
                <p:oleObj name="Equation" r:id="rId11" imgW="96516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1152" y="3642297"/>
                        <a:ext cx="2173288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034124"/>
              </p:ext>
            </p:extLst>
          </p:nvPr>
        </p:nvGraphicFramePr>
        <p:xfrm>
          <a:off x="7787958" y="4684967"/>
          <a:ext cx="1030287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2" name="Equation" r:id="rId13" imgW="457200" imgH="419040" progId="Equation.DSMT4">
                  <p:embed/>
                </p:oleObj>
              </mc:Choice>
              <mc:Fallback>
                <p:oleObj name="Equation" r:id="rId13" imgW="45720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7958" y="4684967"/>
                        <a:ext cx="1030287" cy="94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89088" y="2171700"/>
          <a:ext cx="2052637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3" name="Equation" r:id="rId15" imgW="990170" imgH="203112" progId="Equation.DSMT4">
                  <p:embed/>
                </p:oleObj>
              </mc:Choice>
              <mc:Fallback>
                <p:oleObj name="Equation" r:id="rId15" imgW="990170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088" y="2171700"/>
                        <a:ext cx="2052637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058392"/>
              </p:ext>
            </p:extLst>
          </p:nvPr>
        </p:nvGraphicFramePr>
        <p:xfrm>
          <a:off x="7620000" y="1860550"/>
          <a:ext cx="25796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4" name="Equation" r:id="rId17" imgW="1143000" imgH="393480" progId="Equation.DSMT4">
                  <p:embed/>
                </p:oleObj>
              </mc:Choice>
              <mc:Fallback>
                <p:oleObj name="Equation" r:id="rId17" imgW="114300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860550"/>
                        <a:ext cx="2579688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445250" y="1558925"/>
          <a:ext cx="20272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4" name="Equation" r:id="rId3" imgW="977900" imgH="228600" progId="Equation.DSMT4">
                  <p:embed/>
                </p:oleObj>
              </mc:Choice>
              <mc:Fallback>
                <p:oleObj name="Equation" r:id="rId3" imgW="9779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1558925"/>
                        <a:ext cx="202723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443663" y="2133600"/>
          <a:ext cx="23336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5" name="Equation" r:id="rId5" imgW="1040948" imgH="431613" progId="Equation.DSMT4">
                  <p:embed/>
                </p:oleObj>
              </mc:Choice>
              <mc:Fallback>
                <p:oleObj name="Equation" r:id="rId5" imgW="1040948" imgH="431613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133600"/>
                        <a:ext cx="23336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Content Placeholder 2"/>
          <p:cNvSpPr txBox="1">
            <a:spLocks/>
          </p:cNvSpPr>
          <p:nvPr/>
        </p:nvSpPr>
        <p:spPr bwMode="auto">
          <a:xfrm>
            <a:off x="5583238" y="642938"/>
            <a:ext cx="8747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13.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024688" y="3151188"/>
          <a:ext cx="1709737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6" name="Equation" r:id="rId7" imgW="761669" imgH="431613" progId="Equation.DSMT4">
                  <p:embed/>
                </p:oleObj>
              </mc:Choice>
              <mc:Fallback>
                <p:oleObj name="Equation" r:id="rId7" imgW="761669" imgH="431613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3151188"/>
                        <a:ext cx="1709737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513513" y="4160838"/>
          <a:ext cx="273526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7" name="Equation" r:id="rId9" imgW="1218671" imgH="431613" progId="Equation.DSMT4">
                  <p:embed/>
                </p:oleObj>
              </mc:Choice>
              <mc:Fallback>
                <p:oleObj name="Equation" r:id="rId9" imgW="1218671" imgH="43161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3513" y="4160838"/>
                        <a:ext cx="2735262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497763" y="5151438"/>
          <a:ext cx="179546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8" name="Equation" r:id="rId11" imgW="799753" imgH="431613" progId="Equation.DSMT4">
                  <p:embed/>
                </p:oleObj>
              </mc:Choice>
              <mc:Fallback>
                <p:oleObj name="Equation" r:id="rId11" imgW="799753" imgH="43161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5151438"/>
                        <a:ext cx="1795462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Content Placeholder 2"/>
          <p:cNvSpPr>
            <a:spLocks noGrp="1"/>
          </p:cNvSpPr>
          <p:nvPr>
            <p:ph idx="1"/>
          </p:nvPr>
        </p:nvSpPr>
        <p:spPr>
          <a:xfrm>
            <a:off x="858838" y="558800"/>
            <a:ext cx="2398712" cy="37084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Make the symbol in brackets the subject of the formula:</a:t>
            </a:r>
            <a:endParaRPr lang="en-GB" altLang="en-US" sz="3200" b="1" dirty="0"/>
          </a:p>
        </p:txBody>
      </p:sp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6850063" y="995363"/>
          <a:ext cx="33147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9" name="Equation" r:id="rId13" imgW="1600200" imgH="228600" progId="Equation.DSMT4">
                  <p:embed/>
                </p:oleObj>
              </mc:Choice>
              <mc:Fallback>
                <p:oleObj name="Equation" r:id="rId13" imgW="16002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063" y="995363"/>
                        <a:ext cx="331470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How a mathematical model works (Part 1)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Model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 txBox="1">
            <a:spLocks/>
          </p:cNvSpPr>
          <p:nvPr/>
        </p:nvSpPr>
        <p:spPr bwMode="auto">
          <a:xfrm>
            <a:off x="5424488" y="32543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14.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538913" y="809625"/>
          <a:ext cx="21209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7" name="Equation" r:id="rId3" imgW="939800" imgH="228600" progId="Equation.DSMT4">
                  <p:embed/>
                </p:oleObj>
              </mc:Choice>
              <mc:Fallback>
                <p:oleObj name="Equation" r:id="rId3" imgW="939800" imgH="2286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809625"/>
                        <a:ext cx="21209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519863" y="1370013"/>
          <a:ext cx="23161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8" name="Equation" r:id="rId5" imgW="1028254" imgH="431613" progId="Equation.DSMT4">
                  <p:embed/>
                </p:oleObj>
              </mc:Choice>
              <mc:Fallback>
                <p:oleObj name="Equation" r:id="rId5" imgW="1028254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9863" y="1370013"/>
                        <a:ext cx="2316162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199313" y="2354263"/>
          <a:ext cx="16605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9" name="Equation" r:id="rId7" imgW="736600" imgH="431800" progId="Equation.DSMT4">
                  <p:embed/>
                </p:oleObj>
              </mc:Choice>
              <mc:Fallback>
                <p:oleObj name="Equation" r:id="rId7" imgW="7366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313" y="2354263"/>
                        <a:ext cx="1660525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05613" y="3338513"/>
          <a:ext cx="2490787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0" name="Equation" r:id="rId9" imgW="1104900" imgH="431800" progId="Equation.DSMT4">
                  <p:embed/>
                </p:oleObj>
              </mc:Choice>
              <mc:Fallback>
                <p:oleObj name="Equation" r:id="rId9" imgW="11049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613" y="3338513"/>
                        <a:ext cx="2490787" cy="97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10475" y="4321175"/>
          <a:ext cx="1946275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1" name="Equation" r:id="rId11" imgW="863225" imgH="431613" progId="Equation.DSMT4">
                  <p:embed/>
                </p:oleObj>
              </mc:Choice>
              <mc:Fallback>
                <p:oleObj name="Equation" r:id="rId11" imgW="863225" imgH="43161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0475" y="4321175"/>
                        <a:ext cx="1946275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962900" y="5305425"/>
          <a:ext cx="1603375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2" name="Equation" r:id="rId13" imgW="710891" imgH="431613" progId="Equation.DSMT4">
                  <p:embed/>
                </p:oleObj>
              </mc:Choice>
              <mc:Fallback>
                <p:oleObj name="Equation" r:id="rId13" imgW="710891" imgH="43161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2900" y="5305425"/>
                        <a:ext cx="1603375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Content Placeholder 2"/>
          <p:cNvSpPr txBox="1">
            <a:spLocks/>
          </p:cNvSpPr>
          <p:nvPr/>
        </p:nvSpPr>
        <p:spPr bwMode="auto">
          <a:xfrm>
            <a:off x="858838" y="558800"/>
            <a:ext cx="23987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3200" b="1" dirty="0"/>
              <a:t>Make the symbol in brackets the subject of the formula:</a:t>
            </a:r>
            <a:endParaRPr lang="en-GB" altLang="en-US" sz="3200" b="1" dirty="0"/>
          </a:p>
        </p:txBody>
      </p:sp>
      <p:graphicFrame>
        <p:nvGraphicFramePr>
          <p:cNvPr id="46090" name="Object 9"/>
          <p:cNvGraphicFramePr>
            <a:graphicFrameLocks noChangeAspect="1"/>
          </p:cNvGraphicFramePr>
          <p:nvPr/>
        </p:nvGraphicFramePr>
        <p:xfrm>
          <a:off x="7618413" y="301625"/>
          <a:ext cx="33528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3" name="Equation" r:id="rId15" imgW="1485900" imgH="228600" progId="Equation.DSMT4">
                  <p:embed/>
                </p:oleObj>
              </mc:Choice>
              <mc:Fallback>
                <p:oleObj name="Equation" r:id="rId15" imgW="14859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8413" y="301625"/>
                        <a:ext cx="33528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292850" y="1546225"/>
          <a:ext cx="1077913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4" name="Equation" r:id="rId3" imgW="520248" imgH="177646" progId="Equation.DSMT4">
                  <p:embed/>
                </p:oleObj>
              </mc:Choice>
              <mc:Fallback>
                <p:oleObj name="Equation" r:id="rId3" imgW="520248" imgH="17764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850" y="1546225"/>
                        <a:ext cx="1077913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189663" y="2147888"/>
          <a:ext cx="1281112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5" name="Equation" r:id="rId5" imgW="571252" imgH="393529" progId="Equation.DSMT4">
                  <p:embed/>
                </p:oleObj>
              </mc:Choice>
              <mc:Fallback>
                <p:oleObj name="Equation" r:id="rId5" imgW="571252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9663" y="2147888"/>
                        <a:ext cx="1281112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Content Placeholder 2"/>
          <p:cNvSpPr txBox="1">
            <a:spLocks/>
          </p:cNvSpPr>
          <p:nvPr/>
        </p:nvSpPr>
        <p:spPr bwMode="auto">
          <a:xfrm>
            <a:off x="5565775" y="558800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15.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453188" y="3205163"/>
          <a:ext cx="10255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6" name="Equation" r:id="rId7" imgW="457002" imgH="393529" progId="Equation.DSMT4">
                  <p:embed/>
                </p:oleObj>
              </mc:Choice>
              <mc:Fallback>
                <p:oleObj name="Equation" r:id="rId7" imgW="457002" imgH="393529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3188" y="3205163"/>
                        <a:ext cx="1025525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5"/>
          <p:cNvGraphicFramePr>
            <a:graphicFrameLocks noChangeAspect="1"/>
          </p:cNvGraphicFramePr>
          <p:nvPr/>
        </p:nvGraphicFramePr>
        <p:xfrm>
          <a:off x="6323013" y="944563"/>
          <a:ext cx="220821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7" name="Equation" r:id="rId9" imgW="1066337" imgH="203112" progId="Equation.DSMT4">
                  <p:embed/>
                </p:oleObj>
              </mc:Choice>
              <mc:Fallback>
                <p:oleObj name="Equation" r:id="rId9" imgW="1066337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13" y="944563"/>
                        <a:ext cx="2208212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Content Placeholder 2"/>
          <p:cNvSpPr txBox="1">
            <a:spLocks/>
          </p:cNvSpPr>
          <p:nvPr/>
        </p:nvSpPr>
        <p:spPr bwMode="auto">
          <a:xfrm>
            <a:off x="858838" y="558800"/>
            <a:ext cx="23987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3200" b="1" dirty="0"/>
              <a:t>Make the symbol in brackets the subject of the formula:</a:t>
            </a:r>
            <a:endParaRPr lang="en-GB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106773"/>
              </p:ext>
            </p:extLst>
          </p:nvPr>
        </p:nvGraphicFramePr>
        <p:xfrm>
          <a:off x="7181850" y="2328595"/>
          <a:ext cx="1601788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4" name="Equation" r:id="rId3" imgW="710891" imgH="418918" progId="Equation.DSMT4">
                  <p:embed/>
                </p:oleObj>
              </mc:Choice>
              <mc:Fallback>
                <p:oleObj name="Equation" r:id="rId3" imgW="710891" imgH="41891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50" y="2328595"/>
                        <a:ext cx="1601788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31123"/>
              </p:ext>
            </p:extLst>
          </p:nvPr>
        </p:nvGraphicFramePr>
        <p:xfrm>
          <a:off x="7605932" y="3379788"/>
          <a:ext cx="1144588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5" name="Equation" r:id="rId5" imgW="507780" imgH="393529" progId="Equation.DSMT4">
                  <p:embed/>
                </p:oleObj>
              </mc:Choice>
              <mc:Fallback>
                <p:oleObj name="Equation" r:id="rId5" imgW="507780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5932" y="3379788"/>
                        <a:ext cx="1144588" cy="88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635555"/>
              </p:ext>
            </p:extLst>
          </p:nvPr>
        </p:nvGraphicFramePr>
        <p:xfrm>
          <a:off x="7947025" y="4334381"/>
          <a:ext cx="1687513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6" name="Equation" r:id="rId7" imgW="749300" imgH="469900" progId="Equation.DSMT4">
                  <p:embed/>
                </p:oleObj>
              </mc:Choice>
              <mc:Fallback>
                <p:oleObj name="Equation" r:id="rId7" imgW="749300" imgH="4699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025" y="4334381"/>
                        <a:ext cx="1687513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138657"/>
              </p:ext>
            </p:extLst>
          </p:nvPr>
        </p:nvGraphicFramePr>
        <p:xfrm>
          <a:off x="7956550" y="5547062"/>
          <a:ext cx="82867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7" name="Equation" r:id="rId9" imgW="368140" imgH="203112" progId="Equation.DSMT4">
                  <p:embed/>
                </p:oleObj>
              </mc:Choice>
              <mc:Fallback>
                <p:oleObj name="Equation" r:id="rId9" imgW="368140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5547062"/>
                        <a:ext cx="828675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202488" y="1657350"/>
          <a:ext cx="14033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8" name="Equation" r:id="rId11" imgW="622030" imgH="228501" progId="Equation.DSMT4">
                  <p:embed/>
                </p:oleObj>
              </mc:Choice>
              <mc:Fallback>
                <p:oleObj name="Equation" r:id="rId11" imgW="622030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488" y="1657350"/>
                        <a:ext cx="140335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6" name="Content Placeholder 2"/>
          <p:cNvSpPr txBox="1">
            <a:spLocks/>
          </p:cNvSpPr>
          <p:nvPr/>
        </p:nvSpPr>
        <p:spPr bwMode="auto">
          <a:xfrm>
            <a:off x="858838" y="558800"/>
            <a:ext cx="23987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3200" b="1" dirty="0"/>
              <a:t>Make the symbol in brackets the subject of the formula and calculate the value of </a:t>
            </a:r>
            <a:r>
              <a:rPr lang="en-GB" altLang="en-US" sz="3200" b="1" dirty="0"/>
              <a:t>the symbol:</a:t>
            </a:r>
          </a:p>
        </p:txBody>
      </p:sp>
      <p:sp>
        <p:nvSpPr>
          <p:cNvPr id="48137" name="TextBox 8"/>
          <p:cNvSpPr txBox="1">
            <a:spLocks noChangeArrowheads="1"/>
          </p:cNvSpPr>
          <p:nvPr/>
        </p:nvSpPr>
        <p:spPr bwMode="auto">
          <a:xfrm>
            <a:off x="5048250" y="352425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/>
              <a:t>16.    [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sz="2800"/>
              <a:t>] if 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= 2,8</a:t>
            </a:r>
            <a:r>
              <a:rPr lang="en-US" altLang="en-US" sz="2800"/>
              <a:t>; 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= 0,4 </a:t>
            </a:r>
            <a:r>
              <a:rPr lang="en-US" altLang="en-US" sz="2800"/>
              <a:t>and 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= 25</a:t>
            </a:r>
            <a:endParaRPr lang="en-GB" alt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8138" name="Object 9"/>
          <p:cNvGraphicFramePr>
            <a:graphicFrameLocks noChangeAspect="1"/>
          </p:cNvGraphicFramePr>
          <p:nvPr/>
        </p:nvGraphicFramePr>
        <p:xfrm>
          <a:off x="7561263" y="1063625"/>
          <a:ext cx="14335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9" name="Equation" r:id="rId13" imgW="634725" imgH="228501" progId="Equation.DSMT4">
                  <p:embed/>
                </p:oleObj>
              </mc:Choice>
              <mc:Fallback>
                <p:oleObj name="Equation" r:id="rId13" imgW="634725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263" y="1063625"/>
                        <a:ext cx="1433512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135813" y="1936750"/>
          <a:ext cx="169068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6" name="Equation" r:id="rId3" imgW="748975" imgH="393529" progId="Equation.DSMT4">
                  <p:embed/>
                </p:oleObj>
              </mc:Choice>
              <mc:Fallback>
                <p:oleObj name="Equation" r:id="rId3" imgW="748975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5813" y="1936750"/>
                        <a:ext cx="1690687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681788" y="2765425"/>
          <a:ext cx="2601912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7" name="Equation" r:id="rId5" imgW="1155700" imgH="393700" progId="Equation.DSMT4">
                  <p:embed/>
                </p:oleObj>
              </mc:Choice>
              <mc:Fallback>
                <p:oleObj name="Equation" r:id="rId5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788" y="2765425"/>
                        <a:ext cx="2601912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615238" y="3824288"/>
          <a:ext cx="1687512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8" name="Equation" r:id="rId7" imgW="748975" imgH="393529" progId="Equation.DSMT4">
                  <p:embed/>
                </p:oleObj>
              </mc:Choice>
              <mc:Fallback>
                <p:oleObj name="Equation" r:id="rId7" imgW="748975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5238" y="3824288"/>
                        <a:ext cx="1687512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632700" y="4729163"/>
          <a:ext cx="27749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9" name="Equation" r:id="rId9" imgW="1231366" imgH="418918" progId="Equation.DSMT4">
                  <p:embed/>
                </p:oleObj>
              </mc:Choice>
              <mc:Fallback>
                <p:oleObj name="Equation" r:id="rId9" imgW="1231366" imgH="41891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700" y="4729163"/>
                        <a:ext cx="2774950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885113" y="5772150"/>
          <a:ext cx="13144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0" name="Equation" r:id="rId11" imgW="583947" imgH="203112" progId="Equation.DSMT4">
                  <p:embed/>
                </p:oleObj>
              </mc:Choice>
              <mc:Fallback>
                <p:oleObj name="Equation" r:id="rId11" imgW="583947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772150"/>
                        <a:ext cx="13144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378575" y="1457325"/>
          <a:ext cx="20621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1" name="Equation" r:id="rId13" imgW="914400" imgH="203200" progId="Equation.DSMT4">
                  <p:embed/>
                </p:oleObj>
              </mc:Choice>
              <mc:Fallback>
                <p:oleObj name="Equation" r:id="rId13" imgW="914400" imgH="203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575" y="1457325"/>
                        <a:ext cx="2062163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0" name="Content Placeholder 2"/>
          <p:cNvSpPr txBox="1">
            <a:spLocks/>
          </p:cNvSpPr>
          <p:nvPr/>
        </p:nvSpPr>
        <p:spPr bwMode="auto">
          <a:xfrm>
            <a:off x="858838" y="558800"/>
            <a:ext cx="23987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3200" b="1" dirty="0"/>
              <a:t>Make the symbol in brackets the subject of the formula and calculate the value of </a:t>
            </a:r>
            <a:r>
              <a:rPr lang="en-GB" altLang="en-US" sz="3200" b="1" dirty="0"/>
              <a:t>the symbol:</a:t>
            </a:r>
          </a:p>
        </p:txBody>
      </p:sp>
      <p:sp>
        <p:nvSpPr>
          <p:cNvPr id="49161" name="TextBox 8"/>
          <p:cNvSpPr txBox="1">
            <a:spLocks noChangeArrowheads="1"/>
          </p:cNvSpPr>
          <p:nvPr/>
        </p:nvSpPr>
        <p:spPr bwMode="auto">
          <a:xfrm>
            <a:off x="5048250" y="352425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/>
              <a:t>17.     </a:t>
            </a:r>
            <a:r>
              <a:rPr lang="en-GB" altLang="en-US" sz="2800"/>
              <a:t>[</a:t>
            </a:r>
            <a:r>
              <a:rPr lang="en-GB" altLang="en-US" sz="2800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altLang="en-US" sz="2800"/>
              <a:t>] if </a:t>
            </a:r>
            <a:r>
              <a:rPr lang="en-GB" altLang="en-US" sz="2800" i="1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altLang="en-US" sz="2800">
                <a:latin typeface="Times New Roman" pitchFamily="18" charset="0"/>
                <a:cs typeface="Times New Roman" pitchFamily="18" charset="0"/>
              </a:rPr>
              <a:t>= 213 </a:t>
            </a:r>
            <a:r>
              <a:rPr lang="en-GB" altLang="en-US" sz="2800"/>
              <a:t>and </a:t>
            </a:r>
            <a:r>
              <a:rPr lang="en-GB" altLang="en-US" sz="2800" i="1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GB" altLang="en-US" sz="2800">
                <a:latin typeface="Times New Roman" pitchFamily="18" charset="0"/>
                <a:cs typeface="Times New Roman" pitchFamily="18" charset="0"/>
              </a:rPr>
              <a:t>= 2,6</a:t>
            </a:r>
          </a:p>
        </p:txBody>
      </p:sp>
      <p:graphicFrame>
        <p:nvGraphicFramePr>
          <p:cNvPr id="49162" name="Object 9"/>
          <p:cNvGraphicFramePr>
            <a:graphicFrameLocks noChangeAspect="1"/>
          </p:cNvGraphicFramePr>
          <p:nvPr/>
        </p:nvGraphicFramePr>
        <p:xfrm>
          <a:off x="7570788" y="996950"/>
          <a:ext cx="20637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2" name="Equation" r:id="rId15" imgW="914400" imgH="203200" progId="Equation.DSMT4">
                  <p:embed/>
                </p:oleObj>
              </mc:Choice>
              <mc:Fallback>
                <p:oleObj name="Equation" r:id="rId15" imgW="914400" imgH="203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0788" y="996950"/>
                        <a:ext cx="20637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410325" y="2736850"/>
          <a:ext cx="295116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0" name="Equation" r:id="rId3" imgW="1307532" imgH="393529" progId="Equation.DSMT4">
                  <p:embed/>
                </p:oleObj>
              </mc:Choice>
              <mc:Fallback>
                <p:oleObj name="Equation" r:id="rId3" imgW="1307532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325" y="2736850"/>
                        <a:ext cx="2951163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572375" y="3786188"/>
          <a:ext cx="143033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1" name="Equation" r:id="rId5" imgW="634725" imgH="393529" progId="Equation.DSMT4">
                  <p:embed/>
                </p:oleObj>
              </mc:Choice>
              <mc:Fallback>
                <p:oleObj name="Equation" r:id="rId5" imgW="634725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5" y="3786188"/>
                        <a:ext cx="1430338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618413" y="4776788"/>
          <a:ext cx="2001837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2" name="Equation" r:id="rId7" imgW="888614" imgH="393529" progId="Equation.DSMT4">
                  <p:embed/>
                </p:oleObj>
              </mc:Choice>
              <mc:Fallback>
                <p:oleObj name="Equation" r:id="rId7" imgW="888614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8413" y="4776788"/>
                        <a:ext cx="2001837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994650" y="5772150"/>
          <a:ext cx="117157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3" name="Equation" r:id="rId9" imgW="520474" imgH="203112" progId="Equation.DSMT4">
                  <p:embed/>
                </p:oleObj>
              </mc:Choice>
              <mc:Fallback>
                <p:oleObj name="Equation" r:id="rId9" imgW="520474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4650" y="5772150"/>
                        <a:ext cx="1171575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140575" y="1736725"/>
          <a:ext cx="148907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4" name="Equation" r:id="rId11" imgW="660113" imgH="393529" progId="Equation.DSMT4">
                  <p:embed/>
                </p:oleObj>
              </mc:Choice>
              <mc:Fallback>
                <p:oleObj name="Equation" r:id="rId11" imgW="660113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0575" y="1736725"/>
                        <a:ext cx="148907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3" name="Content Placeholder 2"/>
          <p:cNvSpPr txBox="1">
            <a:spLocks/>
          </p:cNvSpPr>
          <p:nvPr/>
        </p:nvSpPr>
        <p:spPr bwMode="auto">
          <a:xfrm>
            <a:off x="858838" y="558800"/>
            <a:ext cx="23987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3200" b="1" dirty="0"/>
              <a:t>Make the symbol in brackets the subject of the formula and calculate the value of </a:t>
            </a:r>
            <a:r>
              <a:rPr lang="en-GB" altLang="en-US" sz="3200" b="1" dirty="0"/>
              <a:t>the symbol: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5048250" y="352425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/>
              <a:t>18.     </a:t>
            </a:r>
            <a:r>
              <a:rPr lang="en-GB" altLang="en-US" sz="2800"/>
              <a:t>[</a:t>
            </a:r>
            <a:r>
              <a:rPr lang="en-GB" altLang="en-US" sz="2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altLang="en-US" sz="2800"/>
              <a:t>] if </a:t>
            </a:r>
            <a:r>
              <a:rPr lang="en-GB" altLang="en-US" sz="2800" i="1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en-GB" altLang="en-US" sz="2800">
                <a:latin typeface="Times New Roman" pitchFamily="18" charset="0"/>
                <a:cs typeface="Times New Roman" pitchFamily="18" charset="0"/>
              </a:rPr>
              <a:t>= 0,86</a:t>
            </a:r>
          </a:p>
        </p:txBody>
      </p:sp>
      <p:graphicFrame>
        <p:nvGraphicFramePr>
          <p:cNvPr id="50185" name="Object 9"/>
          <p:cNvGraphicFramePr>
            <a:graphicFrameLocks noChangeAspect="1"/>
          </p:cNvGraphicFramePr>
          <p:nvPr/>
        </p:nvGraphicFramePr>
        <p:xfrm>
          <a:off x="7589838" y="876300"/>
          <a:ext cx="149066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5" name="Equation" r:id="rId13" imgW="660113" imgH="393529" progId="Equation.DSMT4">
                  <p:embed/>
                </p:oleObj>
              </mc:Choice>
              <mc:Fallback>
                <p:oleObj name="Equation" r:id="rId13" imgW="660113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9838" y="876300"/>
                        <a:ext cx="1490662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419475" y="3155950"/>
          <a:ext cx="38957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5" name="Equation" r:id="rId3" imgW="1726451" imgH="393529" progId="Equation.DSMT4">
                  <p:embed/>
                </p:oleObj>
              </mc:Choice>
              <mc:Fallback>
                <p:oleObj name="Equation" r:id="rId3" imgW="1726451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155950"/>
                        <a:ext cx="38957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448300" y="4138613"/>
          <a:ext cx="217487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6" name="Equation" r:id="rId5" imgW="965200" imgH="469900" progId="Equation.DSMT4">
                  <p:embed/>
                </p:oleObj>
              </mc:Choice>
              <mc:Fallback>
                <p:oleObj name="Equation" r:id="rId5" imgW="965200" imgH="4699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4138613"/>
                        <a:ext cx="217487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527675" y="5205413"/>
          <a:ext cx="2030413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7" name="Equation" r:id="rId7" imgW="901309" imgH="469696" progId="Equation.DSMT4">
                  <p:embed/>
                </p:oleObj>
              </mc:Choice>
              <mc:Fallback>
                <p:oleObj name="Equation" r:id="rId7" imgW="901309" imgH="46969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7675" y="5205413"/>
                        <a:ext cx="2030413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61350" y="1295400"/>
          <a:ext cx="2771775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8" name="Equation" r:id="rId9" imgW="1231366" imgH="571252" progId="Equation.DSMT4">
                  <p:embed/>
                </p:oleObj>
              </mc:Choice>
              <mc:Fallback>
                <p:oleObj name="Equation" r:id="rId9" imgW="1231366" imgH="57125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1350" y="1295400"/>
                        <a:ext cx="2771775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06900" y="2357438"/>
          <a:ext cx="189071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9" name="Equation" r:id="rId11" imgW="837836" imgH="393529" progId="Equation.DSMT4">
                  <p:embed/>
                </p:oleObj>
              </mc:Choice>
              <mc:Fallback>
                <p:oleObj name="Equation" r:id="rId11" imgW="837836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6900" y="2357438"/>
                        <a:ext cx="1890713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7" name="Content Placeholder 2"/>
          <p:cNvSpPr txBox="1">
            <a:spLocks/>
          </p:cNvSpPr>
          <p:nvPr/>
        </p:nvSpPr>
        <p:spPr bwMode="auto">
          <a:xfrm>
            <a:off x="858838" y="558800"/>
            <a:ext cx="1789112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800" b="1" dirty="0"/>
              <a:t>Make the symbol in brackets the subject of the formula and calculate the value of </a:t>
            </a:r>
            <a:r>
              <a:rPr lang="en-GB" altLang="en-US" sz="2800" b="1" dirty="0"/>
              <a:t>the symbol: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3238500" y="558800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/>
              <a:t>19.     [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 sz="2800"/>
              <a:t>] if 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= 128</a:t>
            </a:r>
            <a:r>
              <a:rPr lang="en-US" altLang="en-US" sz="2800"/>
              <a:t>; 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= 6 </a:t>
            </a:r>
            <a:r>
              <a:rPr lang="en-US" altLang="en-US" sz="2800"/>
              <a:t>and </a:t>
            </a: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= 4</a:t>
            </a:r>
            <a:endParaRPr lang="en-GB" alt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09" name="Object 9"/>
          <p:cNvGraphicFramePr>
            <a:graphicFrameLocks noChangeAspect="1"/>
          </p:cNvGraphicFramePr>
          <p:nvPr/>
        </p:nvGraphicFramePr>
        <p:xfrm>
          <a:off x="5546725" y="1409700"/>
          <a:ext cx="18637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0" name="Equation" r:id="rId13" imgW="825500" imgH="393700" progId="Equation.DSMT4">
                  <p:embed/>
                </p:oleObj>
              </mc:Choice>
              <mc:Fallback>
                <p:oleObj name="Equation" r:id="rId13" imgW="825500" imgH="3937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6725" y="1409700"/>
                        <a:ext cx="18637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7924800" y="1295400"/>
            <a:ext cx="0" cy="4800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432800" y="2803525"/>
          <a:ext cx="140017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1" name="Equation" r:id="rId15" imgW="622030" imgH="203112" progId="Equation.DSMT4">
                  <p:embed/>
                </p:oleObj>
              </mc:Choice>
              <mc:Fallback>
                <p:oleObj name="Equation" r:id="rId15" imgW="622030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2800" y="2803525"/>
                        <a:ext cx="1400175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10"/>
          <p:cNvGraphicFramePr>
            <a:graphicFrameLocks noChangeAspect="1"/>
          </p:cNvGraphicFramePr>
          <p:nvPr/>
        </p:nvGraphicFramePr>
        <p:xfrm>
          <a:off x="1382713" y="1508125"/>
          <a:ext cx="1527175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2"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713" y="1508125"/>
                        <a:ext cx="1527175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371600" y="2071688"/>
          <a:ext cx="27432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3" name="Equation" r:id="rId5" imgW="1117115" imgH="393529" progId="Equation.DSMT4">
                  <p:embed/>
                </p:oleObj>
              </mc:Choice>
              <mc:Fallback>
                <p:oleObj name="Equation" r:id="rId5" imgW="1117115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071688"/>
                        <a:ext cx="27432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Content Placeholder 2"/>
          <p:cNvSpPr txBox="1">
            <a:spLocks/>
          </p:cNvSpPr>
          <p:nvPr/>
        </p:nvSpPr>
        <p:spPr bwMode="auto">
          <a:xfrm>
            <a:off x="763588" y="733425"/>
            <a:ext cx="45704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20. </a:t>
            </a:r>
            <a:r>
              <a:rPr lang="en-US" altLang="en-US" sz="2800" b="1" dirty="0"/>
              <a:t>Convert 115 km/h to m/s.</a:t>
            </a:r>
            <a:endParaRPr lang="en-GB" altLang="en-US" sz="2800" b="1" dirty="0"/>
          </a:p>
          <a:p>
            <a:pPr>
              <a:buFont typeface="Arial" charset="0"/>
              <a:buNone/>
            </a:pPr>
            <a:endParaRPr lang="en-GB" altLang="en-US" b="1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414463" y="3271838"/>
          <a:ext cx="2133600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4" name="Equation" r:id="rId7" imgW="837836" imgH="203112" progId="Equation.DSMT4">
                  <p:embed/>
                </p:oleObj>
              </mc:Choice>
              <mc:Fallback>
                <p:oleObj name="Equation" r:id="rId7" imgW="837836" imgH="203112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3271838"/>
                        <a:ext cx="2133600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089775" y="1508125"/>
          <a:ext cx="14652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5" name="Equation" r:id="rId9" imgW="596641" imgH="203112" progId="Equation.DSMT4">
                  <p:embed/>
                </p:oleObj>
              </mc:Choice>
              <mc:Fallback>
                <p:oleObj name="Equation" r:id="rId9" imgW="596641" imgH="203112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9775" y="1508125"/>
                        <a:ext cx="1465263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77075" y="2071688"/>
          <a:ext cx="249396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6" name="Equation" r:id="rId11" imgW="1016000" imgH="393700" progId="Equation.DSMT4">
                  <p:embed/>
                </p:oleObj>
              </mc:Choice>
              <mc:Fallback>
                <p:oleObj name="Equation" r:id="rId11" imgW="1016000" imgH="393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075" y="2071688"/>
                        <a:ext cx="2493963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268278" y="733425"/>
            <a:ext cx="474262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21. </a:t>
            </a:r>
            <a:r>
              <a:rPr lang="en-US" altLang="en-US" sz="2800" b="1" dirty="0"/>
              <a:t>Convert 22,2 m/s to km/h.</a:t>
            </a:r>
            <a:endParaRPr lang="en-GB" altLang="en-US" b="1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7100888" y="3271838"/>
          <a:ext cx="217011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7" name="Equation" r:id="rId13" imgW="876300" imgH="203200" progId="Equation.DSMT4">
                  <p:embed/>
                </p:oleObj>
              </mc:Choice>
              <mc:Fallback>
                <p:oleObj name="Equation" r:id="rId13" imgW="876300" imgH="2032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888" y="3271838"/>
                        <a:ext cx="217011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878013" y="3271838"/>
          <a:ext cx="152717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6"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013" y="3271838"/>
                        <a:ext cx="152717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924050" y="3835400"/>
          <a:ext cx="20574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7" name="Equation" r:id="rId5" imgW="837836" imgH="393529" progId="Equation.DSMT4">
                  <p:embed/>
                </p:oleObj>
              </mc:Choice>
              <mc:Fallback>
                <p:oleObj name="Equation" r:id="rId5" imgW="837836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050" y="3835400"/>
                        <a:ext cx="20574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GB" altLang="en-US" sz="2800" dirty="0"/>
              <a:t>22. </a:t>
            </a:r>
            <a:r>
              <a:rPr lang="en-US" sz="2800" b="1" dirty="0"/>
              <a:t>A car travels at an average speed of 105 km/h. Calculate:</a:t>
            </a:r>
          </a:p>
          <a:p>
            <a:pPr marL="533400">
              <a:buFont typeface="Arial" charset="0"/>
              <a:buNone/>
              <a:defRPr/>
            </a:pPr>
            <a:r>
              <a:rPr lang="en-US" sz="2800" b="1" dirty="0"/>
              <a:t>a) its speed in m/s</a:t>
            </a:r>
          </a:p>
          <a:p>
            <a:pPr marL="533400">
              <a:buFont typeface="Arial" charset="0"/>
              <a:buNone/>
              <a:defRPr/>
            </a:pPr>
            <a:r>
              <a:rPr lang="en-US" sz="2800" b="1" dirty="0"/>
              <a:t>b) the time taken to cover 240 km.</a:t>
            </a:r>
            <a:endParaRPr lang="en-GB" altLang="en-US" b="1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951038" y="5010150"/>
          <a:ext cx="22479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8" name="Equation" r:id="rId7" imgW="850531" imgH="203112" progId="Equation.DSMT4">
                  <p:embed/>
                </p:oleObj>
              </mc:Choice>
              <mc:Fallback>
                <p:oleObj name="Equation" r:id="rId7" imgW="850531" imgH="203112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038" y="5010150"/>
                        <a:ext cx="22479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306513" y="2862263"/>
            <a:ext cx="777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800"/>
              <a:t>a)</a:t>
            </a:r>
            <a:endParaRPr lang="en-GB" altLang="en-US" b="1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8059738" y="3236913"/>
          <a:ext cx="9350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9" name="Equation" r:id="rId9" imgW="380835" imgH="152334" progId="Equation.DSMT4">
                  <p:embed/>
                </p:oleObj>
              </mc:Choice>
              <mc:Fallback>
                <p:oleObj name="Equation" r:id="rId9" imgW="380835" imgH="152334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9738" y="3236913"/>
                        <a:ext cx="9350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799388" y="3576638"/>
          <a:ext cx="112395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0" name="Equation" r:id="rId11" imgW="457002" imgH="393529" progId="Equation.DSMT4">
                  <p:embed/>
                </p:oleObj>
              </mc:Choice>
              <mc:Fallback>
                <p:oleObj name="Equation" r:id="rId11" imgW="457002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9388" y="3576638"/>
                        <a:ext cx="112395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275638" y="4583113"/>
          <a:ext cx="10668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1" name="Equation" r:id="rId13" imgW="418918" imgH="393529" progId="Equation.DSMT4">
                  <p:embed/>
                </p:oleObj>
              </mc:Choice>
              <mc:Fallback>
                <p:oleObj name="Equation" r:id="rId13" imgW="418918" imgH="393529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638" y="4583113"/>
                        <a:ext cx="10668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7021513" y="2862263"/>
            <a:ext cx="7778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800"/>
              <a:t>b)</a:t>
            </a:r>
            <a:endParaRPr lang="en-GB" altLang="en-US" b="1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88338" y="5695950"/>
          <a:ext cx="154781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2" name="Equation" r:id="rId15" imgW="647419" imgH="203112" progId="Equation.DSMT4">
                  <p:embed/>
                </p:oleObj>
              </mc:Choice>
              <mc:Fallback>
                <p:oleObj name="Equation" r:id="rId15" imgW="647419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8338" y="5695950"/>
                        <a:ext cx="1547812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55725" y="2667000"/>
          <a:ext cx="299243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9" name="Equation" r:id="rId3" imgW="1219200" imgH="419100" progId="Equation.DSMT4">
                  <p:embed/>
                </p:oleObj>
              </mc:Choice>
              <mc:Fallback>
                <p:oleObj name="Equation" r:id="rId3" imgW="1219200" imgH="4191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725" y="2667000"/>
                        <a:ext cx="2992438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477963" y="3833813"/>
          <a:ext cx="16541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0" name="Equation" r:id="rId5" imgW="672516" imgH="177646" progId="Equation.DSMT4">
                  <p:embed/>
                </p:oleObj>
              </mc:Choice>
              <mc:Fallback>
                <p:oleObj name="Equation" r:id="rId5" imgW="672516" imgH="177646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963" y="3833813"/>
                        <a:ext cx="16541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23. </a:t>
            </a:r>
            <a:r>
              <a:rPr lang="en-US" altLang="en-US" sz="2800" b="1" dirty="0"/>
              <a:t>A car covers 120 km in 2 ½ hours. Calculate the time needed to cover 50 km if the </a:t>
            </a:r>
            <a:r>
              <a:rPr lang="en-GB" altLang="en-US" sz="2800" b="1" dirty="0"/>
              <a:t>average speed stays constant.</a:t>
            </a:r>
            <a:endParaRPr lang="en-GB" altLang="en-US" b="1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707313" y="1747838"/>
          <a:ext cx="906462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1" name="Equation" r:id="rId7" imgW="342751" imgH="393529" progId="Equation.DSMT4">
                  <p:embed/>
                </p:oleObj>
              </mc:Choice>
              <mc:Fallback>
                <p:oleObj name="Equation" r:id="rId7" imgW="342751" imgH="393529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7313" y="1747838"/>
                        <a:ext cx="906462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371600" y="2097088"/>
          <a:ext cx="30226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2" name="Equation" r:id="rId9" imgW="1231366" imgH="203112" progId="Equation.DSMT4">
                  <p:embed/>
                </p:oleObj>
              </mc:Choice>
              <mc:Fallback>
                <p:oleObj name="Equation" r:id="rId9" imgW="1231366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097088"/>
                        <a:ext cx="30226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954963" y="2890838"/>
          <a:ext cx="906462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3" name="Equation" r:id="rId11" imgW="342751" imgH="393529" progId="Equation.DSMT4">
                  <p:embed/>
                </p:oleObj>
              </mc:Choice>
              <mc:Fallback>
                <p:oleObj name="Equation" r:id="rId11" imgW="342751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4963" y="2890838"/>
                        <a:ext cx="906462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024813" y="4095750"/>
          <a:ext cx="164465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4" name="Equation" r:id="rId13" imgW="622030" imgH="203112" progId="Equation.DSMT4">
                  <p:embed/>
                </p:oleObj>
              </mc:Choice>
              <mc:Fallback>
                <p:oleObj name="Equation" r:id="rId13" imgW="622030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4813" y="4095750"/>
                        <a:ext cx="164465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046254"/>
              </p:ext>
            </p:extLst>
          </p:nvPr>
        </p:nvGraphicFramePr>
        <p:xfrm>
          <a:off x="1616075" y="2966329"/>
          <a:ext cx="1900238" cy="480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6" name="Equation" r:id="rId3" imgW="774364" imgH="203112" progId="Equation.DSMT4">
                  <p:embed/>
                </p:oleObj>
              </mc:Choice>
              <mc:Fallback>
                <p:oleObj name="Equation" r:id="rId3" imgW="774364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2966329"/>
                        <a:ext cx="1900238" cy="480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343392"/>
              </p:ext>
            </p:extLst>
          </p:nvPr>
        </p:nvGraphicFramePr>
        <p:xfrm>
          <a:off x="1616075" y="3621881"/>
          <a:ext cx="18097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7" name="Equation" r:id="rId5" imgW="736600" imgH="203200" progId="Equation.DSMT4">
                  <p:embed/>
                </p:oleObj>
              </mc:Choice>
              <mc:Fallback>
                <p:oleObj name="Equation" r:id="rId5" imgW="736600" imgH="203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3621881"/>
                        <a:ext cx="180975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24. </a:t>
            </a:r>
            <a:r>
              <a:rPr lang="en-US" altLang="en-US" sz="2800" b="1" dirty="0"/>
              <a:t>Calculate the distance covered by a point on the circumference of a wheel of diameter 0,4 m after </a:t>
            </a:r>
            <a:br>
              <a:rPr lang="en-US" altLang="en-US" sz="2800" b="1" dirty="0"/>
            </a:br>
            <a:r>
              <a:rPr lang="en-US" altLang="en-US" sz="2800" b="1" dirty="0"/>
              <a:t>15 revolutions.</a:t>
            </a:r>
            <a:endParaRPr lang="en-GB" alt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925221"/>
              </p:ext>
            </p:extLst>
          </p:nvPr>
        </p:nvGraphicFramePr>
        <p:xfrm>
          <a:off x="1372152" y="2249487"/>
          <a:ext cx="13716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8" name="Equation" r:id="rId7" imgW="558558" imgH="177723" progId="Equation.DSMT4">
                  <p:embed/>
                </p:oleObj>
              </mc:Choice>
              <mc:Fallback>
                <p:oleObj name="Equation" r:id="rId7" imgW="558558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152" y="2249487"/>
                        <a:ext cx="13716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How a mathematical model works (Part 2)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2" name="Model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289050" y="2551113"/>
          <a:ext cx="255587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9" name="Equation" r:id="rId3" imgW="1040948" imgH="203112" progId="Equation.DSMT4">
                  <p:embed/>
                </p:oleObj>
              </mc:Choice>
              <mc:Fallback>
                <p:oleObj name="Equation" r:id="rId3" imgW="1040948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2551113"/>
                        <a:ext cx="255587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495550" y="3062288"/>
          <a:ext cx="2058988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0" name="Equation" r:id="rId5" imgW="838200" imgH="419100" progId="Equation.DSMT4">
                  <p:embed/>
                </p:oleObj>
              </mc:Choice>
              <mc:Fallback>
                <p:oleObj name="Equation" r:id="rId5" imgW="838200" imgH="4191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3062288"/>
                        <a:ext cx="2058988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25. </a:t>
            </a:r>
            <a:r>
              <a:rPr lang="en-US" altLang="en-US" sz="2800" b="1" dirty="0"/>
              <a:t>Calculate the number of revolutions a wheel must make to cover 250 m if its </a:t>
            </a:r>
            <a:r>
              <a:rPr lang="en-GB" altLang="en-US" sz="2800" b="1" dirty="0"/>
              <a:t>diameter is 520 mm.</a:t>
            </a:r>
            <a:endParaRPr lang="en-GB" alt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941513" y="1955800"/>
          <a:ext cx="1465262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1" name="Equation" r:id="rId7" imgW="596641" imgH="177723" progId="Equation.DSMT4">
                  <p:embed/>
                </p:oleObj>
              </mc:Choice>
              <mc:Fallback>
                <p:oleObj name="Equation" r:id="rId7" imgW="596641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513" y="1955800"/>
                        <a:ext cx="1465262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51150" y="4241800"/>
          <a:ext cx="18415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2" name="Equation" r:id="rId9" imgW="748975" imgH="203112" progId="Equation.DSMT4">
                  <p:embed/>
                </p:oleObj>
              </mc:Choice>
              <mc:Fallback>
                <p:oleObj name="Equation" r:id="rId9" imgW="748975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1150" y="4241800"/>
                        <a:ext cx="18415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793875" y="2755900"/>
          <a:ext cx="1963738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2" name="Equation" r:id="rId3" imgW="799753" imgH="393529" progId="Equation.DSMT4">
                  <p:embed/>
                </p:oleObj>
              </mc:Choice>
              <mc:Fallback>
                <p:oleObj name="Equation" r:id="rId3" imgW="799753" imgH="39352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2755900"/>
                        <a:ext cx="1963738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706688" y="3633788"/>
          <a:ext cx="1903412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3" name="Equation" r:id="rId5" imgW="774364" imgH="418918" progId="Equation.DSMT4">
                  <p:embed/>
                </p:oleObj>
              </mc:Choice>
              <mc:Fallback>
                <p:oleObj name="Equation" r:id="rId5" imgW="774364" imgH="418918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688" y="3633788"/>
                        <a:ext cx="1903412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800" dirty="0"/>
              <a:t>26. </a:t>
            </a:r>
            <a:r>
              <a:rPr lang="en-US" altLang="en-US" sz="2800" b="1" dirty="0"/>
              <a:t>The rotational frequency of a wheel is 450 r/min and its circumferential velocity is 18 m/s. Calculate the radius of the wheel.</a:t>
            </a:r>
            <a:endParaRPr lang="en-GB" alt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216150" y="2260600"/>
          <a:ext cx="13716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4" name="Equation" r:id="rId7" imgW="558558" imgH="177723" progId="Equation.DSMT4">
                  <p:embed/>
                </p:oleObj>
              </mc:Choice>
              <mc:Fallback>
                <p:oleObj name="Equation" r:id="rId7" imgW="558558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6150" y="2260600"/>
                        <a:ext cx="13716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741613" y="4908550"/>
          <a:ext cx="205898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5" name="Equation" r:id="rId9" imgW="837836" imgH="203112" progId="Equation.DSMT4">
                  <p:embed/>
                </p:oleObj>
              </mc:Choice>
              <mc:Fallback>
                <p:oleObj name="Equation" r:id="rId9" imgW="837836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3" y="4908550"/>
                        <a:ext cx="2058987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874963" y="5499100"/>
          <a:ext cx="68611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6" name="Equation" r:id="rId11" imgW="2794000" imgH="203200" progId="Equation.DSMT4">
                  <p:embed/>
                </p:oleObj>
              </mc:Choice>
              <mc:Fallback>
                <p:oleObj name="Equation" r:id="rId11" imgW="27940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963" y="5499100"/>
                        <a:ext cx="686117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476500" y="2794000"/>
          <a:ext cx="22764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8" name="Equation" r:id="rId3" imgW="926698" imgH="393529" progId="Equation.DSMT4">
                  <p:embed/>
                </p:oleObj>
              </mc:Choice>
              <mc:Fallback>
                <p:oleObj name="Equation" r:id="rId3" imgW="926698" imgH="39352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2794000"/>
                        <a:ext cx="227647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479675" y="3898900"/>
          <a:ext cx="209073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9" name="Equation" r:id="rId5" imgW="850531" imgH="203112" progId="Equation.DSMT4">
                  <p:embed/>
                </p:oleObj>
              </mc:Choice>
              <mc:Fallback>
                <p:oleObj name="Equation" r:id="rId5" imgW="850531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9675" y="3898900"/>
                        <a:ext cx="2090738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800" dirty="0"/>
              <a:t>27. </a:t>
            </a:r>
            <a:r>
              <a:rPr lang="en-US" altLang="en-US" sz="2800" b="1" dirty="0"/>
              <a:t>The wheels of a car have a diameter of 500 mm. The rotational frequency of the wheels is 1 200 r/min. Calculate the speed of the car.</a:t>
            </a:r>
            <a:endParaRPr lang="en-GB" alt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216150" y="2260600"/>
          <a:ext cx="13716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0" name="Equation" r:id="rId7" imgW="558558" imgH="177723" progId="Equation.DSMT4">
                  <p:embed/>
                </p:oleObj>
              </mc:Choice>
              <mc:Fallback>
                <p:oleObj name="Equation" r:id="rId7" imgW="558558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6150" y="2260600"/>
                        <a:ext cx="13716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958975" y="2522538"/>
          <a:ext cx="19018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9" name="Equation" r:id="rId3" imgW="774028" imgH="177646" progId="Equation.DSMT4">
                  <p:embed/>
                </p:oleObj>
              </mc:Choice>
              <mc:Fallback>
                <p:oleObj name="Equation" r:id="rId3" imgW="774028" imgH="17764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2522538"/>
                        <a:ext cx="190182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468438" y="3094038"/>
          <a:ext cx="29337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0" name="Equation" r:id="rId5" imgW="1193282" imgH="177723" progId="Equation.DSMT4">
                  <p:embed/>
                </p:oleObj>
              </mc:Choice>
              <mc:Fallback>
                <p:oleObj name="Equation" r:id="rId5" imgW="1193282" imgH="177723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438" y="3094038"/>
                        <a:ext cx="29337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800" dirty="0"/>
              <a:t>28. </a:t>
            </a:r>
            <a:r>
              <a:rPr lang="en-US" altLang="en-US" sz="2800" b="1" dirty="0"/>
              <a:t>Four times a number minus 6 is equal to 114. Calculate the value of the number.</a:t>
            </a:r>
            <a:endParaRPr lang="en-GB" alt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377950" y="1762125"/>
          <a:ext cx="30861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1" name="Equation" r:id="rId7" imgW="1256755" imgH="177723" progId="Equation.DSMT4">
                  <p:embed/>
                </p:oleObj>
              </mc:Choice>
              <mc:Fallback>
                <p:oleObj name="Equation" r:id="rId7" imgW="1256755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950" y="1762125"/>
                        <a:ext cx="30861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74913" y="3665538"/>
          <a:ext cx="14033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2" name="Equation" r:id="rId9" imgW="571004" imgH="177646" progId="Equation.DSMT4">
                  <p:embed/>
                </p:oleObj>
              </mc:Choice>
              <mc:Fallback>
                <p:oleObj name="Equation" r:id="rId9" imgW="571004" imgH="17764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913" y="3665538"/>
                        <a:ext cx="14033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32050" y="4238625"/>
          <a:ext cx="15287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3" name="Equation" r:id="rId11" imgW="622030" imgH="393529" progId="Equation.DSMT4">
                  <p:embed/>
                </p:oleObj>
              </mc:Choice>
              <mc:Fallback>
                <p:oleObj name="Equation" r:id="rId11" imgW="622030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2050" y="4238625"/>
                        <a:ext cx="15287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722563" y="5340350"/>
          <a:ext cx="10604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4" name="Equation" r:id="rId13" imgW="431425" imgH="177646" progId="Equation.DSMT4">
                  <p:embed/>
                </p:oleObj>
              </mc:Choice>
              <mc:Fallback>
                <p:oleObj name="Equation" r:id="rId13" imgW="431425" imgH="1776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563" y="5340350"/>
                        <a:ext cx="106045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422400" y="2492375"/>
          <a:ext cx="35861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9" name="Equation" r:id="rId3" imgW="1459866" imgH="203112" progId="Equation.DSMT4">
                  <p:embed/>
                </p:oleObj>
              </mc:Choice>
              <mc:Fallback>
                <p:oleObj name="Equation" r:id="rId3" imgW="1459866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2492375"/>
                        <a:ext cx="35861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700213" y="2986088"/>
          <a:ext cx="33083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0" name="Equation" r:id="rId5" imgW="1346200" imgH="203200" progId="Equation.DSMT4">
                  <p:embed/>
                </p:oleObj>
              </mc:Choice>
              <mc:Fallback>
                <p:oleObj name="Equation" r:id="rId5" imgW="1346200" imgH="203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0213" y="2986088"/>
                        <a:ext cx="330835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800" dirty="0"/>
              <a:t>29. </a:t>
            </a:r>
            <a:r>
              <a:rPr lang="en-US" altLang="en-US" sz="2800" b="1" dirty="0"/>
              <a:t>Calculate the values of two numbers if their sum is 15 and their difference is 9. </a:t>
            </a:r>
            <a:endParaRPr lang="en-GB" alt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400175" y="1981200"/>
          <a:ext cx="41465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1" name="Equation" r:id="rId7" imgW="1688367" imgH="203112" progId="Equation.DSMT4">
                  <p:embed/>
                </p:oleObj>
              </mc:Choice>
              <mc:Fallback>
                <p:oleObj name="Equation" r:id="rId7" imgW="1688367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0175" y="1981200"/>
                        <a:ext cx="41465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35100" y="3897313"/>
          <a:ext cx="268287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2" name="Equation" r:id="rId9" imgW="1091726" imgH="190417" progId="Equation.DSMT4">
                  <p:embed/>
                </p:oleObj>
              </mc:Choice>
              <mc:Fallback>
                <p:oleObj name="Equation" r:id="rId9" imgW="1091726" imgH="19041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100" y="3897313"/>
                        <a:ext cx="2682875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833688" y="4391025"/>
          <a:ext cx="137318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3" name="Equation" r:id="rId11" imgW="558558" imgH="393529" progId="Equation.DSMT4">
                  <p:embed/>
                </p:oleObj>
              </mc:Choice>
              <mc:Fallback>
                <p:oleObj name="Equation" r:id="rId11" imgW="558558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688" y="4391025"/>
                        <a:ext cx="1373187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38488" y="5511800"/>
          <a:ext cx="10287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4" name="Equation" r:id="rId13" imgW="418918" imgH="177723" progId="Equation.DSMT4">
                  <p:embed/>
                </p:oleObj>
              </mc:Choice>
              <mc:Fallback>
                <p:oleObj name="Equation" r:id="rId13" imgW="418918" imgH="17772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88" y="5511800"/>
                        <a:ext cx="10287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6115050" y="1752600"/>
            <a:ext cx="0" cy="426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923088" y="3365500"/>
          <a:ext cx="19986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5" name="Equation" r:id="rId15" imgW="812447" imgH="203112" progId="Equation.DSMT4">
                  <p:embed/>
                </p:oleObj>
              </mc:Choice>
              <mc:Fallback>
                <p:oleObj name="Equation" r:id="rId15" imgW="812447" imgH="203112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3088" y="3365500"/>
                        <a:ext cx="1998662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310438" y="2163763"/>
          <a:ext cx="2744787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6" name="Equation" r:id="rId17" imgW="1117600" imgH="190500" progId="Equation.DSMT4">
                  <p:embed/>
                </p:oleObj>
              </mc:Choice>
              <mc:Fallback>
                <p:oleObj name="Equation" r:id="rId17" imgW="1117600" imgH="1905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0438" y="2163763"/>
                        <a:ext cx="2744787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878763" y="3914775"/>
          <a:ext cx="16843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7" name="Equation" r:id="rId19" imgW="685800" imgH="203200" progId="Equation.DSMT4">
                  <p:embed/>
                </p:oleObj>
              </mc:Choice>
              <mc:Fallback>
                <p:oleObj name="Equation" r:id="rId19" imgW="685800" imgH="203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8763" y="3914775"/>
                        <a:ext cx="1684337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229600" y="4465638"/>
          <a:ext cx="560388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8" name="Equation" r:id="rId21" imgW="228402" imgH="177646" progId="Equation.DSMT4">
                  <p:embed/>
                </p:oleObj>
              </mc:Choice>
              <mc:Fallback>
                <p:oleObj name="Equation" r:id="rId21" imgW="228402" imgH="177646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4465638"/>
                        <a:ext cx="560388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312025" y="2816225"/>
          <a:ext cx="155892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39" name="Equation" r:id="rId23" imgW="634725" imgH="203112" progId="Equation.DSMT4">
                  <p:embed/>
                </p:oleObj>
              </mc:Choice>
              <mc:Fallback>
                <p:oleObj name="Equation" r:id="rId23" imgW="634725" imgH="203112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2025" y="2816225"/>
                        <a:ext cx="155892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28850" y="3295650"/>
          <a:ext cx="380365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9" name="Equation" r:id="rId3" imgW="1548728" imgH="203112" progId="Equation.DSMT4">
                  <p:embed/>
                </p:oleObj>
              </mc:Choice>
              <mc:Fallback>
                <p:oleObj name="Equation" r:id="rId3" imgW="1548728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0" y="3295650"/>
                        <a:ext cx="3803650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405063" y="3881438"/>
          <a:ext cx="36512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0" name="Equation" r:id="rId5" imgW="1485900" imgH="203200" progId="Equation.DSMT4">
                  <p:embed/>
                </p:oleObj>
              </mc:Choice>
              <mc:Fallback>
                <p:oleObj name="Equation" r:id="rId5" imgW="1485900" imgH="203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063" y="3881438"/>
                        <a:ext cx="365125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 dirty="0"/>
              <a:t>30. </a:t>
            </a:r>
            <a:r>
              <a:rPr lang="en-GB" altLang="en-US" sz="2800" b="1" dirty="0"/>
              <a:t>Three litres of oil and 5 litres of petrol cost R22. 5 litres of oil and 10 litres of petrol cost R40. Calculate the price of oil and the price of petrol.</a:t>
            </a:r>
            <a:endParaRPr lang="en-GB" alt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081213" y="2574925"/>
          <a:ext cx="77009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1" name="Equation" r:id="rId7" imgW="3136900" imgH="203200" progId="Equation.DSMT4">
                  <p:embed/>
                </p:oleObj>
              </mc:Choice>
              <mc:Fallback>
                <p:oleObj name="Equation" r:id="rId7" imgW="31369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1213" y="2574925"/>
                        <a:ext cx="7700962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95388" y="4468813"/>
          <a:ext cx="48371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2" name="Equation" r:id="rId9" imgW="1968500" imgH="203200" progId="Equation.DSMT4">
                  <p:embed/>
                </p:oleObj>
              </mc:Choice>
              <mc:Fallback>
                <p:oleObj name="Equation" r:id="rId9" imgW="1968500" imgH="203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4468813"/>
                        <a:ext cx="4837112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5500" y="5057775"/>
          <a:ext cx="22780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3" name="Equation" r:id="rId11" imgW="927100" imgH="190500" progId="Equation.DSMT4">
                  <p:embed/>
                </p:oleObj>
              </mc:Choice>
              <mc:Fallback>
                <p:oleObj name="Equation" r:id="rId11" imgW="9271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5057775"/>
                        <a:ext cx="2278063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8" name="Content Placeholder 2"/>
          <p:cNvSpPr txBox="1">
            <a:spLocks/>
          </p:cNvSpPr>
          <p:nvPr/>
        </p:nvSpPr>
        <p:spPr bwMode="auto">
          <a:xfrm>
            <a:off x="6669088" y="5705475"/>
            <a:ext cx="40179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400" i="1"/>
              <a:t>(continued on the next page)</a:t>
            </a:r>
            <a:endParaRPr lang="en-GB" altLang="en-US" sz="3200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985838" y="2209800"/>
          <a:ext cx="221297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0" name="Equation" r:id="rId3" imgW="901309" imgH="203112" progId="Equation.DSMT4">
                  <p:embed/>
                </p:oleObj>
              </mc:Choice>
              <mc:Fallback>
                <p:oleObj name="Equation" r:id="rId3" imgW="901309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2209800"/>
                        <a:ext cx="221297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965325" y="3408363"/>
          <a:ext cx="121761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1" name="Equation" r:id="rId5" imgW="494870" imgH="203024" progId="Equation.DSMT4">
                  <p:embed/>
                </p:oleObj>
              </mc:Choice>
              <mc:Fallback>
                <p:oleObj name="Equation" r:id="rId5" imgW="494870" imgH="203024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3408363"/>
                        <a:ext cx="1217613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Content Placeholder 2"/>
          <p:cNvSpPr txBox="1">
            <a:spLocks/>
          </p:cNvSpPr>
          <p:nvPr/>
        </p:nvSpPr>
        <p:spPr bwMode="auto">
          <a:xfrm>
            <a:off x="763588" y="733425"/>
            <a:ext cx="9923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3200" dirty="0"/>
              <a:t>30. </a:t>
            </a:r>
            <a:r>
              <a:rPr lang="en-GB" altLang="en-US" sz="3200" i="1" dirty="0"/>
              <a:t>(continued)</a:t>
            </a:r>
            <a:endParaRPr lang="en-GB" altLang="en-US" sz="3200" b="1" i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46150" y="1538288"/>
          <a:ext cx="349408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2" name="Equation" r:id="rId7" imgW="1422400" imgH="190500" progId="Equation.DSMT4">
                  <p:embed/>
                </p:oleObj>
              </mc:Choice>
              <mc:Fallback>
                <p:oleObj name="Equation" r:id="rId7" imgW="14224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1538288"/>
                        <a:ext cx="3494088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33600" y="3917950"/>
          <a:ext cx="10922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3" name="Equation" r:id="rId9" imgW="444307" imgH="393529" progId="Equation.DSMT4">
                  <p:embed/>
                </p:oleObj>
              </mc:Choice>
              <mc:Fallback>
                <p:oleObj name="Equation" r:id="rId9" imgW="444307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917950"/>
                        <a:ext cx="10922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41575" y="4975225"/>
          <a:ext cx="59372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4" name="Equation" r:id="rId11" imgW="241091" imgH="164957" progId="Equation.DSMT4">
                  <p:embed/>
                </p:oleObj>
              </mc:Choice>
              <mc:Fallback>
                <p:oleObj name="Equation" r:id="rId11" imgW="241091" imgH="16495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575" y="4975225"/>
                        <a:ext cx="59372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960563" y="2800350"/>
          <a:ext cx="190182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5" name="Equation" r:id="rId13" imgW="774364" imgH="203112" progId="Equation.DSMT4">
                  <p:embed/>
                </p:oleObj>
              </mc:Choice>
              <mc:Fallback>
                <p:oleObj name="Equation" r:id="rId13" imgW="774364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563" y="2800350"/>
                        <a:ext cx="190182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17588" y="5691188"/>
          <a:ext cx="31877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6" name="Equation" r:id="rId15" imgW="1295400" imgH="203200" progId="Equation.DSMT4">
                  <p:embed/>
                </p:oleObj>
              </mc:Choice>
              <mc:Fallback>
                <p:oleObj name="Equation" r:id="rId15" imgW="12954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5691188"/>
                        <a:ext cx="31877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How a mathematical model works (Part 3)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Model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Manipulation of formulae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4000" dirty="0"/>
              <a:t>Unit 5.1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Equations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An </a:t>
            </a:r>
            <a:r>
              <a:rPr lang="en-GB" altLang="en-US" b="1" dirty="0"/>
              <a:t>equation</a:t>
            </a:r>
            <a:r>
              <a:rPr lang="en-GB" altLang="en-US" dirty="0"/>
              <a:t> is a calculation which contains an </a:t>
            </a:r>
            <a:r>
              <a:rPr lang="en-GB" altLang="en-US" b="1" dirty="0"/>
              <a:t>=</a:t>
            </a:r>
            <a:r>
              <a:rPr lang="en-GB" altLang="en-US" dirty="0"/>
              <a:t> sign.</a:t>
            </a:r>
          </a:p>
          <a:p>
            <a:r>
              <a:rPr lang="en-GB" altLang="en-US" b="1" dirty="0"/>
              <a:t>Linear equation </a:t>
            </a:r>
            <a:r>
              <a:rPr lang="en-GB" altLang="en-US" dirty="0"/>
              <a:t>contains a variable that has </a:t>
            </a:r>
            <a:r>
              <a:rPr lang="en-GB" altLang="en-US" b="1" dirty="0"/>
              <a:t>only one possible solution</a:t>
            </a:r>
            <a:r>
              <a:rPr lang="en-GB" altLang="en-US" dirty="0"/>
              <a:t> to make the statement true</a:t>
            </a:r>
          </a:p>
          <a:p>
            <a:r>
              <a:rPr lang="en-GB" altLang="en-US" dirty="0"/>
              <a:t>An equation remains </a:t>
            </a:r>
            <a:r>
              <a:rPr lang="en-GB" altLang="en-US" b="1" dirty="0"/>
              <a:t>true</a:t>
            </a:r>
            <a:r>
              <a:rPr lang="en-GB" altLang="en-US" dirty="0"/>
              <a:t> (balanced) if:</a:t>
            </a:r>
          </a:p>
          <a:p>
            <a:pPr lvl="1"/>
            <a:r>
              <a:rPr lang="en-GB" altLang="en-US" dirty="0"/>
              <a:t>Whatever you do to the left-hand side (LHS) of the = sign</a:t>
            </a:r>
            <a:br>
              <a:rPr lang="en-GB" altLang="en-US" dirty="0"/>
            </a:br>
            <a:r>
              <a:rPr lang="en-GB" altLang="en-US" dirty="0"/>
              <a:t>you </a:t>
            </a:r>
            <a:r>
              <a:rPr lang="en-GB" altLang="en-US" b="1" dirty="0"/>
              <a:t>also</a:t>
            </a:r>
            <a:r>
              <a:rPr lang="en-GB" altLang="en-US" dirty="0"/>
              <a:t> do to the right-hand side (RHS).</a:t>
            </a:r>
          </a:p>
          <a:p>
            <a:endParaRPr lang="en-GB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Changing the subject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The subject of the formula is:</a:t>
            </a:r>
          </a:p>
          <a:p>
            <a:pPr lvl="1"/>
            <a:r>
              <a:rPr lang="en-GB" altLang="en-US" dirty="0"/>
              <a:t>The </a:t>
            </a:r>
            <a:r>
              <a:rPr lang="en-GB" altLang="en-US" b="1" dirty="0"/>
              <a:t>single term </a:t>
            </a:r>
            <a:r>
              <a:rPr lang="en-GB" altLang="en-US" dirty="0"/>
              <a:t>on the </a:t>
            </a:r>
            <a:r>
              <a:rPr lang="en-GB" altLang="en-US" b="1" dirty="0"/>
              <a:t>left-hand side </a:t>
            </a:r>
            <a:r>
              <a:rPr lang="en-GB" altLang="en-US" dirty="0"/>
              <a:t>of the = sign.</a:t>
            </a:r>
          </a:p>
          <a:p>
            <a:pPr lvl="1"/>
            <a:r>
              <a:rPr lang="en-GB" altLang="en-US" dirty="0"/>
              <a:t>e.g. </a:t>
            </a: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dirty="0"/>
              <a:t> is the subject in the formula  </a:t>
            </a: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 = 2 + 3</a:t>
            </a: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pPr lvl="1"/>
            <a:endParaRPr lang="en-GB" altLang="en-US" dirty="0"/>
          </a:p>
          <a:p>
            <a:r>
              <a:rPr lang="en-GB" altLang="en-US" dirty="0"/>
              <a:t>To change the subject of the formula:</a:t>
            </a:r>
          </a:p>
          <a:p>
            <a:pPr lvl="1"/>
            <a:r>
              <a:rPr lang="en-GB" altLang="en-US" b="1" dirty="0"/>
              <a:t>Rearrange</a:t>
            </a:r>
            <a:r>
              <a:rPr lang="en-GB" altLang="en-US" dirty="0"/>
              <a:t> the equation so only the only term you want to solve for is on the </a:t>
            </a:r>
            <a:r>
              <a:rPr lang="en-GB" altLang="en-US" b="1" dirty="0"/>
              <a:t>left-hand side of the = sign</a:t>
            </a:r>
            <a:r>
              <a:rPr lang="en-GB" altLang="en-US"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1092</Words>
  <Application>Microsoft Office PowerPoint</Application>
  <PresentationFormat>Custom</PresentationFormat>
  <Paragraphs>172</Paragraphs>
  <Slides>56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Equation</vt:lpstr>
      <vt:lpstr>PowerPoint Presentation</vt:lpstr>
      <vt:lpstr>Mathematics</vt:lpstr>
      <vt:lpstr>Equations, word problems and manipulation of formulae</vt:lpstr>
      <vt:lpstr>VIDEO: How a mathematical model works (Part 1)</vt:lpstr>
      <vt:lpstr>VIDEO: How a mathematical model works (Part 2)</vt:lpstr>
      <vt:lpstr>VIDEO: How a mathematical model works (Part 3)</vt:lpstr>
      <vt:lpstr>Manipulation of formulae</vt:lpstr>
      <vt:lpstr>Equations</vt:lpstr>
      <vt:lpstr>Changing the subject</vt:lpstr>
      <vt:lpstr>How to change the subject</vt:lpstr>
      <vt:lpstr>Example</vt:lpstr>
      <vt:lpstr>PowerPoint Presentation</vt:lpstr>
      <vt:lpstr>Technical formulae</vt:lpstr>
      <vt:lpstr>PowerPoint Presentation</vt:lpstr>
      <vt:lpstr>Speed, distance, time and revolutions</vt:lpstr>
      <vt:lpstr>Units of measurement</vt:lpstr>
      <vt:lpstr>Converting between units</vt:lpstr>
      <vt:lpstr>Converting between units (continued)</vt:lpstr>
      <vt:lpstr>Speed</vt:lpstr>
      <vt:lpstr>Distance</vt:lpstr>
      <vt:lpstr>PowerPoint Presentation</vt:lpstr>
      <vt:lpstr>Revolutions</vt:lpstr>
      <vt:lpstr>Rotational frequency</vt:lpstr>
      <vt:lpstr>Circumferential speed (v)</vt:lpstr>
      <vt:lpstr>PowerPoint Presentation</vt:lpstr>
      <vt:lpstr>Compiling and solving linear equations</vt:lpstr>
      <vt:lpstr>Substitution</vt:lpstr>
      <vt:lpstr>PowerPoint Presentation</vt:lpstr>
      <vt:lpstr>VIDEO: Tips and tricks: Check your workings through substitution</vt:lpstr>
      <vt:lpstr>Summative 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729</cp:revision>
  <dcterms:created xsi:type="dcterms:W3CDTF">2016-06-09T08:18:09Z</dcterms:created>
  <dcterms:modified xsi:type="dcterms:W3CDTF">2016-09-27T11:46:33Z</dcterms:modified>
</cp:coreProperties>
</file>