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3" r:id="rId2"/>
    <p:sldId id="256" r:id="rId3"/>
    <p:sldId id="257" r:id="rId4"/>
    <p:sldId id="311" r:id="rId5"/>
    <p:sldId id="259" r:id="rId6"/>
    <p:sldId id="260" r:id="rId7"/>
    <p:sldId id="261" r:id="rId8"/>
    <p:sldId id="262" r:id="rId9"/>
    <p:sldId id="263" r:id="rId10"/>
    <p:sldId id="265" r:id="rId11"/>
    <p:sldId id="264" r:id="rId12"/>
    <p:sldId id="266" r:id="rId13"/>
    <p:sldId id="267" r:id="rId14"/>
    <p:sldId id="307" r:id="rId15"/>
    <p:sldId id="268" r:id="rId16"/>
    <p:sldId id="269" r:id="rId17"/>
    <p:sldId id="312" r:id="rId18"/>
    <p:sldId id="270" r:id="rId19"/>
    <p:sldId id="271" r:id="rId20"/>
    <p:sldId id="272" r:id="rId21"/>
    <p:sldId id="273" r:id="rId22"/>
    <p:sldId id="274" r:id="rId23"/>
    <p:sldId id="275" r:id="rId24"/>
    <p:sldId id="310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5" r:id="rId44"/>
    <p:sldId id="294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54A8"/>
    <a:srgbClr val="0033CC"/>
    <a:srgbClr val="800000"/>
    <a:srgbClr val="5B0E01"/>
    <a:srgbClr val="9A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0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4" Type="http://schemas.openxmlformats.org/officeDocument/2006/relationships/image" Target="../media/image67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4" Type="http://schemas.openxmlformats.org/officeDocument/2006/relationships/image" Target="../media/image74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4" Type="http://schemas.openxmlformats.org/officeDocument/2006/relationships/image" Target="../media/image78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4" Type="http://schemas.openxmlformats.org/officeDocument/2006/relationships/image" Target="../media/image98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5" Type="http://schemas.openxmlformats.org/officeDocument/2006/relationships/image" Target="../media/image103.wmf"/><Relationship Id="rId4" Type="http://schemas.openxmlformats.org/officeDocument/2006/relationships/image" Target="../media/image102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Relationship Id="rId6" Type="http://schemas.openxmlformats.org/officeDocument/2006/relationships/image" Target="../media/image109.wmf"/><Relationship Id="rId5" Type="http://schemas.openxmlformats.org/officeDocument/2006/relationships/image" Target="../media/image108.wmf"/><Relationship Id="rId4" Type="http://schemas.openxmlformats.org/officeDocument/2006/relationships/image" Target="../media/image107.w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Relationship Id="rId5" Type="http://schemas.openxmlformats.org/officeDocument/2006/relationships/image" Target="../media/image114.wmf"/><Relationship Id="rId4" Type="http://schemas.openxmlformats.org/officeDocument/2006/relationships/image" Target="../media/image113.wmf"/></Relationships>
</file>

<file path=ppt/drawings/_rels/vmlDrawing3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image" Target="../media/image115.w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Relationship Id="rId4" Type="http://schemas.openxmlformats.org/officeDocument/2006/relationships/image" Target="../media/image120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Relationship Id="rId5" Type="http://schemas.openxmlformats.org/officeDocument/2006/relationships/image" Target="../media/image125.wmf"/><Relationship Id="rId4" Type="http://schemas.openxmlformats.org/officeDocument/2006/relationships/image" Target="../media/image12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image" Target="../media/image127.wmf"/><Relationship Id="rId1" Type="http://schemas.openxmlformats.org/officeDocument/2006/relationships/image" Target="../media/image126.wmf"/><Relationship Id="rId6" Type="http://schemas.openxmlformats.org/officeDocument/2006/relationships/image" Target="../media/image131.wmf"/><Relationship Id="rId5" Type="http://schemas.openxmlformats.org/officeDocument/2006/relationships/image" Target="../media/image130.wmf"/><Relationship Id="rId4" Type="http://schemas.openxmlformats.org/officeDocument/2006/relationships/image" Target="../media/image12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8120" y="730250"/>
            <a:ext cx="11357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463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ADAFBC1-D870-4953-98FF-D474BB321460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94623E08-B4DB-435F-9277-BCF8E3C0BCB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400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DA0E3C5-E156-4630-BAB3-28F557185E22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1C59509F-514F-43B3-81BD-A69C654A152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4912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417865B-5436-4D53-B6E2-F29C1B463622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8392F275-4312-40F0-8D1A-DD40CF26C2F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3302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2209A1A-4817-46A8-ACAA-D5A260F6485B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98690B83-9F88-41EA-9610-B983415AE80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1467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69261" y="339725"/>
            <a:ext cx="630615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B943A9B-94FA-4325-AA53-06680736BF1B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E15D9DDF-BDE2-4931-AFBF-35312E7C13D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1401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B7F7C54-F510-4E0A-A604-12D9D08A744D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5369342-E44C-4771-97B2-E5387E05AD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98169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64C558B-964E-4B7D-9AD8-A4C634952358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4A59B070-F1DF-42BE-9D23-424800032ED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0160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ABA68AE-9A17-4123-B4D3-194451F5A6E2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15700075-FE58-4F30-B5B6-E38F220B644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3537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53BEADB-3971-4753-94C8-F41A77306B9D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CC4BDFC0-E0C1-44E1-B6BC-97CE6115302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5093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EF1DF6C-C6ED-4017-A39A-1B01C706A2CA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90BF12C7-AFAC-4541-8422-259950EE0EE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1160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5DCCC0B-D300-46EC-990C-702A6FBC21FA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9E2934D9-C2CA-413E-828F-1F142D61E7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809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326188"/>
            <a:ext cx="10552113" cy="438150"/>
          </a:xfrm>
          <a:prstGeom prst="rect">
            <a:avLst/>
          </a:prstGeom>
          <a:solidFill>
            <a:srgbClr val="0054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 </a:t>
            </a:r>
            <a:r>
              <a:rPr lang="en-US" sz="2000" b="1" spc="300" dirty="0">
                <a:latin typeface="+mj-lt"/>
              </a:rPr>
              <a:t>Mathematics</a:t>
            </a:r>
            <a:endParaRPr lang="en-GB" sz="2000" b="1" spc="300" dirty="0">
              <a:latin typeface="+mj-lt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1280775" y="0"/>
            <a:ext cx="911225" cy="6858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2949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29493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pic>
        <p:nvPicPr>
          <p:cNvPr id="1030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413" y="6326188"/>
            <a:ext cx="2922587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5" y="5356916"/>
            <a:ext cx="890837" cy="894660"/>
          </a:xfrm>
          <a:prstGeom prst="ellipse">
            <a:avLst/>
          </a:prstGeom>
          <a:ln w="28575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2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6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8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0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3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6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29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32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35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37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40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43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46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49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52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55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oleObject" Target="../embeddings/oleObject51.bin"/><Relationship Id="rId7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52.bin"/><Relationship Id="rId4" Type="http://schemas.openxmlformats.org/officeDocument/2006/relationships/image" Target="../media/image58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61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5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58.bin"/><Relationship Id="rId10" Type="http://schemas.openxmlformats.org/officeDocument/2006/relationships/image" Target="../media/image67.wmf"/><Relationship Id="rId4" Type="http://schemas.openxmlformats.org/officeDocument/2006/relationships/image" Target="../media/image64.wmf"/><Relationship Id="rId9" Type="http://schemas.openxmlformats.org/officeDocument/2006/relationships/oleObject" Target="../embeddings/oleObject60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oleObject" Target="../embeddings/oleObject61.bin"/><Relationship Id="rId7" Type="http://schemas.openxmlformats.org/officeDocument/2006/relationships/oleObject" Target="../embeddings/oleObject6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6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oleObject" Target="../embeddings/oleObject64.bin"/><Relationship Id="rId7" Type="http://schemas.openxmlformats.org/officeDocument/2006/relationships/oleObject" Target="../embeddings/oleObject6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65.bin"/><Relationship Id="rId10" Type="http://schemas.openxmlformats.org/officeDocument/2006/relationships/image" Target="../media/image74.wmf"/><Relationship Id="rId4" Type="http://schemas.openxmlformats.org/officeDocument/2006/relationships/image" Target="../media/image71.wmf"/><Relationship Id="rId9" Type="http://schemas.openxmlformats.org/officeDocument/2006/relationships/oleObject" Target="../embeddings/oleObject67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oleObject" Target="../embeddings/oleObject68.bin"/><Relationship Id="rId7" Type="http://schemas.openxmlformats.org/officeDocument/2006/relationships/oleObject" Target="../embeddings/oleObject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69.bin"/><Relationship Id="rId10" Type="http://schemas.openxmlformats.org/officeDocument/2006/relationships/image" Target="../media/image78.wmf"/><Relationship Id="rId4" Type="http://schemas.openxmlformats.org/officeDocument/2006/relationships/image" Target="../media/image75.wmf"/><Relationship Id="rId9" Type="http://schemas.openxmlformats.org/officeDocument/2006/relationships/oleObject" Target="../embeddings/oleObject7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73.bin"/><Relationship Id="rId4" Type="http://schemas.openxmlformats.org/officeDocument/2006/relationships/image" Target="../media/image79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82.wmf"/><Relationship Id="rId5" Type="http://schemas.openxmlformats.org/officeDocument/2006/relationships/oleObject" Target="../embeddings/oleObject75.bin"/><Relationship Id="rId4" Type="http://schemas.openxmlformats.org/officeDocument/2006/relationships/image" Target="../media/image81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oleObject" Target="../embeddings/oleObject76.bin"/><Relationship Id="rId7" Type="http://schemas.openxmlformats.org/officeDocument/2006/relationships/oleObject" Target="../embeddings/oleObject7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77.bin"/><Relationship Id="rId4" Type="http://schemas.openxmlformats.org/officeDocument/2006/relationships/image" Target="../media/image83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oleObject" Target="../embeddings/oleObject79.bin"/><Relationship Id="rId7" Type="http://schemas.openxmlformats.org/officeDocument/2006/relationships/oleObject" Target="../embeddings/oleObject8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80.bin"/><Relationship Id="rId4" Type="http://schemas.openxmlformats.org/officeDocument/2006/relationships/image" Target="../media/image86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oleObject" Target="../embeddings/oleObject82.bin"/><Relationship Id="rId7" Type="http://schemas.openxmlformats.org/officeDocument/2006/relationships/oleObject" Target="../embeddings/oleObject8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83.bin"/><Relationship Id="rId4" Type="http://schemas.openxmlformats.org/officeDocument/2006/relationships/image" Target="../media/image89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3" Type="http://schemas.openxmlformats.org/officeDocument/2006/relationships/oleObject" Target="../embeddings/oleObject85.bin"/><Relationship Id="rId7" Type="http://schemas.openxmlformats.org/officeDocument/2006/relationships/oleObject" Target="../embeddings/oleObject8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86.bin"/><Relationship Id="rId4" Type="http://schemas.openxmlformats.org/officeDocument/2006/relationships/image" Target="../media/image92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oleObject" Target="../embeddings/oleObject88.bin"/><Relationship Id="rId7" Type="http://schemas.openxmlformats.org/officeDocument/2006/relationships/oleObject" Target="../embeddings/oleObject9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89.bin"/><Relationship Id="rId10" Type="http://schemas.openxmlformats.org/officeDocument/2006/relationships/image" Target="../media/image98.wmf"/><Relationship Id="rId4" Type="http://schemas.openxmlformats.org/officeDocument/2006/relationships/image" Target="../media/image95.wmf"/><Relationship Id="rId9" Type="http://schemas.openxmlformats.org/officeDocument/2006/relationships/oleObject" Target="../embeddings/oleObject91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oleObject" Target="../embeddings/oleObject92.bin"/><Relationship Id="rId7" Type="http://schemas.openxmlformats.org/officeDocument/2006/relationships/oleObject" Target="../embeddings/oleObject94.bin"/><Relationship Id="rId12" Type="http://schemas.openxmlformats.org/officeDocument/2006/relationships/image" Target="../media/image10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00.wmf"/><Relationship Id="rId11" Type="http://schemas.openxmlformats.org/officeDocument/2006/relationships/oleObject" Target="../embeddings/oleObject96.bin"/><Relationship Id="rId5" Type="http://schemas.openxmlformats.org/officeDocument/2006/relationships/oleObject" Target="../embeddings/oleObject93.bin"/><Relationship Id="rId10" Type="http://schemas.openxmlformats.org/officeDocument/2006/relationships/image" Target="../media/image102.wmf"/><Relationship Id="rId4" Type="http://schemas.openxmlformats.org/officeDocument/2006/relationships/image" Target="../media/image99.wmf"/><Relationship Id="rId9" Type="http://schemas.openxmlformats.org/officeDocument/2006/relationships/oleObject" Target="../embeddings/oleObject95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13" Type="http://schemas.openxmlformats.org/officeDocument/2006/relationships/oleObject" Target="../embeddings/oleObject102.bin"/><Relationship Id="rId3" Type="http://schemas.openxmlformats.org/officeDocument/2006/relationships/oleObject" Target="../embeddings/oleObject97.bin"/><Relationship Id="rId7" Type="http://schemas.openxmlformats.org/officeDocument/2006/relationships/oleObject" Target="../embeddings/oleObject99.bin"/><Relationship Id="rId12" Type="http://schemas.openxmlformats.org/officeDocument/2006/relationships/image" Target="../media/image10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05.wmf"/><Relationship Id="rId11" Type="http://schemas.openxmlformats.org/officeDocument/2006/relationships/oleObject" Target="../embeddings/oleObject101.bin"/><Relationship Id="rId5" Type="http://schemas.openxmlformats.org/officeDocument/2006/relationships/oleObject" Target="../embeddings/oleObject98.bin"/><Relationship Id="rId10" Type="http://schemas.openxmlformats.org/officeDocument/2006/relationships/image" Target="../media/image107.wmf"/><Relationship Id="rId4" Type="http://schemas.openxmlformats.org/officeDocument/2006/relationships/image" Target="../media/image104.wmf"/><Relationship Id="rId9" Type="http://schemas.openxmlformats.org/officeDocument/2006/relationships/oleObject" Target="../embeddings/oleObject100.bin"/><Relationship Id="rId14" Type="http://schemas.openxmlformats.org/officeDocument/2006/relationships/image" Target="../media/image109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3" Type="http://schemas.openxmlformats.org/officeDocument/2006/relationships/oleObject" Target="../embeddings/oleObject103.bin"/><Relationship Id="rId7" Type="http://schemas.openxmlformats.org/officeDocument/2006/relationships/oleObject" Target="../embeddings/oleObject105.bin"/><Relationship Id="rId12" Type="http://schemas.openxmlformats.org/officeDocument/2006/relationships/image" Target="../media/image1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11.wmf"/><Relationship Id="rId11" Type="http://schemas.openxmlformats.org/officeDocument/2006/relationships/oleObject" Target="../embeddings/oleObject107.bin"/><Relationship Id="rId5" Type="http://schemas.openxmlformats.org/officeDocument/2006/relationships/oleObject" Target="../embeddings/oleObject104.bin"/><Relationship Id="rId10" Type="http://schemas.openxmlformats.org/officeDocument/2006/relationships/image" Target="../media/image113.wmf"/><Relationship Id="rId4" Type="http://schemas.openxmlformats.org/officeDocument/2006/relationships/image" Target="../media/image110.wmf"/><Relationship Id="rId9" Type="http://schemas.openxmlformats.org/officeDocument/2006/relationships/oleObject" Target="../embeddings/oleObject106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16.wmf"/><Relationship Id="rId5" Type="http://schemas.openxmlformats.org/officeDocument/2006/relationships/oleObject" Target="../embeddings/oleObject109.bin"/><Relationship Id="rId4" Type="http://schemas.openxmlformats.org/officeDocument/2006/relationships/image" Target="../media/image115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3" Type="http://schemas.openxmlformats.org/officeDocument/2006/relationships/oleObject" Target="../embeddings/oleObject110.bin"/><Relationship Id="rId7" Type="http://schemas.openxmlformats.org/officeDocument/2006/relationships/oleObject" Target="../embeddings/oleObject1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18.wmf"/><Relationship Id="rId5" Type="http://schemas.openxmlformats.org/officeDocument/2006/relationships/oleObject" Target="../embeddings/oleObject111.bin"/><Relationship Id="rId10" Type="http://schemas.openxmlformats.org/officeDocument/2006/relationships/image" Target="../media/image120.wmf"/><Relationship Id="rId4" Type="http://schemas.openxmlformats.org/officeDocument/2006/relationships/image" Target="../media/image117.wmf"/><Relationship Id="rId9" Type="http://schemas.openxmlformats.org/officeDocument/2006/relationships/oleObject" Target="../embeddings/oleObject113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wmf"/><Relationship Id="rId3" Type="http://schemas.openxmlformats.org/officeDocument/2006/relationships/oleObject" Target="../embeddings/oleObject114.bin"/><Relationship Id="rId7" Type="http://schemas.openxmlformats.org/officeDocument/2006/relationships/oleObject" Target="../embeddings/oleObject116.bin"/><Relationship Id="rId12" Type="http://schemas.openxmlformats.org/officeDocument/2006/relationships/image" Target="../media/image1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22.wmf"/><Relationship Id="rId11" Type="http://schemas.openxmlformats.org/officeDocument/2006/relationships/oleObject" Target="../embeddings/oleObject118.bin"/><Relationship Id="rId5" Type="http://schemas.openxmlformats.org/officeDocument/2006/relationships/oleObject" Target="../embeddings/oleObject115.bin"/><Relationship Id="rId10" Type="http://schemas.openxmlformats.org/officeDocument/2006/relationships/image" Target="../media/image124.wmf"/><Relationship Id="rId4" Type="http://schemas.openxmlformats.org/officeDocument/2006/relationships/image" Target="../media/image121.wmf"/><Relationship Id="rId9" Type="http://schemas.openxmlformats.org/officeDocument/2006/relationships/oleObject" Target="../embeddings/oleObject117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wmf"/><Relationship Id="rId13" Type="http://schemas.openxmlformats.org/officeDocument/2006/relationships/oleObject" Target="../embeddings/oleObject124.bin"/><Relationship Id="rId3" Type="http://schemas.openxmlformats.org/officeDocument/2006/relationships/oleObject" Target="../embeddings/oleObject119.bin"/><Relationship Id="rId7" Type="http://schemas.openxmlformats.org/officeDocument/2006/relationships/oleObject" Target="../embeddings/oleObject121.bin"/><Relationship Id="rId12" Type="http://schemas.openxmlformats.org/officeDocument/2006/relationships/image" Target="../media/image1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27.wmf"/><Relationship Id="rId11" Type="http://schemas.openxmlformats.org/officeDocument/2006/relationships/oleObject" Target="../embeddings/oleObject123.bin"/><Relationship Id="rId5" Type="http://schemas.openxmlformats.org/officeDocument/2006/relationships/oleObject" Target="../embeddings/oleObject120.bin"/><Relationship Id="rId10" Type="http://schemas.openxmlformats.org/officeDocument/2006/relationships/image" Target="../media/image129.wmf"/><Relationship Id="rId4" Type="http://schemas.openxmlformats.org/officeDocument/2006/relationships/image" Target="../media/image126.wmf"/><Relationship Id="rId9" Type="http://schemas.openxmlformats.org/officeDocument/2006/relationships/oleObject" Target="../embeddings/oleObject122.bin"/><Relationship Id="rId14" Type="http://schemas.openxmlformats.org/officeDocument/2006/relationships/image" Target="../media/image13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8120" y="730250"/>
            <a:ext cx="11357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2032" y="2152361"/>
            <a:ext cx="10536700" cy="357020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/>
              <a:t>TERMS AND CONDITIONS</a:t>
            </a:r>
          </a:p>
          <a:p>
            <a:r>
              <a:rPr lang="en-GB" sz="2000" b="1" dirty="0"/>
              <a:t> </a:t>
            </a:r>
            <a:endParaRPr lang="en-GB" sz="2200" b="1" dirty="0"/>
          </a:p>
          <a:p>
            <a:r>
              <a:rPr lang="en-GB" sz="2200" b="1" dirty="0"/>
              <a:t>These PowerPoint slides are a tool for lecturers, and as such: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u="sng" dirty="0"/>
              <a:t>YOU MAY</a:t>
            </a:r>
            <a:r>
              <a:rPr lang="en-GB" sz="2200" b="1" dirty="0"/>
              <a:t> add content to the slides, delete content from the slides, print out the slides, and save the slides onto your computer or server.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u="sng" dirty="0"/>
              <a:t>YOU MAY NOT </a:t>
            </a:r>
            <a:r>
              <a:rPr lang="en-GB" sz="2200" b="1" dirty="0"/>
              <a:t>resell, reproduce or redistribute the content in any form whatsoever, without prior written permission from the copyright holder.</a:t>
            </a:r>
          </a:p>
          <a:p>
            <a:r>
              <a:rPr lang="en-GB" sz="2200" b="1" dirty="0"/>
              <a:t> </a:t>
            </a:r>
          </a:p>
          <a:p>
            <a:r>
              <a:rPr lang="en-GB" sz="2000" b="1" dirty="0"/>
              <a:t>© Troupant Publishers (Pty) Ltd, 2016</a:t>
            </a:r>
          </a:p>
          <a:p>
            <a:r>
              <a:rPr lang="en-GB" sz="2000" b="1" dirty="0"/>
              <a:t>Selected images used under licence from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592769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Fractions</a:t>
            </a:r>
            <a:endParaRPr lang="en-GB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 4.2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GB" sz="4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Multiplication of fractions</a:t>
            </a:r>
            <a:endParaRPr lang="en-GB" altLang="en-US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294938" cy="1079500"/>
          </a:xfrm>
        </p:spPr>
        <p:txBody>
          <a:bodyPr/>
          <a:lstStyle/>
          <a:p>
            <a:r>
              <a:rPr lang="en-US" altLang="en-US"/>
              <a:t>	The numerators are multiplied and the 	denominators are multiplied </a:t>
            </a:r>
            <a:endParaRPr lang="en-GB" altLang="en-US"/>
          </a:p>
        </p:txBody>
      </p:sp>
      <p:pic>
        <p:nvPicPr>
          <p:cNvPr id="2253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3330575"/>
            <a:ext cx="1725613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2797175" y="3330575"/>
            <a:ext cx="8016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/>
              <a:t>e.g.</a:t>
            </a:r>
            <a:endParaRPr lang="en-GB" altLang="en-US" sz="3200"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Division of fractions</a:t>
            </a:r>
            <a:endParaRPr lang="en-GB" altLang="en-US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294938" cy="1079500"/>
          </a:xfrm>
        </p:spPr>
        <p:txBody>
          <a:bodyPr/>
          <a:lstStyle/>
          <a:p>
            <a:r>
              <a:rPr lang="en-US" altLang="en-US"/>
              <a:t>	The divisor is inverted and then multiplied</a:t>
            </a:r>
            <a:endParaRPr lang="en-GB" altLang="en-US"/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2824163" y="3203575"/>
            <a:ext cx="8016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/>
              <a:t>e.g.</a:t>
            </a:r>
            <a:endParaRPr lang="en-GB" altLang="en-US" sz="3200" b="1"/>
          </a:p>
        </p:txBody>
      </p:sp>
      <p:pic>
        <p:nvPicPr>
          <p:cNvPr id="235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3203575"/>
            <a:ext cx="1604962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Addition and subtraction of fractions</a:t>
            </a:r>
            <a:endParaRPr lang="en-GB" altLang="en-US" dirty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294938" cy="1079500"/>
          </a:xfrm>
        </p:spPr>
        <p:txBody>
          <a:bodyPr/>
          <a:lstStyle/>
          <a:p>
            <a:r>
              <a:rPr lang="en-US" altLang="en-US" dirty="0"/>
              <a:t>	Only similar fractions can be added or subtracted 	(fractions with the same denominator)</a:t>
            </a:r>
            <a:endParaRPr lang="en-GB" altLang="en-US" dirty="0"/>
          </a:p>
        </p:txBody>
      </p:sp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2824163" y="3203575"/>
            <a:ext cx="8016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/>
              <a:t>e.g.</a:t>
            </a:r>
            <a:endParaRPr lang="en-GB" altLang="en-US" sz="3200" b="1"/>
          </a:p>
        </p:txBody>
      </p:sp>
      <p:graphicFrame>
        <p:nvGraphicFramePr>
          <p:cNvPr id="24581" name="Object 3"/>
          <p:cNvGraphicFramePr>
            <a:graphicFrameLocks noChangeAspect="1"/>
          </p:cNvGraphicFramePr>
          <p:nvPr/>
        </p:nvGraphicFramePr>
        <p:xfrm>
          <a:off x="4087813" y="3203575"/>
          <a:ext cx="1127125" cy="284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0" name="Equation" r:id="rId3" imgW="482391" imgH="1218671" progId="Equation.DSMT4">
                  <p:embed/>
                </p:oleObj>
              </mc:Choice>
              <mc:Fallback>
                <p:oleObj name="Equation" r:id="rId3" imgW="482391" imgH="1218671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7813" y="3203575"/>
                        <a:ext cx="1127125" cy="284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charset="0"/>
              <a:buNone/>
            </a:pPr>
            <a:r>
              <a:rPr lang="en-US" altLang="en-US" dirty="0"/>
              <a:t>Complete </a:t>
            </a:r>
            <a:br>
              <a:rPr lang="en-US" altLang="en-US" dirty="0"/>
            </a:br>
            <a:r>
              <a:rPr lang="en-US" altLang="en-US" b="1" dirty="0"/>
              <a:t>Assessment Activity 4.3</a:t>
            </a:r>
            <a:br>
              <a:rPr lang="en-US" altLang="en-US" b="1" dirty="0"/>
            </a:br>
            <a:r>
              <a:rPr lang="en-US" altLang="en-US" dirty="0"/>
              <a:t>on </a:t>
            </a:r>
            <a:br>
              <a:rPr lang="en-US" altLang="en-US" dirty="0"/>
            </a:br>
            <a:r>
              <a:rPr lang="en-US" altLang="en-US" b="1" dirty="0"/>
              <a:t>page 52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of your </a:t>
            </a:r>
            <a:br>
              <a:rPr lang="en-US" altLang="en-US" dirty="0"/>
            </a:br>
            <a:r>
              <a:rPr lang="en-US" altLang="en-US" dirty="0"/>
              <a:t>Student’s Book</a:t>
            </a:r>
            <a:endParaRPr lang="en-GB" altLang="en-US" dirty="0"/>
          </a:p>
        </p:txBody>
      </p:sp>
      <p:pic>
        <p:nvPicPr>
          <p:cNvPr id="26627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  <p:extLst>
      <p:ext uri="{BB962C8B-B14F-4D97-AF65-F5344CB8AC3E}">
        <p14:creationId xmlns:p14="http://schemas.microsoft.com/office/powerpoint/2010/main" val="3468909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744538" y="407988"/>
            <a:ext cx="10294937" cy="1325562"/>
          </a:xfrm>
        </p:spPr>
        <p:txBody>
          <a:bodyPr/>
          <a:lstStyle/>
          <a:p>
            <a:r>
              <a:rPr lang="en-US" altLang="en-US"/>
              <a:t>Lowest common multiple (LCM)</a:t>
            </a:r>
            <a:endParaRPr lang="en-GB" altLang="en-US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744538" y="2076449"/>
            <a:ext cx="9248775" cy="3807515"/>
          </a:xfrm>
        </p:spPr>
        <p:txBody>
          <a:bodyPr/>
          <a:lstStyle/>
          <a:p>
            <a:r>
              <a:rPr lang="en-US" altLang="en-US" sz="4800" dirty="0"/>
              <a:t>	</a:t>
            </a:r>
            <a:r>
              <a:rPr lang="en-GB" altLang="en-US" sz="4000" dirty="0"/>
              <a:t>The smallest number or expression into </a:t>
            </a:r>
            <a:br>
              <a:rPr lang="en-GB" altLang="en-US" sz="4000" dirty="0"/>
            </a:br>
            <a:r>
              <a:rPr lang="en-GB" altLang="en-US" sz="4000" dirty="0"/>
              <a:t>      which two or more numbers or </a:t>
            </a:r>
            <a:br>
              <a:rPr lang="en-GB" altLang="en-US" sz="4000" dirty="0"/>
            </a:br>
            <a:r>
              <a:rPr lang="en-GB" altLang="en-US" sz="4000" dirty="0"/>
              <a:t>      expressions can be divided</a:t>
            </a:r>
          </a:p>
          <a:p>
            <a:pPr marL="0" indent="0">
              <a:buNone/>
            </a:pPr>
            <a:endParaRPr lang="en-GB" altLang="en-US" b="1" dirty="0"/>
          </a:p>
          <a:p>
            <a:pPr marL="0" indent="0">
              <a:buNone/>
            </a:pPr>
            <a:r>
              <a:rPr lang="en-GB" altLang="en-US" b="1" dirty="0"/>
              <a:t>         e.g. </a:t>
            </a:r>
            <a:r>
              <a:rPr lang="en-GB" altLang="en-US" dirty="0"/>
              <a:t>12 is the LCM into which 4 and 6 can be </a:t>
            </a:r>
            <a:br>
              <a:rPr lang="en-GB" altLang="en-US" dirty="0"/>
            </a:br>
            <a:r>
              <a:rPr lang="en-GB" altLang="en-US" dirty="0"/>
              <a:t>                 divided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charset="0"/>
              <a:buNone/>
            </a:pPr>
            <a:r>
              <a:rPr lang="en-US" altLang="en-US"/>
              <a:t>Complete </a:t>
            </a:r>
            <a:br>
              <a:rPr lang="en-US" altLang="en-US"/>
            </a:br>
            <a:r>
              <a:rPr lang="en-US" altLang="en-US" b="1"/>
              <a:t>Assessment Activity 4.4</a:t>
            </a:r>
            <a:br>
              <a:rPr lang="en-US" altLang="en-US" b="1"/>
            </a:br>
            <a:r>
              <a:rPr lang="en-US" altLang="en-US"/>
              <a:t>on </a:t>
            </a:r>
            <a:br>
              <a:rPr lang="en-US" altLang="en-US"/>
            </a:br>
            <a:r>
              <a:rPr lang="en-US" altLang="en-US" b="1"/>
              <a:t>page 57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of your </a:t>
            </a:r>
            <a:br>
              <a:rPr lang="en-US" altLang="en-US"/>
            </a:br>
            <a:r>
              <a:rPr lang="en-US" altLang="en-US"/>
              <a:t>Student’s Book</a:t>
            </a:r>
            <a:endParaRPr lang="en-GB" altLang="en-US"/>
          </a:p>
        </p:txBody>
      </p:sp>
      <p:pic>
        <p:nvPicPr>
          <p:cNvPr id="26627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4938" cy="605546"/>
          </a:xfrm>
        </p:spPr>
        <p:txBody>
          <a:bodyPr>
            <a:noAutofit/>
          </a:bodyPr>
          <a:lstStyle/>
          <a:p>
            <a:pPr algn="r"/>
            <a:r>
              <a:rPr lang="en-GB" sz="2900" b="1" dirty="0">
                <a:solidFill>
                  <a:srgbClr val="AC0000"/>
                </a:solidFill>
              </a:rPr>
              <a:t>VIDEO: </a:t>
            </a:r>
            <a:r>
              <a:rPr lang="en-US" sz="2900" b="1" dirty="0">
                <a:solidFill>
                  <a:srgbClr val="AC0000"/>
                </a:solidFill>
              </a:rPr>
              <a:t>Common mistakes: Invalid change to order of operations</a:t>
            </a:r>
            <a:endParaRPr lang="en-GB" sz="2900" b="1" dirty="0">
              <a:solidFill>
                <a:srgbClr val="AC0000"/>
              </a:solidFill>
            </a:endParaRPr>
          </a:p>
        </p:txBody>
      </p:sp>
      <p:pic>
        <p:nvPicPr>
          <p:cNvPr id="2" name="Order of operati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9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Summative </a:t>
            </a:r>
            <a:br>
              <a:rPr lang="en-US" altLang="en-US" dirty="0"/>
            </a:br>
            <a:r>
              <a:rPr lang="en-US" altLang="en-US" dirty="0"/>
              <a:t>activity</a:t>
            </a:r>
            <a:endParaRPr lang="en-GB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US" sz="4000" dirty="0"/>
              <a:t>Module 4</a:t>
            </a:r>
            <a:endParaRPr lang="en-GB" sz="4000" dirty="0"/>
          </a:p>
        </p:txBody>
      </p:sp>
      <p:pic>
        <p:nvPicPr>
          <p:cNvPr id="2765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3" y="806450"/>
            <a:ext cx="3352800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Calculate the highest common factor of: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28675" name="Object 2"/>
          <p:cNvGraphicFramePr>
            <a:graphicFrameLocks noChangeAspect="1"/>
          </p:cNvGraphicFramePr>
          <p:nvPr/>
        </p:nvGraphicFramePr>
        <p:xfrm>
          <a:off x="2703513" y="1655763"/>
          <a:ext cx="4791075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3" name="Equation" r:id="rId3" imgW="1346200" imgH="228600" progId="Equation.DSMT4">
                  <p:embed/>
                </p:oleObj>
              </mc:Choice>
              <mc:Fallback>
                <p:oleObj name="Equation" r:id="rId3" imgW="13462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3513" y="1655763"/>
                        <a:ext cx="4791075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392613" y="2705100"/>
          <a:ext cx="24003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4" name="Equation" r:id="rId5" imgW="710891" imgH="203112" progId="Equation.DSMT4">
                  <p:embed/>
                </p:oleObj>
              </mc:Choice>
              <mc:Fallback>
                <p:oleObj name="Equation" r:id="rId5" imgW="710891" imgH="203112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2613" y="2705100"/>
                        <a:ext cx="24003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1524000" y="1836738"/>
            <a:ext cx="9144000" cy="2387600"/>
          </a:xfrm>
        </p:spPr>
        <p:txBody>
          <a:bodyPr/>
          <a:lstStyle/>
          <a:p>
            <a:pPr eaLnBrk="1" hangingPunct="1"/>
            <a:r>
              <a:rPr lang="en-US" altLang="en-US" sz="6600" dirty="0"/>
              <a:t>Mathematics</a:t>
            </a:r>
            <a:endParaRPr lang="en-GB" altLang="en-US" sz="6600" dirty="0"/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524000" y="4224338"/>
            <a:ext cx="9144000" cy="1655762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N1</a:t>
            </a:r>
            <a:endParaRPr lang="en-GB" altLang="en-US" sz="4000" dirty="0"/>
          </a:p>
        </p:txBody>
      </p:sp>
      <p:pic>
        <p:nvPicPr>
          <p:cNvPr id="1434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8120" y="730250"/>
            <a:ext cx="11357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Calculate the highest common factor of: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29699" name="Object 2"/>
          <p:cNvGraphicFramePr>
            <a:graphicFrameLocks noChangeAspect="1"/>
          </p:cNvGraphicFramePr>
          <p:nvPr/>
        </p:nvGraphicFramePr>
        <p:xfrm>
          <a:off x="2838450" y="1700213"/>
          <a:ext cx="4519613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7" name="Equation" r:id="rId3" imgW="1269449" imgH="203112" progId="Equation.DSMT4">
                  <p:embed/>
                </p:oleObj>
              </mc:Choice>
              <mc:Fallback>
                <p:oleObj name="Equation" r:id="rId3" imgW="1269449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8450" y="1700213"/>
                        <a:ext cx="4519613" cy="722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473575" y="2703513"/>
          <a:ext cx="23145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8" name="Equation" r:id="rId5" imgW="685800" imgH="203200" progId="Equation.DSMT4">
                  <p:embed/>
                </p:oleObj>
              </mc:Choice>
              <mc:Fallback>
                <p:oleObj name="Equation" r:id="rId5" imgW="685800" imgH="203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3575" y="2703513"/>
                        <a:ext cx="23145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Calculate the highest common factor of: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30723" name="Object 2"/>
          <p:cNvGraphicFramePr>
            <a:graphicFrameLocks noChangeAspect="1"/>
          </p:cNvGraphicFramePr>
          <p:nvPr/>
        </p:nvGraphicFramePr>
        <p:xfrm>
          <a:off x="2409825" y="1655763"/>
          <a:ext cx="537845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1" name="Equation" r:id="rId3" imgW="1511300" imgH="228600" progId="Equation.DSMT4">
                  <p:embed/>
                </p:oleObj>
              </mc:Choice>
              <mc:Fallback>
                <p:oleObj name="Equation" r:id="rId3" imgW="15113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9825" y="1655763"/>
                        <a:ext cx="5378450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559300" y="2703513"/>
          <a:ext cx="21431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2" name="Equation" r:id="rId5" imgW="634725" imgH="203112" progId="Equation.DSMT4">
                  <p:embed/>
                </p:oleObj>
              </mc:Choice>
              <mc:Fallback>
                <p:oleObj name="Equation" r:id="rId5" imgW="634725" imgH="203112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9300" y="2703513"/>
                        <a:ext cx="214312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Calculate the highest common factor of: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31747" name="Object 2"/>
          <p:cNvGraphicFramePr>
            <a:graphicFrameLocks noChangeAspect="1"/>
          </p:cNvGraphicFramePr>
          <p:nvPr/>
        </p:nvGraphicFramePr>
        <p:xfrm>
          <a:off x="1957388" y="1655763"/>
          <a:ext cx="6283325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5" name="Equation" r:id="rId3" imgW="1765300" imgH="228600" progId="Equation.DSMT4">
                  <p:embed/>
                </p:oleObj>
              </mc:Choice>
              <mc:Fallback>
                <p:oleObj name="Equation" r:id="rId3" imgW="17653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7388" y="1655763"/>
                        <a:ext cx="6283325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452938" y="2703513"/>
          <a:ext cx="235743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6" name="Equation" r:id="rId5" imgW="698197" imgH="203112" progId="Equation.DSMT4">
                  <p:embed/>
                </p:oleObj>
              </mc:Choice>
              <mc:Fallback>
                <p:oleObj name="Equation" r:id="rId5" imgW="698197" imgH="203112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2938" y="2703513"/>
                        <a:ext cx="2357437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Resolve into factors: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32771" name="Object 2"/>
          <p:cNvGraphicFramePr>
            <a:graphicFrameLocks noChangeAspect="1"/>
          </p:cNvGraphicFramePr>
          <p:nvPr/>
        </p:nvGraphicFramePr>
        <p:xfrm>
          <a:off x="3244850" y="1746250"/>
          <a:ext cx="3706813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8" name="Equation" r:id="rId3" imgW="1040948" imgH="177723" progId="Equation.DSMT4">
                  <p:embed/>
                </p:oleObj>
              </mc:Choice>
              <mc:Fallback>
                <p:oleObj name="Equation" r:id="rId3" imgW="1040948" imgH="177723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4850" y="1746250"/>
                        <a:ext cx="3706813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519613" y="2705100"/>
          <a:ext cx="3300412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9" name="Equation" r:id="rId5" imgW="977900" imgH="431800" progId="Equation.DSMT4">
                  <p:embed/>
                </p:oleObj>
              </mc:Choice>
              <mc:Fallback>
                <p:oleObj name="Equation" r:id="rId5" imgW="977900" imgH="431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9613" y="2705100"/>
                        <a:ext cx="3300412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519613" y="4752975"/>
          <a:ext cx="243205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0" name="Equation" r:id="rId7" imgW="710891" imgH="203112" progId="Equation.DSMT4">
                  <p:embed/>
                </p:oleObj>
              </mc:Choice>
              <mc:Fallback>
                <p:oleObj name="Equation" r:id="rId7" imgW="710891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9613" y="4752975"/>
                        <a:ext cx="2432050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Resolve into factors: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174909"/>
              </p:ext>
            </p:extLst>
          </p:nvPr>
        </p:nvGraphicFramePr>
        <p:xfrm>
          <a:off x="3352801" y="1680251"/>
          <a:ext cx="4287534" cy="745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8" name="Equation" r:id="rId3" imgW="1168200" imgH="203040" progId="Equation.DSMT4">
                  <p:embed/>
                </p:oleObj>
              </mc:Choice>
              <mc:Fallback>
                <p:oleObj name="Equation" r:id="rId3" imgW="11682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52801" y="1680251"/>
                        <a:ext cx="4287534" cy="745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4352426"/>
              </p:ext>
            </p:extLst>
          </p:nvPr>
        </p:nvGraphicFramePr>
        <p:xfrm>
          <a:off x="4669388" y="2425909"/>
          <a:ext cx="4945259" cy="1724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9" name="Equation" r:id="rId5" imgW="1384200" imgH="482400" progId="Equation.DSMT4">
                  <p:embed/>
                </p:oleObj>
              </mc:Choice>
              <mc:Fallback>
                <p:oleObj name="Equation" r:id="rId5" imgW="13842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69388" y="2425909"/>
                        <a:ext cx="4945259" cy="1724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8481029"/>
              </p:ext>
            </p:extLst>
          </p:nvPr>
        </p:nvGraphicFramePr>
        <p:xfrm>
          <a:off x="3891235" y="4439563"/>
          <a:ext cx="3585329" cy="717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0" name="Equation" r:id="rId7" imgW="1015920" imgH="203040" progId="Equation.DSMT4">
                  <p:embed/>
                </p:oleObj>
              </mc:Choice>
              <mc:Fallback>
                <p:oleObj name="Equation" r:id="rId7" imgW="10159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91235" y="4439563"/>
                        <a:ext cx="3585329" cy="717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339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Resolve into factors: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3379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734966"/>
              </p:ext>
            </p:extLst>
          </p:nvPr>
        </p:nvGraphicFramePr>
        <p:xfrm>
          <a:off x="2566988" y="1657350"/>
          <a:ext cx="5062537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5" name="Equation" r:id="rId3" imgW="1422360" imgH="228600" progId="Equation.DSMT4">
                  <p:embed/>
                </p:oleObj>
              </mc:Choice>
              <mc:Fallback>
                <p:oleObj name="Equation" r:id="rId3" imgW="142236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988" y="1657350"/>
                        <a:ext cx="5062537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337227"/>
              </p:ext>
            </p:extLst>
          </p:nvPr>
        </p:nvGraphicFramePr>
        <p:xfrm>
          <a:off x="3770219" y="2708275"/>
          <a:ext cx="5286375" cy="171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6" name="Equation" r:id="rId5" imgW="1485900" imgH="482600" progId="Equation.DSMT4">
                  <p:embed/>
                </p:oleObj>
              </mc:Choice>
              <mc:Fallback>
                <p:oleObj name="Equation" r:id="rId5" imgW="1485900" imgH="482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0219" y="2708275"/>
                        <a:ext cx="5286375" cy="171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961003"/>
              </p:ext>
            </p:extLst>
          </p:nvPr>
        </p:nvGraphicFramePr>
        <p:xfrm>
          <a:off x="3025401" y="4887166"/>
          <a:ext cx="4430713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7" name="Equation" r:id="rId7" imgW="1295400" imgH="203200" progId="Equation.DSMT4">
                  <p:embed/>
                </p:oleObj>
              </mc:Choice>
              <mc:Fallback>
                <p:oleObj name="Equation" r:id="rId7" imgW="1295400" imgH="203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5401" y="4887166"/>
                        <a:ext cx="4430713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Resolve into factors: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34819" name="Object 2"/>
          <p:cNvGraphicFramePr>
            <a:graphicFrameLocks noChangeAspect="1"/>
          </p:cNvGraphicFramePr>
          <p:nvPr/>
        </p:nvGraphicFramePr>
        <p:xfrm>
          <a:off x="3222625" y="1657350"/>
          <a:ext cx="3751263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6" name="Equation" r:id="rId3" imgW="1054100" imgH="228600" progId="Equation.DSMT4">
                  <p:embed/>
                </p:oleObj>
              </mc:Choice>
              <mc:Fallback>
                <p:oleObj name="Equation" r:id="rId3" imgW="10541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625" y="1657350"/>
                        <a:ext cx="3751263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660775" y="2708275"/>
          <a:ext cx="4699000" cy="171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7" name="Equation" r:id="rId5" imgW="1320227" imgH="482391" progId="Equation.DSMT4">
                  <p:embed/>
                </p:oleObj>
              </mc:Choice>
              <mc:Fallback>
                <p:oleObj name="Equation" r:id="rId5" imgW="1320227" imgH="482391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0775" y="2708275"/>
                        <a:ext cx="4699000" cy="171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660775" y="4930775"/>
          <a:ext cx="3802063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8" name="Equation" r:id="rId7" imgW="1079500" imgH="228600" progId="Equation.DSMT4">
                  <p:embed/>
                </p:oleObj>
              </mc:Choice>
              <mc:Fallback>
                <p:oleObj name="Equation" r:id="rId7" imgW="107950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0775" y="4930775"/>
                        <a:ext cx="3802063" cy="80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Resolve into factors: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35843" name="Object 2"/>
          <p:cNvGraphicFramePr>
            <a:graphicFrameLocks noChangeAspect="1"/>
          </p:cNvGraphicFramePr>
          <p:nvPr/>
        </p:nvGraphicFramePr>
        <p:xfrm>
          <a:off x="984250" y="1308100"/>
          <a:ext cx="4926013" cy="140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0" name="Equation" r:id="rId3" imgW="1384300" imgH="393700" progId="Equation.DSMT4">
                  <p:embed/>
                </p:oleObj>
              </mc:Choice>
              <mc:Fallback>
                <p:oleObj name="Equation" r:id="rId3" imgW="1384300" imgH="3937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250" y="1308100"/>
                        <a:ext cx="4926013" cy="140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401763" y="2817813"/>
          <a:ext cx="9217025" cy="171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1" name="Equation" r:id="rId5" imgW="2590800" imgH="482600" progId="Equation.DSMT4">
                  <p:embed/>
                </p:oleObj>
              </mc:Choice>
              <mc:Fallback>
                <p:oleObj name="Equation" r:id="rId5" imgW="2590800" imgH="482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1763" y="2817813"/>
                        <a:ext cx="9217025" cy="171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401763" y="4645025"/>
          <a:ext cx="3979862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2" name="Equation" r:id="rId7" imgW="1130300" imgH="419100" progId="Equation.DSMT4">
                  <p:embed/>
                </p:oleObj>
              </mc:Choice>
              <mc:Fallback>
                <p:oleObj name="Equation" r:id="rId7" imgW="1130300" imgH="4191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1763" y="4645025"/>
                        <a:ext cx="3979862" cy="147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Resolve into factors: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36867" name="Object 2"/>
          <p:cNvGraphicFramePr>
            <a:graphicFrameLocks noChangeAspect="1"/>
          </p:cNvGraphicFramePr>
          <p:nvPr/>
        </p:nvGraphicFramePr>
        <p:xfrm>
          <a:off x="2133600" y="1530350"/>
          <a:ext cx="5468938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4" name="Equation" r:id="rId3" imgW="1536033" imgH="203112" progId="Equation.DSMT4">
                  <p:embed/>
                </p:oleObj>
              </mc:Choice>
              <mc:Fallback>
                <p:oleObj name="Equation" r:id="rId3" imgW="1536033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530350"/>
                        <a:ext cx="5468938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520950" y="2822575"/>
          <a:ext cx="7138988" cy="171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5" name="Equation" r:id="rId5" imgW="2006600" imgH="482600" progId="Equation.DSMT4">
                  <p:embed/>
                </p:oleObj>
              </mc:Choice>
              <mc:Fallback>
                <p:oleObj name="Equation" r:id="rId5" imgW="2006600" imgH="482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0950" y="2822575"/>
                        <a:ext cx="7138988" cy="171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520950" y="5105400"/>
          <a:ext cx="5232400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6" name="Equation" r:id="rId7" imgW="1485900" imgH="203200" progId="Equation.DSMT4">
                  <p:embed/>
                </p:oleObj>
              </mc:Choice>
              <mc:Fallback>
                <p:oleObj name="Equation" r:id="rId7" imgW="1485900" imgH="203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0950" y="5105400"/>
                        <a:ext cx="5232400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Placeholder 2"/>
          <p:cNvSpPr>
            <a:spLocks noGrp="1"/>
          </p:cNvSpPr>
          <p:nvPr>
            <p:ph idx="1"/>
          </p:nvPr>
        </p:nvSpPr>
        <p:spPr>
          <a:xfrm>
            <a:off x="549275" y="695325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dirty="0">
                <a:cs typeface="Times New Roman" pitchFamily="18" charset="0"/>
              </a:rPr>
              <a:t>10. </a:t>
            </a:r>
            <a:r>
              <a:rPr lang="en-US" altLang="en-US" i="1" dirty="0">
                <a:cs typeface="Times New Roman" pitchFamily="18" charset="0"/>
              </a:rPr>
              <a:t>(continued)</a:t>
            </a:r>
            <a:endParaRPr lang="en-US" altLang="en-US" sz="1600" b="1" i="1" dirty="0"/>
          </a:p>
        </p:txBody>
      </p:sp>
      <p:graphicFrame>
        <p:nvGraphicFramePr>
          <p:cNvPr id="37891" name="Object 5"/>
          <p:cNvGraphicFramePr>
            <a:graphicFrameLocks noChangeAspect="1"/>
          </p:cNvGraphicFramePr>
          <p:nvPr/>
        </p:nvGraphicFramePr>
        <p:xfrm>
          <a:off x="2570163" y="1808163"/>
          <a:ext cx="5232400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8" name="Equation" r:id="rId3" imgW="1485900" imgH="203200" progId="Equation.DSMT4">
                  <p:embed/>
                </p:oleObj>
              </mc:Choice>
              <mc:Fallback>
                <p:oleObj name="Equation" r:id="rId3" imgW="1485900" imgH="203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1808163"/>
                        <a:ext cx="5232400" cy="71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570163" y="2768600"/>
          <a:ext cx="7596187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9" name="Equation" r:id="rId5" imgW="2082800" imgH="431800" progId="Equation.DSMT4">
                  <p:embed/>
                </p:oleObj>
              </mc:Choice>
              <mc:Fallback>
                <p:oleObj name="Equation" r:id="rId5" imgW="2082800" imgH="4318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2768600"/>
                        <a:ext cx="7596187" cy="157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570163" y="4940300"/>
          <a:ext cx="4357687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0" name="Equation" r:id="rId7" imgW="1193800" imgH="203200" progId="Equation.DSMT4">
                  <p:embed/>
                </p:oleObj>
              </mc:Choice>
              <mc:Fallback>
                <p:oleObj name="Equation" r:id="rId7" imgW="1193800" imgH="203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4940300"/>
                        <a:ext cx="4357687" cy="74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Factorisation, HCF, LCM</a:t>
            </a:r>
            <a:br>
              <a:rPr lang="en-GB" altLang="en-US"/>
            </a:br>
            <a:r>
              <a:rPr lang="en-GB" altLang="en-US"/>
              <a:t>and algebraic fractions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Module 4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Resolve into factors: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38915" name="Object 2"/>
          <p:cNvGraphicFramePr>
            <a:graphicFrameLocks noChangeAspect="1"/>
          </p:cNvGraphicFramePr>
          <p:nvPr/>
        </p:nvGraphicFramePr>
        <p:xfrm>
          <a:off x="2178050" y="1530350"/>
          <a:ext cx="53784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2" name="Equation" r:id="rId3" imgW="1511300" imgH="203200" progId="Equation.DSMT4">
                  <p:embed/>
                </p:oleObj>
              </mc:Choice>
              <mc:Fallback>
                <p:oleObj name="Equation" r:id="rId3" imgW="1511300" imgH="203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8050" y="1530350"/>
                        <a:ext cx="537845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395663" y="2846388"/>
          <a:ext cx="6235700" cy="171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3" name="Equation" r:id="rId5" imgW="1752600" imgH="482600" progId="Equation.DSMT4">
                  <p:embed/>
                </p:oleObj>
              </mc:Choice>
              <mc:Fallback>
                <p:oleObj name="Equation" r:id="rId5" imgW="1752600" imgH="482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5663" y="2846388"/>
                        <a:ext cx="6235700" cy="171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395663" y="5154613"/>
          <a:ext cx="4383087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4" name="Equation" r:id="rId7" imgW="1244600" imgH="203200" progId="Equation.DSMT4">
                  <p:embed/>
                </p:oleObj>
              </mc:Choice>
              <mc:Fallback>
                <p:oleObj name="Equation" r:id="rId7" imgW="1244600" imgH="203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5663" y="5154613"/>
                        <a:ext cx="4383087" cy="71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Placeholder 2"/>
          <p:cNvSpPr>
            <a:spLocks noGrp="1"/>
          </p:cNvSpPr>
          <p:nvPr>
            <p:ph idx="1"/>
          </p:nvPr>
        </p:nvSpPr>
        <p:spPr>
          <a:xfrm>
            <a:off x="549275" y="695325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dirty="0">
                <a:cs typeface="Times New Roman" pitchFamily="18" charset="0"/>
              </a:rPr>
              <a:t>11. </a:t>
            </a:r>
            <a:r>
              <a:rPr lang="en-US" altLang="en-US" i="1" dirty="0">
                <a:cs typeface="Times New Roman" pitchFamily="18" charset="0"/>
              </a:rPr>
              <a:t>(continued)</a:t>
            </a:r>
            <a:endParaRPr lang="en-US" altLang="en-US" sz="1600" b="1" i="1" dirty="0"/>
          </a:p>
        </p:txBody>
      </p:sp>
      <p:graphicFrame>
        <p:nvGraphicFramePr>
          <p:cNvPr id="39939" name="Object 5"/>
          <p:cNvGraphicFramePr>
            <a:graphicFrameLocks noChangeAspect="1"/>
          </p:cNvGraphicFramePr>
          <p:nvPr/>
        </p:nvGraphicFramePr>
        <p:xfrm>
          <a:off x="3505200" y="1754188"/>
          <a:ext cx="4383088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6" name="Equation" r:id="rId3" imgW="1244600" imgH="203200" progId="Equation.DSMT4">
                  <p:embed/>
                </p:oleObj>
              </mc:Choice>
              <mc:Fallback>
                <p:oleObj name="Equation" r:id="rId3" imgW="1244600" imgH="203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754188"/>
                        <a:ext cx="4383088" cy="71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592388" y="2768600"/>
          <a:ext cx="7550150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7" name="Equation" r:id="rId5" imgW="2070100" imgH="431800" progId="Equation.DSMT4">
                  <p:embed/>
                </p:oleObj>
              </mc:Choice>
              <mc:Fallback>
                <p:oleObj name="Equation" r:id="rId5" imgW="2070100" imgH="4318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388" y="2768600"/>
                        <a:ext cx="7550150" cy="157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592388" y="4940300"/>
          <a:ext cx="4311650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8" name="Equation" r:id="rId7" imgW="1180588" imgH="203112" progId="Equation.DSMT4">
                  <p:embed/>
                </p:oleObj>
              </mc:Choice>
              <mc:Fallback>
                <p:oleObj name="Equation" r:id="rId7" imgW="1180588" imgH="203112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388" y="4940300"/>
                        <a:ext cx="4311650" cy="74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Resolve into factors: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40963" name="Object 2"/>
          <p:cNvGraphicFramePr>
            <a:graphicFrameLocks noChangeAspect="1"/>
          </p:cNvGraphicFramePr>
          <p:nvPr/>
        </p:nvGraphicFramePr>
        <p:xfrm>
          <a:off x="2020888" y="1530350"/>
          <a:ext cx="5694362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0" name="Equation" r:id="rId3" imgW="1600200" imgH="203200" progId="Equation.DSMT4">
                  <p:embed/>
                </p:oleObj>
              </mc:Choice>
              <mc:Fallback>
                <p:oleObj name="Equation" r:id="rId3" imgW="1600200" imgH="203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0888" y="1530350"/>
                        <a:ext cx="5694362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427288" y="2846388"/>
          <a:ext cx="4879975" cy="171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1" name="Equation" r:id="rId5" imgW="1371600" imgH="482600" progId="Equation.DSMT4">
                  <p:embed/>
                </p:oleObj>
              </mc:Choice>
              <mc:Fallback>
                <p:oleObj name="Equation" r:id="rId5" imgW="1371600" imgH="482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7288" y="2846388"/>
                        <a:ext cx="4879975" cy="171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427288" y="5154613"/>
          <a:ext cx="5905500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2" name="Equation" r:id="rId7" imgW="1676400" imgH="203200" progId="Equation.DSMT4">
                  <p:embed/>
                </p:oleObj>
              </mc:Choice>
              <mc:Fallback>
                <p:oleObj name="Equation" r:id="rId7" imgW="1676400" imgH="203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7288" y="5154613"/>
                        <a:ext cx="5905500" cy="71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Placeholder 2"/>
          <p:cNvSpPr>
            <a:spLocks noGrp="1"/>
          </p:cNvSpPr>
          <p:nvPr>
            <p:ph idx="1"/>
          </p:nvPr>
        </p:nvSpPr>
        <p:spPr>
          <a:xfrm>
            <a:off x="549275" y="695325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dirty="0">
                <a:cs typeface="Times New Roman" pitchFamily="18" charset="0"/>
              </a:rPr>
              <a:t>12. </a:t>
            </a:r>
            <a:r>
              <a:rPr lang="en-US" altLang="en-US" i="1" dirty="0">
                <a:cs typeface="Times New Roman" pitchFamily="18" charset="0"/>
              </a:rPr>
              <a:t>(continued)</a:t>
            </a:r>
            <a:endParaRPr lang="en-US" altLang="en-US" sz="1600" b="1" i="1" dirty="0"/>
          </a:p>
        </p:txBody>
      </p:sp>
      <p:graphicFrame>
        <p:nvGraphicFramePr>
          <p:cNvPr id="41987" name="Object 5"/>
          <p:cNvGraphicFramePr>
            <a:graphicFrameLocks noChangeAspect="1"/>
          </p:cNvGraphicFramePr>
          <p:nvPr/>
        </p:nvGraphicFramePr>
        <p:xfrm>
          <a:off x="2173288" y="1768475"/>
          <a:ext cx="5903912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4" name="Equation" r:id="rId3" imgW="1676400" imgH="203200" progId="Equation.DSMT4">
                  <p:embed/>
                </p:oleObj>
              </mc:Choice>
              <mc:Fallback>
                <p:oleObj name="Equation" r:id="rId3" imgW="1676400" imgH="203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3288" y="1768475"/>
                        <a:ext cx="5903912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592388" y="2925763"/>
          <a:ext cx="7550150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5" name="Equation" r:id="rId5" imgW="2070100" imgH="431800" progId="Equation.DSMT4">
                  <p:embed/>
                </p:oleObj>
              </mc:Choice>
              <mc:Fallback>
                <p:oleObj name="Equation" r:id="rId5" imgW="2070100" imgH="4318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388" y="2925763"/>
                        <a:ext cx="7550150" cy="157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173288" y="4940300"/>
          <a:ext cx="4775200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6" name="Equation" r:id="rId7" imgW="1307532" imgH="203112" progId="Equation.DSMT4">
                  <p:embed/>
                </p:oleObj>
              </mc:Choice>
              <mc:Fallback>
                <p:oleObj name="Equation" r:id="rId7" imgW="1307532" imgH="203112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3288" y="4940300"/>
                        <a:ext cx="4775200" cy="74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Resolve into factors: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43011" name="Object 2"/>
          <p:cNvGraphicFramePr>
            <a:graphicFrameLocks noChangeAspect="1"/>
          </p:cNvGraphicFramePr>
          <p:nvPr/>
        </p:nvGraphicFramePr>
        <p:xfrm>
          <a:off x="368300" y="1541463"/>
          <a:ext cx="7954963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8" name="Equation" r:id="rId3" imgW="2235200" imgH="203200" progId="Equation.DSMT4">
                  <p:embed/>
                </p:oleObj>
              </mc:Choice>
              <mc:Fallback>
                <p:oleObj name="Equation" r:id="rId3" imgW="2235200" imgH="203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" y="1541463"/>
                        <a:ext cx="7954963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558925" y="2624138"/>
          <a:ext cx="8991600" cy="171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9" name="Equation" r:id="rId5" imgW="2527300" imgH="482600" progId="Equation.DSMT4">
                  <p:embed/>
                </p:oleObj>
              </mc:Choice>
              <mc:Fallback>
                <p:oleObj name="Equation" r:id="rId5" imgW="2527300" imgH="482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8925" y="2624138"/>
                        <a:ext cx="8991600" cy="171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47713" y="4937125"/>
          <a:ext cx="76930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0" name="Equation" r:id="rId7" imgW="2184400" imgH="228600" progId="Equation.DSMT4">
                  <p:embed/>
                </p:oleObj>
              </mc:Choice>
              <mc:Fallback>
                <p:oleObj name="Equation" r:id="rId7" imgW="218440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3" y="4937125"/>
                        <a:ext cx="7693025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Placeholder 2"/>
          <p:cNvSpPr>
            <a:spLocks noGrp="1"/>
          </p:cNvSpPr>
          <p:nvPr>
            <p:ph idx="1"/>
          </p:nvPr>
        </p:nvSpPr>
        <p:spPr>
          <a:xfrm>
            <a:off x="549275" y="695325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dirty="0">
                <a:cs typeface="Times New Roman" pitchFamily="18" charset="0"/>
              </a:rPr>
              <a:t>13. </a:t>
            </a:r>
            <a:r>
              <a:rPr lang="en-US" altLang="en-US" i="1" dirty="0">
                <a:cs typeface="Times New Roman" pitchFamily="18" charset="0"/>
              </a:rPr>
              <a:t>(continued)</a:t>
            </a:r>
            <a:endParaRPr lang="en-US" altLang="en-US" sz="1600" b="1" i="1" dirty="0"/>
          </a:p>
        </p:txBody>
      </p:sp>
      <p:graphicFrame>
        <p:nvGraphicFramePr>
          <p:cNvPr id="44035" name="Object 5"/>
          <p:cNvGraphicFramePr>
            <a:graphicFrameLocks noChangeAspect="1"/>
          </p:cNvGraphicFramePr>
          <p:nvPr/>
        </p:nvGraphicFramePr>
        <p:xfrm>
          <a:off x="-333375" y="1871663"/>
          <a:ext cx="76930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2" name="Equation" r:id="rId3" imgW="2184400" imgH="228600" progId="Equation.DSMT4">
                  <p:embed/>
                </p:oleObj>
              </mc:Choice>
              <mc:Fallback>
                <p:oleObj name="Equation" r:id="rId3" imgW="218440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33375" y="1871663"/>
                        <a:ext cx="7693025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-333375" y="2928938"/>
          <a:ext cx="11439525" cy="176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3" name="Equation" r:id="rId5" imgW="3136900" imgH="482600" progId="Equation.DSMT4">
                  <p:embed/>
                </p:oleObj>
              </mc:Choice>
              <mc:Fallback>
                <p:oleObj name="Equation" r:id="rId5" imgW="3136900" imgH="482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33375" y="2928938"/>
                        <a:ext cx="11439525" cy="176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-333375" y="4940300"/>
          <a:ext cx="5610225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4" name="Equation" r:id="rId7" imgW="1536700" imgH="228600" progId="Equation.DSMT4">
                  <p:embed/>
                </p:oleObj>
              </mc:Choice>
              <mc:Fallback>
                <p:oleObj name="Equation" r:id="rId7" imgW="153670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33375" y="4940300"/>
                        <a:ext cx="5610225" cy="83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Resolve into factors: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45059" name="Object 2"/>
          <p:cNvGraphicFramePr>
            <a:graphicFrameLocks noChangeAspect="1"/>
          </p:cNvGraphicFramePr>
          <p:nvPr/>
        </p:nvGraphicFramePr>
        <p:xfrm>
          <a:off x="1046163" y="1541463"/>
          <a:ext cx="659923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6" name="Equation" r:id="rId3" imgW="1854200" imgH="203200" progId="Equation.DSMT4">
                  <p:embed/>
                </p:oleObj>
              </mc:Choice>
              <mc:Fallback>
                <p:oleObj name="Equation" r:id="rId3" imgW="1854200" imgH="203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6163" y="1541463"/>
                        <a:ext cx="6599237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355725" y="2624138"/>
          <a:ext cx="9399588" cy="171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7" name="Equation" r:id="rId5" imgW="2641600" imgH="482600" progId="Equation.DSMT4">
                  <p:embed/>
                </p:oleObj>
              </mc:Choice>
              <mc:Fallback>
                <p:oleObj name="Equation" r:id="rId5" imgW="2641600" imgH="482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5725" y="2624138"/>
                        <a:ext cx="9399588" cy="171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306513" y="4981575"/>
          <a:ext cx="6573837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8" name="Equation" r:id="rId7" imgW="1866090" imgH="203112" progId="Equation.DSMT4">
                  <p:embed/>
                </p:oleObj>
              </mc:Choice>
              <mc:Fallback>
                <p:oleObj name="Equation" r:id="rId7" imgW="1866090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6513" y="4981575"/>
                        <a:ext cx="6573837" cy="71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Placeholder 2"/>
          <p:cNvSpPr>
            <a:spLocks noGrp="1"/>
          </p:cNvSpPr>
          <p:nvPr>
            <p:ph idx="1"/>
          </p:nvPr>
        </p:nvSpPr>
        <p:spPr>
          <a:xfrm>
            <a:off x="549275" y="695325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dirty="0">
                <a:cs typeface="Times New Roman" pitchFamily="18" charset="0"/>
              </a:rPr>
              <a:t>14. </a:t>
            </a:r>
            <a:r>
              <a:rPr lang="en-US" altLang="en-US" i="1" dirty="0">
                <a:cs typeface="Times New Roman" pitchFamily="18" charset="0"/>
              </a:rPr>
              <a:t>(continued)</a:t>
            </a:r>
            <a:endParaRPr lang="en-US" altLang="en-US" sz="1600" b="1" i="1" dirty="0"/>
          </a:p>
        </p:txBody>
      </p:sp>
      <p:graphicFrame>
        <p:nvGraphicFramePr>
          <p:cNvPr id="46083" name="Object 5"/>
          <p:cNvGraphicFramePr>
            <a:graphicFrameLocks noChangeAspect="1"/>
          </p:cNvGraphicFramePr>
          <p:nvPr/>
        </p:nvGraphicFramePr>
        <p:xfrm>
          <a:off x="833438" y="1812925"/>
          <a:ext cx="6573837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0" name="Equation" r:id="rId3" imgW="1866090" imgH="203112" progId="Equation.DSMT4">
                  <p:embed/>
                </p:oleObj>
              </mc:Choice>
              <mc:Fallback>
                <p:oleObj name="Equation" r:id="rId3" imgW="1866090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438" y="1812925"/>
                        <a:ext cx="6573837" cy="71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833438" y="2947988"/>
          <a:ext cx="9726612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1" name="Equation" r:id="rId5" imgW="2667000" imgH="431800" progId="Equation.DSMT4">
                  <p:embed/>
                </p:oleObj>
              </mc:Choice>
              <mc:Fallback>
                <p:oleObj name="Equation" r:id="rId5" imgW="2667000" imgH="4318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438" y="2947988"/>
                        <a:ext cx="9726612" cy="157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833438" y="4940300"/>
          <a:ext cx="4960937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2" name="Equation" r:id="rId7" imgW="1358310" imgH="203112" progId="Equation.DSMT4">
                  <p:embed/>
                </p:oleObj>
              </mc:Choice>
              <mc:Fallback>
                <p:oleObj name="Equation" r:id="rId7" imgW="1358310" imgH="203112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438" y="4940300"/>
                        <a:ext cx="4960937" cy="74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Simplify: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47107" name="Object 2"/>
          <p:cNvGraphicFramePr>
            <a:graphicFrameLocks noChangeAspect="1"/>
          </p:cNvGraphicFramePr>
          <p:nvPr/>
        </p:nvGraphicFramePr>
        <p:xfrm>
          <a:off x="3749675" y="912813"/>
          <a:ext cx="1893888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83" name="Equation" r:id="rId3" imgW="634725" imgH="393529" progId="Equation.DSMT4">
                  <p:embed/>
                </p:oleObj>
              </mc:Choice>
              <mc:Fallback>
                <p:oleObj name="Equation" r:id="rId3" imgW="634725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9675" y="912813"/>
                        <a:ext cx="1893888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460750" y="2235200"/>
          <a:ext cx="3519488" cy="128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84" name="Equation" r:id="rId5" imgW="1079032" imgH="393529" progId="Equation.DSMT4">
                  <p:embed/>
                </p:oleObj>
              </mc:Choice>
              <mc:Fallback>
                <p:oleObj name="Equation" r:id="rId5" imgW="1079032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750" y="2235200"/>
                        <a:ext cx="3519488" cy="1281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460750" y="3622675"/>
          <a:ext cx="2233613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85" name="Equation" r:id="rId7" imgW="685800" imgH="393700" progId="Equation.DSMT4">
                  <p:embed/>
                </p:oleObj>
              </mc:Choice>
              <mc:Fallback>
                <p:oleObj name="Equation" r:id="rId7" imgW="685800" imgH="393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750" y="3622675"/>
                        <a:ext cx="2233613" cy="128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473450" y="4908550"/>
          <a:ext cx="1746250" cy="123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86" name="Equation" r:id="rId9" imgW="558558" imgH="393529" progId="Equation.DSMT4">
                  <p:embed/>
                </p:oleObj>
              </mc:Choice>
              <mc:Fallback>
                <p:oleObj name="Equation" r:id="rId9" imgW="558558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3450" y="4908550"/>
                        <a:ext cx="1746250" cy="1230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Simplify: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48131" name="Object 2"/>
          <p:cNvGraphicFramePr>
            <a:graphicFrameLocks noChangeAspect="1"/>
          </p:cNvGraphicFramePr>
          <p:nvPr/>
        </p:nvGraphicFramePr>
        <p:xfrm>
          <a:off x="3268663" y="1104900"/>
          <a:ext cx="3752850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8" name="Equation" r:id="rId3" imgW="1129810" imgH="393529" progId="Equation.DSMT4">
                  <p:embed/>
                </p:oleObj>
              </mc:Choice>
              <mc:Fallback>
                <p:oleObj name="Equation" r:id="rId3" imgW="1129810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8663" y="1104900"/>
                        <a:ext cx="3752850" cy="131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749675" y="2692400"/>
          <a:ext cx="3081338" cy="1382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9" name="Equation" r:id="rId5" imgW="875920" imgH="393529" progId="Equation.DSMT4">
                  <p:embed/>
                </p:oleObj>
              </mc:Choice>
              <mc:Fallback>
                <p:oleObj name="Equation" r:id="rId5" imgW="875920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9675" y="2692400"/>
                        <a:ext cx="3081338" cy="1382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749675" y="4529138"/>
          <a:ext cx="1409700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90" name="Equation" r:id="rId7" imgW="406048" imgH="164957" progId="Equation.DSMT4">
                  <p:embed/>
                </p:oleObj>
              </mc:Choice>
              <mc:Fallback>
                <p:oleObj name="Equation" r:id="rId7" imgW="406048" imgH="164957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9675" y="4529138"/>
                        <a:ext cx="1409700" cy="57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4938" cy="605546"/>
          </a:xfrm>
        </p:spPr>
        <p:txBody>
          <a:bodyPr>
            <a:noAutofit/>
          </a:bodyPr>
          <a:lstStyle/>
          <a:p>
            <a:pPr algn="r"/>
            <a:r>
              <a:rPr lang="en-GB" sz="3600" b="1" dirty="0">
                <a:solidFill>
                  <a:srgbClr val="AC0000"/>
                </a:solidFill>
              </a:rPr>
              <a:t>VIDEO: </a:t>
            </a:r>
            <a:r>
              <a:rPr lang="en-US" sz="3600" b="1" dirty="0">
                <a:solidFill>
                  <a:srgbClr val="AC0000"/>
                </a:solidFill>
              </a:rPr>
              <a:t>Common mistakes: Incorrect cancelling</a:t>
            </a:r>
            <a:endParaRPr lang="en-GB" sz="3600" b="1" dirty="0">
              <a:solidFill>
                <a:srgbClr val="AC0000"/>
              </a:solidFill>
            </a:endParaRPr>
          </a:p>
        </p:txBody>
      </p:sp>
      <p:pic>
        <p:nvPicPr>
          <p:cNvPr id="3" name="Cancell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0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Simplify: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49155" name="Object 2"/>
          <p:cNvGraphicFramePr>
            <a:graphicFrameLocks noChangeAspect="1"/>
          </p:cNvGraphicFramePr>
          <p:nvPr/>
        </p:nvGraphicFramePr>
        <p:xfrm>
          <a:off x="3749675" y="744538"/>
          <a:ext cx="2536825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1" name="Equation" r:id="rId3" imgW="850531" imgH="393529" progId="Equation.DSMT4">
                  <p:embed/>
                </p:oleObj>
              </mc:Choice>
              <mc:Fallback>
                <p:oleObj name="Equation" r:id="rId3" imgW="850531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9675" y="744538"/>
                        <a:ext cx="2536825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060825" y="2112963"/>
          <a:ext cx="3449638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2" name="Equation" r:id="rId5" imgW="1155700" imgH="393700" progId="Equation.DSMT4">
                  <p:embed/>
                </p:oleObj>
              </mc:Choice>
              <mc:Fallback>
                <p:oleObj name="Equation" r:id="rId5" imgW="1155700" imgH="3937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0825" y="2112963"/>
                        <a:ext cx="3449638" cy="117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186238" y="3479800"/>
          <a:ext cx="2344737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3" name="Equation" r:id="rId7" imgW="850531" imgH="393529" progId="Equation.DSMT4">
                  <p:embed/>
                </p:oleObj>
              </mc:Choice>
              <mc:Fallback>
                <p:oleObj name="Equation" r:id="rId7" imgW="850531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6238" y="3479800"/>
                        <a:ext cx="2344737" cy="108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186238" y="4757738"/>
          <a:ext cx="146367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4" name="Equation" r:id="rId9" imgW="558558" imgH="393529" progId="Equation.DSMT4">
                  <p:embed/>
                </p:oleObj>
              </mc:Choice>
              <mc:Fallback>
                <p:oleObj name="Equation" r:id="rId9" imgW="558558" imgH="393529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6238" y="4757738"/>
                        <a:ext cx="1463675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Simplify: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50179" name="Object 2"/>
          <p:cNvGraphicFramePr>
            <a:graphicFrameLocks noChangeAspect="1"/>
          </p:cNvGraphicFramePr>
          <p:nvPr/>
        </p:nvGraphicFramePr>
        <p:xfrm>
          <a:off x="3295650" y="744538"/>
          <a:ext cx="3446463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55" name="Equation" r:id="rId3" imgW="1155700" imgH="393700" progId="Equation.DSMT4">
                  <p:embed/>
                </p:oleObj>
              </mc:Choice>
              <mc:Fallback>
                <p:oleObj name="Equation" r:id="rId3" imgW="1155700" imgH="3937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5650" y="744538"/>
                        <a:ext cx="3446463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421188" y="2112963"/>
          <a:ext cx="2728912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56" name="Equation" r:id="rId5" imgW="914400" imgH="393700" progId="Equation.DSMT4">
                  <p:embed/>
                </p:oleObj>
              </mc:Choice>
              <mc:Fallback>
                <p:oleObj name="Equation" r:id="rId5" imgW="914400" imgH="3937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1188" y="2112963"/>
                        <a:ext cx="2728912" cy="117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767138" y="3408363"/>
          <a:ext cx="1625600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57" name="Equation" r:id="rId7" imgW="558558" imgH="393529" progId="Equation.DSMT4">
                  <p:embed/>
                </p:oleObj>
              </mc:Choice>
              <mc:Fallback>
                <p:oleObj name="Equation" r:id="rId7" imgW="558558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7138" y="3408363"/>
                        <a:ext cx="1625600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884613" y="4675188"/>
          <a:ext cx="1417637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58" name="Equation" r:id="rId9" imgW="495085" imgH="393529" progId="Equation.DSMT4">
                  <p:embed/>
                </p:oleObj>
              </mc:Choice>
              <mc:Fallback>
                <p:oleObj name="Equation" r:id="rId9" imgW="495085" imgH="393529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4613" y="4675188"/>
                        <a:ext cx="1417637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Simplify: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51203" name="Object 2"/>
          <p:cNvGraphicFramePr>
            <a:graphicFrameLocks noChangeAspect="1"/>
          </p:cNvGraphicFramePr>
          <p:nvPr/>
        </p:nvGraphicFramePr>
        <p:xfrm>
          <a:off x="3608388" y="1643063"/>
          <a:ext cx="2765425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1" name="Equation" r:id="rId3" imgW="926698" imgH="393529" progId="Equation.DSMT4">
                  <p:embed/>
                </p:oleObj>
              </mc:Choice>
              <mc:Fallback>
                <p:oleObj name="Equation" r:id="rId3" imgW="926698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8388" y="1643063"/>
                        <a:ext cx="2765425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835525" y="3241675"/>
          <a:ext cx="796925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2" name="Equation" r:id="rId5" imgW="266469" imgH="393359" progId="Equation.DSMT4">
                  <p:embed/>
                </p:oleObj>
              </mc:Choice>
              <mc:Fallback>
                <p:oleObj name="Equation" r:id="rId5" imgW="266469" imgH="39335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5525" y="3241675"/>
                        <a:ext cx="796925" cy="117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Simplify: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52227" name="Object 2"/>
          <p:cNvGraphicFramePr>
            <a:graphicFrameLocks noChangeAspect="1"/>
          </p:cNvGraphicFramePr>
          <p:nvPr/>
        </p:nvGraphicFramePr>
        <p:xfrm>
          <a:off x="3589338" y="1643063"/>
          <a:ext cx="2803525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5" name="Equation" r:id="rId3" imgW="939392" imgH="393529" progId="Equation.DSMT4">
                  <p:embed/>
                </p:oleObj>
              </mc:Choice>
              <mc:Fallback>
                <p:oleObj name="Equation" r:id="rId3" imgW="939392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9338" y="1643063"/>
                        <a:ext cx="2803525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030663" y="3241675"/>
          <a:ext cx="2362200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6" name="Equation" r:id="rId5" imgW="787058" imgH="393529" progId="Equation.DSMT4">
                  <p:embed/>
                </p:oleObj>
              </mc:Choice>
              <mc:Fallback>
                <p:oleObj name="Equation" r:id="rId5" imgW="787058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663" y="3241675"/>
                        <a:ext cx="2362200" cy="117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Simplify: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53251" name="Object 2"/>
          <p:cNvGraphicFramePr>
            <a:graphicFrameLocks noChangeAspect="1"/>
          </p:cNvGraphicFramePr>
          <p:nvPr/>
        </p:nvGraphicFramePr>
        <p:xfrm>
          <a:off x="2933700" y="985838"/>
          <a:ext cx="2878138" cy="125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8" name="Equation" r:id="rId3" imgW="965200" imgH="419100" progId="Equation.DSMT4">
                  <p:embed/>
                </p:oleObj>
              </mc:Choice>
              <mc:Fallback>
                <p:oleObj name="Equation" r:id="rId3" imgW="965200" imgH="4191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3700" y="985838"/>
                        <a:ext cx="2878138" cy="1252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176713" y="2671763"/>
          <a:ext cx="3675062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9" name="Equation" r:id="rId5" imgW="1231366" imgH="393529" progId="Equation.DSMT4">
                  <p:embed/>
                </p:oleObj>
              </mc:Choice>
              <mc:Fallback>
                <p:oleObj name="Equation" r:id="rId5" imgW="1231366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6713" y="2671763"/>
                        <a:ext cx="3675062" cy="117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176713" y="4106863"/>
          <a:ext cx="1182687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10" name="Equation" r:id="rId7" imgW="406224" imgH="418918" progId="Equation.DSMT4">
                  <p:embed/>
                </p:oleObj>
              </mc:Choice>
              <mc:Fallback>
                <p:oleObj name="Equation" r:id="rId7" imgW="406224" imgH="418918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6713" y="4106863"/>
                        <a:ext cx="1182687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Simplify: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54275" name="Object 2"/>
          <p:cNvGraphicFramePr>
            <a:graphicFrameLocks noChangeAspect="1"/>
          </p:cNvGraphicFramePr>
          <p:nvPr/>
        </p:nvGraphicFramePr>
        <p:xfrm>
          <a:off x="2914650" y="1022350"/>
          <a:ext cx="2916238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32" name="Equation" r:id="rId3" imgW="977476" imgH="393529" progId="Equation.DSMT4">
                  <p:embed/>
                </p:oleObj>
              </mc:Choice>
              <mc:Fallback>
                <p:oleObj name="Equation" r:id="rId3" imgW="977476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4650" y="1022350"/>
                        <a:ext cx="2916238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176713" y="2738438"/>
          <a:ext cx="1893887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33" name="Equation" r:id="rId5" imgW="634725" imgH="393529" progId="Equation.DSMT4">
                  <p:embed/>
                </p:oleObj>
              </mc:Choice>
              <mc:Fallback>
                <p:oleObj name="Equation" r:id="rId5" imgW="634725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6713" y="2738438"/>
                        <a:ext cx="1893887" cy="117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502025" y="4183063"/>
          <a:ext cx="2328863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34" name="Equation" r:id="rId7" imgW="799753" imgH="393529" progId="Equation.DSMT4">
                  <p:embed/>
                </p:oleObj>
              </mc:Choice>
              <mc:Fallback>
                <p:oleObj name="Equation" r:id="rId7" imgW="799753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2025" y="4183063"/>
                        <a:ext cx="2328863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Simplify: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55299" name="Object 2"/>
          <p:cNvGraphicFramePr>
            <a:graphicFrameLocks noChangeAspect="1"/>
          </p:cNvGraphicFramePr>
          <p:nvPr/>
        </p:nvGraphicFramePr>
        <p:xfrm>
          <a:off x="2422525" y="1022350"/>
          <a:ext cx="3900488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56" name="Equation" r:id="rId3" imgW="1307532" imgH="393529" progId="Equation.DSMT4">
                  <p:embed/>
                </p:oleObj>
              </mc:Choice>
              <mc:Fallback>
                <p:oleObj name="Equation" r:id="rId3" imgW="1307532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2525" y="1022350"/>
                        <a:ext cx="3900488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514725" y="2738438"/>
          <a:ext cx="3219450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57" name="Equation" r:id="rId5" imgW="1079032" imgH="393529" progId="Equation.DSMT4">
                  <p:embed/>
                </p:oleObj>
              </mc:Choice>
              <mc:Fallback>
                <p:oleObj name="Equation" r:id="rId5" imgW="1079032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725" y="2738438"/>
                        <a:ext cx="3219450" cy="117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476625" y="4276725"/>
          <a:ext cx="2846388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58" name="Equation" r:id="rId7" imgW="977476" imgH="393529" progId="Equation.DSMT4">
                  <p:embed/>
                </p:oleObj>
              </mc:Choice>
              <mc:Fallback>
                <p:oleObj name="Equation" r:id="rId7" imgW="977476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25" y="4276725"/>
                        <a:ext cx="2846388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Placeholder 2"/>
          <p:cNvSpPr>
            <a:spLocks noGrp="1"/>
          </p:cNvSpPr>
          <p:nvPr>
            <p:ph idx="1"/>
          </p:nvPr>
        </p:nvSpPr>
        <p:spPr>
          <a:xfrm>
            <a:off x="596900" y="40640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dirty="0">
                <a:cs typeface="Times New Roman" pitchFamily="18" charset="0"/>
              </a:rPr>
              <a:t>23. </a:t>
            </a:r>
            <a:r>
              <a:rPr lang="en-US" altLang="en-US" i="1" dirty="0">
                <a:cs typeface="Times New Roman" pitchFamily="18" charset="0"/>
              </a:rPr>
              <a:t>(continued)</a:t>
            </a:r>
          </a:p>
          <a:p>
            <a:pPr marL="0" indent="0">
              <a:buFont typeface="Arial" charset="0"/>
              <a:buNone/>
            </a:pPr>
            <a:endParaRPr lang="en-US" altLang="en-US" sz="1600" b="1" dirty="0"/>
          </a:p>
        </p:txBody>
      </p:sp>
      <p:graphicFrame>
        <p:nvGraphicFramePr>
          <p:cNvPr id="56323" name="Object 2"/>
          <p:cNvGraphicFramePr>
            <a:graphicFrameLocks noChangeAspect="1"/>
          </p:cNvGraphicFramePr>
          <p:nvPr/>
        </p:nvGraphicFramePr>
        <p:xfrm>
          <a:off x="3476625" y="1273175"/>
          <a:ext cx="3408363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80" name="Equation" r:id="rId3" imgW="1143000" imgH="393700" progId="Equation.DSMT4">
                  <p:embed/>
                </p:oleObj>
              </mc:Choice>
              <mc:Fallback>
                <p:oleObj name="Equation" r:id="rId3" imgW="1143000" imgH="3937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25" y="1273175"/>
                        <a:ext cx="3408363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476625" y="4375150"/>
          <a:ext cx="1401763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81" name="Equation" r:id="rId5" imgW="469696" imgH="393529" progId="Equation.DSMT4">
                  <p:embed/>
                </p:oleObj>
              </mc:Choice>
              <mc:Fallback>
                <p:oleObj name="Equation" r:id="rId5" imgW="469696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25" y="4375150"/>
                        <a:ext cx="1401763" cy="117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476625" y="2744788"/>
          <a:ext cx="3032125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82" name="Equation" r:id="rId7" imgW="1040948" imgH="393529" progId="Equation.DSMT4">
                  <p:embed/>
                </p:oleObj>
              </mc:Choice>
              <mc:Fallback>
                <p:oleObj name="Equation" r:id="rId7" imgW="1040948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25" y="2744788"/>
                        <a:ext cx="3032125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Simplify: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57347" name="Object 2"/>
          <p:cNvGraphicFramePr>
            <a:graphicFrameLocks noChangeAspect="1"/>
          </p:cNvGraphicFramePr>
          <p:nvPr/>
        </p:nvGraphicFramePr>
        <p:xfrm>
          <a:off x="2947988" y="636588"/>
          <a:ext cx="5376862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23" name="Equation" r:id="rId3" imgW="1803400" imgH="393700" progId="Equation.DSMT4">
                  <p:embed/>
                </p:oleObj>
              </mc:Choice>
              <mc:Fallback>
                <p:oleObj name="Equation" r:id="rId3" imgW="1803400" imgH="3937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7988" y="636588"/>
                        <a:ext cx="5376862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910013" y="2081213"/>
          <a:ext cx="6248400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24" name="Equation" r:id="rId5" imgW="2095500" imgH="393700" progId="Equation.DSMT4">
                  <p:embed/>
                </p:oleObj>
              </mc:Choice>
              <mc:Fallback>
                <p:oleObj name="Equation" r:id="rId5" imgW="2095500" imgH="3937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0013" y="2081213"/>
                        <a:ext cx="6248400" cy="117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910013" y="3522663"/>
          <a:ext cx="558165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25" name="Equation" r:id="rId7" imgW="1917700" imgH="419100" progId="Equation.DSMT4">
                  <p:embed/>
                </p:oleObj>
              </mc:Choice>
              <mc:Fallback>
                <p:oleObj name="Equation" r:id="rId7" imgW="1917700" imgH="4191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0013" y="3522663"/>
                        <a:ext cx="558165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224213" y="5008563"/>
          <a:ext cx="4824412" cy="1284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26" name="Equation" r:id="rId9" imgW="1574800" imgH="419100" progId="Equation.DSMT4">
                  <p:embed/>
                </p:oleObj>
              </mc:Choice>
              <mc:Fallback>
                <p:oleObj name="Equation" r:id="rId9" imgW="1574800" imgH="4191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4213" y="5008563"/>
                        <a:ext cx="4824412" cy="1284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Calculate the lowest common multiple of: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58371" name="Object 1"/>
          <p:cNvGraphicFramePr>
            <a:graphicFrameLocks noChangeAspect="1"/>
          </p:cNvGraphicFramePr>
          <p:nvPr/>
        </p:nvGraphicFramePr>
        <p:xfrm>
          <a:off x="3470275" y="1419225"/>
          <a:ext cx="34417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6" name="Equation" r:id="rId3" imgW="1040948" imgH="177723" progId="Equation.DSMT4">
                  <p:embed/>
                </p:oleObj>
              </mc:Choice>
              <mc:Fallback>
                <p:oleObj name="Equation" r:id="rId3" imgW="1040948" imgH="177723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0275" y="1419225"/>
                        <a:ext cx="3441700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959350" y="2460625"/>
          <a:ext cx="224790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7" name="Equation" r:id="rId5" imgW="672808" imgH="165028" progId="Equation.DSMT4">
                  <p:embed/>
                </p:oleObj>
              </mc:Choice>
              <mc:Fallback>
                <p:oleObj name="Equation" r:id="rId5" imgW="672808" imgH="165028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9350" y="2460625"/>
                        <a:ext cx="224790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635500" y="3170238"/>
          <a:ext cx="3167063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8" name="Equation" r:id="rId7" imgW="952087" imgH="177723" progId="Equation.DSMT4">
                  <p:embed/>
                </p:oleObj>
              </mc:Choice>
              <mc:Fallback>
                <p:oleObj name="Equation" r:id="rId7" imgW="952087" imgH="177723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5500" y="3170238"/>
                        <a:ext cx="3167063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354513" y="3922713"/>
          <a:ext cx="3448050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9" name="Equation" r:id="rId9" imgW="990170" imgH="241195" progId="Equation.DSMT4">
                  <p:embed/>
                </p:oleObj>
              </mc:Choice>
              <mc:Fallback>
                <p:oleObj name="Equation" r:id="rId9" imgW="990170" imgH="241195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4513" y="3922713"/>
                        <a:ext cx="3448050" cy="839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413125" y="4875213"/>
          <a:ext cx="3498850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70" name="Equation" r:id="rId11" imgW="977476" imgH="177723" progId="Equation.DSMT4">
                  <p:embed/>
                </p:oleObj>
              </mc:Choice>
              <mc:Fallback>
                <p:oleObj name="Equation" r:id="rId11" imgW="977476" imgH="177723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3125" y="4875213"/>
                        <a:ext cx="3498850" cy="63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Factorisation</a:t>
            </a:r>
            <a:endParaRPr lang="en-GB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 4.1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GB" sz="4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Calculate the lowest common multiple of: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59395" name="Object 1"/>
          <p:cNvGraphicFramePr>
            <a:graphicFrameLocks noChangeAspect="1"/>
          </p:cNvGraphicFramePr>
          <p:nvPr/>
        </p:nvGraphicFramePr>
        <p:xfrm>
          <a:off x="3344863" y="1377950"/>
          <a:ext cx="3694112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09" name="Equation" r:id="rId3" imgW="1117115" imgH="203112" progId="Equation.DSMT4">
                  <p:embed/>
                </p:oleObj>
              </mc:Choice>
              <mc:Fallback>
                <p:oleObj name="Equation" r:id="rId3" imgW="1117115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4863" y="1377950"/>
                        <a:ext cx="3694112" cy="67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5263" y="2454275"/>
          <a:ext cx="1312862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0" name="Equation" r:id="rId5" imgW="393359" imgH="164957" progId="Equation.DSMT4">
                  <p:embed/>
                </p:oleObj>
              </mc:Choice>
              <mc:Fallback>
                <p:oleObj name="Equation" r:id="rId5" imgW="393359" imgH="164957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5263" y="2454275"/>
                        <a:ext cx="1312862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875088" y="3152775"/>
          <a:ext cx="3208337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1" name="Equation" r:id="rId7" imgW="964781" imgH="177723" progId="Equation.DSMT4">
                  <p:embed/>
                </p:oleObj>
              </mc:Choice>
              <mc:Fallback>
                <p:oleObj name="Equation" r:id="rId7" imgW="964781" imgH="177723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5088" y="3152775"/>
                        <a:ext cx="3208337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411663" y="4402138"/>
          <a:ext cx="3360737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2" name="Equation" r:id="rId9" imgW="965200" imgH="241300" progId="Equation.DSMT4">
                  <p:embed/>
                </p:oleObj>
              </mc:Choice>
              <mc:Fallback>
                <p:oleObj name="Equation" r:id="rId9" imgW="965200" imgH="2413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1663" y="4402138"/>
                        <a:ext cx="3360737" cy="839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398963" y="5170488"/>
          <a:ext cx="2590800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3" name="Equation" r:id="rId11" imgW="723272" imgH="177646" progId="Equation.DSMT4">
                  <p:embed/>
                </p:oleObj>
              </mc:Choice>
              <mc:Fallback>
                <p:oleObj name="Equation" r:id="rId11" imgW="723272" imgH="177646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8963" y="5170488"/>
                        <a:ext cx="2590800" cy="63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783013" y="3821113"/>
          <a:ext cx="403225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4" name="Equation" r:id="rId13" imgW="1129810" imgH="177723" progId="Equation.DSMT4">
                  <p:embed/>
                </p:oleObj>
              </mc:Choice>
              <mc:Fallback>
                <p:oleObj name="Equation" r:id="rId13" imgW="1129810" imgH="177723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3013" y="3821113"/>
                        <a:ext cx="4032250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Calculate the lowest common multiple of: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60419" name="Object 1"/>
          <p:cNvGraphicFramePr>
            <a:graphicFrameLocks noChangeAspect="1"/>
          </p:cNvGraphicFramePr>
          <p:nvPr/>
        </p:nvGraphicFramePr>
        <p:xfrm>
          <a:off x="3198813" y="1419225"/>
          <a:ext cx="39878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14" name="Equation" r:id="rId3" imgW="1205977" imgH="177723" progId="Equation.DSMT4">
                  <p:embed/>
                </p:oleObj>
              </mc:Choice>
              <mc:Fallback>
                <p:oleObj name="Equation" r:id="rId3" imgW="1205977" imgH="177723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8813" y="1419225"/>
                        <a:ext cx="3987800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640263" y="2433638"/>
          <a:ext cx="2582862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15" name="Equation" r:id="rId5" imgW="774028" imgH="177646" progId="Equation.DSMT4">
                  <p:embed/>
                </p:oleObj>
              </mc:Choice>
              <mc:Fallback>
                <p:oleObj name="Equation" r:id="rId5" imgW="774028" imgH="177646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0263" y="2433638"/>
                        <a:ext cx="2582862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392488" y="3125788"/>
          <a:ext cx="48133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16" name="Equation" r:id="rId7" imgW="1447172" imgH="177723" progId="Equation.DSMT4">
                  <p:embed/>
                </p:oleObj>
              </mc:Choice>
              <mc:Fallback>
                <p:oleObj name="Equation" r:id="rId7" imgW="1447172" imgH="177723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2488" y="3125788"/>
                        <a:ext cx="481330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268663" y="3725863"/>
          <a:ext cx="5086350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17" name="Equation" r:id="rId9" imgW="1459866" imgH="241195" progId="Equation.DSMT4">
                  <p:embed/>
                </p:oleObj>
              </mc:Choice>
              <mc:Fallback>
                <p:oleObj name="Equation" r:id="rId9" imgW="1459866" imgH="241195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8663" y="3725863"/>
                        <a:ext cx="5086350" cy="839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268663" y="4516438"/>
          <a:ext cx="3681412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18" name="Equation" r:id="rId11" imgW="1028254" imgH="177723" progId="Equation.DSMT4">
                  <p:embed/>
                </p:oleObj>
              </mc:Choice>
              <mc:Fallback>
                <p:oleObj name="Equation" r:id="rId11" imgW="1028254" imgH="177723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8663" y="4516438"/>
                        <a:ext cx="3681412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Calculate the lowest common multiple of: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61443" name="Object 1"/>
          <p:cNvGraphicFramePr>
            <a:graphicFrameLocks noChangeAspect="1"/>
          </p:cNvGraphicFramePr>
          <p:nvPr/>
        </p:nvGraphicFramePr>
        <p:xfrm>
          <a:off x="1477963" y="1243013"/>
          <a:ext cx="7262812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1" name="Equation" r:id="rId3" imgW="2197100" imgH="203200" progId="Equation.DSMT4">
                  <p:embed/>
                </p:oleObj>
              </mc:Choice>
              <mc:Fallback>
                <p:oleObj name="Equation" r:id="rId3" imgW="2197100" imgH="203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7963" y="1243013"/>
                        <a:ext cx="7262812" cy="671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097213" y="2476500"/>
          <a:ext cx="4022725" cy="220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2" name="Equation" r:id="rId5" imgW="1206500" imgH="660400" progId="Equation.DSMT4">
                  <p:embed/>
                </p:oleObj>
              </mc:Choice>
              <mc:Fallback>
                <p:oleObj name="Equation" r:id="rId5" imgW="1206500" imgH="6604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7213" y="2476500"/>
                        <a:ext cx="4022725" cy="220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Placeholder 2"/>
          <p:cNvSpPr>
            <a:spLocks noGrp="1"/>
          </p:cNvSpPr>
          <p:nvPr>
            <p:ph idx="1"/>
          </p:nvPr>
        </p:nvSpPr>
        <p:spPr>
          <a:xfrm>
            <a:off x="596900" y="40640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dirty="0">
                <a:cs typeface="Times New Roman" pitchFamily="18" charset="0"/>
              </a:rPr>
              <a:t>28. </a:t>
            </a:r>
            <a:r>
              <a:rPr lang="en-US" altLang="en-US" i="1" dirty="0">
                <a:cs typeface="Times New Roman" pitchFamily="18" charset="0"/>
              </a:rPr>
              <a:t>(continued)</a:t>
            </a:r>
          </a:p>
          <a:p>
            <a:pPr marL="0" indent="0">
              <a:buFont typeface="Arial" charset="0"/>
              <a:buNone/>
            </a:pPr>
            <a:endParaRPr lang="en-US" altLang="en-US" sz="1600" b="1" dirty="0"/>
          </a:p>
        </p:txBody>
      </p:sp>
      <p:graphicFrame>
        <p:nvGraphicFramePr>
          <p:cNvPr id="62467" name="Object 2"/>
          <p:cNvGraphicFramePr>
            <a:graphicFrameLocks noChangeAspect="1"/>
          </p:cNvGraphicFramePr>
          <p:nvPr/>
        </p:nvGraphicFramePr>
        <p:xfrm>
          <a:off x="901700" y="1139825"/>
          <a:ext cx="8559800" cy="144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7" name="Equation" r:id="rId3" imgW="2870200" imgH="482600" progId="Equation.DSMT4">
                  <p:embed/>
                </p:oleObj>
              </mc:Choice>
              <mc:Fallback>
                <p:oleObj name="Equation" r:id="rId3" imgW="2870200" imgH="482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700" y="1139825"/>
                        <a:ext cx="8559800" cy="1444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097338" y="3459163"/>
          <a:ext cx="5530850" cy="1287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8" name="Equation" r:id="rId5" imgW="1854200" imgH="431800" progId="Equation.DSMT4">
                  <p:embed/>
                </p:oleObj>
              </mc:Choice>
              <mc:Fallback>
                <p:oleObj name="Equation" r:id="rId5" imgW="1854200" imgH="431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7338" y="3459163"/>
                        <a:ext cx="5530850" cy="1287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097338" y="2725738"/>
          <a:ext cx="3660775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9" name="Equation" r:id="rId7" imgW="1256755" imgH="203112" progId="Equation.DSMT4">
                  <p:embed/>
                </p:oleObj>
              </mc:Choice>
              <mc:Fallback>
                <p:oleObj name="Equation" r:id="rId7" imgW="1256755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7338" y="2725738"/>
                        <a:ext cx="3660775" cy="59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097338" y="5010150"/>
          <a:ext cx="2903537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0" name="Equation" r:id="rId9" imgW="965200" imgH="203200" progId="Equation.DSMT4">
                  <p:embed/>
                </p:oleObj>
              </mc:Choice>
              <mc:Fallback>
                <p:oleObj name="Equation" r:id="rId9" imgW="965200" imgH="203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7338" y="5010150"/>
                        <a:ext cx="2903537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Placeholder 2"/>
          <p:cNvSpPr>
            <a:spLocks noGrp="1"/>
          </p:cNvSpPr>
          <p:nvPr>
            <p:ph idx="1"/>
          </p:nvPr>
        </p:nvSpPr>
        <p:spPr>
          <a:xfrm>
            <a:off x="596900" y="40640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dirty="0">
                <a:cs typeface="Times New Roman" pitchFamily="18" charset="0"/>
              </a:rPr>
              <a:t>28. </a:t>
            </a:r>
            <a:r>
              <a:rPr lang="en-US" altLang="en-US" i="1" dirty="0">
                <a:cs typeface="Times New Roman" pitchFamily="18" charset="0"/>
              </a:rPr>
              <a:t>(continued)</a:t>
            </a:r>
          </a:p>
          <a:p>
            <a:pPr marL="0" indent="0">
              <a:buFont typeface="Arial" charset="0"/>
              <a:buNone/>
            </a:pPr>
            <a:endParaRPr lang="en-US" altLang="en-US" sz="1600" b="1" dirty="0"/>
          </a:p>
        </p:txBody>
      </p:sp>
      <p:graphicFrame>
        <p:nvGraphicFramePr>
          <p:cNvPr id="63491" name="Object 2"/>
          <p:cNvGraphicFramePr>
            <a:graphicFrameLocks noChangeAspect="1"/>
          </p:cNvGraphicFramePr>
          <p:nvPr/>
        </p:nvGraphicFramePr>
        <p:xfrm>
          <a:off x="2189163" y="1519238"/>
          <a:ext cx="598487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91" name="Equation" r:id="rId3" imgW="2006600" imgH="228600" progId="Equation.DSMT4">
                  <p:embed/>
                </p:oleObj>
              </mc:Choice>
              <mc:Fallback>
                <p:oleObj name="Equation" r:id="rId3" imgW="20066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9163" y="1519238"/>
                        <a:ext cx="5984875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341813" y="3278188"/>
          <a:ext cx="4062412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92" name="Equation" r:id="rId5" imgW="1396394" imgH="203112" progId="Equation.DSMT4">
                  <p:embed/>
                </p:oleObj>
              </mc:Choice>
              <mc:Fallback>
                <p:oleObj name="Equation" r:id="rId5" imgW="1396394" imgH="203112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1813" y="3278188"/>
                        <a:ext cx="4062412" cy="59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246563" y="2444750"/>
          <a:ext cx="2994025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93" name="Equation" r:id="rId7" imgW="1028254" imgH="203112" progId="Equation.DSMT4">
                  <p:embed/>
                </p:oleObj>
              </mc:Choice>
              <mc:Fallback>
                <p:oleObj name="Equation" r:id="rId7" imgW="1028254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6563" y="2444750"/>
                        <a:ext cx="2994025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360988" y="3986213"/>
          <a:ext cx="4122737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94" name="Equation" r:id="rId9" imgW="1358900" imgH="228600" progId="Equation.DSMT4">
                  <p:embed/>
                </p:oleObj>
              </mc:Choice>
              <mc:Fallback>
                <p:oleObj name="Equation" r:id="rId9" imgW="13589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0988" y="3986213"/>
                        <a:ext cx="4122737" cy="693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360988" y="4916488"/>
          <a:ext cx="3930650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95" name="Equation" r:id="rId11" imgW="1320227" imgH="203112" progId="Equation.DSMT4">
                  <p:embed/>
                </p:oleObj>
              </mc:Choice>
              <mc:Fallback>
                <p:oleObj name="Equation" r:id="rId11" imgW="1320227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0988" y="4916488"/>
                        <a:ext cx="3930650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Placeholder 2"/>
          <p:cNvSpPr>
            <a:spLocks noGrp="1"/>
          </p:cNvSpPr>
          <p:nvPr>
            <p:ph idx="1"/>
          </p:nvPr>
        </p:nvSpPr>
        <p:spPr>
          <a:xfrm>
            <a:off x="663575" y="552450"/>
            <a:ext cx="10294938" cy="8667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/>
              <a:t>Calculate the lowest common multiple of:</a:t>
            </a:r>
          </a:p>
          <a:p>
            <a:pPr marL="0" indent="0">
              <a:buFont typeface="Arial" charset="0"/>
              <a:buNone/>
            </a:pPr>
            <a:endParaRPr lang="en-US" altLang="en-US" sz="1600" b="1"/>
          </a:p>
        </p:txBody>
      </p:sp>
      <p:graphicFrame>
        <p:nvGraphicFramePr>
          <p:cNvPr id="64515" name="Object 1"/>
          <p:cNvGraphicFramePr>
            <a:graphicFrameLocks noChangeAspect="1"/>
          </p:cNvGraphicFramePr>
          <p:nvPr/>
        </p:nvGraphicFramePr>
        <p:xfrm>
          <a:off x="2254250" y="1335088"/>
          <a:ext cx="5876925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35" name="Equation" r:id="rId3" imgW="1778000" imgH="228600" progId="Equation.DSMT4">
                  <p:embed/>
                </p:oleObj>
              </mc:Choice>
              <mc:Fallback>
                <p:oleObj name="Equation" r:id="rId3" imgW="17780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4250" y="1335088"/>
                        <a:ext cx="5876925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549775" y="2435225"/>
          <a:ext cx="2498725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36" name="Equation" r:id="rId5" imgW="748975" imgH="177723" progId="Equation.DSMT4">
                  <p:embed/>
                </p:oleObj>
              </mc:Choice>
              <mc:Fallback>
                <p:oleObj name="Equation" r:id="rId5" imgW="748975" imgH="177723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9775" y="2435225"/>
                        <a:ext cx="2498725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414713" y="3084513"/>
          <a:ext cx="4770437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37" name="Equation" r:id="rId7" imgW="1435100" imgH="203200" progId="Equation.DSMT4">
                  <p:embed/>
                </p:oleObj>
              </mc:Choice>
              <mc:Fallback>
                <p:oleObj name="Equation" r:id="rId7" imgW="1435100" imgH="203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4713" y="3084513"/>
                        <a:ext cx="4770437" cy="67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295650" y="4376738"/>
          <a:ext cx="6191250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38" name="Equation" r:id="rId9" imgW="1777229" imgH="215806" progId="Equation.DSMT4">
                  <p:embed/>
                </p:oleObj>
              </mc:Choice>
              <mc:Fallback>
                <p:oleObj name="Equation" r:id="rId9" imgW="1777229" imgH="215806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5650" y="4376738"/>
                        <a:ext cx="6191250" cy="75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295650" y="5062538"/>
          <a:ext cx="4818063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39" name="Equation" r:id="rId11" imgW="1346200" imgH="203200" progId="Equation.DSMT4">
                  <p:embed/>
                </p:oleObj>
              </mc:Choice>
              <mc:Fallback>
                <p:oleObj name="Equation" r:id="rId11" imgW="1346200" imgH="2032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5650" y="5062538"/>
                        <a:ext cx="4818063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414713" y="3660775"/>
          <a:ext cx="5951537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40" name="Equation" r:id="rId13" imgW="1790700" imgH="228600" progId="Equation.DSMT4">
                  <p:embed/>
                </p:oleObj>
              </mc:Choice>
              <mc:Fallback>
                <p:oleObj name="Equation" r:id="rId13" imgW="1790700" imgH="228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4713" y="3660775"/>
                        <a:ext cx="5951537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Prime factors</a:t>
            </a:r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294938" cy="7429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   The factors of a number that are prime numbers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   The smallest factors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779588" y="3652838"/>
            <a:ext cx="6415087" cy="16383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chemeClr val="tx1"/>
                </a:solidFill>
              </a:rPr>
              <a:t>Prime factors of 12 are 2 and 3</a:t>
            </a:r>
          </a:p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 </a:t>
            </a:r>
            <a:endParaRPr lang="en-GB" sz="3600" dirty="0">
              <a:solidFill>
                <a:schemeClr val="tx1"/>
              </a:solidFill>
            </a:endParaRPr>
          </a:p>
        </p:txBody>
      </p:sp>
      <p:graphicFrame>
        <p:nvGraphicFramePr>
          <p:cNvPr id="17413" name="Object 5"/>
          <p:cNvGraphicFramePr>
            <a:graphicFrameLocks noChangeAspect="1"/>
          </p:cNvGraphicFramePr>
          <p:nvPr/>
        </p:nvGraphicFramePr>
        <p:xfrm>
          <a:off x="3795713" y="4618038"/>
          <a:ext cx="2382837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2" name="Equation" r:id="rId3" imgW="787058" imgH="177723" progId="Equation.DSMT4">
                  <p:embed/>
                </p:oleObj>
              </mc:Choice>
              <mc:Fallback>
                <p:oleObj name="Equation" r:id="rId3" imgW="787058" imgH="177723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5713" y="4618038"/>
                        <a:ext cx="2382837" cy="538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Common factors</a:t>
            </a:r>
            <a:endParaRPr lang="en-GB" altLang="en-US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294938" cy="1308100"/>
          </a:xfrm>
        </p:spPr>
        <p:txBody>
          <a:bodyPr/>
          <a:lstStyle/>
          <a:p>
            <a:r>
              <a:rPr lang="en-US" altLang="en-US"/>
              <a:t>    	When every term of an expression can be divided    	by the same number or variable</a:t>
            </a:r>
            <a:endParaRPr lang="en-GB" altLang="en-US"/>
          </a:p>
        </p:txBody>
      </p:sp>
      <p:sp>
        <p:nvSpPr>
          <p:cNvPr id="4" name="Rounded Rectangle 3"/>
          <p:cNvSpPr/>
          <p:nvPr/>
        </p:nvSpPr>
        <p:spPr>
          <a:xfrm>
            <a:off x="1860550" y="3440113"/>
            <a:ext cx="6415088" cy="16367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chemeClr val="tx1"/>
                </a:solidFill>
              </a:rPr>
              <a:t>3 is a common factor of </a:t>
            </a:r>
            <a:endParaRPr lang="en-GB" sz="3600" dirty="0">
              <a:solidFill>
                <a:schemeClr val="tx1"/>
              </a:solidFill>
            </a:endParaRPr>
          </a:p>
        </p:txBody>
      </p:sp>
      <p:graphicFrame>
        <p:nvGraphicFramePr>
          <p:cNvPr id="18437" name="Object 4"/>
          <p:cNvGraphicFramePr>
            <a:graphicFrameLocks noChangeAspect="1"/>
          </p:cNvGraphicFramePr>
          <p:nvPr/>
        </p:nvGraphicFramePr>
        <p:xfrm>
          <a:off x="6513513" y="3948113"/>
          <a:ext cx="1720850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6" name="Equation" r:id="rId3" imgW="520474" imgH="203112" progId="Equation.DSMT4">
                  <p:embed/>
                </p:oleObj>
              </mc:Choice>
              <mc:Fallback>
                <p:oleObj name="Equation" r:id="rId3" imgW="520474" imgH="203112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3513" y="3948113"/>
                        <a:ext cx="1720850" cy="671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Highest common factor (HCF)</a:t>
            </a:r>
            <a:endParaRPr lang="en-GB" altLang="en-US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362075" y="2120900"/>
            <a:ext cx="8413750" cy="2746375"/>
          </a:xfrm>
        </p:spPr>
        <p:txBody>
          <a:bodyPr/>
          <a:lstStyle/>
          <a:p>
            <a:r>
              <a:rPr lang="en-US" altLang="en-US" sz="4800"/>
              <a:t>    	Always remove the common 	factor with the </a:t>
            </a:r>
            <a:r>
              <a:rPr lang="en-US" altLang="en-US" sz="4800" b="1"/>
              <a:t>highest 	</a:t>
            </a:r>
            <a:r>
              <a:rPr lang="en-US" altLang="en-US" sz="4800"/>
              <a:t>value when factorising</a:t>
            </a:r>
            <a:endParaRPr lang="en-GB" altLang="en-US" sz="4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charset="0"/>
              <a:buNone/>
            </a:pPr>
            <a:r>
              <a:rPr lang="en-US" altLang="en-US"/>
              <a:t>Complete </a:t>
            </a:r>
            <a:br>
              <a:rPr lang="en-US" altLang="en-US"/>
            </a:br>
            <a:r>
              <a:rPr lang="en-US" altLang="en-US" b="1"/>
              <a:t>Assessment Activity </a:t>
            </a:r>
            <a:br>
              <a:rPr lang="en-US" altLang="en-US" b="1"/>
            </a:br>
            <a:r>
              <a:rPr lang="en-US" altLang="en-US" b="1"/>
              <a:t>4.1 and 4.2 </a:t>
            </a:r>
            <a:br>
              <a:rPr lang="en-US" altLang="en-US" b="1"/>
            </a:br>
            <a:r>
              <a:rPr lang="en-US" altLang="en-US"/>
              <a:t>on </a:t>
            </a:r>
            <a:br>
              <a:rPr lang="en-US" altLang="en-US"/>
            </a:br>
            <a:r>
              <a:rPr lang="en-US" altLang="en-US" b="1"/>
              <a:t>page 47 and 48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of your </a:t>
            </a:r>
            <a:br>
              <a:rPr lang="en-US" altLang="en-US"/>
            </a:br>
            <a:r>
              <a:rPr lang="en-US" altLang="en-US"/>
              <a:t>Student’s Book</a:t>
            </a:r>
            <a:endParaRPr lang="en-GB" altLang="en-US"/>
          </a:p>
        </p:txBody>
      </p:sp>
      <p:pic>
        <p:nvPicPr>
          <p:cNvPr id="20483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</TotalTime>
  <Words>269</Words>
  <Application>Microsoft Office PowerPoint</Application>
  <PresentationFormat>Custom</PresentationFormat>
  <Paragraphs>83</Paragraphs>
  <Slides>55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Office Theme</vt:lpstr>
      <vt:lpstr>Equation</vt:lpstr>
      <vt:lpstr>PowerPoint Presentation</vt:lpstr>
      <vt:lpstr>Mathematics</vt:lpstr>
      <vt:lpstr>Factorisation, HCF, LCM and algebraic fractions</vt:lpstr>
      <vt:lpstr>VIDEO: Common mistakes: Incorrect cancelling</vt:lpstr>
      <vt:lpstr>Factorisation</vt:lpstr>
      <vt:lpstr>Prime factors</vt:lpstr>
      <vt:lpstr>Common factors</vt:lpstr>
      <vt:lpstr>Highest common factor (HCF)</vt:lpstr>
      <vt:lpstr>PowerPoint Presentation</vt:lpstr>
      <vt:lpstr>Fractions</vt:lpstr>
      <vt:lpstr>Multiplication of fractions</vt:lpstr>
      <vt:lpstr>Division of fractions</vt:lpstr>
      <vt:lpstr>Addition and subtraction of fractions</vt:lpstr>
      <vt:lpstr>PowerPoint Presentation</vt:lpstr>
      <vt:lpstr>Lowest common multiple (LCM)</vt:lpstr>
      <vt:lpstr>PowerPoint Presentation</vt:lpstr>
      <vt:lpstr>VIDEO: Common mistakes: Invalid change to order of operations</vt:lpstr>
      <vt:lpstr>Summative 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Storer</dc:creator>
  <cp:lastModifiedBy>Promise</cp:lastModifiedBy>
  <cp:revision>98</cp:revision>
  <dcterms:created xsi:type="dcterms:W3CDTF">2016-06-09T08:18:09Z</dcterms:created>
  <dcterms:modified xsi:type="dcterms:W3CDTF">2016-09-27T11:45:48Z</dcterms:modified>
</cp:coreProperties>
</file>