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56" r:id="rId3"/>
    <p:sldId id="257" r:id="rId4"/>
    <p:sldId id="314" r:id="rId5"/>
    <p:sldId id="315" r:id="rId6"/>
    <p:sldId id="259" r:id="rId7"/>
    <p:sldId id="260" r:id="rId8"/>
    <p:sldId id="261" r:id="rId9"/>
    <p:sldId id="262" r:id="rId10"/>
    <p:sldId id="263" r:id="rId11"/>
    <p:sldId id="264" r:id="rId12"/>
    <p:sldId id="307" r:id="rId13"/>
    <p:sldId id="265" r:id="rId14"/>
    <p:sldId id="309" r:id="rId15"/>
    <p:sldId id="266" r:id="rId16"/>
    <p:sldId id="308" r:id="rId17"/>
    <p:sldId id="267" r:id="rId18"/>
    <p:sldId id="268" r:id="rId19"/>
    <p:sldId id="269" r:id="rId20"/>
    <p:sldId id="310" r:id="rId21"/>
    <p:sldId id="311" r:id="rId22"/>
    <p:sldId id="312" r:id="rId23"/>
    <p:sldId id="313" r:id="rId24"/>
    <p:sldId id="316" r:id="rId25"/>
    <p:sldId id="273" r:id="rId26"/>
    <p:sldId id="270" r:id="rId27"/>
    <p:sldId id="271" r:id="rId28"/>
    <p:sldId id="274" r:id="rId29"/>
    <p:sldId id="275" r:id="rId30"/>
    <p:sldId id="280" r:id="rId31"/>
    <p:sldId id="276" r:id="rId32"/>
    <p:sldId id="279" r:id="rId33"/>
    <p:sldId id="277" r:id="rId34"/>
    <p:sldId id="278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0054A8"/>
    <a:srgbClr val="0033CC"/>
    <a:srgbClr val="800000"/>
    <a:srgbClr val="5B0E01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0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09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9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4" Type="http://schemas.openxmlformats.org/officeDocument/2006/relationships/image" Target="../media/image1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6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BFEDBD-8349-4291-B06D-8F2C30BCBAFF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D7E4755-4F64-477F-B4DA-74143D41F2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680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8D9DBE-D1EA-48CC-A864-73D6DF31294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F75527D-E5EC-4220-A432-EE8B5632CC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6259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B2804B-15AB-44B2-BB47-C470AC1B231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23646EF-64BB-4B9E-BA66-8EB8EBE048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842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B5CB66-F55E-4ED3-917D-BDEDE73D94F1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673CBB0-7E94-44B2-B4AD-61D9BE93E1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997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F5D3FB-5A23-4560-8884-30ABC813B68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D2D4804-BDC7-40EB-A85A-57C0DCBC45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B45756-B654-4818-82AC-7AF3AD0D1DE5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63F9AE2-C2DA-4188-8CA1-B8C31F4226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137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B48CA2D-CC4A-4BFF-B8C7-E80EC0FC6B29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C7A5DCF-38FF-4C29-AECD-D4ABFFB9E8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493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EEEED17-26A9-48C9-962F-7BD698C6192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759CE9F-BED2-42B4-BDB6-C21F0E3D26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196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576AAE-6938-4DF1-A10A-830A427DC171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CAACB60-D6E4-4B3A-B6AE-B1FFC79F60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303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71A2BE-A4D0-4D17-A1C9-A18CC0CB34DE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77B04B3-7DDE-49AB-9573-9A08A137FF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357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63347A-12BD-4EAC-BD96-01720968A1C9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88AD136-E396-42B2-8520-16D33C8212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836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6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5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6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6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62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2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70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7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78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9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9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92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94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96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98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100.bin"/><Relationship Id="rId10" Type="http://schemas.openxmlformats.org/officeDocument/2006/relationships/image" Target="../media/image109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10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103.bin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12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106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113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113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oleObject" Target="../embeddings/oleObject115.bin"/><Relationship Id="rId7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20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oleObject" Target="../embeddings/oleObject123.bin"/><Relationship Id="rId3" Type="http://schemas.openxmlformats.org/officeDocument/2006/relationships/oleObject" Target="../embeddings/oleObject118.bin"/><Relationship Id="rId7" Type="http://schemas.openxmlformats.org/officeDocument/2006/relationships/oleObject" Target="../embeddings/oleObject120.bin"/><Relationship Id="rId12" Type="http://schemas.openxmlformats.org/officeDocument/2006/relationships/image" Target="../media/image1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122.bin"/><Relationship Id="rId5" Type="http://schemas.openxmlformats.org/officeDocument/2006/relationships/oleObject" Target="../embeddings/oleObject119.bin"/><Relationship Id="rId10" Type="http://schemas.openxmlformats.org/officeDocument/2006/relationships/image" Target="../media/image125.wmf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121.bin"/><Relationship Id="rId14" Type="http://schemas.openxmlformats.org/officeDocument/2006/relationships/image" Target="../media/image127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12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127.bin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28.bin"/><Relationship Id="rId10" Type="http://schemas.openxmlformats.org/officeDocument/2006/relationships/image" Target="../media/image134.w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13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82593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Exponent laws (laws of indices) </a:t>
            </a: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85838" y="3981450"/>
          <a:ext cx="889635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3" imgW="2730500" imgH="508000" progId="Equation.DSMT4">
                  <p:embed/>
                </p:oleObj>
              </mc:Choice>
              <mc:Fallback>
                <p:oleObj name="Equation" r:id="rId3" imgW="2730500" imgH="508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3981450"/>
                        <a:ext cx="8896350" cy="165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85838" y="1690688"/>
          <a:ext cx="9096375" cy="163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Equation" r:id="rId5" imgW="2603500" imgH="469900" progId="Equation.DSMT4">
                  <p:embed/>
                </p:oleObj>
              </mc:Choice>
              <mc:Fallback>
                <p:oleObj name="Equation" r:id="rId5" imgW="2603500" imgH="4699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1690688"/>
                        <a:ext cx="9096375" cy="163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Exponent laws (laws of indices) </a:t>
            </a: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8200" y="3870325"/>
          <a:ext cx="7362825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3" imgW="2260600" imgH="393700" progId="Equation.DSMT4">
                  <p:embed/>
                </p:oleObj>
              </mc:Choice>
              <mc:Fallback>
                <p:oleObj name="Equation" r:id="rId3" imgW="22606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70325"/>
                        <a:ext cx="7362825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38200" y="2174875"/>
          <a:ext cx="78184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5" imgW="2286000" imgH="228600" progId="Equation.DSMT4">
                  <p:embed/>
                </p:oleObj>
              </mc:Choice>
              <mc:Fallback>
                <p:oleObj name="Equation" r:id="rId5" imgW="22860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74875"/>
                        <a:ext cx="7818438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2.1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13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2253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Logarithms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Unit 2.2</a:t>
            </a:r>
            <a:endParaRPr lang="en-GB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Logarithms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	Logarithms provide another way of writing 	exponents</a:t>
            </a:r>
          </a:p>
          <a:p>
            <a:pPr>
              <a:defRPr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		Exponential form of 100:  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100 = 10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endParaRPr lang="en-US" baseline="30000" dirty="0"/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baseline="30000" dirty="0"/>
              <a:t>		</a:t>
            </a:r>
            <a:r>
              <a:rPr lang="en-US" dirty="0"/>
              <a:t>Logarithmic form of 100:  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Log</a:t>
            </a:r>
            <a:r>
              <a:rPr lang="en-US" sz="3200" baseline="-25000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100 = 2</a:t>
            </a:r>
            <a:endParaRPr lang="en-US" sz="320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Converting between logarithmic and exponential forms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882775" y="1868488"/>
            <a:ext cx="7785100" cy="3994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Definition of a logarithm</a:t>
            </a:r>
          </a:p>
          <a:p>
            <a:pPr>
              <a:defRPr/>
            </a:pPr>
            <a:endParaRPr lang="en-GB" sz="2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 </a:t>
            </a:r>
            <a:r>
              <a:rPr lang="en-GB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3600" b="1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     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   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GB" sz="3600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>
              <a:defRPr/>
            </a:pP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number</a:t>
            </a: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base</a:t>
            </a: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logarithm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2.2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16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6627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Logarithmic laws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304165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dirty="0"/>
              <a:t>If numbers are multiplied, the logarithms are 	added.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/>
          </a:p>
          <a:p>
            <a:pPr marL="0" indent="0">
              <a:buFont typeface="Arial" pitchFamily="34" charset="0"/>
              <a:buNone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∴ log</a:t>
            </a:r>
            <a:r>
              <a:rPr lang="es-E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s-E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s-E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Logarithmic laws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254125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  <a:defRPr/>
            </a:pPr>
            <a:r>
              <a:rPr lang="en-US" dirty="0"/>
              <a:t>If numbers are divided, their logarithms must be subtracted.</a:t>
            </a:r>
          </a:p>
          <a:p>
            <a:pPr marL="742950" indent="-742950">
              <a:buFont typeface="+mj-lt"/>
              <a:buAutoNum type="arabicPeriod" startAt="2"/>
              <a:defRPr/>
            </a:pPr>
            <a:endParaRPr lang="en-US" dirty="0"/>
          </a:p>
          <a:p>
            <a:pPr marL="0" indent="0">
              <a:buFont typeface="Arial" pitchFamily="34" charset="0"/>
              <a:buNone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16263" y="3214688"/>
          <a:ext cx="5160962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" name="Equation" r:id="rId3" imgW="1625600" imgH="419100" progId="Equation.DSMT4">
                  <p:embed/>
                </p:oleObj>
              </mc:Choice>
              <mc:Fallback>
                <p:oleObj name="Equation" r:id="rId3" imgW="16256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6263" y="3214688"/>
                        <a:ext cx="5160962" cy="133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Logarithmic laws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2397125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  <a:defRPr/>
            </a:pPr>
            <a:r>
              <a:rPr lang="en-US" dirty="0"/>
              <a:t>If a number is raised to a power, the logarithm of the number is multiplied by </a:t>
            </a:r>
            <a:r>
              <a:rPr lang="en-GB" dirty="0"/>
              <a:t>the exponent.</a:t>
            </a:r>
          </a:p>
          <a:p>
            <a:pPr>
              <a:defRPr/>
            </a:pPr>
            <a:endParaRPr lang="en-GB" dirty="0"/>
          </a:p>
          <a:p>
            <a:pPr marL="0" indent="0">
              <a:buFont typeface="Arial" pitchFamily="34" charset="0"/>
              <a:buNone/>
              <a:defRPr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∴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GB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GB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2.3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18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30723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Using the calculator to find logarithms</a:t>
            </a:r>
            <a:endParaRPr lang="en-GB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73" y="1743898"/>
            <a:ext cx="4191841" cy="257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895600" y="3025775"/>
            <a:ext cx="820738" cy="690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36975" y="3370263"/>
            <a:ext cx="22193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6463" y="3048000"/>
            <a:ext cx="42414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/>
              <a:t>This is the key for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log </a:t>
            </a:r>
            <a:r>
              <a:rPr lang="en-US" sz="3600" b="1" baseline="-25000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endParaRPr lang="en-GB" sz="36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2.4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21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3277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2.5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25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3277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  <p:extLst>
      <p:ext uri="{BB962C8B-B14F-4D97-AF65-F5344CB8AC3E}">
        <p14:creationId xmlns:p14="http://schemas.microsoft.com/office/powerpoint/2010/main" val="3584459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Tips and tricks: Show all your workings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Work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Module 2</a:t>
            </a:r>
            <a:endParaRPr lang="en-GB" sz="4000" dirty="0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18224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without a calculator: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1600" b="1" dirty="0"/>
          </a:p>
          <a:p>
            <a:pPr marL="742950" indent="-742950" algn="ctr">
              <a:buFont typeface="+mj-lt"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 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5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099050" y="2286000"/>
          <a:ext cx="11811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Equation" r:id="rId3" imgW="380835" imgH="203112" progId="Equation.DSMT4">
                  <p:embed/>
                </p:oleObj>
              </mc:Choice>
              <mc:Fallback>
                <p:oleObj name="Equation" r:id="rId3" imgW="380835" imgH="20311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286000"/>
                        <a:ext cx="11811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084763" y="3105150"/>
          <a:ext cx="83343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0" name="Equation" r:id="rId5" imgW="279279" imgH="203112" progId="Equation.DSMT4">
                  <p:embed/>
                </p:oleObj>
              </mc:Choice>
              <mc:Fallback>
                <p:oleObj name="Equation" r:id="rId5" imgW="279279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763" y="3105150"/>
                        <a:ext cx="83343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084763" y="3937000"/>
          <a:ext cx="119538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1" name="Equation" r:id="rId7" imgW="393359" imgH="177646" progId="Equation.DSMT4">
                  <p:embed/>
                </p:oleObj>
              </mc:Choice>
              <mc:Fallback>
                <p:oleObj name="Equation" r:id="rId7" imgW="393359" imgH="177646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763" y="3937000"/>
                        <a:ext cx="1195387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2"/>
          <p:cNvSpPr>
            <a:spLocks noGrp="1"/>
          </p:cNvSpPr>
          <p:nvPr>
            <p:ph idx="1"/>
          </p:nvPr>
        </p:nvSpPr>
        <p:spPr>
          <a:xfrm>
            <a:off x="636588" y="568325"/>
            <a:ext cx="10294937" cy="1824038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 without a calculator:</a:t>
            </a:r>
          </a:p>
        </p:txBody>
      </p:sp>
      <p:graphicFrame>
        <p:nvGraphicFramePr>
          <p:cNvPr id="35843" name="Object 2"/>
          <p:cNvGraphicFramePr>
            <a:graphicFrameLocks noChangeAspect="1"/>
          </p:cNvGraphicFramePr>
          <p:nvPr/>
        </p:nvGraphicFramePr>
        <p:xfrm>
          <a:off x="3660775" y="1544638"/>
          <a:ext cx="347027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Equation" r:id="rId3" imgW="1079032" imgH="203112" progId="Equation.DSMT4">
                  <p:embed/>
                </p:oleObj>
              </mc:Choice>
              <mc:Fallback>
                <p:oleObj name="Equation" r:id="rId3" imgW="1079032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1544638"/>
                        <a:ext cx="347027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21238" y="2390775"/>
          <a:ext cx="1474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4" name="Equation" r:id="rId5" imgW="469696" imgH="203112" progId="Equation.DSMT4">
                  <p:embed/>
                </p:oleObj>
              </mc:Choice>
              <mc:Fallback>
                <p:oleObj name="Equation" r:id="rId5" imgW="469696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1238" y="2390775"/>
                        <a:ext cx="147478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821238" y="3224213"/>
          <a:ext cx="87788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5" name="Equation" r:id="rId7" imgW="279279" imgH="203112" progId="Equation.DSMT4">
                  <p:embed/>
                </p:oleObj>
              </mc:Choice>
              <mc:Fallback>
                <p:oleObj name="Equation" r:id="rId7" imgW="279279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1238" y="3224213"/>
                        <a:ext cx="877887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800600" y="4056063"/>
          <a:ext cx="91916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6" name="Equation" r:id="rId9" imgW="317087" imgH="177569" progId="Equation.DSMT4">
                  <p:embed/>
                </p:oleObj>
              </mc:Choice>
              <mc:Fallback>
                <p:oleObj name="Equation" r:id="rId9" imgW="317087" imgH="17756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56063"/>
                        <a:ext cx="919163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</a:t>
            </a:r>
            <a:r>
              <a:rPr lang="en-US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105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713" y="1379538"/>
          <a:ext cx="371951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7" name="Equation" r:id="rId3" imgW="1129810" imgH="203112" progId="Equation.DSMT4">
                  <p:embed/>
                </p:oleObj>
              </mc:Choice>
              <mc:Fallback>
                <p:oleObj name="Equation" r:id="rId3" imgW="1129810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9538"/>
                        <a:ext cx="3719512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11663" y="2287588"/>
          <a:ext cx="159861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8" name="Equation" r:id="rId5" imgW="482391" imgH="203112" progId="Equation.DSMT4">
                  <p:embed/>
                </p:oleObj>
              </mc:Choice>
              <mc:Fallback>
                <p:oleObj name="Equation" r:id="rId5" imgW="482391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2287588"/>
                        <a:ext cx="159861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11663" y="3200400"/>
          <a:ext cx="89376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9" name="Equation" r:id="rId7" imgW="291973" imgH="203112" progId="Equation.DSMT4">
                  <p:embed/>
                </p:oleObj>
              </mc:Choice>
              <mc:Fallback>
                <p:oleObj name="Equation" r:id="rId7" imgW="291973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3200400"/>
                        <a:ext cx="89376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2"/>
          <p:cNvSpPr>
            <a:spLocks noGrp="1"/>
          </p:cNvSpPr>
          <p:nvPr>
            <p:ph idx="1"/>
          </p:nvPr>
        </p:nvSpPr>
        <p:spPr>
          <a:xfrm>
            <a:off x="447675" y="427038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37891" name="Object 2"/>
          <p:cNvGraphicFramePr>
            <a:graphicFrameLocks noChangeAspect="1"/>
          </p:cNvGraphicFramePr>
          <p:nvPr/>
        </p:nvGraphicFramePr>
        <p:xfrm>
          <a:off x="4105275" y="1095375"/>
          <a:ext cx="240347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1" name="Equation" r:id="rId3" imgW="736600" imgH="419100" progId="Equation.DSMT4">
                  <p:embed/>
                </p:oleObj>
              </mc:Choice>
              <mc:Fallback>
                <p:oleObj name="Equation" r:id="rId3" imgW="7366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1095375"/>
                        <a:ext cx="2403475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30725" y="2813050"/>
          <a:ext cx="1730375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2813050"/>
                        <a:ext cx="1730375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30725" y="3902075"/>
          <a:ext cx="9683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3" name="Equation" r:id="rId7" imgW="291973" imgH="203112" progId="Equation.DSMT4">
                  <p:embed/>
                </p:oleObj>
              </mc:Choice>
              <mc:Fallback>
                <p:oleObj name="Equation" r:id="rId7" imgW="291973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3902075"/>
                        <a:ext cx="96837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 dirty="0"/>
              <a:t>Exponents (indices) and logarithms</a:t>
            </a:r>
            <a:endParaRPr lang="en-GB" alt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Placeholder 2"/>
          <p:cNvSpPr>
            <a:spLocks noGrp="1"/>
          </p:cNvSpPr>
          <p:nvPr>
            <p:ph idx="1"/>
          </p:nvPr>
        </p:nvSpPr>
        <p:spPr>
          <a:xfrm>
            <a:off x="447675" y="427038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722688" y="1339850"/>
          <a:ext cx="374491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Equation" r:id="rId3" imgW="1040948" imgH="228501" progId="Equation.DSMT4">
                  <p:embed/>
                </p:oleObj>
              </mc:Choice>
              <mc:Fallback>
                <p:oleObj name="Equation" r:id="rId3" imgW="1040948" imgH="228501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339850"/>
                        <a:ext cx="374491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7688" y="2365375"/>
          <a:ext cx="2081212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Equation" r:id="rId5" imgW="596641" imgH="203112" progId="Equation.DSMT4">
                  <p:embed/>
                </p:oleObj>
              </mc:Choice>
              <mc:Fallback>
                <p:oleObj name="Equation" r:id="rId5" imgW="596641" imgH="203112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2365375"/>
                        <a:ext cx="2081212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357688" y="3500438"/>
          <a:ext cx="14779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7" name="Equation" r:id="rId7" imgW="431613" imgH="203112" progId="Equation.DSMT4">
                  <p:embed/>
                </p:oleObj>
              </mc:Choice>
              <mc:Fallback>
                <p:oleObj name="Equation" r:id="rId7" imgW="431613" imgH="20311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3500438"/>
                        <a:ext cx="147796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39939" name="Object 5"/>
          <p:cNvGraphicFramePr>
            <a:graphicFrameLocks noChangeAspect="1"/>
          </p:cNvGraphicFramePr>
          <p:nvPr/>
        </p:nvGraphicFramePr>
        <p:xfrm>
          <a:off x="4132263" y="1074738"/>
          <a:ext cx="217487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9" name="Equation" r:id="rId3" imgW="672808" imgH="469696" progId="Equation.DSMT4">
                  <p:embed/>
                </p:oleObj>
              </mc:Choice>
              <mc:Fallback>
                <p:oleObj name="Equation" r:id="rId3" imgW="672808" imgH="46969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263" y="1074738"/>
                        <a:ext cx="217487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67238" y="2995613"/>
          <a:ext cx="160496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0" name="Equation" r:id="rId5" imgW="482391" imgH="418918" progId="Equation.DSMT4">
                  <p:embed/>
                </p:oleObj>
              </mc:Choice>
              <mc:Fallback>
                <p:oleObj name="Equation" r:id="rId5" imgW="482391" imgH="418918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2995613"/>
                        <a:ext cx="1604962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40963" name="Object 6"/>
          <p:cNvGraphicFramePr>
            <a:graphicFrameLocks noChangeAspect="1"/>
          </p:cNvGraphicFramePr>
          <p:nvPr/>
        </p:nvGraphicFramePr>
        <p:xfrm>
          <a:off x="3490913" y="971550"/>
          <a:ext cx="2900362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3" name="Equation" r:id="rId3" imgW="812447" imgH="228501" progId="Equation.DSMT4">
                  <p:embed/>
                </p:oleObj>
              </mc:Choice>
              <mc:Fallback>
                <p:oleObj name="Equation" r:id="rId3" imgW="812447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913" y="971550"/>
                        <a:ext cx="2900362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903663" y="1984375"/>
          <a:ext cx="29273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4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663" y="1984375"/>
                        <a:ext cx="292735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903663" y="2992438"/>
          <a:ext cx="22923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5" name="Equation" r:id="rId7" imgW="660113" imgH="203112" progId="Equation.DSMT4">
                  <p:embed/>
                </p:oleObj>
              </mc:Choice>
              <mc:Fallback>
                <p:oleObj name="Equation" r:id="rId7" imgW="660113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663" y="2992438"/>
                        <a:ext cx="229235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41987" name="Object 1"/>
          <p:cNvGraphicFramePr>
            <a:graphicFrameLocks noChangeAspect="1"/>
          </p:cNvGraphicFramePr>
          <p:nvPr/>
        </p:nvGraphicFramePr>
        <p:xfrm>
          <a:off x="3411538" y="776288"/>
          <a:ext cx="3057525" cy="142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7" name="Equation" r:id="rId3" imgW="901309" imgH="418918" progId="Equation.DSMT4">
                  <p:embed/>
                </p:oleObj>
              </mc:Choice>
              <mc:Fallback>
                <p:oleObj name="Equation" r:id="rId3" imgW="901309" imgH="4189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776288"/>
                        <a:ext cx="3057525" cy="142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10100" y="2590800"/>
          <a:ext cx="212725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8" name="Equation" r:id="rId5" imgW="634725" imgH="418918" progId="Equation.DSMT4">
                  <p:embed/>
                </p:oleObj>
              </mc:Choice>
              <mc:Fallback>
                <p:oleObj name="Equation" r:id="rId5" imgW="634725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2590800"/>
                        <a:ext cx="212725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610100" y="4198938"/>
          <a:ext cx="14954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9" name="Equation" r:id="rId7" imgW="406048" imgH="393359" progId="Equation.DSMT4">
                  <p:embed/>
                </p:oleObj>
              </mc:Choice>
              <mc:Fallback>
                <p:oleObj name="Equation" r:id="rId7" imgW="406048" imgH="39335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4198938"/>
                        <a:ext cx="14954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43011" name="Object 5"/>
          <p:cNvGraphicFramePr>
            <a:graphicFrameLocks noChangeAspect="1"/>
          </p:cNvGraphicFramePr>
          <p:nvPr/>
        </p:nvGraphicFramePr>
        <p:xfrm>
          <a:off x="3070225" y="1123950"/>
          <a:ext cx="42989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1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1123950"/>
                        <a:ext cx="429895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94213" y="2208213"/>
          <a:ext cx="237648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2" name="Equation" r:id="rId5" imgW="634725" imgH="203112" progId="Equation.DSMT4">
                  <p:embed/>
                </p:oleObj>
              </mc:Choice>
              <mc:Fallback>
                <p:oleObj name="Equation" r:id="rId5" imgW="634725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213" y="2208213"/>
                        <a:ext cx="2376487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494213" y="3194050"/>
          <a:ext cx="16430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3" name="Equation" r:id="rId7" imgW="431613" imgH="203112" progId="Equation.DSMT4">
                  <p:embed/>
                </p:oleObj>
              </mc:Choice>
              <mc:Fallback>
                <p:oleObj name="Equation" r:id="rId7" imgW="431613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213" y="3194050"/>
                        <a:ext cx="16430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44035" name="Object 1"/>
          <p:cNvGraphicFramePr>
            <a:graphicFrameLocks noChangeAspect="1"/>
          </p:cNvGraphicFramePr>
          <p:nvPr/>
        </p:nvGraphicFramePr>
        <p:xfrm>
          <a:off x="4108450" y="1031875"/>
          <a:ext cx="22987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5" name="Equation" r:id="rId3" imgW="812447" imgH="507780" progId="Equation.DSMT4">
                  <p:embed/>
                </p:oleObj>
              </mc:Choice>
              <mc:Fallback>
                <p:oleObj name="Equation" r:id="rId3" imgW="812447" imgH="5077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50" y="1031875"/>
                        <a:ext cx="22987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99000" y="2722563"/>
          <a:ext cx="154463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6" name="Equation" r:id="rId5" imgW="520700" imgH="419100" progId="Equation.DSMT4">
                  <p:embed/>
                </p:oleObj>
              </mc:Choice>
              <mc:Fallback>
                <p:oleObj name="Equation" r:id="rId5" imgW="5207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2722563"/>
                        <a:ext cx="154463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8025" y="4143375"/>
          <a:ext cx="1627188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7" name="Equation" r:id="rId7" imgW="545863" imgH="393529" progId="Equation.DSMT4">
                  <p:embed/>
                </p:oleObj>
              </mc:Choice>
              <mc:Fallback>
                <p:oleObj name="Equation" r:id="rId7" imgW="545863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4143375"/>
                        <a:ext cx="1627188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pitchFamily="34" charset="0"/>
              <a:buNone/>
            </a:pPr>
            <a:endParaRPr lang="en-US" altLang="en-US" b="1"/>
          </a:p>
        </p:txBody>
      </p:sp>
      <p:graphicFrame>
        <p:nvGraphicFramePr>
          <p:cNvPr id="45059" name="Object 5"/>
          <p:cNvGraphicFramePr>
            <a:graphicFrameLocks noChangeAspect="1"/>
          </p:cNvGraphicFramePr>
          <p:nvPr/>
        </p:nvGraphicFramePr>
        <p:xfrm>
          <a:off x="4060825" y="468313"/>
          <a:ext cx="231775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" name="Equation" r:id="rId3" imgW="1016000" imgH="508000" progId="Equation.DSMT4">
                  <p:embed/>
                </p:oleObj>
              </mc:Choice>
              <mc:Fallback>
                <p:oleObj name="Equation" r:id="rId3" imgW="10160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468313"/>
                        <a:ext cx="2317750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40238" y="1808163"/>
          <a:ext cx="2657475" cy="113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0" name="Equation" r:id="rId5" imgW="1193800" imgH="508000" progId="Equation.DSMT4">
                  <p:embed/>
                </p:oleObj>
              </mc:Choice>
              <mc:Fallback>
                <p:oleObj name="Equation" r:id="rId5" imgW="1193800" imgH="508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8" y="1808163"/>
                        <a:ext cx="2657475" cy="113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289425" y="3089275"/>
          <a:ext cx="2312988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1" name="Equation" r:id="rId7" imgW="1041400" imgH="508000" progId="Equation.DSMT4">
                  <p:embed/>
                </p:oleObj>
              </mc:Choice>
              <mc:Fallback>
                <p:oleObj name="Equation" r:id="rId7" imgW="1041400" imgH="508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425" y="3089275"/>
                        <a:ext cx="2312988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440238" y="4510088"/>
          <a:ext cx="1697037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2" name="Equation" r:id="rId9" imgW="647700" imgH="419100" progId="Equation.DSMT4">
                  <p:embed/>
                </p:oleObj>
              </mc:Choice>
              <mc:Fallback>
                <p:oleObj name="Equation" r:id="rId9" imgW="647700" imgH="4191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8" y="4510088"/>
                        <a:ext cx="1697037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1824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11. </a:t>
            </a:r>
            <a:r>
              <a:rPr lang="en-US" altLang="en-US" i="1" dirty="0">
                <a:cs typeface="Times New Roman" panose="02020603050405020304" pitchFamily="18" charset="0"/>
              </a:rPr>
              <a:t>(continued)</a:t>
            </a:r>
          </a:p>
          <a:p>
            <a:pPr marL="0" indent="0">
              <a:buFont typeface="Arial" pitchFamily="34" charset="0"/>
              <a:buNone/>
            </a:pPr>
            <a:endParaRPr lang="en-US" altLang="en-US" b="1" dirty="0"/>
          </a:p>
        </p:txBody>
      </p:sp>
      <p:graphicFrame>
        <p:nvGraphicFramePr>
          <p:cNvPr id="46083" name="Object 12"/>
          <p:cNvGraphicFramePr>
            <a:graphicFrameLocks noChangeAspect="1"/>
          </p:cNvGraphicFramePr>
          <p:nvPr/>
        </p:nvGraphicFramePr>
        <p:xfrm>
          <a:off x="4311650" y="989013"/>
          <a:ext cx="1779588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3" name="Equation" r:id="rId3" imgW="647700" imgH="419100" progId="Equation.DSMT4">
                  <p:embed/>
                </p:oleObj>
              </mc:Choice>
              <mc:Fallback>
                <p:oleObj name="Equation" r:id="rId3" imgW="647700" imgH="4191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989013"/>
                        <a:ext cx="1779588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213225" y="2497138"/>
          <a:ext cx="1878013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Equation" r:id="rId5" imgW="685800" imgH="419100" progId="Equation.DSMT4">
                  <p:embed/>
                </p:oleObj>
              </mc:Choice>
              <mc:Fallback>
                <p:oleObj name="Equation" r:id="rId5" imgW="685800" imgH="4191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2497138"/>
                        <a:ext cx="1878013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419600" y="4081463"/>
          <a:ext cx="1563688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5" name="Equation" r:id="rId7" imgW="596900" imgH="419100" progId="Equation.DSMT4">
                  <p:embed/>
                </p:oleObj>
              </mc:Choice>
              <mc:Fallback>
                <p:oleObj name="Equation" r:id="rId7" imgW="5969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081463"/>
                        <a:ext cx="1563688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logarithmic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30663" y="3462338"/>
          <a:ext cx="28289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7" name="Equation" r:id="rId3" imgW="825500" imgH="228600" progId="Equation.DSMT4">
                  <p:embed/>
                </p:oleObj>
              </mc:Choice>
              <mc:Fallback>
                <p:oleObj name="Equation" r:id="rId3" imgW="8255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3462338"/>
                        <a:ext cx="28289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5"/>
          <p:cNvGraphicFramePr>
            <a:graphicFrameLocks noChangeAspect="1"/>
          </p:cNvGraphicFramePr>
          <p:nvPr/>
        </p:nvGraphicFramePr>
        <p:xfrm>
          <a:off x="3603625" y="2057400"/>
          <a:ext cx="338772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8" name="Equation" r:id="rId5" imgW="939392" imgH="203112" progId="Equation.DSMT4">
                  <p:embed/>
                </p:oleObj>
              </mc:Choice>
              <mc:Fallback>
                <p:oleObj name="Equation" r:id="rId5" imgW="939392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2057400"/>
                        <a:ext cx="338772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logarithmic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131" name="Object 6"/>
          <p:cNvGraphicFramePr>
            <a:graphicFrameLocks noChangeAspect="1"/>
          </p:cNvGraphicFramePr>
          <p:nvPr/>
        </p:nvGraphicFramePr>
        <p:xfrm>
          <a:off x="3346450" y="1844675"/>
          <a:ext cx="3479800" cy="155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1" name="Equation" r:id="rId3" imgW="1054100" imgH="469900" progId="Equation.DSMT4">
                  <p:embed/>
                </p:oleObj>
              </mc:Choice>
              <mc:Fallback>
                <p:oleObj name="Equation" r:id="rId3" imgW="10541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1844675"/>
                        <a:ext cx="3479800" cy="155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84563" y="3648075"/>
          <a:ext cx="2714625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2" name="Equation" r:id="rId5" imgW="774364" imgH="431613" progId="Equation.DSMT4">
                  <p:embed/>
                </p:oleObj>
              </mc:Choice>
              <mc:Fallback>
                <p:oleObj name="Equation" r:id="rId5" imgW="774364" imgH="43161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4563" y="3648075"/>
                        <a:ext cx="2714625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Working with big numbers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Big number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logarithmic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155" name="Object 6"/>
          <p:cNvGraphicFramePr>
            <a:graphicFrameLocks noChangeAspect="1"/>
          </p:cNvGraphicFramePr>
          <p:nvPr/>
        </p:nvGraphicFramePr>
        <p:xfrm>
          <a:off x="3597275" y="2284413"/>
          <a:ext cx="297656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5" name="Equation" r:id="rId3" imgW="901309" imgH="203112" progId="Equation.DSMT4">
                  <p:embed/>
                </p:oleObj>
              </mc:Choice>
              <mc:Fallback>
                <p:oleObj name="Equation" r:id="rId3" imgW="901309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2284413"/>
                        <a:ext cx="297656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06825" y="3462338"/>
          <a:ext cx="25558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6" name="Equation" r:id="rId5" imgW="774364" imgH="228501" progId="Equation.DSMT4">
                  <p:embed/>
                </p:oleObj>
              </mc:Choice>
              <mc:Fallback>
                <p:oleObj name="Equation" r:id="rId5" imgW="774364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3462338"/>
                        <a:ext cx="25558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exponential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179" name="Object 6"/>
          <p:cNvGraphicFramePr>
            <a:graphicFrameLocks noChangeAspect="1"/>
          </p:cNvGraphicFramePr>
          <p:nvPr/>
        </p:nvGraphicFramePr>
        <p:xfrm>
          <a:off x="3136900" y="2243138"/>
          <a:ext cx="38989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9" name="Equation" r:id="rId3" imgW="1181100" imgH="228600" progId="Equation.DSMT4">
                  <p:embed/>
                </p:oleObj>
              </mc:Choice>
              <mc:Fallback>
                <p:oleObj name="Equation" r:id="rId3" imgW="11811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900" y="2243138"/>
                        <a:ext cx="389890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235575" y="3140075"/>
          <a:ext cx="1954213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0" name="Equation" r:id="rId5" imgW="596641" imgH="203112" progId="Equation.DSMT4">
                  <p:embed/>
                </p:oleObj>
              </mc:Choice>
              <mc:Fallback>
                <p:oleObj name="Equation" r:id="rId5" imgW="596641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3140075"/>
                        <a:ext cx="1954213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exponential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203" name="Object 6"/>
          <p:cNvGraphicFramePr>
            <a:graphicFrameLocks noChangeAspect="1"/>
          </p:cNvGraphicFramePr>
          <p:nvPr/>
        </p:nvGraphicFramePr>
        <p:xfrm>
          <a:off x="3117850" y="1908175"/>
          <a:ext cx="3938588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name="Equation" r:id="rId3" imgW="1193800" imgH="431800" progId="Equation.DSMT4">
                  <p:embed/>
                </p:oleObj>
              </mc:Choice>
              <mc:Fallback>
                <p:oleObj name="Equation" r:id="rId3" imgW="11938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908175"/>
                        <a:ext cx="3938588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216525" y="3335338"/>
          <a:ext cx="2635250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Equation" r:id="rId5" imgW="774364" imgH="469696" progId="Equation.DSMT4">
                  <p:embed/>
                </p:oleObj>
              </mc:Choice>
              <mc:Fallback>
                <p:oleObj name="Equation" r:id="rId5" imgW="774364" imgH="46969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335338"/>
                        <a:ext cx="2635250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Write in the exponential form: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227" name="Object 6"/>
          <p:cNvGraphicFramePr>
            <a:graphicFrameLocks noChangeAspect="1"/>
          </p:cNvGraphicFramePr>
          <p:nvPr/>
        </p:nvGraphicFramePr>
        <p:xfrm>
          <a:off x="2636838" y="2243138"/>
          <a:ext cx="49022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7" name="Equation" r:id="rId3" imgW="1485900" imgH="228600" progId="Equation.DSMT4">
                  <p:embed/>
                </p:oleObj>
              </mc:Choice>
              <mc:Fallback>
                <p:oleObj name="Equation" r:id="rId3" imgW="14859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38" y="2243138"/>
                        <a:ext cx="490220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724400" y="3422650"/>
          <a:ext cx="31099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8" name="Equation" r:id="rId5" imgW="914400" imgH="228600" progId="Equation.DSMT4">
                  <p:embed/>
                </p:oleObj>
              </mc:Choice>
              <mc:Fallback>
                <p:oleObj name="Equation" r:id="rId5" imgW="9144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422650"/>
                        <a:ext cx="3109913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Solve for </a:t>
            </a:r>
            <a:r>
              <a:rPr lang="en-US" b="1" i="1" dirty="0"/>
              <a:t>x</a:t>
            </a:r>
            <a:r>
              <a:rPr lang="en-US" b="1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251" name="Object 2"/>
          <p:cNvGraphicFramePr>
            <a:graphicFrameLocks noChangeAspect="1"/>
          </p:cNvGraphicFramePr>
          <p:nvPr/>
        </p:nvGraphicFramePr>
        <p:xfrm>
          <a:off x="2743200" y="1465263"/>
          <a:ext cx="47974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" name="Equation" r:id="rId3" imgW="1231366" imgH="228501" progId="Equation.DSMT4">
                  <p:embed/>
                </p:oleObj>
              </mc:Choice>
              <mc:Fallback>
                <p:oleObj name="Equation" r:id="rId3" imgW="1231366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65263"/>
                        <a:ext cx="47974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060950" y="2363788"/>
          <a:ext cx="21748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2" name="Equation" r:id="rId5" imgW="558558" imgH="241195" progId="Equation.DSMT4">
                  <p:embed/>
                </p:oleObj>
              </mc:Choice>
              <mc:Fallback>
                <p:oleObj name="Equation" r:id="rId5" imgW="558558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50" y="2363788"/>
                        <a:ext cx="21748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060950" y="3303588"/>
          <a:ext cx="22939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3" name="Equation" r:id="rId7" imgW="596900" imgH="228600" progId="Equation.DSMT4">
                  <p:embed/>
                </p:oleObj>
              </mc:Choice>
              <mc:Fallback>
                <p:oleObj name="Equation" r:id="rId7" imgW="5969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50" y="3303588"/>
                        <a:ext cx="2293938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060950" y="4254500"/>
          <a:ext cx="140652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4" name="Equation" r:id="rId9" imgW="393529" imgH="203112" progId="Equation.DSMT4">
                  <p:embed/>
                </p:oleObj>
              </mc:Choice>
              <mc:Fallback>
                <p:oleObj name="Equation" r:id="rId9" imgW="393529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50" y="4254500"/>
                        <a:ext cx="1406525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060950" y="4979988"/>
          <a:ext cx="7715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5" name="Equation" r:id="rId11" imgW="228402" imgH="177646" progId="Equation.DSMT4">
                  <p:embed/>
                </p:oleObj>
              </mc:Choice>
              <mc:Fallback>
                <p:oleObj name="Equation" r:id="rId11" imgW="228402" imgH="177646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50" y="4979988"/>
                        <a:ext cx="77152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Solve for </a:t>
            </a:r>
            <a:r>
              <a:rPr lang="en-US" b="1" i="1" dirty="0"/>
              <a:t>x</a:t>
            </a:r>
            <a:r>
              <a:rPr lang="en-US" b="1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275" name="Object 2"/>
          <p:cNvGraphicFramePr>
            <a:graphicFrameLocks noChangeAspect="1"/>
          </p:cNvGraphicFramePr>
          <p:nvPr/>
        </p:nvGraphicFramePr>
        <p:xfrm>
          <a:off x="3348038" y="1465263"/>
          <a:ext cx="39195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5" name="Equation" r:id="rId3" imgW="1091726" imgH="228501" progId="Equation.DSMT4">
                  <p:embed/>
                </p:oleObj>
              </mc:Choice>
              <mc:Fallback>
                <p:oleObj name="Equation" r:id="rId3" imgW="1091726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465263"/>
                        <a:ext cx="3919537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84750" y="2284413"/>
          <a:ext cx="148272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6" name="Equation" r:id="rId5" imgW="406048" imgH="203024" progId="Equation.DSMT4">
                  <p:embed/>
                </p:oleObj>
              </mc:Choice>
              <mc:Fallback>
                <p:oleObj name="Equation" r:id="rId5" imgW="406048" imgH="20302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284413"/>
                        <a:ext cx="148272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11788" y="3200400"/>
          <a:ext cx="11493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7" name="Equation" r:id="rId7" imgW="317087" imgH="177569" progId="Equation.DSMT4">
                  <p:embed/>
                </p:oleObj>
              </mc:Choice>
              <mc:Fallback>
                <p:oleObj name="Equation" r:id="rId7" imgW="317087" imgH="17756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8" y="3200400"/>
                        <a:ext cx="11493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Solve for </a:t>
            </a:r>
            <a:r>
              <a:rPr lang="en-US" b="1" i="1" dirty="0"/>
              <a:t>x</a:t>
            </a:r>
            <a:r>
              <a:rPr lang="en-US" b="1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299" name="Object 2"/>
          <p:cNvGraphicFramePr>
            <a:graphicFrameLocks noChangeAspect="1"/>
          </p:cNvGraphicFramePr>
          <p:nvPr/>
        </p:nvGraphicFramePr>
        <p:xfrm>
          <a:off x="3189288" y="1465263"/>
          <a:ext cx="42386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Equation" r:id="rId3" imgW="1181100" imgH="228600" progId="Equation.DSMT4">
                  <p:embed/>
                </p:oleObj>
              </mc:Choice>
              <mc:Fallback>
                <p:oleObj name="Equation" r:id="rId3" imgW="1181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288" y="1465263"/>
                        <a:ext cx="42386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629150" y="2343150"/>
          <a:ext cx="176053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0" name="Equation" r:id="rId5" imgW="482391" imgH="203112" progId="Equation.DSMT4">
                  <p:embed/>
                </p:oleObj>
              </mc:Choice>
              <mc:Fallback>
                <p:oleObj name="Equation" r:id="rId5" imgW="482391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2343150"/>
                        <a:ext cx="1760538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81525" y="3275013"/>
          <a:ext cx="183197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1" name="Equation" r:id="rId7" imgW="457002" imgH="203112" progId="Equation.DSMT4">
                  <p:embed/>
                </p:oleObj>
              </mc:Choice>
              <mc:Fallback>
                <p:oleObj name="Equation" r:id="rId7" imgW="457002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3275013"/>
                        <a:ext cx="1831975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737100" y="4365625"/>
          <a:ext cx="13858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2" name="Equation" r:id="rId9" imgW="380670" imgH="177646" progId="Equation.DSMT4">
                  <p:embed/>
                </p:oleObj>
              </mc:Choice>
              <mc:Fallback>
                <p:oleObj name="Equation" r:id="rId9" imgW="380670" imgH="17764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4365625"/>
                        <a:ext cx="138588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Solve for </a:t>
            </a:r>
            <a:r>
              <a:rPr lang="en-US" b="1" i="1" dirty="0"/>
              <a:t>x</a:t>
            </a:r>
            <a:r>
              <a:rPr lang="en-US" b="1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/>
        </p:nvGraphicFramePr>
        <p:xfrm>
          <a:off x="3235325" y="1443038"/>
          <a:ext cx="41465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3" name="Equation" r:id="rId3" imgW="1155700" imgH="241300" progId="Equation.DSMT4">
                  <p:embed/>
                </p:oleObj>
              </mc:Choice>
              <mc:Fallback>
                <p:oleObj name="Equation" r:id="rId3" imgW="11557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1443038"/>
                        <a:ext cx="4146550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08600" y="2581275"/>
          <a:ext cx="1879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4" name="Equation" r:id="rId5" imgW="609600" imgH="228600" progId="Equation.DSMT4">
                  <p:embed/>
                </p:oleObj>
              </mc:Choice>
              <mc:Fallback>
                <p:oleObj name="Equation" r:id="rId5" imgW="6096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2581275"/>
                        <a:ext cx="18796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08600" y="3559175"/>
          <a:ext cx="13668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5" name="Equation" r:id="rId7" imgW="393529" imgH="203112" progId="Equation.DSMT4">
                  <p:embed/>
                </p:oleObj>
              </mc:Choice>
              <mc:Fallback>
                <p:oleObj name="Equation" r:id="rId7" imgW="393529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3559175"/>
                        <a:ext cx="13668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35588" y="4525963"/>
          <a:ext cx="8096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6" name="Equation" r:id="rId9" imgW="241091" imgH="177646" progId="Equation.DSMT4">
                  <p:embed/>
                </p:oleObj>
              </mc:Choice>
              <mc:Fallback>
                <p:oleObj name="Equation" r:id="rId9" imgW="241091" imgH="177646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4525963"/>
                        <a:ext cx="8096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Solve for </a:t>
            </a:r>
            <a:r>
              <a:rPr lang="en-US" b="1" i="1" dirty="0"/>
              <a:t>x</a:t>
            </a:r>
            <a:r>
              <a:rPr lang="en-US" b="1" dirty="0"/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347" name="Object 2"/>
          <p:cNvGraphicFramePr>
            <a:graphicFrameLocks noChangeAspect="1"/>
          </p:cNvGraphicFramePr>
          <p:nvPr/>
        </p:nvGraphicFramePr>
        <p:xfrm>
          <a:off x="2757488" y="1443038"/>
          <a:ext cx="5103812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7" name="Equation" r:id="rId3" imgW="1422400" imgH="241300" progId="Equation.DSMT4">
                  <p:embed/>
                </p:oleObj>
              </mc:Choice>
              <mc:Fallback>
                <p:oleObj name="Equation" r:id="rId3" imgW="14224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488" y="1443038"/>
                        <a:ext cx="5103812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503613" y="2386013"/>
          <a:ext cx="27971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8" name="Equation" r:id="rId5" imgW="774364" imgH="228501" progId="Equation.DSMT4">
                  <p:embed/>
                </p:oleObj>
              </mc:Choice>
              <mc:Fallback>
                <p:oleObj name="Equation" r:id="rId5" imgW="774364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2386013"/>
                        <a:ext cx="27971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632075" y="3289300"/>
          <a:ext cx="3668713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9" name="Equation" r:id="rId7" imgW="1016000" imgH="228600" progId="Equation.DSMT4">
                  <p:embed/>
                </p:oleObj>
              </mc:Choice>
              <mc:Fallback>
                <p:oleObj name="Equation" r:id="rId7" imgW="10160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075" y="3289300"/>
                        <a:ext cx="3668713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949575" y="4310063"/>
          <a:ext cx="287496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0" name="Equation" r:id="rId9" imgW="799753" imgH="177723" progId="Equation.DSMT4">
                  <p:embed/>
                </p:oleObj>
              </mc:Choice>
              <mc:Fallback>
                <p:oleObj name="Equation" r:id="rId9" imgW="799753" imgH="17772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575" y="4310063"/>
                        <a:ext cx="2874963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8371" name="Object 2"/>
          <p:cNvGraphicFramePr>
            <a:graphicFrameLocks noChangeAspect="1"/>
          </p:cNvGraphicFramePr>
          <p:nvPr/>
        </p:nvGraphicFramePr>
        <p:xfrm>
          <a:off x="509588" y="1438275"/>
          <a:ext cx="411797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1" name="Equation" r:id="rId3" imgW="1231366" imgH="203112" progId="Equation.DSMT4">
                  <p:embed/>
                </p:oleObj>
              </mc:Choice>
              <mc:Fallback>
                <p:oleObj name="Equation" r:id="rId3" imgW="123136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1438275"/>
                        <a:ext cx="411797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95500" y="2155825"/>
          <a:ext cx="70262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2" name="Equation" r:id="rId5" imgW="2286000" imgH="203200" progId="Equation.DSMT4">
                  <p:embed/>
                </p:oleObj>
              </mc:Choice>
              <mc:Fallback>
                <p:oleObj name="Equation" r:id="rId5" imgW="22860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2155825"/>
                        <a:ext cx="70262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178425" y="2933700"/>
          <a:ext cx="40862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3" name="Equation" r:id="rId7" imgW="1282700" imgH="203200" progId="Equation.DSMT4">
                  <p:embed/>
                </p:oleObj>
              </mc:Choice>
              <mc:Fallback>
                <p:oleObj name="Equation" r:id="rId7" imgW="12827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8425" y="2933700"/>
                        <a:ext cx="40862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052513" y="4268788"/>
          <a:ext cx="600868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4" name="Equation" r:id="rId9" imgW="1866900" imgH="228600" progId="Equation.DSMT4">
                  <p:embed/>
                </p:oleObj>
              </mc:Choice>
              <mc:Fallback>
                <p:oleObj name="Equation" r:id="rId9" imgW="1866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4268788"/>
                        <a:ext cx="600868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178425" y="3641725"/>
          <a:ext cx="18827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5" name="Equation" r:id="rId11" imgW="609336" imgH="203112" progId="Equation.DSMT4">
                  <p:embed/>
                </p:oleObj>
              </mc:Choice>
              <mc:Fallback>
                <p:oleObj name="Equation" r:id="rId11" imgW="609336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8425" y="3641725"/>
                        <a:ext cx="188277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284788" y="5041900"/>
          <a:ext cx="15462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6" name="Equation" r:id="rId13" imgW="520474" imgH="203112" progId="Equation.DSMT4">
                  <p:embed/>
                </p:oleObj>
              </mc:Choice>
              <mc:Fallback>
                <p:oleObj name="Equation" r:id="rId13" imgW="520474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4788" y="5041900"/>
                        <a:ext cx="15462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Working with big numbers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Big numbers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395" name="Object 2"/>
          <p:cNvGraphicFramePr>
            <a:graphicFrameLocks noChangeAspect="1"/>
          </p:cNvGraphicFramePr>
          <p:nvPr/>
        </p:nvGraphicFramePr>
        <p:xfrm>
          <a:off x="676275" y="1306513"/>
          <a:ext cx="314166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5" name="Equation" r:id="rId3" imgW="939800" imgH="228600" progId="Equation.DSMT4">
                  <p:embed/>
                </p:oleObj>
              </mc:Choice>
              <mc:Fallback>
                <p:oleObj name="Equation" r:id="rId3" imgW="9398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306513"/>
                        <a:ext cx="3141663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93938" y="2071688"/>
          <a:ext cx="5008562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6" name="Equation" r:id="rId5" imgW="1422400" imgH="228600" progId="Equation.DSMT4">
                  <p:embed/>
                </p:oleObj>
              </mc:Choice>
              <mc:Fallback>
                <p:oleObj name="Equation" r:id="rId5" imgW="14224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2071688"/>
                        <a:ext cx="5008562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637088" y="2876550"/>
          <a:ext cx="25574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7" name="Equation" r:id="rId7" imgW="787058" imgH="203112" progId="Equation.DSMT4">
                  <p:embed/>
                </p:oleObj>
              </mc:Choice>
              <mc:Fallback>
                <p:oleObj name="Equation" r:id="rId7" imgW="787058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2876550"/>
                        <a:ext cx="2557462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637088" y="3641725"/>
          <a:ext cx="19081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8" name="Equation" r:id="rId9" imgW="583693" imgH="177646" progId="Equation.DSMT4">
                  <p:embed/>
                </p:oleObj>
              </mc:Choice>
              <mc:Fallback>
                <p:oleObj name="Equation" r:id="rId9" imgW="583693" imgH="17764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3641725"/>
                        <a:ext cx="190817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293938" y="4354513"/>
          <a:ext cx="40640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9" name="Equation" r:id="rId11" imgW="1270000" imgH="228600" progId="Equation.DSMT4">
                  <p:embed/>
                </p:oleObj>
              </mc:Choice>
              <mc:Fallback>
                <p:oleObj name="Equation" r:id="rId11" imgW="1270000" imgH="2286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4354513"/>
                        <a:ext cx="40640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637088" y="5078413"/>
          <a:ext cx="16192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0" name="Equation" r:id="rId13" imgW="507780" imgH="203112" progId="Equation.DSMT4">
                  <p:embed/>
                </p:oleObj>
              </mc:Choice>
              <mc:Fallback>
                <p:oleObj name="Equation" r:id="rId13" imgW="507780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5078413"/>
                        <a:ext cx="16192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419" name="Object 2"/>
          <p:cNvGraphicFramePr>
            <a:graphicFrameLocks noChangeAspect="1"/>
          </p:cNvGraphicFramePr>
          <p:nvPr/>
        </p:nvGraphicFramePr>
        <p:xfrm>
          <a:off x="676275" y="1235075"/>
          <a:ext cx="3821113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5" name="Equation" r:id="rId3" imgW="1143000" imgH="241300" progId="Equation.DSMT4">
                  <p:embed/>
                </p:oleObj>
              </mc:Choice>
              <mc:Fallback>
                <p:oleObj name="Equation" r:id="rId3" imgW="11430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235075"/>
                        <a:ext cx="3821113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250825" y="1822450"/>
          <a:ext cx="56753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6" name="Equation" r:id="rId5" imgW="1638300" imgH="330200" progId="Equation.DSMT4">
                  <p:embed/>
                </p:oleObj>
              </mc:Choice>
              <mc:Fallback>
                <p:oleObj name="Equation" r:id="rId5" imgW="1638300" imgH="330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0825" y="1822450"/>
                        <a:ext cx="567531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17800" y="3057525"/>
          <a:ext cx="22987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7" name="Equation" r:id="rId7" imgW="774364" imgH="393529" progId="Equation.DSMT4">
                  <p:embed/>
                </p:oleObj>
              </mc:Choice>
              <mc:Fallback>
                <p:oleObj name="Equation" r:id="rId7" imgW="774364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3057525"/>
                        <a:ext cx="22987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17800" y="4318000"/>
          <a:ext cx="2398713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8" name="Equation" r:id="rId9" imgW="825500" imgH="393700" progId="Equation.DSMT4">
                  <p:embed/>
                </p:oleObj>
              </mc:Choice>
              <mc:Fallback>
                <p:oleObj name="Equation" r:id="rId9" imgW="825500" imgH="393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4318000"/>
                        <a:ext cx="2398713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8"/>
          <p:cNvGraphicFramePr>
            <a:graphicFrameLocks noChangeAspect="1"/>
          </p:cNvGraphicFramePr>
          <p:nvPr/>
        </p:nvGraphicFramePr>
        <p:xfrm>
          <a:off x="2422525" y="1808163"/>
          <a:ext cx="23987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3" name="Equation" r:id="rId3" imgW="825500" imgH="393700" progId="Equation.DSMT4">
                  <p:embed/>
                </p:oleObj>
              </mc:Choice>
              <mc:Fallback>
                <p:oleObj name="Equation" r:id="rId3" imgW="825500" imgH="393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1808163"/>
                        <a:ext cx="239871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22525" y="3041650"/>
          <a:ext cx="187325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4" name="Equation" r:id="rId5" imgW="609336" imgH="203112" progId="Equation.DSMT4">
                  <p:embed/>
                </p:oleObj>
              </mc:Choice>
              <mc:Fallback>
                <p:oleObj name="Equation" r:id="rId5" imgW="609336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3041650"/>
                        <a:ext cx="187325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92238" y="3844925"/>
          <a:ext cx="290353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5" name="Equation" r:id="rId7" imgW="876300" imgH="203200" progId="Equation.DSMT4">
                  <p:embed/>
                </p:oleObj>
              </mc:Choice>
              <mc:Fallback>
                <p:oleObj name="Equation" r:id="rId7" imgW="876300" imgH="203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238" y="3844925"/>
                        <a:ext cx="2903537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422525" y="4746625"/>
          <a:ext cx="15652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6" name="Equation" r:id="rId9" imgW="520474" imgH="203112" progId="Equation.DSMT4">
                  <p:embed/>
                </p:oleObj>
              </mc:Choice>
              <mc:Fallback>
                <p:oleObj name="Equation" r:id="rId9" imgW="520474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4746625"/>
                        <a:ext cx="15652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TextBox 13"/>
          <p:cNvSpPr txBox="1">
            <a:spLocks noChangeArrowheads="1"/>
          </p:cNvSpPr>
          <p:nvPr/>
        </p:nvSpPr>
        <p:spPr bwMode="auto">
          <a:xfrm>
            <a:off x="833438" y="752475"/>
            <a:ext cx="3462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25.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2467" name="Object 2"/>
          <p:cNvGraphicFramePr>
            <a:graphicFrameLocks noChangeAspect="1"/>
          </p:cNvGraphicFramePr>
          <p:nvPr/>
        </p:nvGraphicFramePr>
        <p:xfrm>
          <a:off x="676275" y="1169988"/>
          <a:ext cx="4371975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4" name="Equation" r:id="rId3" imgW="1308100" imgH="419100" progId="Equation.DSMT4">
                  <p:embed/>
                </p:oleObj>
              </mc:Choice>
              <mc:Fallback>
                <p:oleObj name="Equation" r:id="rId3" imgW="13081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169988"/>
                        <a:ext cx="4371975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6"/>
          <p:cNvGraphicFramePr>
            <a:graphicFrameLocks noChangeAspect="1"/>
          </p:cNvGraphicFramePr>
          <p:nvPr/>
        </p:nvGraphicFramePr>
        <p:xfrm>
          <a:off x="952500" y="2708275"/>
          <a:ext cx="5011738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5" name="Equation" r:id="rId5" imgW="1536700" imgH="419100" progId="Equation.DSMT4">
                  <p:embed/>
                </p:oleObj>
              </mc:Choice>
              <mc:Fallback>
                <p:oleObj name="Equation" r:id="rId5" imgW="1536700" imgH="419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2708275"/>
                        <a:ext cx="5011738" cy="136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9"/>
          <p:cNvGraphicFramePr>
            <a:graphicFrameLocks noChangeAspect="1"/>
          </p:cNvGraphicFramePr>
          <p:nvPr/>
        </p:nvGraphicFramePr>
        <p:xfrm>
          <a:off x="2698750" y="4375150"/>
          <a:ext cx="55832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6" name="Equation" r:id="rId7" imgW="1777229" imgH="203112" progId="Equation.DSMT4">
                  <p:embed/>
                </p:oleObj>
              </mc:Choice>
              <mc:Fallback>
                <p:oleObj name="Equation" r:id="rId7" imgW="1777229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4375150"/>
                        <a:ext cx="55832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11"/>
          <p:cNvGraphicFramePr>
            <a:graphicFrameLocks noChangeAspect="1"/>
          </p:cNvGraphicFramePr>
          <p:nvPr/>
        </p:nvGraphicFramePr>
        <p:xfrm>
          <a:off x="2698750" y="5313363"/>
          <a:ext cx="4965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7" name="Equation" r:id="rId9" imgW="1688367" imgH="203112" progId="Equation.DSMT4">
                  <p:embed/>
                </p:oleObj>
              </mc:Choice>
              <mc:Fallback>
                <p:oleObj name="Equation" r:id="rId9" imgW="1688367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5313363"/>
                        <a:ext cx="49657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11"/>
          <p:cNvGraphicFramePr>
            <a:graphicFrameLocks noChangeAspect="1"/>
          </p:cNvGraphicFramePr>
          <p:nvPr/>
        </p:nvGraphicFramePr>
        <p:xfrm>
          <a:off x="2565400" y="1911350"/>
          <a:ext cx="4965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1" name="Equation" r:id="rId3" imgW="1688367" imgH="203112" progId="Equation.DSMT4">
                  <p:embed/>
                </p:oleObj>
              </mc:Choice>
              <mc:Fallback>
                <p:oleObj name="Equation" r:id="rId3" imgW="1688367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0" y="1911350"/>
                        <a:ext cx="49657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TextBox 7"/>
          <p:cNvSpPr txBox="1">
            <a:spLocks noChangeArrowheads="1"/>
          </p:cNvSpPr>
          <p:nvPr/>
        </p:nvSpPr>
        <p:spPr bwMode="auto">
          <a:xfrm>
            <a:off x="833438" y="752475"/>
            <a:ext cx="3462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26.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3492" name="Object 3"/>
          <p:cNvGraphicFramePr>
            <a:graphicFrameLocks noChangeAspect="1"/>
          </p:cNvGraphicFramePr>
          <p:nvPr/>
        </p:nvGraphicFramePr>
        <p:xfrm>
          <a:off x="2565400" y="2830513"/>
          <a:ext cx="15954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2" name="Equation" r:id="rId5" imgW="507780" imgH="203112" progId="Equation.DSMT4">
                  <p:embed/>
                </p:oleObj>
              </mc:Choice>
              <mc:Fallback>
                <p:oleObj name="Equation" r:id="rId5" imgW="507780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0" y="2830513"/>
                        <a:ext cx="15954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ChangeAspect="1"/>
          </p:cNvGraphicFramePr>
          <p:nvPr/>
        </p:nvGraphicFramePr>
        <p:xfrm>
          <a:off x="939800" y="3630613"/>
          <a:ext cx="32512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3" name="Equation" r:id="rId7" imgW="1002865" imgH="203112" progId="Equation.DSMT4">
                  <p:embed/>
                </p:oleObj>
              </mc:Choice>
              <mc:Fallback>
                <p:oleObj name="Equation" r:id="rId7" imgW="100286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3630613"/>
                        <a:ext cx="325120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8"/>
          <p:cNvGraphicFramePr>
            <a:graphicFrameLocks noChangeAspect="1"/>
          </p:cNvGraphicFramePr>
          <p:nvPr/>
        </p:nvGraphicFramePr>
        <p:xfrm>
          <a:off x="2565400" y="4591050"/>
          <a:ext cx="14811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4" name="Equation" r:id="rId9" imgW="482181" imgH="177646" progId="Equation.DSMT4">
                  <p:embed/>
                </p:oleObj>
              </mc:Choice>
              <mc:Fallback>
                <p:oleObj name="Equation" r:id="rId9" imgW="482181" imgH="177646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0" y="4591050"/>
                        <a:ext cx="14811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/>
        </p:nvGraphicFramePr>
        <p:xfrm>
          <a:off x="676275" y="1169988"/>
          <a:ext cx="5688013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3" name="Equation" r:id="rId3" imgW="1701800" imgH="457200" progId="Equation.DSMT4">
                  <p:embed/>
                </p:oleObj>
              </mc:Choice>
              <mc:Fallback>
                <p:oleObj name="Equation" r:id="rId3" imgW="17018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169988"/>
                        <a:ext cx="5688013" cy="153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76275" y="2976563"/>
          <a:ext cx="9294813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4" name="Equation" r:id="rId5" imgW="2832100" imgH="330200" progId="Equation.DSMT4">
                  <p:embed/>
                </p:oleObj>
              </mc:Choice>
              <mc:Fallback>
                <p:oleObj name="Equation" r:id="rId5" imgW="2832100" imgH="330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2976563"/>
                        <a:ext cx="9294813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48025" y="4506913"/>
          <a:ext cx="5899150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5" name="Equation" r:id="rId7" imgW="1841500" imgH="393700" progId="Equation.DSMT4">
                  <p:embed/>
                </p:oleObj>
              </mc:Choice>
              <mc:Fallback>
                <p:oleObj name="Equation" r:id="rId7" imgW="18415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8025" y="4506913"/>
                        <a:ext cx="5899150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11"/>
          <p:cNvGraphicFramePr>
            <a:graphicFrameLocks noChangeAspect="1"/>
          </p:cNvGraphicFramePr>
          <p:nvPr/>
        </p:nvGraphicFramePr>
        <p:xfrm>
          <a:off x="2724150" y="2792413"/>
          <a:ext cx="45926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9" name="Equation" r:id="rId3" imgW="1562100" imgH="203200" progId="Equation.DSMT4">
                  <p:embed/>
                </p:oleObj>
              </mc:Choice>
              <mc:Fallback>
                <p:oleObj name="Equation" r:id="rId3" imgW="1562100" imgH="203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92413"/>
                        <a:ext cx="459263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TextBox 7"/>
          <p:cNvSpPr txBox="1">
            <a:spLocks noChangeArrowheads="1"/>
          </p:cNvSpPr>
          <p:nvPr/>
        </p:nvSpPr>
        <p:spPr bwMode="auto">
          <a:xfrm>
            <a:off x="833438" y="508000"/>
            <a:ext cx="3462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27.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57348" name="Object 3"/>
          <p:cNvGraphicFramePr>
            <a:graphicFrameLocks noChangeAspect="1"/>
          </p:cNvGraphicFramePr>
          <p:nvPr/>
        </p:nvGraphicFramePr>
        <p:xfrm>
          <a:off x="2741613" y="3594100"/>
          <a:ext cx="15541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0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3" y="3594100"/>
                        <a:ext cx="1554162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222250" y="4405313"/>
          <a:ext cx="407352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1" name="Equation" r:id="rId7" imgW="1256755" imgH="203112" progId="Equation.DSMT4">
                  <p:embed/>
                </p:oleObj>
              </mc:Choice>
              <mc:Fallback>
                <p:oleObj name="Equation" r:id="rId7" imgW="125675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4405313"/>
                        <a:ext cx="407352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8"/>
          <p:cNvGraphicFramePr>
            <a:graphicFrameLocks noChangeAspect="1"/>
          </p:cNvGraphicFramePr>
          <p:nvPr/>
        </p:nvGraphicFramePr>
        <p:xfrm>
          <a:off x="2098675" y="5473700"/>
          <a:ext cx="24161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2" name="Equation" r:id="rId9" imgW="787058" imgH="203112" progId="Equation.DSMT4">
                  <p:embed/>
                </p:oleObj>
              </mc:Choice>
              <mc:Fallback>
                <p:oleObj name="Equation" r:id="rId9" imgW="787058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675" y="5473700"/>
                        <a:ext cx="24161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Object 6"/>
          <p:cNvGraphicFramePr>
            <a:graphicFrameLocks noChangeAspect="1"/>
          </p:cNvGraphicFramePr>
          <p:nvPr/>
        </p:nvGraphicFramePr>
        <p:xfrm>
          <a:off x="2652713" y="1327150"/>
          <a:ext cx="589915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3" name="Equation" r:id="rId11" imgW="1841500" imgH="393700" progId="Equation.DSMT4">
                  <p:embed/>
                </p:oleObj>
              </mc:Choice>
              <mc:Fallback>
                <p:oleObj name="Equation" r:id="rId11" imgW="1841500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713" y="1327150"/>
                        <a:ext cx="589915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6563" name="Object 2"/>
          <p:cNvGraphicFramePr>
            <a:graphicFrameLocks noChangeAspect="1"/>
          </p:cNvGraphicFramePr>
          <p:nvPr/>
        </p:nvGraphicFramePr>
        <p:xfrm>
          <a:off x="1185863" y="1190625"/>
          <a:ext cx="4668837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2" name="Equation" r:id="rId3" imgW="1396394" imgH="444307" progId="Equation.DSMT4">
                  <p:embed/>
                </p:oleObj>
              </mc:Choice>
              <mc:Fallback>
                <p:oleObj name="Equation" r:id="rId3" imgW="1396394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863" y="1190625"/>
                        <a:ext cx="4668837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84350" y="2863850"/>
          <a:ext cx="4792663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3" name="Equation" r:id="rId5" imgW="1459866" imgH="444307" progId="Equation.DSMT4">
                  <p:embed/>
                </p:oleObj>
              </mc:Choice>
              <mc:Fallback>
                <p:oleObj name="Equation" r:id="rId5" imgW="1459866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350" y="2863850"/>
                        <a:ext cx="4792663" cy="145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38275" y="4730750"/>
          <a:ext cx="80137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4" name="Equation" r:id="rId7" imgW="2501900" imgH="228600" progId="Equation.DSMT4">
                  <p:embed/>
                </p:oleObj>
              </mc:Choice>
              <mc:Fallback>
                <p:oleObj name="Equation" r:id="rId7" imgW="25019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275" y="4730750"/>
                        <a:ext cx="80137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7"/>
          <p:cNvSpPr txBox="1">
            <a:spLocks noChangeArrowheads="1"/>
          </p:cNvSpPr>
          <p:nvPr/>
        </p:nvSpPr>
        <p:spPr bwMode="auto">
          <a:xfrm>
            <a:off x="833438" y="433388"/>
            <a:ext cx="3462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28.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7587" name="Object 6"/>
          <p:cNvGraphicFramePr>
            <a:graphicFrameLocks noChangeAspect="1"/>
          </p:cNvGraphicFramePr>
          <p:nvPr/>
        </p:nvGraphicFramePr>
        <p:xfrm>
          <a:off x="288925" y="1470025"/>
          <a:ext cx="80137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7" name="Equation" r:id="rId3" imgW="2501900" imgH="228600" progId="Equation.DSMT4">
                  <p:embed/>
                </p:oleObj>
              </mc:Choice>
              <mc:Fallback>
                <p:oleObj name="Equation" r:id="rId3" imgW="25019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470025"/>
                        <a:ext cx="80137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63813" y="2397125"/>
          <a:ext cx="51958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8" name="Equation" r:id="rId5" imgW="1726451" imgH="203112" progId="Equation.DSMT4">
                  <p:embed/>
                </p:oleObj>
              </mc:Choice>
              <mc:Fallback>
                <p:oleObj name="Equation" r:id="rId5" imgW="1726451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2397125"/>
                        <a:ext cx="519588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63813" y="3201988"/>
          <a:ext cx="43211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9" name="Equation" r:id="rId7" imgW="1485900" imgH="203200" progId="Equation.DSMT4">
                  <p:embed/>
                </p:oleObj>
              </mc:Choice>
              <mc:Fallback>
                <p:oleObj name="Equation" r:id="rId7" imgW="14859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201988"/>
                        <a:ext cx="43211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70163" y="3986213"/>
          <a:ext cx="135572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0" name="Equation" r:id="rId9" imgW="494870" imgH="203024" progId="Equation.DSMT4">
                  <p:embed/>
                </p:oleObj>
              </mc:Choice>
              <mc:Fallback>
                <p:oleObj name="Equation" r:id="rId9" imgW="494870" imgH="2030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3986213"/>
                        <a:ext cx="135572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093788" y="4737100"/>
          <a:ext cx="294163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1" name="Equation" r:id="rId11" imgW="990170" imgH="203112" progId="Equation.DSMT4">
                  <p:embed/>
                </p:oleObj>
              </mc:Choice>
              <mc:Fallback>
                <p:oleObj name="Equation" r:id="rId11" imgW="990170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788" y="4737100"/>
                        <a:ext cx="2941637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63813" y="5486400"/>
          <a:ext cx="1731962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2" name="Equation" r:id="rId13" imgW="583947" imgH="203112" progId="Equation.DSMT4">
                  <p:embed/>
                </p:oleObj>
              </mc:Choice>
              <mc:Fallback>
                <p:oleObj name="Equation" r:id="rId13" imgW="583947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5486400"/>
                        <a:ext cx="1731962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76275" y="468313"/>
            <a:ext cx="10294938" cy="7016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/>
              <a:t>Simplify with the aid of logarithms: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+mj-lt"/>
              <a:buAutoNum type="arabicPeriod" startAt="12"/>
              <a:defRPr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611" name="Object 2"/>
          <p:cNvGraphicFramePr>
            <a:graphicFrameLocks noChangeAspect="1"/>
          </p:cNvGraphicFramePr>
          <p:nvPr/>
        </p:nvGraphicFramePr>
        <p:xfrm>
          <a:off x="765175" y="1254125"/>
          <a:ext cx="2714625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1" name="Equation" r:id="rId3" imgW="812447" imgH="418918" progId="Equation.DSMT4">
                  <p:embed/>
                </p:oleObj>
              </mc:Choice>
              <mc:Fallback>
                <p:oleObj name="Equation" r:id="rId3" imgW="812447" imgH="41891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1254125"/>
                        <a:ext cx="2714625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00425" y="4670425"/>
          <a:ext cx="5554663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2" name="Equation" r:id="rId5" imgW="1688367" imgH="203112" progId="Equation.DSMT4">
                  <p:embed/>
                </p:oleObj>
              </mc:Choice>
              <mc:Fallback>
                <p:oleObj name="Equation" r:id="rId5" imgW="1688367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4670425"/>
                        <a:ext cx="5554663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71625" y="2970213"/>
          <a:ext cx="6805613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3" name="Equation" r:id="rId7" imgW="2057400" imgH="419100" progId="Equation.DSMT4">
                  <p:embed/>
                </p:oleObj>
              </mc:Choice>
              <mc:Fallback>
                <p:oleObj name="Equation" r:id="rId7" imgW="20574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2970213"/>
                        <a:ext cx="6805613" cy="138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Exponents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2.1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7"/>
          <p:cNvSpPr txBox="1">
            <a:spLocks noChangeArrowheads="1"/>
          </p:cNvSpPr>
          <p:nvPr/>
        </p:nvSpPr>
        <p:spPr bwMode="auto">
          <a:xfrm>
            <a:off x="833438" y="433388"/>
            <a:ext cx="3462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29.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9635" name="Object 6"/>
          <p:cNvGraphicFramePr>
            <a:graphicFrameLocks noChangeAspect="1"/>
          </p:cNvGraphicFramePr>
          <p:nvPr/>
        </p:nvGraphicFramePr>
        <p:xfrm>
          <a:off x="2973388" y="1463675"/>
          <a:ext cx="54102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5" name="Equation" r:id="rId3" imgW="1688367" imgH="203112" progId="Equation.DSMT4">
                  <p:embed/>
                </p:oleObj>
              </mc:Choice>
              <mc:Fallback>
                <p:oleObj name="Equation" r:id="rId3" imgW="1688367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1463675"/>
                        <a:ext cx="5410200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73388" y="2501900"/>
          <a:ext cx="15827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6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2501900"/>
                        <a:ext cx="15827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2125" y="3368675"/>
          <a:ext cx="4064000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7" name="Equation" r:id="rId7" imgW="1320227" imgH="418918" progId="Equation.DSMT4">
                  <p:embed/>
                </p:oleObj>
              </mc:Choice>
              <mc:Fallback>
                <p:oleObj name="Equation" r:id="rId7" imgW="1320227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3368675"/>
                        <a:ext cx="4064000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79738" y="4883150"/>
          <a:ext cx="202565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8" name="Equation" r:id="rId9" imgW="596641" imgH="203112" progId="Equation.DSMT4">
                  <p:embed/>
                </p:oleObj>
              </mc:Choice>
              <mc:Fallback>
                <p:oleObj name="Equation" r:id="rId9" imgW="596641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9738" y="4883150"/>
                        <a:ext cx="2025650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Exponential notation</a:t>
            </a:r>
            <a:endParaRPr lang="en-GB" altLang="en-US"/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690688"/>
            <a:ext cx="43703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955925" y="5637213"/>
            <a:ext cx="3974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Figure 2.1: Notation for the term 3a</a:t>
            </a:r>
            <a:r>
              <a:rPr lang="en-US" altLang="en-US" sz="2000" i="1" baseline="30000" dirty="0">
                <a:latin typeface="+mn-lt"/>
              </a:rPr>
              <a:t>4</a:t>
            </a:r>
            <a:endParaRPr lang="en-GB" altLang="en-US" sz="2000" baseline="300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Exponent laws (laws of indices) </a:t>
            </a:r>
            <a:endParaRPr lang="en-GB" alt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6913" y="2043113"/>
          <a:ext cx="483552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" name="Equation" r:id="rId3" imgW="1384300" imgH="228600" progId="Equation.DSMT4">
                  <p:embed/>
                </p:oleObj>
              </mc:Choice>
              <mc:Fallback>
                <p:oleObj name="Equation" r:id="rId3" imgW="13843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2043113"/>
                        <a:ext cx="4835525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6913" y="3751263"/>
          <a:ext cx="6386512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Equation" r:id="rId5" imgW="1828800" imgH="419100" progId="Equation.DSMT4">
                  <p:embed/>
                </p:oleObj>
              </mc:Choice>
              <mc:Fallback>
                <p:oleObj name="Equation" r:id="rId5" imgW="18288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3751263"/>
                        <a:ext cx="6386512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Exponent laws (laws of indices) </a:t>
            </a:r>
            <a:endParaRPr lang="en-GB" alt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38200" y="4043363"/>
          <a:ext cx="56340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Equation" r:id="rId3" imgW="1612900" imgH="228600" progId="Equation.DSMT4">
                  <p:embed/>
                </p:oleObj>
              </mc:Choice>
              <mc:Fallback>
                <p:oleObj name="Equation" r:id="rId3" imgW="16129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043363"/>
                        <a:ext cx="563403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8200" y="2147888"/>
          <a:ext cx="4592638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5" imgW="1409700" imgH="228600" progId="Equation.DSMT4">
                  <p:embed/>
                </p:oleObj>
              </mc:Choice>
              <mc:Fallback>
                <p:oleObj name="Equation" r:id="rId5" imgW="14097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47888"/>
                        <a:ext cx="4592638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353</Words>
  <Application>Microsoft Office PowerPoint</Application>
  <PresentationFormat>Custom</PresentationFormat>
  <Paragraphs>152</Paragraphs>
  <Slides>60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PowerPoint Presentation</vt:lpstr>
      <vt:lpstr>Mathematics</vt:lpstr>
      <vt:lpstr>Exponents (indices) and logarithms</vt:lpstr>
      <vt:lpstr>VIDEO: Working with big numbers (Part 1)</vt:lpstr>
      <vt:lpstr>VIDEO: Working with big numbers (Part 2)</vt:lpstr>
      <vt:lpstr>Exponents</vt:lpstr>
      <vt:lpstr>Exponential notation</vt:lpstr>
      <vt:lpstr>Exponent laws (laws of indices) </vt:lpstr>
      <vt:lpstr>Exponent laws (laws of indices) </vt:lpstr>
      <vt:lpstr>Exponent laws (laws of indices) </vt:lpstr>
      <vt:lpstr>Exponent laws (laws of indices) </vt:lpstr>
      <vt:lpstr>PowerPoint Presentation</vt:lpstr>
      <vt:lpstr>Logarithms</vt:lpstr>
      <vt:lpstr>Logarithms</vt:lpstr>
      <vt:lpstr>Converting between logarithmic and exponential forms</vt:lpstr>
      <vt:lpstr>PowerPoint Presentation</vt:lpstr>
      <vt:lpstr>Logarithmic laws</vt:lpstr>
      <vt:lpstr>Logarithmic laws</vt:lpstr>
      <vt:lpstr>Logarithmic laws</vt:lpstr>
      <vt:lpstr>PowerPoint Presentation</vt:lpstr>
      <vt:lpstr>Using the calculator to find logarithms</vt:lpstr>
      <vt:lpstr>PowerPoint Presentation</vt:lpstr>
      <vt:lpstr>PowerPoint Presentation</vt:lpstr>
      <vt:lpstr>VIDEO: Tips and tricks: Show all your workings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98</cp:revision>
  <dcterms:created xsi:type="dcterms:W3CDTF">2016-06-09T08:18:09Z</dcterms:created>
  <dcterms:modified xsi:type="dcterms:W3CDTF">2016-09-27T11:44:16Z</dcterms:modified>
</cp:coreProperties>
</file>