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257" r:id="rId4"/>
    <p:sldId id="259" r:id="rId5"/>
    <p:sldId id="322" r:id="rId6"/>
    <p:sldId id="323" r:id="rId7"/>
    <p:sldId id="321" r:id="rId8"/>
    <p:sldId id="260" r:id="rId9"/>
    <p:sldId id="262" r:id="rId10"/>
    <p:sldId id="263" r:id="rId11"/>
    <p:sldId id="318" r:id="rId12"/>
    <p:sldId id="266" r:id="rId13"/>
    <p:sldId id="264" r:id="rId14"/>
    <p:sldId id="267" r:id="rId15"/>
    <p:sldId id="268" r:id="rId16"/>
    <p:sldId id="269" r:id="rId17"/>
    <p:sldId id="270" r:id="rId18"/>
    <p:sldId id="320" r:id="rId19"/>
    <p:sldId id="308" r:id="rId20"/>
    <p:sldId id="274" r:id="rId21"/>
    <p:sldId id="309" r:id="rId22"/>
    <p:sldId id="277" r:id="rId23"/>
    <p:sldId id="310" r:id="rId24"/>
    <p:sldId id="278" r:id="rId25"/>
    <p:sldId id="311" r:id="rId26"/>
    <p:sldId id="279" r:id="rId27"/>
    <p:sldId id="313" r:id="rId28"/>
    <p:sldId id="314" r:id="rId29"/>
    <p:sldId id="316" r:id="rId30"/>
    <p:sldId id="312" r:id="rId31"/>
    <p:sldId id="280" r:id="rId32"/>
    <p:sldId id="281" r:id="rId33"/>
    <p:sldId id="282" r:id="rId34"/>
    <p:sldId id="283" r:id="rId35"/>
    <p:sldId id="317" r:id="rId36"/>
    <p:sldId id="306" r:id="rId37"/>
    <p:sldId id="285" r:id="rId38"/>
    <p:sldId id="286" r:id="rId39"/>
    <p:sldId id="261" r:id="rId40"/>
    <p:sldId id="290" r:id="rId41"/>
    <p:sldId id="289" r:id="rId42"/>
    <p:sldId id="288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4" r:id="rId54"/>
    <p:sldId id="305" r:id="rId5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9A0000"/>
    <a:srgbClr val="AC0000"/>
    <a:srgbClr val="CC0000"/>
    <a:srgbClr val="0054A8"/>
    <a:srgbClr val="800000"/>
    <a:srgbClr val="5B0E0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7800" autoAdjust="0"/>
  </p:normalViewPr>
  <p:slideViewPr>
    <p:cSldViewPr snapToGrid="0">
      <p:cViewPr varScale="1">
        <p:scale>
          <a:sx n="116" d="100"/>
          <a:sy n="116" d="100"/>
        </p:scale>
        <p:origin x="-30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Relationship Id="rId4" Type="http://schemas.openxmlformats.org/officeDocument/2006/relationships/image" Target="../media/image3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4" Type="http://schemas.openxmlformats.org/officeDocument/2006/relationships/image" Target="../media/image6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4" Type="http://schemas.openxmlformats.org/officeDocument/2006/relationships/image" Target="../media/image6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0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image" Target="../media/image73.wmf"/><Relationship Id="rId7" Type="http://schemas.openxmlformats.org/officeDocument/2006/relationships/image" Target="../media/image77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w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4" Type="http://schemas.openxmlformats.org/officeDocument/2006/relationships/image" Target="../media/image8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Relationship Id="rId4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ABF4DAC-CBBF-4635-B58E-D104045FDC8F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43580F99-E651-4121-8C8B-C62F2988CBB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4185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79E1386-A700-4083-8368-61EE57272D90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E614D7F-BFC3-4320-8A71-23C49D9058F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58426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4B182C-552D-442B-98C3-95C8D3BC7BA2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B84E484-75F4-4E18-BB03-13C2A77CE77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9432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 marL="804863" indent="-347663">
              <a:spcAft>
                <a:spcPts val="300"/>
              </a:spcAft>
              <a:buFont typeface="Courier New" panose="02070309020205020404" pitchFamily="49" charset="0"/>
              <a:buChar char="o"/>
              <a:defRPr/>
            </a:lvl2pPr>
            <a:lvl3pPr marL="1255713" indent="-341313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330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69261" y="339725"/>
            <a:ext cx="630615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359643C-CE57-4A00-8691-FB7549D4D8B7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32828792-F85A-4CDB-BCFB-3DC96BCFF11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57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990661-EE70-4F80-835E-8BF033BB3487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DEAF080-9DF8-4901-BC55-EE64A82F47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029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F0F5D1-FD73-472D-AB9F-4190CA950CCB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E08AE040-3FCA-4955-B81E-BD183DC828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848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43D4327-91E8-4913-93A2-ACA46AF68196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6EC58C39-6C7A-45E3-AF36-45376045E3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31947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33D287B-28CF-4CE7-B530-5766E5DC45DB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D7EB8124-A1FA-4B17-9C75-AAA1808A757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061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133C5BD-4A32-4B61-87E2-0BF8D74647A6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94C201C0-FE47-4A85-89DE-86BEB2F8B9B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5364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6620B66-B3D6-442C-B78F-DE40BB93D0AE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B9D62F41-B10D-45C9-BD26-7D0DA7A8AC7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3829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6326188"/>
            <a:ext cx="10552113" cy="438150"/>
          </a:xfrm>
          <a:prstGeom prst="rect">
            <a:avLst/>
          </a:prstGeom>
          <a:solidFill>
            <a:srgbClr val="0054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/>
              <a:t>   </a:t>
            </a:r>
            <a:r>
              <a:rPr lang="en-US" sz="2000" b="1" spc="300" dirty="0">
                <a:latin typeface="+mj-lt"/>
              </a:rPr>
              <a:t>Mathematics</a:t>
            </a:r>
            <a:endParaRPr lang="en-GB" sz="2000" b="1" spc="300" dirty="0">
              <a:latin typeface="+mj-lt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1280775" y="0"/>
            <a:ext cx="911225" cy="68580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2949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29493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pic>
        <p:nvPicPr>
          <p:cNvPr id="1030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9" b="5542"/>
          <a:stretch>
            <a:fillRect/>
          </a:stretch>
        </p:blipFill>
        <p:spPr bwMode="auto">
          <a:xfrm>
            <a:off x="9269413" y="6326188"/>
            <a:ext cx="2922587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289015" y="5356916"/>
            <a:ext cx="890837" cy="894660"/>
          </a:xfrm>
          <a:prstGeom prst="ellipse">
            <a:avLst/>
          </a:prstGeom>
          <a:ln w="2857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0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 kern="120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ts val="600"/>
        </a:spcAft>
        <a:buFont typeface="Arial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ts val="30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6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1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8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6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8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0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28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32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36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48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41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52.wmf"/><Relationship Id="rId4" Type="http://schemas.openxmlformats.org/officeDocument/2006/relationships/image" Target="../media/image49.wmf"/><Relationship Id="rId9" Type="http://schemas.openxmlformats.org/officeDocument/2006/relationships/oleObject" Target="../embeddings/oleObject45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47.bin"/><Relationship Id="rId10" Type="http://schemas.openxmlformats.org/officeDocument/2006/relationships/image" Target="../media/image56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4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53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54.bin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55.bin"/><Relationship Id="rId10" Type="http://schemas.openxmlformats.org/officeDocument/2006/relationships/image" Target="../media/image64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57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63.bin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0" Type="http://schemas.openxmlformats.org/officeDocument/2006/relationships/image" Target="../media/image68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70.w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13" Type="http://schemas.openxmlformats.org/officeDocument/2006/relationships/oleObject" Target="../embeddings/oleObject69.bin"/><Relationship Id="rId18" Type="http://schemas.openxmlformats.org/officeDocument/2006/relationships/image" Target="../media/image78.w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7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7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72.wmf"/><Relationship Id="rId11" Type="http://schemas.openxmlformats.org/officeDocument/2006/relationships/oleObject" Target="../embeddings/oleObject68.bin"/><Relationship Id="rId5" Type="http://schemas.openxmlformats.org/officeDocument/2006/relationships/oleObject" Target="../embeddings/oleObject65.bin"/><Relationship Id="rId15" Type="http://schemas.openxmlformats.org/officeDocument/2006/relationships/oleObject" Target="../embeddings/oleObject70.bin"/><Relationship Id="rId10" Type="http://schemas.openxmlformats.org/officeDocument/2006/relationships/image" Target="../media/image74.wmf"/><Relationship Id="rId4" Type="http://schemas.openxmlformats.org/officeDocument/2006/relationships/image" Target="../media/image71.wmf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76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73.bin"/><Relationship Id="rId10" Type="http://schemas.openxmlformats.org/officeDocument/2006/relationships/image" Target="../media/image82.wmf"/><Relationship Id="rId4" Type="http://schemas.openxmlformats.org/officeDocument/2006/relationships/image" Target="../media/image79.wmf"/><Relationship Id="rId9" Type="http://schemas.openxmlformats.org/officeDocument/2006/relationships/oleObject" Target="../embeddings/oleObject7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2032" y="2152361"/>
            <a:ext cx="10536700" cy="357020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TERMS AND CONDITIONS</a:t>
            </a:r>
          </a:p>
          <a:p>
            <a:r>
              <a:rPr lang="en-GB" sz="2000" b="1" dirty="0"/>
              <a:t> </a:t>
            </a:r>
            <a:endParaRPr lang="en-GB" sz="2200" b="1" dirty="0"/>
          </a:p>
          <a:p>
            <a:r>
              <a:rPr lang="en-GB" sz="2200" b="1" dirty="0"/>
              <a:t>These 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</a:t>
            </a:r>
            <a:r>
              <a:rPr lang="en-GB" sz="2200" b="1" dirty="0"/>
              <a:t> add content to the slides, delete content from the slides, print out the slides, and save the slides onto your computer or 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r>
              <a:rPr lang="en-GB" sz="2200" b="1" dirty="0"/>
              <a:t> </a:t>
            </a:r>
          </a:p>
          <a:p>
            <a:r>
              <a:rPr lang="en-GB" sz="2000" b="1" dirty="0"/>
              <a:t>© Troupant Publishers (Pty) Ltd, 2016</a:t>
            </a:r>
          </a:p>
          <a:p>
            <a:r>
              <a:rPr lang="en-GB" sz="2000" b="1" dirty="0"/>
              <a:t>Selected images used under licence from Shutterstock.com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Symbols used in Mathematics </a:t>
            </a:r>
            <a:r>
              <a:rPr lang="en-GB" altLang="en-US" sz="2800" b="0" i="1" dirty="0"/>
              <a:t>(continued)</a:t>
            </a:r>
            <a:endParaRPr lang="en-GB" altLang="en-US" sz="2800" b="0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15525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dirty="0"/>
              <a:t>∈ is an element of, e.g. 2 ∈ whole numbers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∉ is not an element of, e.g. 2,126 ∉ whole numbers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Symbols used in Mathematics </a:t>
            </a:r>
            <a:r>
              <a:rPr lang="en-GB" altLang="en-US" sz="2800" b="0" i="1" dirty="0"/>
              <a:t>(continued)</a:t>
            </a:r>
            <a:endParaRPr lang="en-GB" altLang="en-US" sz="2800" b="0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915525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dirty="0"/>
              <a:t>A </a:t>
            </a:r>
            <a:r>
              <a:rPr lang="en-US" altLang="en-US" b="1" dirty="0"/>
              <a:t>fraction</a:t>
            </a:r>
            <a:r>
              <a:rPr lang="en-US" altLang="en-US" dirty="0"/>
              <a:t> is a number that indicates one number is being </a:t>
            </a:r>
            <a:r>
              <a:rPr lang="en-US" altLang="en-US" b="1" dirty="0"/>
              <a:t>divided</a:t>
            </a:r>
            <a:r>
              <a:rPr lang="en-US" altLang="en-US" dirty="0"/>
              <a:t> by another.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½ also means 1 ÷ 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097280" y="4305406"/>
            <a:ext cx="2901696" cy="1373202"/>
            <a:chOff x="1292352" y="4390750"/>
            <a:chExt cx="2901696" cy="1373202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0391248"/>
                </p:ext>
              </p:extLst>
            </p:nvPr>
          </p:nvGraphicFramePr>
          <p:xfrm>
            <a:off x="1292352" y="4391327"/>
            <a:ext cx="490728" cy="12677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508" name="Equation" r:id="rId3" imgW="152280" imgH="393480" progId="Equation.DSMT4">
                    <p:embed/>
                  </p:oleObj>
                </mc:Choice>
                <mc:Fallback>
                  <p:oleObj name="Equation" r:id="rId3" imgW="152280" imgH="393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92352" y="4391327"/>
                          <a:ext cx="490728" cy="126771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" name="Group 11"/>
            <p:cNvGrpSpPr/>
            <p:nvPr/>
          </p:nvGrpSpPr>
          <p:grpSpPr>
            <a:xfrm>
              <a:off x="1859280" y="4390750"/>
              <a:ext cx="2334768" cy="461665"/>
              <a:chOff x="1859280" y="4390750"/>
              <a:chExt cx="2334768" cy="461665"/>
            </a:xfrm>
          </p:grpSpPr>
          <p:cxnSp>
            <p:nvCxnSpPr>
              <p:cNvPr id="5" name="Straight Connector 4"/>
              <p:cNvCxnSpPr>
                <a:endCxn id="11" idx="1"/>
              </p:cNvCxnSpPr>
              <p:nvPr/>
            </p:nvCxnSpPr>
            <p:spPr>
              <a:xfrm flipV="1">
                <a:off x="1859280" y="4621583"/>
                <a:ext cx="530352" cy="1001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2389632" y="4390750"/>
                <a:ext cx="18044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spcAft>
                    <a:spcPts val="1200"/>
                  </a:spcAft>
                </a:pPr>
                <a:r>
                  <a:rPr lang="en-US" altLang="en-US" sz="2400" dirty="0">
                    <a:solidFill>
                      <a:srgbClr val="FF0000"/>
                    </a:solidFill>
                  </a:rPr>
                  <a:t>numerator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859280" y="5302287"/>
              <a:ext cx="2286000" cy="461665"/>
              <a:chOff x="1859280" y="5302287"/>
              <a:chExt cx="2286000" cy="461665"/>
            </a:xfrm>
          </p:grpSpPr>
          <p:cxnSp>
            <p:nvCxnSpPr>
              <p:cNvPr id="8" name="Straight Connector 7"/>
              <p:cNvCxnSpPr>
                <a:endCxn id="14" idx="1"/>
              </p:cNvCxnSpPr>
              <p:nvPr/>
            </p:nvCxnSpPr>
            <p:spPr>
              <a:xfrm>
                <a:off x="1859280" y="5461492"/>
                <a:ext cx="481584" cy="716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2340864" y="5302287"/>
                <a:ext cx="18044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>
                  <a:spcAft>
                    <a:spcPts val="1200"/>
                  </a:spcAft>
                </a:pPr>
                <a:r>
                  <a:rPr lang="en-US" altLang="en-US" sz="2400" dirty="0">
                    <a:solidFill>
                      <a:srgbClr val="0033CC"/>
                    </a:solidFill>
                  </a:rPr>
                  <a:t>denominator</a:t>
                </a:r>
                <a:endParaRPr lang="en-GB" altLang="en-US" sz="2400" dirty="0">
                  <a:solidFill>
                    <a:srgbClr val="0033CC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653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Types of numbers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1.3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main types of numbers</a:t>
            </a:r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Natural numbers (ℕ)</a:t>
            </a:r>
          </a:p>
          <a:p>
            <a:r>
              <a:rPr lang="en-US" altLang="en-US"/>
              <a:t>Integers (whole numbers) (ℤ)</a:t>
            </a:r>
          </a:p>
          <a:p>
            <a:r>
              <a:rPr lang="en-US" altLang="en-US"/>
              <a:t>Even numbers</a:t>
            </a:r>
          </a:p>
          <a:p>
            <a:r>
              <a:rPr lang="en-US" altLang="en-US"/>
              <a:t>Odd numbers</a:t>
            </a:r>
          </a:p>
          <a:p>
            <a:r>
              <a:rPr lang="en-US" altLang="en-US"/>
              <a:t>Prime numbers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main types of numbers </a:t>
            </a:r>
            <a:r>
              <a:rPr lang="en-GB" altLang="en-US" sz="2800" b="0" i="1" dirty="0"/>
              <a:t>(continued)</a:t>
            </a:r>
            <a:endParaRPr lang="en-GB" alt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Rational numbers (ℚ)</a:t>
            </a:r>
          </a:p>
          <a:p>
            <a:r>
              <a:rPr lang="en-US" altLang="en-US" dirty="0"/>
              <a:t>Irrational numbers</a:t>
            </a:r>
          </a:p>
          <a:p>
            <a:r>
              <a:rPr lang="en-US" altLang="en-US" dirty="0"/>
              <a:t>Real numbers (ℝ)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Operations +, −, × and ÷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1.4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/>
              <a:t>Multiplication and division of signs</a:t>
            </a:r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/>
              <a:t>Like signs </a:t>
            </a:r>
            <a:r>
              <a:rPr lang="en-US" altLang="en-US" dirty="0"/>
              <a:t>results in a </a:t>
            </a:r>
            <a:r>
              <a:rPr lang="en-US" altLang="en-US" b="1" dirty="0"/>
              <a:t>positive answer</a:t>
            </a:r>
            <a:r>
              <a:rPr lang="en-US" altLang="en-US" dirty="0"/>
              <a:t>:</a:t>
            </a:r>
          </a:p>
          <a:p>
            <a:pPr lvl="1"/>
            <a:r>
              <a:rPr lang="en-US" altLang="en-US" dirty="0"/>
              <a:t>(+) × (+) = +</a:t>
            </a:r>
          </a:p>
          <a:p>
            <a:pPr lvl="1"/>
            <a:r>
              <a:rPr lang="en-US" altLang="en-US" dirty="0"/>
              <a:t>(−) × (−) = +</a:t>
            </a:r>
          </a:p>
          <a:p>
            <a:pPr>
              <a:spcBef>
                <a:spcPts val="1800"/>
              </a:spcBef>
            </a:pPr>
            <a:r>
              <a:rPr lang="en-US" altLang="en-US" b="1" dirty="0"/>
              <a:t>Unlike signs</a:t>
            </a:r>
            <a:r>
              <a:rPr lang="en-US" altLang="en-US" dirty="0"/>
              <a:t> results in a </a:t>
            </a:r>
            <a:r>
              <a:rPr lang="en-US" altLang="en-US" b="1" dirty="0"/>
              <a:t>negative answer</a:t>
            </a:r>
            <a:r>
              <a:rPr lang="en-US" altLang="en-US" dirty="0"/>
              <a:t>:</a:t>
            </a:r>
          </a:p>
          <a:p>
            <a:pPr lvl="1"/>
            <a:r>
              <a:rPr lang="en-US" altLang="en-US" dirty="0"/>
              <a:t>(+) × (−) = −</a:t>
            </a:r>
          </a:p>
          <a:p>
            <a:pPr lvl="1"/>
            <a:r>
              <a:rPr lang="en-US" altLang="en-US" dirty="0"/>
              <a:t>(−) × (+) = −</a:t>
            </a:r>
          </a:p>
          <a:p>
            <a:pPr>
              <a:spcBef>
                <a:spcPts val="1200"/>
              </a:spcBef>
            </a:pPr>
            <a:r>
              <a:rPr lang="en-US" altLang="en-US" dirty="0"/>
              <a:t>The same rules apply for division (÷)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The operations ×, ÷, + and − in the same expression</a:t>
            </a:r>
            <a:endParaRPr lang="en-GB" alt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1038"/>
            <a:ext cx="10294938" cy="4225925"/>
          </a:xfrm>
        </p:spPr>
        <p:txBody>
          <a:bodyPr/>
          <a:lstStyle/>
          <a:p>
            <a:pPr>
              <a:tabLst>
                <a:tab pos="719138" algn="l"/>
                <a:tab pos="1073150" algn="l"/>
              </a:tabLst>
            </a:pPr>
            <a:r>
              <a:rPr lang="en-GB" altLang="en-US" dirty="0"/>
              <a:t>B 	– 	Brackets (…)</a:t>
            </a:r>
          </a:p>
          <a:p>
            <a:pPr>
              <a:tabLst>
                <a:tab pos="719138" algn="l"/>
                <a:tab pos="1073150" algn="l"/>
              </a:tabLst>
            </a:pPr>
            <a:r>
              <a:rPr lang="en-GB" altLang="en-US" dirty="0"/>
              <a:t>O 	– 	Of or Orders</a:t>
            </a:r>
          </a:p>
          <a:p>
            <a:pPr>
              <a:tabLst>
                <a:tab pos="719138" algn="l"/>
                <a:tab pos="1073150" algn="l"/>
              </a:tabLst>
            </a:pPr>
            <a:r>
              <a:rPr lang="en-GB" altLang="en-US" dirty="0"/>
              <a:t>D 	– 	Division </a:t>
            </a:r>
            <a:r>
              <a:rPr lang="en-US" altLang="en-US" dirty="0"/>
              <a:t>÷</a:t>
            </a:r>
          </a:p>
          <a:p>
            <a:pPr>
              <a:tabLst>
                <a:tab pos="719138" algn="l"/>
                <a:tab pos="1073150" algn="l"/>
              </a:tabLst>
            </a:pPr>
            <a:r>
              <a:rPr lang="en-GB" altLang="en-US" dirty="0"/>
              <a:t>M	– 	Multiplication ×</a:t>
            </a:r>
          </a:p>
          <a:p>
            <a:pPr>
              <a:tabLst>
                <a:tab pos="719138" algn="l"/>
                <a:tab pos="1073150" algn="l"/>
              </a:tabLst>
            </a:pPr>
            <a:r>
              <a:rPr lang="en-GB" altLang="en-US" dirty="0"/>
              <a:t>A 	– 	Addition +</a:t>
            </a:r>
          </a:p>
          <a:p>
            <a:pPr>
              <a:tabLst>
                <a:tab pos="719138" algn="l"/>
                <a:tab pos="1073150" algn="l"/>
              </a:tabLst>
            </a:pPr>
            <a:r>
              <a:rPr lang="en-GB" altLang="en-US" dirty="0"/>
              <a:t>S 	– 	Subtraction –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2973464"/>
              </p:ext>
            </p:extLst>
          </p:nvPr>
        </p:nvGraphicFramePr>
        <p:xfrm>
          <a:off x="4477947" y="2568757"/>
          <a:ext cx="1239838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7" name="Equation" r:id="rId3" imgW="495085" imgH="241195" progId="Equation.DSMT4">
                  <p:embed/>
                </p:oleObj>
              </mc:Choice>
              <mc:Fallback>
                <p:oleObj name="Equation" r:id="rId3" imgW="495085" imgH="241195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7947" y="2568757"/>
                        <a:ext cx="1239838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 dirty="0"/>
              <a:t>Complete </a:t>
            </a:r>
            <a:br>
              <a:rPr lang="en-US" altLang="en-US" dirty="0"/>
            </a:br>
            <a:r>
              <a:rPr lang="en-US" altLang="en-US" b="1" dirty="0"/>
              <a:t>Assessment activity 1.1 </a:t>
            </a:r>
            <a:br>
              <a:rPr lang="en-US" altLang="en-US" b="1" dirty="0"/>
            </a:br>
            <a:r>
              <a:rPr lang="en-US" altLang="en-US" dirty="0"/>
              <a:t>on </a:t>
            </a:r>
            <a:br>
              <a:rPr lang="en-US" altLang="en-US" dirty="0"/>
            </a:br>
            <a:r>
              <a:rPr lang="en-US" altLang="en-US" b="1" dirty="0"/>
              <a:t>page 4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of your </a:t>
            </a:r>
            <a:br>
              <a:rPr lang="en-US" altLang="en-US" dirty="0"/>
            </a:br>
            <a:r>
              <a:rPr lang="en-US" altLang="en-US" dirty="0"/>
              <a:t>Student’s Book</a:t>
            </a:r>
            <a:endParaRPr lang="en-GB" altLang="en-US" dirty="0"/>
          </a:p>
        </p:txBody>
      </p:sp>
      <p:pic>
        <p:nvPicPr>
          <p:cNvPr id="27651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  <p:extLst>
      <p:ext uri="{BB962C8B-B14F-4D97-AF65-F5344CB8AC3E}">
        <p14:creationId xmlns:p14="http://schemas.microsoft.com/office/powerpoint/2010/main" val="1980531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Variables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1.5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1524000" y="1836738"/>
            <a:ext cx="9144000" cy="2387600"/>
          </a:xfrm>
        </p:spPr>
        <p:txBody>
          <a:bodyPr/>
          <a:lstStyle/>
          <a:p>
            <a:pPr eaLnBrk="1" hangingPunct="1"/>
            <a:r>
              <a:rPr lang="en-US" altLang="en-US" sz="6600" dirty="0"/>
              <a:t>Mathematics</a:t>
            </a:r>
            <a:endParaRPr lang="en-GB" altLang="en-US" sz="6600" dirty="0"/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524000" y="4224338"/>
            <a:ext cx="9144000" cy="1655762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N1</a:t>
            </a:r>
            <a:endParaRPr lang="en-GB" altLang="en-US" sz="4000" dirty="0"/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8120" y="730250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223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A </a:t>
            </a:r>
            <a:r>
              <a:rPr lang="en-US" b="1" dirty="0"/>
              <a:t>variable</a:t>
            </a:r>
            <a:r>
              <a:rPr lang="en-GB" dirty="0"/>
              <a:t> represents the </a:t>
            </a:r>
            <a:r>
              <a:rPr lang="en-GB" b="1" dirty="0"/>
              <a:t>unknown</a:t>
            </a:r>
            <a:r>
              <a:rPr lang="en-GB" i="1" dirty="0"/>
              <a:t> </a:t>
            </a:r>
            <a:r>
              <a:rPr lang="en-US" dirty="0"/>
              <a:t>term</a:t>
            </a:r>
          </a:p>
          <a:p>
            <a:pPr>
              <a:defRPr/>
            </a:pPr>
            <a:endParaRPr lang="en-US" dirty="0"/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Rule: </a:t>
            </a:r>
          </a:p>
          <a:p>
            <a:pPr>
              <a:defRPr/>
            </a:pPr>
            <a:r>
              <a:rPr lang="en-US" dirty="0"/>
              <a:t>Add or subtract: </a:t>
            </a:r>
            <a:r>
              <a:rPr lang="en-US" b="1" dirty="0"/>
              <a:t>Like (the same) variables</a:t>
            </a:r>
            <a:endParaRPr lang="en-US" dirty="0"/>
          </a:p>
          <a:p>
            <a:pPr>
              <a:defRPr/>
            </a:pPr>
            <a:r>
              <a:rPr lang="en-US" dirty="0"/>
              <a:t>Do </a:t>
            </a:r>
            <a:r>
              <a:rPr lang="en-US" b="1" dirty="0"/>
              <a:t>not </a:t>
            </a:r>
            <a:r>
              <a:rPr lang="en-US" dirty="0"/>
              <a:t>add or subtract: </a:t>
            </a:r>
            <a:r>
              <a:rPr lang="en-US" b="1" dirty="0"/>
              <a:t>Unlike (different) variables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 dirty="0"/>
              <a:t>Coefficients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1.6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Coefficients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94938" cy="881063"/>
          </a:xfrm>
        </p:spPr>
        <p:txBody>
          <a:bodyPr/>
          <a:lstStyle/>
          <a:p>
            <a:pPr>
              <a:defRPr/>
            </a:pPr>
            <a:r>
              <a:rPr lang="en-GB" dirty="0"/>
              <a:t>Coefficient is the number multiplied by a variable</a:t>
            </a:r>
          </a:p>
          <a:p>
            <a:pPr>
              <a:defRPr/>
            </a:pPr>
            <a:endParaRPr lang="en-GB" dirty="0"/>
          </a:p>
          <a:p>
            <a:pPr marL="0" indent="0">
              <a:buFont typeface="Arial" charset="0"/>
              <a:buNone/>
              <a:defRPr/>
            </a:pPr>
            <a:endParaRPr lang="en-GB" dirty="0"/>
          </a:p>
        </p:txBody>
      </p:sp>
      <p:grpSp>
        <p:nvGrpSpPr>
          <p:cNvPr id="29700" name="Group 19"/>
          <p:cNvGrpSpPr>
            <a:grpSpLocks/>
          </p:cNvGrpSpPr>
          <p:nvPr/>
        </p:nvGrpSpPr>
        <p:grpSpPr bwMode="auto">
          <a:xfrm>
            <a:off x="3292475" y="2889250"/>
            <a:ext cx="3717925" cy="2595563"/>
            <a:chOff x="2621280" y="2739848"/>
            <a:chExt cx="3718560" cy="2595640"/>
          </a:xfrm>
        </p:grpSpPr>
        <p:sp>
          <p:nvSpPr>
            <p:cNvPr id="29701" name="TextBox 4"/>
            <p:cNvSpPr txBox="1">
              <a:spLocks noChangeArrowheads="1"/>
            </p:cNvSpPr>
            <p:nvPr/>
          </p:nvSpPr>
          <p:spPr bwMode="auto">
            <a:xfrm>
              <a:off x="3968496" y="2739848"/>
              <a:ext cx="1694688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spcAft>
                  <a:spcPts val="300"/>
                </a:spcAft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880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en-GB" altLang="en-US" sz="8800" i="1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  <p:sp>
          <p:nvSpPr>
            <p:cNvPr id="29702" name="TextBox 7"/>
            <p:cNvSpPr txBox="1">
              <a:spLocks noChangeArrowheads="1"/>
            </p:cNvSpPr>
            <p:nvPr/>
          </p:nvSpPr>
          <p:spPr bwMode="auto">
            <a:xfrm>
              <a:off x="2621280" y="4812268"/>
              <a:ext cx="195072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spcAft>
                  <a:spcPts val="300"/>
                </a:spcAft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2800">
                  <a:solidFill>
                    <a:srgbClr val="0070C0"/>
                  </a:solidFill>
                </a:rPr>
                <a:t>coefficient</a:t>
              </a:r>
            </a:p>
          </p:txBody>
        </p:sp>
        <p:sp>
          <p:nvSpPr>
            <p:cNvPr id="29703" name="TextBox 8"/>
            <p:cNvSpPr txBox="1">
              <a:spLocks noChangeArrowheads="1"/>
            </p:cNvSpPr>
            <p:nvPr/>
          </p:nvSpPr>
          <p:spPr bwMode="auto">
            <a:xfrm>
              <a:off x="4943856" y="4808696"/>
              <a:ext cx="13959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spcAft>
                  <a:spcPts val="300"/>
                </a:spcAft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2800">
                  <a:solidFill>
                    <a:srgbClr val="00B050"/>
                  </a:solidFill>
                </a:rPr>
                <a:t>variable</a:t>
              </a:r>
            </a:p>
          </p:txBody>
        </p:sp>
        <p:cxnSp>
          <p:nvCxnSpPr>
            <p:cNvPr id="11" name="Straight Arrow Connector 10"/>
            <p:cNvCxnSpPr>
              <a:stCxn id="29702" idx="0"/>
            </p:cNvCxnSpPr>
            <p:nvPr/>
          </p:nvCxnSpPr>
          <p:spPr>
            <a:xfrm flipV="1">
              <a:off x="3596171" y="4060687"/>
              <a:ext cx="562071" cy="7509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29703" idx="0"/>
            </p:cNvCxnSpPr>
            <p:nvPr/>
          </p:nvCxnSpPr>
          <p:spPr>
            <a:xfrm flipH="1" flipV="1">
              <a:off x="5047394" y="4060687"/>
              <a:ext cx="593826" cy="74773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Terms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1.7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Terms</a:t>
            </a:r>
            <a:r>
              <a:rPr lang="en-US" dirty="0"/>
              <a:t> are separated by </a:t>
            </a:r>
            <a:r>
              <a:rPr lang="en-US" b="1" dirty="0"/>
              <a:t>+</a:t>
            </a:r>
            <a:r>
              <a:rPr lang="en-US" dirty="0"/>
              <a:t> and/or </a:t>
            </a:r>
            <a:r>
              <a:rPr lang="en-US" b="1" dirty="0"/>
              <a:t>–</a:t>
            </a:r>
            <a:r>
              <a:rPr lang="en-US" dirty="0"/>
              <a:t> in an equation or expression</a:t>
            </a:r>
          </a:p>
          <a:p>
            <a:pPr marL="0" indent="0">
              <a:buFont typeface="Arial" charset="0"/>
              <a:buNone/>
              <a:defRPr/>
            </a:pPr>
            <a:endParaRPr lang="en-US" dirty="0"/>
          </a:p>
          <a:p>
            <a:pPr marL="622300" indent="0">
              <a:buFont typeface="Arial" charset="0"/>
              <a:buNone/>
              <a:tabLst>
                <a:tab pos="4572000" algn="l"/>
              </a:tabLst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+ 4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4000" i="1" dirty="0"/>
              <a:t> 	</a:t>
            </a:r>
            <a:r>
              <a:rPr lang="en-US" sz="4000" dirty="0"/>
              <a:t>3 terms in an equation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Similar terms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1.8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Similar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Similar terms</a:t>
            </a:r>
            <a:r>
              <a:rPr lang="en-US" dirty="0"/>
              <a:t> have the same variables</a:t>
            </a:r>
          </a:p>
          <a:p>
            <a:pPr marL="622300" indent="0">
              <a:buFont typeface="Arial" charset="0"/>
              <a:buNone/>
              <a:tabLst>
                <a:tab pos="4217988" algn="l"/>
              </a:tabLst>
              <a:defRPr/>
            </a:pPr>
            <a:r>
              <a:rPr lang="en-GB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  <a:r>
              <a:rPr lang="en-GB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GB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</a:t>
            </a:r>
            <a:r>
              <a:rPr lang="en-GB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4000" i="1" dirty="0"/>
              <a:t>	</a:t>
            </a:r>
            <a:r>
              <a:rPr lang="en-US" sz="4000" dirty="0"/>
              <a:t>all contain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endParaRPr lang="en-GB" b="1" dirty="0"/>
          </a:p>
          <a:p>
            <a:pPr marL="0" indent="0">
              <a:buFont typeface="Arial" charset="0"/>
              <a:buNone/>
              <a:tabLst>
                <a:tab pos="4572000" algn="l"/>
              </a:tabLst>
              <a:defRPr/>
            </a:pPr>
            <a:endParaRPr lang="en-GB" b="1" dirty="0"/>
          </a:p>
          <a:p>
            <a:pPr>
              <a:tabLst>
                <a:tab pos="4572000" algn="l"/>
              </a:tabLst>
              <a:defRPr/>
            </a:pPr>
            <a:r>
              <a:rPr lang="en-GB" b="1" dirty="0"/>
              <a:t>Non-similar terms</a:t>
            </a:r>
          </a:p>
          <a:p>
            <a:pPr marL="536575" indent="0">
              <a:buFont typeface="Arial" charset="0"/>
              <a:buNone/>
              <a:tabLst>
                <a:tab pos="4303713" algn="l"/>
              </a:tabLst>
              <a:defRPr/>
            </a:pP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i="1" dirty="0"/>
              <a:t>	</a:t>
            </a:r>
            <a:r>
              <a:rPr lang="en-US" dirty="0"/>
              <a:t>cannot be added or subtracted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0"/>
              <a:t>Addition and subtraction of algebraic terms</a:t>
            </a:r>
            <a:endParaRPr lang="en-GB" altLang="en-US" b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1.9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Addition and subtraction of algebraic terms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Only </a:t>
            </a:r>
            <a:r>
              <a:rPr lang="en-US" altLang="en-US" b="1"/>
              <a:t>similar</a:t>
            </a:r>
            <a:r>
              <a:rPr lang="en-US" altLang="en-US"/>
              <a:t> terms can be added or subtracted.</a:t>
            </a:r>
            <a:endParaRPr lang="en-GB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 dirty="0"/>
              <a:t>Complete </a:t>
            </a:r>
            <a:br>
              <a:rPr lang="en-US" altLang="en-US" dirty="0"/>
            </a:br>
            <a:r>
              <a:rPr lang="en-US" altLang="en-US" b="1" dirty="0"/>
              <a:t>Assessment activity 1.2 </a:t>
            </a:r>
            <a:br>
              <a:rPr lang="en-US" altLang="en-US" b="1" dirty="0"/>
            </a:br>
            <a:r>
              <a:rPr lang="en-US" altLang="en-US" dirty="0"/>
              <a:t>on </a:t>
            </a:r>
            <a:br>
              <a:rPr lang="en-US" altLang="en-US" dirty="0"/>
            </a:br>
            <a:r>
              <a:rPr lang="en-US" altLang="en-US" b="1" dirty="0"/>
              <a:t>page 7 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of your </a:t>
            </a:r>
            <a:br>
              <a:rPr lang="en-US" altLang="en-US" dirty="0"/>
            </a:br>
            <a:r>
              <a:rPr lang="en-US" altLang="en-US" dirty="0"/>
              <a:t>Student’s Book</a:t>
            </a:r>
            <a:endParaRPr lang="en-GB" altLang="en-US" dirty="0"/>
          </a:p>
        </p:txBody>
      </p:sp>
      <p:pic>
        <p:nvPicPr>
          <p:cNvPr id="36867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6600" dirty="0"/>
              <a:t>Orientation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Module 1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 dirty="0"/>
              <a:t>Multiplication of variables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1.10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Multiplication of variables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/>
              <a:t>Use an</a:t>
            </a:r>
            <a:r>
              <a:rPr lang="en-GB" altLang="en-US" b="1"/>
              <a:t> exponent </a:t>
            </a:r>
            <a:r>
              <a:rPr lang="en-GB" altLang="en-US"/>
              <a:t>to show </a:t>
            </a:r>
            <a:r>
              <a:rPr lang="en-GB" altLang="en-US" b="1"/>
              <a:t>how many times </a:t>
            </a:r>
            <a:r>
              <a:rPr lang="en-GB" altLang="en-US"/>
              <a:t>to </a:t>
            </a:r>
            <a:r>
              <a:rPr lang="en-GB" altLang="en-US" b="1"/>
              <a:t>multiply</a:t>
            </a:r>
            <a:r>
              <a:rPr lang="en-GB" altLang="en-US"/>
              <a:t> the </a:t>
            </a:r>
            <a:r>
              <a:rPr lang="en-GB" altLang="en-US" b="1"/>
              <a:t>base</a:t>
            </a:r>
            <a:r>
              <a:rPr lang="en-GB" altLang="en-US"/>
              <a:t> by </a:t>
            </a:r>
            <a:r>
              <a:rPr lang="en-GB" altLang="en-US" b="1"/>
              <a:t>itself</a:t>
            </a:r>
          </a:p>
          <a:p>
            <a:endParaRPr lang="en-GB" altLang="en-US"/>
          </a:p>
        </p:txBody>
      </p:sp>
      <p:grpSp>
        <p:nvGrpSpPr>
          <p:cNvPr id="38916" name="Group 32"/>
          <p:cNvGrpSpPr>
            <a:grpSpLocks/>
          </p:cNvGrpSpPr>
          <p:nvPr/>
        </p:nvGrpSpPr>
        <p:grpSpPr bwMode="auto">
          <a:xfrm>
            <a:off x="2411413" y="3138488"/>
            <a:ext cx="7602537" cy="3006725"/>
            <a:chOff x="2410951" y="3028466"/>
            <a:chExt cx="7603236" cy="3007587"/>
          </a:xfrm>
        </p:grpSpPr>
        <p:grpSp>
          <p:nvGrpSpPr>
            <p:cNvPr id="38917" name="Group 4"/>
            <p:cNvGrpSpPr>
              <a:grpSpLocks/>
            </p:cNvGrpSpPr>
            <p:nvPr/>
          </p:nvGrpSpPr>
          <p:grpSpPr bwMode="auto">
            <a:xfrm>
              <a:off x="2410951" y="3694845"/>
              <a:ext cx="7603236" cy="2341208"/>
              <a:chOff x="3893820" y="2739848"/>
              <a:chExt cx="9809988" cy="2341208"/>
            </a:xfrm>
          </p:grpSpPr>
          <p:sp>
            <p:nvSpPr>
              <p:cNvPr id="38920" name="TextBox 5"/>
              <p:cNvSpPr txBox="1">
                <a:spLocks noChangeArrowheads="1"/>
              </p:cNvSpPr>
              <p:nvPr/>
            </p:nvSpPr>
            <p:spPr bwMode="auto">
              <a:xfrm>
                <a:off x="3968496" y="2739848"/>
                <a:ext cx="9735312" cy="144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600"/>
                  </a:spcAft>
                  <a:buFont typeface="Arial" charset="0"/>
                  <a:buChar char="•"/>
                  <a:defRPr sz="36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en-US" sz="8800" i="1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  <a:r>
                  <a:rPr lang="en-GB" altLang="en-US" sz="8800" baseline="3000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GB" altLang="en-US" sz="880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altLang="en-US" sz="880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en-GB" altLang="en-US" sz="880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GB" altLang="en-US" sz="8800" i="1">
                    <a:latin typeface="Times New Roman" pitchFamily="18" charset="0"/>
                    <a:cs typeface="Times New Roman" pitchFamily="18" charset="0"/>
                  </a:rPr>
                  <a:t>y </a:t>
                </a:r>
                <a:r>
                  <a:rPr lang="en-GB" altLang="en-US" sz="8800">
                    <a:latin typeface="Times New Roman" pitchFamily="18" charset="0"/>
                    <a:cs typeface="Times New Roman" pitchFamily="18" charset="0"/>
                  </a:rPr>
                  <a:t>×</a:t>
                </a:r>
                <a:r>
                  <a:rPr lang="en-GB" altLang="en-US" sz="8800" i="1">
                    <a:latin typeface="Times New Roman" pitchFamily="18" charset="0"/>
                    <a:cs typeface="Times New Roman" pitchFamily="18" charset="0"/>
                  </a:rPr>
                  <a:t> y </a:t>
                </a:r>
                <a:r>
                  <a:rPr lang="en-GB" altLang="en-US" sz="8800">
                    <a:latin typeface="Times New Roman" pitchFamily="18" charset="0"/>
                    <a:cs typeface="Times New Roman" pitchFamily="18" charset="0"/>
                  </a:rPr>
                  <a:t>×</a:t>
                </a:r>
                <a:r>
                  <a:rPr lang="en-GB" altLang="en-US" sz="8800" i="1">
                    <a:latin typeface="Times New Roman" pitchFamily="18" charset="0"/>
                    <a:cs typeface="Times New Roman" pitchFamily="18" charset="0"/>
                  </a:rPr>
                  <a:t> y</a:t>
                </a:r>
                <a:r>
                  <a:rPr lang="en-GB" altLang="en-US" sz="880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  <p:sp>
            <p:nvSpPr>
              <p:cNvPr id="38921" name="TextBox 7"/>
              <p:cNvSpPr txBox="1">
                <a:spLocks noChangeArrowheads="1"/>
              </p:cNvSpPr>
              <p:nvPr/>
            </p:nvSpPr>
            <p:spPr bwMode="auto">
              <a:xfrm>
                <a:off x="3893820" y="4557836"/>
                <a:ext cx="139598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spcAft>
                    <a:spcPts val="600"/>
                  </a:spcAft>
                  <a:buFont typeface="Arial" charset="0"/>
                  <a:buChar char="•"/>
                  <a:defRPr sz="36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spcAft>
                    <a:spcPts val="300"/>
                  </a:spcAft>
                  <a:buFont typeface="Arial" charset="0"/>
                  <a:buChar char="•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en-US" sz="2800">
                    <a:solidFill>
                      <a:srgbClr val="00B050"/>
                    </a:solidFill>
                  </a:rPr>
                  <a:t>base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 flipV="1">
                <a:off x="4278927" y="4187037"/>
                <a:ext cx="0" cy="48591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918" name="TextBox 10"/>
            <p:cNvSpPr txBox="1">
              <a:spLocks noChangeArrowheads="1"/>
            </p:cNvSpPr>
            <p:nvPr/>
          </p:nvSpPr>
          <p:spPr bwMode="auto">
            <a:xfrm>
              <a:off x="2511678" y="3028466"/>
              <a:ext cx="175246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600"/>
                </a:spcAft>
                <a:buFont typeface="Arial" charset="0"/>
                <a:buChar char="•"/>
                <a:defRPr sz="36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spcAft>
                  <a:spcPts val="300"/>
                </a:spcAft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2800">
                  <a:solidFill>
                    <a:srgbClr val="00B0F0"/>
                  </a:solidFill>
                </a:rPr>
                <a:t>exponent</a:t>
              </a:r>
            </a:p>
          </p:txBody>
        </p:sp>
        <p:cxnSp>
          <p:nvCxnSpPr>
            <p:cNvPr id="12" name="Straight Arrow Connector 11"/>
            <p:cNvCxnSpPr>
              <a:stCxn id="38918" idx="2"/>
            </p:cNvCxnSpPr>
            <p:nvPr/>
          </p:nvCxnSpPr>
          <p:spPr>
            <a:xfrm flipH="1">
              <a:off x="3238114" y="3550903"/>
              <a:ext cx="149239" cy="35093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Multiplication of </a:t>
            </a:r>
            <a:r>
              <a:rPr lang="en-GB" altLang="en-US"/>
              <a:t>similar</a:t>
            </a:r>
            <a:r>
              <a:rPr lang="en-GB" altLang="en-US" b="0"/>
              <a:t> </a:t>
            </a:r>
            <a:r>
              <a:rPr lang="en-GB" altLang="en-US"/>
              <a:t>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Same base: Add the exponents</a:t>
            </a:r>
          </a:p>
          <a:p>
            <a:pPr>
              <a:defRPr/>
            </a:pPr>
            <a:endParaRPr lang="en-GB" dirty="0"/>
          </a:p>
          <a:p>
            <a:pPr marL="268288" indent="0">
              <a:buFont typeface="Arial" charset="0"/>
              <a:buNone/>
              <a:defRPr/>
            </a:pP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54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5400" i="1" baseline="30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54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5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sz="5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i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GB" sz="5400" baseline="30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0"/>
              <a:t>Multiplication if </a:t>
            </a:r>
            <a:r>
              <a:rPr lang="en-GB" altLang="en-US"/>
              <a:t>coefficients</a:t>
            </a:r>
            <a:r>
              <a:rPr lang="en-GB" altLang="en-US" b="0"/>
              <a:t> </a:t>
            </a:r>
            <a:r>
              <a:rPr lang="en-GB" altLang="en-US"/>
              <a:t>differ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Same base: </a:t>
            </a:r>
            <a:r>
              <a:rPr lang="en-US" dirty="0"/>
              <a:t>Multiply the coefficients and add the exponents</a:t>
            </a:r>
          </a:p>
          <a:p>
            <a:pPr>
              <a:defRPr/>
            </a:pPr>
            <a:endParaRPr lang="en-GB" dirty="0"/>
          </a:p>
          <a:p>
            <a:pPr marL="268288" indent="0">
              <a:buFont typeface="Arial" charset="0"/>
              <a:buNone/>
              <a:defRPr/>
            </a:pPr>
            <a:r>
              <a:rPr lang="en-GB" sz="5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54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5400" i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GB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54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GB" sz="5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sz="5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i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GB" sz="5400" baseline="30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0" dirty="0"/>
              <a:t>Multiplication of terms where </a:t>
            </a:r>
            <a:r>
              <a:rPr lang="en-US" dirty="0"/>
              <a:t>powers</a:t>
            </a:r>
            <a:r>
              <a:rPr lang="en-US" b="0" dirty="0"/>
              <a:t> </a:t>
            </a:r>
            <a:r>
              <a:rPr lang="en-US" dirty="0"/>
              <a:t>differ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Same base: Add the exponents</a:t>
            </a:r>
          </a:p>
          <a:p>
            <a:pPr marL="0" indent="0">
              <a:buNone/>
              <a:defRPr/>
            </a:pPr>
            <a:r>
              <a:rPr lang="en-GB" dirty="0"/>
              <a:t>		      Multiply the coefficients</a:t>
            </a:r>
          </a:p>
          <a:p>
            <a:pPr>
              <a:defRPr/>
            </a:pPr>
            <a:endParaRPr lang="en-GB" dirty="0"/>
          </a:p>
          <a:p>
            <a:pPr marL="268288" indent="0">
              <a:buFont typeface="Arial" charset="0"/>
              <a:buNone/>
              <a:defRPr/>
            </a:pP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54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5400" i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5400" i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5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GB" sz="5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5400" i="1" baseline="30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GB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GB" sz="5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5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GB" sz="5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Content Placeholder 3"/>
          <p:cNvSpPr>
            <a:spLocks noGrp="1"/>
          </p:cNvSpPr>
          <p:nvPr>
            <p:ph sz="half" idx="2"/>
          </p:nvPr>
        </p:nvSpPr>
        <p:spPr>
          <a:xfrm>
            <a:off x="5149850" y="938213"/>
            <a:ext cx="5181600" cy="4351337"/>
          </a:xfrm>
        </p:spPr>
        <p:txBody>
          <a:bodyPr anchor="ctr"/>
          <a:lstStyle/>
          <a:p>
            <a:pPr marL="0" indent="0" algn="ctr">
              <a:buFont typeface="Arial" charset="0"/>
              <a:buNone/>
            </a:pPr>
            <a:r>
              <a:rPr lang="en-US" altLang="en-US"/>
              <a:t>Complete </a:t>
            </a:r>
            <a:br>
              <a:rPr lang="en-US" altLang="en-US"/>
            </a:br>
            <a:r>
              <a:rPr lang="en-US" altLang="en-US" b="1"/>
              <a:t>Assessment activity 1.3 </a:t>
            </a:r>
            <a:br>
              <a:rPr lang="en-US" altLang="en-US" b="1"/>
            </a:br>
            <a:r>
              <a:rPr lang="en-US" altLang="en-US"/>
              <a:t>on </a:t>
            </a:r>
            <a:br>
              <a:rPr lang="en-US" altLang="en-US"/>
            </a:br>
            <a:r>
              <a:rPr lang="en-US" altLang="en-US" b="1"/>
              <a:t>page 8 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of your </a:t>
            </a:r>
            <a:br>
              <a:rPr lang="en-US" altLang="en-US"/>
            </a:br>
            <a:r>
              <a:rPr lang="en-US" altLang="en-US"/>
              <a:t>Student’s Book</a:t>
            </a:r>
            <a:endParaRPr lang="en-GB" altLang="en-US"/>
          </a:p>
        </p:txBody>
      </p:sp>
      <p:pic>
        <p:nvPicPr>
          <p:cNvPr id="43011" name="Pictur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075" y="938213"/>
            <a:ext cx="2989263" cy="4351337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4545013" cy="2852737"/>
          </a:xfrm>
        </p:spPr>
        <p:txBody>
          <a:bodyPr/>
          <a:lstStyle/>
          <a:p>
            <a:r>
              <a:rPr lang="en-US" altLang="en-US" dirty="0"/>
              <a:t>Summative </a:t>
            </a:r>
            <a:br>
              <a:rPr lang="en-US" altLang="en-US" dirty="0"/>
            </a:br>
            <a:r>
              <a:rPr lang="en-US" altLang="en-US" dirty="0"/>
              <a:t>activity</a:t>
            </a:r>
            <a:endParaRPr lang="en-GB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4521200" cy="1500187"/>
          </a:xfrm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sz="4000" dirty="0"/>
              <a:t>Module 1</a:t>
            </a:r>
            <a:endParaRPr lang="en-GB" sz="4000" dirty="0"/>
          </a:p>
        </p:txBody>
      </p:sp>
      <p:pic>
        <p:nvPicPr>
          <p:cNvPr id="440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806450"/>
            <a:ext cx="3352800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38263" y="2036763"/>
          <a:ext cx="174625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5" name="Equation" r:id="rId3" imgW="710891" imgH="177723" progId="Equation.DSMT4">
                  <p:embed/>
                </p:oleObj>
              </mc:Choice>
              <mc:Fallback>
                <p:oleObj name="Equation" r:id="rId3" imgW="710891" imgH="17772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263" y="2036763"/>
                        <a:ext cx="174625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338263" y="2606675"/>
          <a:ext cx="174625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6" name="Equation" r:id="rId5" imgW="723272" imgH="177646" progId="Equation.DSMT4">
                  <p:embed/>
                </p:oleObj>
              </mc:Choice>
              <mc:Fallback>
                <p:oleObj name="Equation" r:id="rId5" imgW="723272" imgH="17764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263" y="2606675"/>
                        <a:ext cx="1746250" cy="430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338263" y="3170238"/>
          <a:ext cx="1182687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7" name="Equation" r:id="rId7" imgW="507780" imgH="177723" progId="Equation.DSMT4">
                  <p:embed/>
                </p:oleObj>
              </mc:Choice>
              <mc:Fallback>
                <p:oleObj name="Equation" r:id="rId7" imgW="507780" imgH="17772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8263" y="3170238"/>
                        <a:ext cx="1182687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346200" y="3697288"/>
          <a:ext cx="9620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8" name="Equation" r:id="rId9" imgW="406048" imgH="164957" progId="Equation.DSMT4">
                  <p:embed/>
                </p:oleObj>
              </mc:Choice>
              <mc:Fallback>
                <p:oleObj name="Equation" r:id="rId9" imgW="406048" imgH="164957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200" y="3697288"/>
                        <a:ext cx="96202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2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Simplify:</a:t>
            </a:r>
          </a:p>
        </p:txBody>
      </p:sp>
      <p:sp>
        <p:nvSpPr>
          <p:cNvPr id="45063" name="Content Placeholder 2"/>
          <p:cNvSpPr txBox="1">
            <a:spLocks/>
          </p:cNvSpPr>
          <p:nvPr/>
        </p:nvSpPr>
        <p:spPr bwMode="auto">
          <a:xfrm>
            <a:off x="877888" y="1411288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336675" y="2036763"/>
          <a:ext cx="1746250" cy="43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49" name="Equation" r:id="rId11" imgW="710891" imgH="177723" progId="Equation.DSMT4">
                  <p:embed/>
                </p:oleObj>
              </mc:Choice>
              <mc:Fallback>
                <p:oleObj name="Equation" r:id="rId11" imgW="710891" imgH="177723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6675" y="2036763"/>
                        <a:ext cx="1746250" cy="43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Simplify:</a:t>
            </a:r>
          </a:p>
        </p:txBody>
      </p:sp>
      <p:graphicFrame>
        <p:nvGraphicFramePr>
          <p:cNvPr id="46083" name="Object 16"/>
          <p:cNvGraphicFramePr>
            <a:graphicFrameLocks noChangeAspect="1"/>
          </p:cNvGraphicFramePr>
          <p:nvPr/>
        </p:nvGraphicFramePr>
        <p:xfrm>
          <a:off x="1247775" y="1905000"/>
          <a:ext cx="233997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2" name="Equation" r:id="rId3" imgW="926698" imgH="177723" progId="Equation.DSMT4">
                  <p:embed/>
                </p:oleObj>
              </mc:Choice>
              <mc:Fallback>
                <p:oleObj name="Equation" r:id="rId3" imgW="926698" imgH="177723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1905000"/>
                        <a:ext cx="2339975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1247775" y="2505075"/>
          <a:ext cx="2284413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3" name="Equation" r:id="rId5" imgW="850531" imgH="177723" progId="Equation.DSMT4">
                  <p:embed/>
                </p:oleObj>
              </mc:Choice>
              <mc:Fallback>
                <p:oleObj name="Equation" r:id="rId5" imgW="850531" imgH="177723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2505075"/>
                        <a:ext cx="2284413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247775" y="3135313"/>
          <a:ext cx="1876425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4" name="Equation" r:id="rId7" imgW="723272" imgH="177646" progId="Equation.DSMT4">
                  <p:embed/>
                </p:oleObj>
              </mc:Choice>
              <mc:Fallback>
                <p:oleObj name="Equation" r:id="rId7" imgW="723272" imgH="177646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3135313"/>
                        <a:ext cx="1876425" cy="461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247775" y="3721100"/>
          <a:ext cx="769938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35" name="Equation" r:id="rId9" imgW="304404" imgH="177569" progId="Equation.DSMT4">
                  <p:embed/>
                </p:oleObj>
              </mc:Choice>
              <mc:Fallback>
                <p:oleObj name="Equation" r:id="rId9" imgW="304404" imgH="177569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3721100"/>
                        <a:ext cx="769938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7" name="Content Placeholder 2"/>
          <p:cNvSpPr txBox="1">
            <a:spLocks/>
          </p:cNvSpPr>
          <p:nvPr/>
        </p:nvSpPr>
        <p:spPr bwMode="auto">
          <a:xfrm>
            <a:off x="877888" y="1411288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2.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2"/>
          <p:cNvSpPr txBox="1">
            <a:spLocks/>
          </p:cNvSpPr>
          <p:nvPr/>
        </p:nvSpPr>
        <p:spPr bwMode="auto">
          <a:xfrm>
            <a:off x="877888" y="1362075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3.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4710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523938"/>
              </p:ext>
            </p:extLst>
          </p:nvPr>
        </p:nvGraphicFramePr>
        <p:xfrm>
          <a:off x="1285875" y="1828800"/>
          <a:ext cx="235426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19" name="Equation" r:id="rId3" imgW="1002960" imgH="177480" progId="Equation.DSMT4">
                  <p:embed/>
                </p:oleObj>
              </mc:Choice>
              <mc:Fallback>
                <p:oleObj name="Equation" r:id="rId3" imgW="1002960" imgH="17748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1828800"/>
                        <a:ext cx="2354263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285875" y="2397125"/>
          <a:ext cx="1677988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20" name="Equation" r:id="rId5" imgW="723272" imgH="177646" progId="Equation.DSMT4">
                  <p:embed/>
                </p:oleObj>
              </mc:Choice>
              <mc:Fallback>
                <p:oleObj name="Equation" r:id="rId5" imgW="723272" imgH="177646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2397125"/>
                        <a:ext cx="1677988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285875" y="2962275"/>
          <a:ext cx="69373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21" name="Equation" r:id="rId7" imgW="304404" imgH="177569" progId="Equation.DSMT4">
                  <p:embed/>
                </p:oleObj>
              </mc:Choice>
              <mc:Fallback>
                <p:oleObj name="Equation" r:id="rId7" imgW="304404" imgH="177569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2962275"/>
                        <a:ext cx="693738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Content Placeholder 2"/>
          <p:cNvSpPr txBox="1">
            <a:spLocks/>
          </p:cNvSpPr>
          <p:nvPr/>
        </p:nvSpPr>
        <p:spPr bwMode="auto">
          <a:xfrm>
            <a:off x="858838" y="692150"/>
            <a:ext cx="1029493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b="1" dirty="0"/>
              <a:t>Simplify</a:t>
            </a:r>
            <a:r>
              <a:rPr lang="en-GB" altLang="en-US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The language of mathematics (Part 1)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2" name="Maths language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 txBox="1">
            <a:spLocks/>
          </p:cNvSpPr>
          <p:nvPr/>
        </p:nvSpPr>
        <p:spPr bwMode="auto">
          <a:xfrm>
            <a:off x="877888" y="1349375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4.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48131" name="Object 1"/>
          <p:cNvGraphicFramePr>
            <a:graphicFrameLocks noChangeAspect="1"/>
          </p:cNvGraphicFramePr>
          <p:nvPr/>
        </p:nvGraphicFramePr>
        <p:xfrm>
          <a:off x="1247775" y="1816100"/>
          <a:ext cx="2128838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0" name="Equation" r:id="rId3" imgW="787058" imgH="177723" progId="Equation.DSMT4">
                  <p:embed/>
                </p:oleObj>
              </mc:Choice>
              <mc:Fallback>
                <p:oleObj name="Equation" r:id="rId3" imgW="787058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1816100"/>
                        <a:ext cx="2128838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47775" y="2435225"/>
          <a:ext cx="160972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1" name="Equation" r:id="rId5" imgW="634449" imgH="177646" progId="Equation.DSMT4">
                  <p:embed/>
                </p:oleObj>
              </mc:Choice>
              <mc:Fallback>
                <p:oleObj name="Equation" r:id="rId5" imgW="634449" imgH="17764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2435225"/>
                        <a:ext cx="1609725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247775" y="3065463"/>
          <a:ext cx="13208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2" name="Equation" r:id="rId7" imgW="520248" imgH="177646" progId="Equation.DSMT4">
                  <p:embed/>
                </p:oleObj>
              </mc:Choice>
              <mc:Fallback>
                <p:oleObj name="Equation" r:id="rId7" imgW="520248" imgH="17764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3065463"/>
                        <a:ext cx="13208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47775" y="3670300"/>
          <a:ext cx="1109663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83" name="Equation" r:id="rId9" imgW="406048" imgH="164957" progId="Equation.DSMT4">
                  <p:embed/>
                </p:oleObj>
              </mc:Choice>
              <mc:Fallback>
                <p:oleObj name="Equation" r:id="rId9" imgW="406048" imgH="164957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7775" y="3670300"/>
                        <a:ext cx="1109663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5" name="Content Placeholder 2"/>
          <p:cNvSpPr txBox="1">
            <a:spLocks/>
          </p:cNvSpPr>
          <p:nvPr/>
        </p:nvSpPr>
        <p:spPr bwMode="auto">
          <a:xfrm>
            <a:off x="858838" y="692150"/>
            <a:ext cx="1029493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b="1" dirty="0"/>
              <a:t>Simplify</a:t>
            </a:r>
            <a:r>
              <a:rPr lang="en-GB" altLang="en-US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Content Placeholder 2"/>
          <p:cNvSpPr txBox="1">
            <a:spLocks/>
          </p:cNvSpPr>
          <p:nvPr/>
        </p:nvSpPr>
        <p:spPr bwMode="auto">
          <a:xfrm>
            <a:off x="869950" y="1423988"/>
            <a:ext cx="1247775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5.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49155" name="Object 1"/>
          <p:cNvGraphicFramePr>
            <a:graphicFrameLocks noChangeAspect="1"/>
          </p:cNvGraphicFramePr>
          <p:nvPr/>
        </p:nvGraphicFramePr>
        <p:xfrm>
          <a:off x="1119188" y="1889125"/>
          <a:ext cx="18700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0" name="Equation" r:id="rId3" imgW="698197" imgH="177723" progId="Equation.DSMT4">
                  <p:embed/>
                </p:oleObj>
              </mc:Choice>
              <mc:Fallback>
                <p:oleObj name="Equation" r:id="rId3" imgW="698197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188" y="1889125"/>
                        <a:ext cx="187007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119188" y="2439988"/>
          <a:ext cx="842962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31" name="Equation" r:id="rId5" imgW="317087" imgH="177569" progId="Equation.DSMT4">
                  <p:embed/>
                </p:oleObj>
              </mc:Choice>
              <mc:Fallback>
                <p:oleObj name="Equation" r:id="rId5" imgW="317087" imgH="17756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9188" y="2439988"/>
                        <a:ext cx="842962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Content Placeholder 2"/>
          <p:cNvSpPr txBox="1">
            <a:spLocks/>
          </p:cNvSpPr>
          <p:nvPr/>
        </p:nvSpPr>
        <p:spPr bwMode="auto">
          <a:xfrm>
            <a:off x="858838" y="692150"/>
            <a:ext cx="1029493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b="1" dirty="0"/>
              <a:t>Simplify</a:t>
            </a:r>
            <a:r>
              <a:rPr lang="en-GB" altLang="en-US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6.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228725" y="1779588"/>
          <a:ext cx="225583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4" name="Equation" r:id="rId3" imgW="914003" imgH="177723" progId="Equation.DSMT4">
                  <p:embed/>
                </p:oleObj>
              </mc:Choice>
              <mc:Fallback>
                <p:oleObj name="Equation" r:id="rId3" imgW="914003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725" y="1779588"/>
                        <a:ext cx="2255838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0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</a:t>
            </a:r>
            <a:r>
              <a:rPr lang="en-GB" altLang="en-US" dirty="0"/>
              <a:t>: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181100" y="2262188"/>
          <a:ext cx="1471613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55" name="Equation" r:id="rId5" imgW="596641" imgH="177723" progId="Equation.DSMT4">
                  <p:embed/>
                </p:oleObj>
              </mc:Choice>
              <mc:Fallback>
                <p:oleObj name="Equation" r:id="rId5" imgW="596641" imgH="177723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1100" y="2262188"/>
                        <a:ext cx="1471613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7.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51203" name="Object 1"/>
          <p:cNvGraphicFramePr>
            <a:graphicFrameLocks noChangeAspect="1"/>
          </p:cNvGraphicFramePr>
          <p:nvPr/>
        </p:nvGraphicFramePr>
        <p:xfrm>
          <a:off x="1209675" y="1779588"/>
          <a:ext cx="319563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8" name="Equation" r:id="rId3" imgW="1295400" imgH="203200" progId="Equation.DSMT4">
                  <p:embed/>
                </p:oleObj>
              </mc:Choice>
              <mc:Fallback>
                <p:oleObj name="Equation" r:id="rId3" imgW="1295400" imgH="203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675" y="1779588"/>
                        <a:ext cx="3195638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4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</a:t>
            </a:r>
            <a:r>
              <a:rPr lang="en-GB" altLang="en-US" dirty="0"/>
              <a:t>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209675" y="2365375"/>
          <a:ext cx="2538413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9" name="Equation" r:id="rId5" imgW="1028254" imgH="203112" progId="Equation.DSMT4">
                  <p:embed/>
                </p:oleObj>
              </mc:Choice>
              <mc:Fallback>
                <p:oleObj name="Equation" r:id="rId5" imgW="1028254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9675" y="2365375"/>
                        <a:ext cx="2538413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8.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43075" y="2582863"/>
          <a:ext cx="14414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6" name="Equation" r:id="rId3" imgW="583693" imgH="177646" progId="Equation.DSMT4">
                  <p:embed/>
                </p:oleObj>
              </mc:Choice>
              <mc:Fallback>
                <p:oleObj name="Equation" r:id="rId3" imgW="583693" imgH="17764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82863"/>
                        <a:ext cx="1441450" cy="43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Add the following expressions: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335088" y="3084513"/>
          <a:ext cx="1849437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7" name="Equation" r:id="rId5" imgW="748975" imgH="215806" progId="Equation.DSMT4">
                  <p:embed/>
                </p:oleObj>
              </mc:Choice>
              <mc:Fallback>
                <p:oleObj name="Equation" r:id="rId5" imgW="748975" imgH="215806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8" y="3084513"/>
                        <a:ext cx="1849437" cy="53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249363" y="3679825"/>
          <a:ext cx="1935162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8" name="Equation" r:id="rId7" imgW="774364" imgH="215806" progId="Equation.DSMT4">
                  <p:embed/>
                </p:oleObj>
              </mc:Choice>
              <mc:Fallback>
                <p:oleObj name="Equation" r:id="rId7" imgW="774364" imgH="215806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363" y="3679825"/>
                        <a:ext cx="1935162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231" name="Object 3"/>
          <p:cNvGraphicFramePr>
            <a:graphicFrameLocks noChangeAspect="1"/>
          </p:cNvGraphicFramePr>
          <p:nvPr/>
        </p:nvGraphicFramePr>
        <p:xfrm>
          <a:off x="1300163" y="1779588"/>
          <a:ext cx="2700337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9" name="Equation" r:id="rId9" imgW="1104900" imgH="203200" progId="Equation.DSMT4">
                  <p:embed/>
                </p:oleObj>
              </mc:Choice>
              <mc:Fallback>
                <p:oleObj name="Equation" r:id="rId9" imgW="11049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63" y="1779588"/>
                        <a:ext cx="2700337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9.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674813" y="2611438"/>
          <a:ext cx="1065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00" name="Equation" r:id="rId3" imgW="431613" imgH="203112" progId="Equation.DSMT4">
                  <p:embed/>
                </p:oleObj>
              </mc:Choice>
              <mc:Fallback>
                <p:oleObj name="Equation" r:id="rId3" imgW="431613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4813" y="2611438"/>
                        <a:ext cx="1065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Add the following expressions: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328738" y="3114675"/>
          <a:ext cx="1411287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01" name="Equation" r:id="rId5" imgW="571252" imgH="241195" progId="Equation.DSMT4">
                  <p:embed/>
                </p:oleObj>
              </mc:Choice>
              <mc:Fallback>
                <p:oleObj name="Equation" r:id="rId5" imgW="571252" imgH="24119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3114675"/>
                        <a:ext cx="1411287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566863" y="3709988"/>
          <a:ext cx="1173162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02" name="Equation" r:id="rId7" imgW="469696" imgH="241195" progId="Equation.DSMT4">
                  <p:embed/>
                </p:oleObj>
              </mc:Choice>
              <mc:Fallback>
                <p:oleObj name="Equation" r:id="rId7" imgW="469696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6863" y="3709988"/>
                        <a:ext cx="1173162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5" name="Object 3"/>
          <p:cNvGraphicFramePr>
            <a:graphicFrameLocks noChangeAspect="1"/>
          </p:cNvGraphicFramePr>
          <p:nvPr/>
        </p:nvGraphicFramePr>
        <p:xfrm>
          <a:off x="1312863" y="1779588"/>
          <a:ext cx="223520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03" name="Equation" r:id="rId9" imgW="914400" imgH="203200" progId="Equation.DSMT4">
                  <p:embed/>
                </p:oleObj>
              </mc:Choice>
              <mc:Fallback>
                <p:oleObj name="Equation" r:id="rId9" imgW="9144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2863" y="1779588"/>
                        <a:ext cx="2235200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10.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481138" y="2727325"/>
          <a:ext cx="1439862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61" name="Equation" r:id="rId3" imgW="583693" imgH="177646" progId="Equation.DSMT4">
                  <p:embed/>
                </p:oleObj>
              </mc:Choice>
              <mc:Fallback>
                <p:oleObj name="Equation" r:id="rId3" imgW="583693" imgH="177646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8" y="2727325"/>
                        <a:ext cx="1439862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6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Add the following expressions: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425575" y="3216275"/>
          <a:ext cx="2227263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62" name="Equation" r:id="rId5" imgW="901309" imgH="177723" progId="Equation.DSMT4">
                  <p:embed/>
                </p:oleObj>
              </mc:Choice>
              <mc:Fallback>
                <p:oleObj name="Equation" r:id="rId5" imgW="901309" imgH="17772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5575" y="3216275"/>
                        <a:ext cx="2227263" cy="436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433513" y="3702050"/>
          <a:ext cx="221932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63" name="Equation" r:id="rId7" imgW="888614" imgH="215806" progId="Equation.DSMT4">
                  <p:embed/>
                </p:oleObj>
              </mc:Choice>
              <mc:Fallback>
                <p:oleObj name="Equation" r:id="rId7" imgW="888614" imgH="215806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3513" y="3702050"/>
                        <a:ext cx="2219325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9" name="Object 3"/>
          <p:cNvGraphicFramePr>
            <a:graphicFrameLocks noChangeAspect="1"/>
          </p:cNvGraphicFramePr>
          <p:nvPr/>
        </p:nvGraphicFramePr>
        <p:xfrm>
          <a:off x="1481138" y="1792288"/>
          <a:ext cx="3849687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64" name="Equation" r:id="rId9" imgW="1574800" imgH="203200" progId="Equation.DSMT4">
                  <p:embed/>
                </p:oleObj>
              </mc:Choice>
              <mc:Fallback>
                <p:oleObj name="Equation" r:id="rId9" imgW="15748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8" y="1792288"/>
                        <a:ext cx="3849687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81138" y="4289425"/>
          <a:ext cx="21717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65" name="Equation" r:id="rId11" imgW="888614" imgH="215806" progId="Equation.DSMT4">
                  <p:embed/>
                </p:oleObj>
              </mc:Choice>
              <mc:Fallback>
                <p:oleObj name="Equation" r:id="rId11" imgW="888614" imgH="21580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8" y="4289425"/>
                        <a:ext cx="2171700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11.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481138" y="2727325"/>
          <a:ext cx="1690687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48" name="Equation" r:id="rId3" imgW="685502" imgH="177723" progId="Equation.DSMT4">
                  <p:embed/>
                </p:oleObj>
              </mc:Choice>
              <mc:Fallback>
                <p:oleObj name="Equation" r:id="rId3" imgW="685502" imgH="177723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8" y="2727325"/>
                        <a:ext cx="1690687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 dirty="0"/>
              <a:t>Subtract the second expression from the first:</a:t>
            </a:r>
            <a:endParaRPr lang="en-GB" altLang="en-US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541463" y="3189288"/>
          <a:ext cx="1630362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49" name="Equation" r:id="rId5" imgW="660113" imgH="241195" progId="Equation.DSMT4">
                  <p:embed/>
                </p:oleObj>
              </mc:Choice>
              <mc:Fallback>
                <p:oleObj name="Equation" r:id="rId5" imgW="660113" imgH="24119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1463" y="3189288"/>
                        <a:ext cx="1630362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492250" y="3803650"/>
          <a:ext cx="1679575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50" name="Equation" r:id="rId7" imgW="672808" imgH="215806" progId="Equation.DSMT4">
                  <p:embed/>
                </p:oleObj>
              </mc:Choice>
              <mc:Fallback>
                <p:oleObj name="Equation" r:id="rId7" imgW="672808" imgH="215806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0" y="3803650"/>
                        <a:ext cx="1679575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3" name="Object 3"/>
          <p:cNvGraphicFramePr>
            <a:graphicFrameLocks noChangeAspect="1"/>
          </p:cNvGraphicFramePr>
          <p:nvPr/>
        </p:nvGraphicFramePr>
        <p:xfrm>
          <a:off x="1481138" y="1743075"/>
          <a:ext cx="2143125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51" name="Equation" r:id="rId9" imgW="876300" imgH="203200" progId="Equation.DSMT4">
                  <p:embed/>
                </p:oleObj>
              </mc:Choice>
              <mc:Fallback>
                <p:oleObj name="Equation" r:id="rId9" imgW="8763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1138" y="1743075"/>
                        <a:ext cx="2143125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12.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127125" y="2719388"/>
          <a:ext cx="178435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2" name="Equation" r:id="rId3" imgW="723586" imgH="203112" progId="Equation.DSMT4">
                  <p:embed/>
                </p:oleObj>
              </mc:Choice>
              <mc:Fallback>
                <p:oleObj name="Equation" r:id="rId3" imgW="723586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125" y="2719388"/>
                        <a:ext cx="1784350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 dirty="0"/>
              <a:t>Subtract the second expression from the first:</a:t>
            </a:r>
            <a:endParaRPr lang="en-GB" altLang="en-US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263650" y="3189288"/>
          <a:ext cx="2225675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3" name="Equation" r:id="rId5" imgW="901309" imgH="241195" progId="Equation.DSMT4">
                  <p:embed/>
                </p:oleObj>
              </mc:Choice>
              <mc:Fallback>
                <p:oleObj name="Equation" r:id="rId5" imgW="901309" imgH="24119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650" y="3189288"/>
                        <a:ext cx="2225675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176338" y="3771900"/>
          <a:ext cx="2312987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4" name="Equation" r:id="rId7" imgW="927100" imgH="241300" progId="Equation.DSMT4">
                  <p:embed/>
                </p:oleObj>
              </mc:Choice>
              <mc:Fallback>
                <p:oleObj name="Equation" r:id="rId7" imgW="927100" imgH="2413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771900"/>
                        <a:ext cx="2312987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7" name="Object 3"/>
          <p:cNvGraphicFramePr>
            <a:graphicFrameLocks noChangeAspect="1"/>
          </p:cNvGraphicFramePr>
          <p:nvPr/>
        </p:nvGraphicFramePr>
        <p:xfrm>
          <a:off x="1435100" y="1743075"/>
          <a:ext cx="2235200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5" name="Equation" r:id="rId9" imgW="914400" imgH="203200" progId="Equation.DSMT4">
                  <p:embed/>
                </p:oleObj>
              </mc:Choice>
              <mc:Fallback>
                <p:oleObj name="Equation" r:id="rId9" imgW="9144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5100" y="1743075"/>
                        <a:ext cx="2235200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13.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052513" y="2719388"/>
          <a:ext cx="2754312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96" name="Equation" r:id="rId3" imgW="1117115" imgH="203112" progId="Equation.DSMT4">
                  <p:embed/>
                </p:oleObj>
              </mc:Choice>
              <mc:Fallback>
                <p:oleObj name="Equation" r:id="rId3" imgW="1117115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13" y="2719388"/>
                        <a:ext cx="2754312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8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en-US" b="1" dirty="0"/>
              <a:t>Subtract the second expression from the first:</a:t>
            </a:r>
            <a:endParaRPr lang="en-GB" altLang="en-US" b="1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079500" y="3201988"/>
          <a:ext cx="272732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97" name="Equation" r:id="rId5" imgW="1104900" imgH="241300" progId="Equation.DSMT4">
                  <p:embed/>
                </p:oleObj>
              </mc:Choice>
              <mc:Fallback>
                <p:oleObj name="Equation" r:id="rId5" imgW="1104900" imgH="241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3201988"/>
                        <a:ext cx="2727325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60425" y="3771900"/>
          <a:ext cx="29464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98" name="Equation" r:id="rId7" imgW="1180588" imgH="241195" progId="Equation.DSMT4">
                  <p:embed/>
                </p:oleObj>
              </mc:Choice>
              <mc:Fallback>
                <p:oleObj name="Equation" r:id="rId7" imgW="1180588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425" y="3771900"/>
                        <a:ext cx="2946400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51" name="Object 3"/>
          <p:cNvGraphicFramePr>
            <a:graphicFrameLocks noChangeAspect="1"/>
          </p:cNvGraphicFramePr>
          <p:nvPr/>
        </p:nvGraphicFramePr>
        <p:xfrm>
          <a:off x="1366838" y="1779588"/>
          <a:ext cx="3444875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99" name="Equation" r:id="rId9" imgW="1409088" imgH="203112" progId="Equation.DSMT4">
                  <p:embed/>
                </p:oleObj>
              </mc:Choice>
              <mc:Fallback>
                <p:oleObj name="Equation" r:id="rId9" imgW="1409088" imgH="203112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6838" y="1779588"/>
                        <a:ext cx="3444875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The language of mathematics (Part 2)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3" name="Maths language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8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14.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520825" y="2719388"/>
          <a:ext cx="1878013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0" name="Equation" r:id="rId3" imgW="761669" imgH="203112" progId="Equation.DSMT4">
                  <p:embed/>
                </p:oleObj>
              </mc:Choice>
              <mc:Fallback>
                <p:oleObj name="Equation" r:id="rId3" imgW="761669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0825" y="2719388"/>
                        <a:ext cx="1878013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2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487488" y="3201988"/>
          <a:ext cx="19113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1" name="Equation" r:id="rId5" imgW="774364" imgH="241195" progId="Equation.DSMT4">
                  <p:embed/>
                </p:oleObj>
              </mc:Choice>
              <mc:Fallback>
                <p:oleObj name="Equation" r:id="rId5" imgW="774364" imgH="241195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488" y="3201988"/>
                        <a:ext cx="19113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517650" y="3771900"/>
          <a:ext cx="180657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2" name="Equation" r:id="rId7" imgW="723586" imgH="241195" progId="Equation.DSMT4">
                  <p:embed/>
                </p:oleObj>
              </mc:Choice>
              <mc:Fallback>
                <p:oleObj name="Equation" r:id="rId7" imgW="723586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7650" y="3771900"/>
                        <a:ext cx="180657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5" name="Object 3"/>
          <p:cNvGraphicFramePr>
            <a:graphicFrameLocks noChangeAspect="1"/>
          </p:cNvGraphicFramePr>
          <p:nvPr/>
        </p:nvGraphicFramePr>
        <p:xfrm>
          <a:off x="1349375" y="1779588"/>
          <a:ext cx="304165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23" name="Equation" r:id="rId9" imgW="1244600" imgH="203200" progId="Equation.DSMT4">
                  <p:embed/>
                </p:oleObj>
              </mc:Choice>
              <mc:Fallback>
                <p:oleObj name="Equation" r:id="rId9" imgW="12446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75" y="1779588"/>
                        <a:ext cx="3041650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15.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989013" y="2706688"/>
          <a:ext cx="269240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4" name="Equation" r:id="rId3" imgW="1091726" imgH="203112" progId="Equation.DSMT4">
                  <p:embed/>
                </p:oleObj>
              </mc:Choice>
              <mc:Fallback>
                <p:oleObj name="Equation" r:id="rId3" imgW="1091726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9013" y="2706688"/>
                        <a:ext cx="2692400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87425" y="3186113"/>
          <a:ext cx="2913063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5" name="Equation" r:id="rId5" imgW="1180588" imgH="253890" progId="Equation.DSMT4">
                  <p:embed/>
                </p:oleObj>
              </mc:Choice>
              <mc:Fallback>
                <p:oleObj name="Equation" r:id="rId5" imgW="1180588" imgH="25389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425" y="3186113"/>
                        <a:ext cx="2913063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952500" y="3787775"/>
          <a:ext cx="2947988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6" name="Equation" r:id="rId7" imgW="1181100" imgH="228600" progId="Equation.DSMT4">
                  <p:embed/>
                </p:oleObj>
              </mc:Choice>
              <mc:Fallback>
                <p:oleObj name="Equation" r:id="rId7" imgW="118110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3787775"/>
                        <a:ext cx="2947988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399" name="Object 3"/>
          <p:cNvGraphicFramePr>
            <a:graphicFrameLocks noChangeAspect="1"/>
          </p:cNvGraphicFramePr>
          <p:nvPr/>
        </p:nvGraphicFramePr>
        <p:xfrm>
          <a:off x="1368425" y="1779588"/>
          <a:ext cx="536892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47" name="Equation" r:id="rId9" imgW="2197100" imgH="228600" progId="Equation.DSMT4">
                  <p:embed/>
                </p:oleObj>
              </mc:Choice>
              <mc:Fallback>
                <p:oleObj name="Equation" r:id="rId9" imgW="21971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5" y="1779588"/>
                        <a:ext cx="536892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16.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406525" y="2303463"/>
          <a:ext cx="11271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3" name="Equation" r:id="rId3" imgW="457002" imgH="203112" progId="Equation.DSMT4">
                  <p:embed/>
                </p:oleObj>
              </mc:Choice>
              <mc:Fallback>
                <p:oleObj name="Equation" r:id="rId3" imgW="457002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525" y="2303463"/>
                        <a:ext cx="112712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0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406525" y="2833688"/>
          <a:ext cx="93980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4" name="Equation" r:id="rId5" imgW="380835" imgH="203112" progId="Equation.DSMT4">
                  <p:embed/>
                </p:oleObj>
              </mc:Choice>
              <mc:Fallback>
                <p:oleObj name="Equation" r:id="rId5" imgW="380835" imgH="203112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525" y="2833688"/>
                        <a:ext cx="939800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157950"/>
              </p:ext>
            </p:extLst>
          </p:nvPr>
        </p:nvGraphicFramePr>
        <p:xfrm>
          <a:off x="1406525" y="1779588"/>
          <a:ext cx="139700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5" name="Equation" r:id="rId7" imgW="571320" imgH="203040" progId="Equation.DSMT4">
                  <p:embed/>
                </p:oleObj>
              </mc:Choice>
              <mc:Fallback>
                <p:oleObj name="Equation" r:id="rId7" imgW="571320" imgH="2030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525" y="1779588"/>
                        <a:ext cx="1397000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5746750" y="1233488"/>
            <a:ext cx="12477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17.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227763" y="2273300"/>
          <a:ext cx="1220787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6" name="Equation" r:id="rId9" imgW="495085" imgH="228501" progId="Equation.DSMT4">
                  <p:embed/>
                </p:oleObj>
              </mc:Choice>
              <mc:Fallback>
                <p:oleObj name="Equation" r:id="rId9" imgW="495085" imgH="228501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2273300"/>
                        <a:ext cx="1220787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227763" y="2806700"/>
          <a:ext cx="982662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7" name="Equation" r:id="rId11" imgW="393529" imgH="228501" progId="Equation.DSMT4">
                  <p:embed/>
                </p:oleObj>
              </mc:Choice>
              <mc:Fallback>
                <p:oleObj name="Equation" r:id="rId11" imgW="393529" imgH="228501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2806700"/>
                        <a:ext cx="982662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6227763" y="1717675"/>
          <a:ext cx="1552575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48" name="Equation" r:id="rId13" imgW="634725" imgH="228501" progId="Equation.DSMT4">
                  <p:embed/>
                </p:oleObj>
              </mc:Choice>
              <mc:Fallback>
                <p:oleObj name="Equation" r:id="rId13" imgW="634725" imgH="228501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717675"/>
                        <a:ext cx="1552575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18.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403350" y="2414588"/>
          <a:ext cx="215900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1" name="Equation" r:id="rId3" imgW="876300" imgH="228600" progId="Equation.DSMT4">
                  <p:embed/>
                </p:oleObj>
              </mc:Choice>
              <mc:Fallback>
                <p:oleObj name="Equation" r:id="rId3" imgW="87630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2414588"/>
                        <a:ext cx="215900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403350" y="3051175"/>
          <a:ext cx="1717675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2" name="Equation" r:id="rId5" imgW="698197" imgH="203112" progId="Equation.DSMT4">
                  <p:embed/>
                </p:oleObj>
              </mc:Choice>
              <mc:Fallback>
                <p:oleObj name="Equation" r:id="rId5" imgW="698197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3051175"/>
                        <a:ext cx="1717675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6" name="Object 3"/>
          <p:cNvGraphicFramePr>
            <a:graphicFrameLocks noChangeAspect="1"/>
          </p:cNvGraphicFramePr>
          <p:nvPr/>
        </p:nvGraphicFramePr>
        <p:xfrm>
          <a:off x="1403350" y="1779588"/>
          <a:ext cx="19558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3" name="Equation" r:id="rId7" imgW="800100" imgH="228600" progId="Equation.DSMT4">
                  <p:embed/>
                </p:oleObj>
              </mc:Choice>
              <mc:Fallback>
                <p:oleObj name="Equation" r:id="rId7" imgW="80010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779588"/>
                        <a:ext cx="19558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03350" y="3630613"/>
          <a:ext cx="152082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4" name="Equation" r:id="rId9" imgW="609336" imgH="203112" progId="Equation.DSMT4">
                  <p:embed/>
                </p:oleObj>
              </mc:Choice>
              <mc:Fallback>
                <p:oleObj name="Equation" r:id="rId9" imgW="609336" imgH="20311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3630613"/>
                        <a:ext cx="152082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772150" y="1179513"/>
            <a:ext cx="12461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19.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6394450" y="2282825"/>
          <a:ext cx="25654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5" name="Equation" r:id="rId11" imgW="1040948" imgH="228501" progId="Equation.DSMT4">
                  <p:embed/>
                </p:oleObj>
              </mc:Choice>
              <mc:Fallback>
                <p:oleObj name="Equation" r:id="rId11" imgW="1040948" imgH="228501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2282825"/>
                        <a:ext cx="256540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394450" y="2921000"/>
          <a:ext cx="1843088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6" name="Equation" r:id="rId13" imgW="748975" imgH="203112" progId="Equation.DSMT4">
                  <p:embed/>
                </p:oleObj>
              </mc:Choice>
              <mc:Fallback>
                <p:oleObj name="Equation" r:id="rId13" imgW="748975" imgH="20311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2921000"/>
                        <a:ext cx="1843088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394450" y="1646238"/>
          <a:ext cx="2205038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7" name="Equation" r:id="rId15" imgW="901309" imgH="228501" progId="Equation.DSMT4">
                  <p:embed/>
                </p:oleObj>
              </mc:Choice>
              <mc:Fallback>
                <p:oleObj name="Equation" r:id="rId15" imgW="901309" imgH="228501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1646238"/>
                        <a:ext cx="2205038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394450" y="3497263"/>
          <a:ext cx="16160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8" name="Equation" r:id="rId17" imgW="647419" imgH="203112" progId="Equation.DSMT4">
                  <p:embed/>
                </p:oleObj>
              </mc:Choice>
              <mc:Fallback>
                <p:oleObj name="Equation" r:id="rId17" imgW="647419" imgH="203112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3497263"/>
                        <a:ext cx="161607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Content Placeholder 2"/>
          <p:cNvSpPr txBox="1">
            <a:spLocks/>
          </p:cNvSpPr>
          <p:nvPr/>
        </p:nvSpPr>
        <p:spPr bwMode="auto">
          <a:xfrm>
            <a:off x="858838" y="1312863"/>
            <a:ext cx="1246187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3600">
                <a:solidFill>
                  <a:schemeClr val="tx1"/>
                </a:solidFill>
                <a:latin typeface="Calibri" pitchFamily="34" charset="0"/>
              </a:defRPr>
            </a:lvl1pPr>
            <a:lvl2pPr marL="804863" indent="-347663">
              <a:lnSpc>
                <a:spcPct val="9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255713" indent="-3413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charset="0"/>
              <a:buNone/>
            </a:pPr>
            <a:r>
              <a:rPr lang="en-GB" altLang="en-US" sz="2800"/>
              <a:t>20.</a:t>
            </a:r>
          </a:p>
          <a:p>
            <a:pPr>
              <a:buFont typeface="Arial" charset="0"/>
              <a:buNone/>
            </a:pPr>
            <a:endParaRPr lang="en-GB" altLang="en-US"/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858838" y="692150"/>
            <a:ext cx="10294937" cy="636588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GB" altLang="en-US" b="1" dirty="0"/>
              <a:t>Simplify: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995488" y="2760663"/>
          <a:ext cx="2127250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6" name="Equation" r:id="rId3" imgW="863225" imgH="177723" progId="Equation.DSMT4">
                  <p:embed/>
                </p:oleObj>
              </mc:Choice>
              <mc:Fallback>
                <p:oleObj name="Equation" r:id="rId3" imgW="863225" imgH="177723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5488" y="2760663"/>
                        <a:ext cx="2127250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401763" y="3243263"/>
          <a:ext cx="324802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7" name="Equation" r:id="rId5" imgW="1320227" imgH="241195" progId="Equation.DSMT4">
                  <p:embed/>
                </p:oleObj>
              </mc:Choice>
              <mc:Fallback>
                <p:oleObj name="Equation" r:id="rId5" imgW="1320227" imgH="241195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1763" y="3243263"/>
                        <a:ext cx="3248025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70" name="Object 3"/>
          <p:cNvGraphicFramePr>
            <a:graphicFrameLocks noChangeAspect="1"/>
          </p:cNvGraphicFramePr>
          <p:nvPr/>
        </p:nvGraphicFramePr>
        <p:xfrm>
          <a:off x="1328738" y="1779588"/>
          <a:ext cx="4533900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8" name="Equation" r:id="rId7" imgW="1854200" imgH="203200" progId="Equation.DSMT4">
                  <p:embed/>
                </p:oleObj>
              </mc:Choice>
              <mc:Fallback>
                <p:oleObj name="Equation" r:id="rId7" imgW="1854200" imgH="203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8738" y="1779588"/>
                        <a:ext cx="4533900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90638" y="3883025"/>
          <a:ext cx="3359150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19" name="Equation" r:id="rId9" imgW="1345616" imgH="215806" progId="Equation.DSMT4">
                  <p:embed/>
                </p:oleObj>
              </mc:Choice>
              <mc:Fallback>
                <p:oleObj name="Equation" r:id="rId9" imgW="1345616" imgH="215806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0638" y="3883025"/>
                        <a:ext cx="3359150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4938" cy="605546"/>
          </a:xfrm>
        </p:spPr>
        <p:txBody>
          <a:bodyPr>
            <a:noAutofit/>
          </a:bodyPr>
          <a:lstStyle/>
          <a:p>
            <a:pPr algn="r"/>
            <a:r>
              <a:rPr lang="en-GB" sz="3600" b="1" dirty="0">
                <a:solidFill>
                  <a:srgbClr val="AC0000"/>
                </a:solidFill>
              </a:rPr>
              <a:t>VIDEO: </a:t>
            </a:r>
            <a:r>
              <a:rPr lang="en-US" sz="3600" b="1" dirty="0">
                <a:solidFill>
                  <a:srgbClr val="AC0000"/>
                </a:solidFill>
              </a:rPr>
              <a:t>The language of mathematics (Part 3)</a:t>
            </a:r>
            <a:endParaRPr lang="en-GB" sz="3600" b="1" dirty="0">
              <a:solidFill>
                <a:srgbClr val="AC0000"/>
              </a:solidFill>
            </a:endParaRPr>
          </a:p>
        </p:txBody>
      </p:sp>
      <p:pic>
        <p:nvPicPr>
          <p:cNvPr id="3" name="Maths language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8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Mathematical notation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Unit 1.2</a:t>
            </a:r>
            <a:endParaRPr lang="en-GB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itchFamily="34" charset="0"/>
              <a:buNone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380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Symbols used in Mathematics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838200" y="1524001"/>
            <a:ext cx="9537192" cy="2609088"/>
          </a:xfrm>
        </p:spPr>
        <p:txBody>
          <a:bodyPr/>
          <a:lstStyle/>
          <a:p>
            <a:pPr marL="0" indent="0">
              <a:buNone/>
              <a:tabLst>
                <a:tab pos="536575" algn="l"/>
              </a:tabLst>
            </a:pPr>
            <a:r>
              <a:rPr lang="en-US" altLang="en-US" dirty="0"/>
              <a:t>=   is equal to</a:t>
            </a:r>
          </a:p>
          <a:p>
            <a:pPr marL="0" indent="0">
              <a:buFont typeface="Arial" charset="0"/>
              <a:buNone/>
              <a:tabLst>
                <a:tab pos="536575" algn="l"/>
              </a:tabLst>
            </a:pPr>
            <a:r>
              <a:rPr lang="en-GB" altLang="en-US" dirty="0"/>
              <a:t>+ 	plus</a:t>
            </a:r>
          </a:p>
          <a:p>
            <a:pPr marL="0" indent="0">
              <a:buFont typeface="Arial" charset="0"/>
              <a:buNone/>
              <a:tabLst>
                <a:tab pos="536575" algn="l"/>
              </a:tabLst>
            </a:pPr>
            <a:r>
              <a:rPr lang="en-GB" altLang="en-US" dirty="0"/>
              <a:t>− 	minus</a:t>
            </a:r>
          </a:p>
          <a:p>
            <a:pPr marL="0" indent="0">
              <a:buFont typeface="Arial" charset="0"/>
              <a:buNone/>
              <a:tabLst>
                <a:tab pos="536575" algn="l"/>
              </a:tabLst>
            </a:pPr>
            <a:r>
              <a:rPr lang="en-GB" altLang="en-US" dirty="0"/>
              <a:t>× 	multiply</a:t>
            </a:r>
          </a:p>
          <a:p>
            <a:pPr marL="0" indent="0">
              <a:buFont typeface="Arial" charset="0"/>
              <a:buNone/>
              <a:tabLst>
                <a:tab pos="536575" algn="l"/>
              </a:tabLst>
            </a:pPr>
            <a:r>
              <a:rPr lang="en-GB" altLang="en-US" dirty="0"/>
              <a:t>÷ 	divide</a:t>
            </a:r>
          </a:p>
          <a:p>
            <a:pPr marL="0" indent="0">
              <a:buFont typeface="Arial" charset="0"/>
              <a:buNone/>
              <a:tabLst>
                <a:tab pos="536575" algn="l"/>
              </a:tabLst>
            </a:pPr>
            <a:r>
              <a:rPr lang="en-GB" altLang="en-US" dirty="0"/>
              <a:t>∴ 	therefore</a:t>
            </a:r>
          </a:p>
          <a:p>
            <a:pPr marL="0" indent="0">
              <a:buFont typeface="Arial" charset="0"/>
              <a:buNone/>
              <a:tabLst>
                <a:tab pos="536575" algn="l"/>
              </a:tabLst>
            </a:pPr>
            <a:r>
              <a:rPr lang="en-GB" altLang="en-US" dirty="0"/>
              <a:t>≠	is not equal 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Symbols used in Mathematics </a:t>
            </a:r>
            <a:r>
              <a:rPr lang="en-GB" altLang="en-US" sz="2800" b="0" i="1" dirty="0"/>
              <a:t>(continued)</a:t>
            </a:r>
            <a:endParaRPr lang="en-GB" altLang="en-US" sz="2800" b="0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9915525" cy="4601679"/>
          </a:xfrm>
        </p:spPr>
        <p:txBody>
          <a:bodyPr/>
          <a:lstStyle/>
          <a:p>
            <a:pPr marL="0" indent="0">
              <a:buFont typeface="Arial" charset="0"/>
              <a:buNone/>
              <a:tabLst>
                <a:tab pos="536575" algn="l"/>
              </a:tabLst>
            </a:pPr>
            <a:r>
              <a:rPr lang="en-US" altLang="en-US" dirty="0"/>
              <a:t>&gt; 	is greater than, e.g. 6 &gt; 4 (6 is greater than 4)</a:t>
            </a:r>
          </a:p>
          <a:p>
            <a:pPr marL="0" indent="0">
              <a:buFont typeface="Arial" charset="0"/>
              <a:buNone/>
              <a:tabLst>
                <a:tab pos="536575" algn="l"/>
              </a:tabLst>
            </a:pPr>
            <a:r>
              <a:rPr lang="en-US" altLang="en-US" dirty="0"/>
              <a:t>&lt; 	is smaller than, e.g. 3 &lt; 5 (3 is smaller than 5)</a:t>
            </a:r>
          </a:p>
          <a:p>
            <a:pPr marL="0" indent="0">
              <a:buFont typeface="Arial" charset="0"/>
              <a:buNone/>
              <a:tabLst>
                <a:tab pos="536575" algn="l"/>
              </a:tabLst>
            </a:pPr>
            <a:r>
              <a:rPr lang="en-US" altLang="en-US" dirty="0"/>
              <a:t>≥ 	is greater than or equal to</a:t>
            </a:r>
          </a:p>
          <a:p>
            <a:pPr marL="0" indent="0">
              <a:buFont typeface="Arial" charset="0"/>
              <a:buNone/>
              <a:tabLst>
                <a:tab pos="536575" algn="l"/>
              </a:tabLst>
            </a:pPr>
            <a:r>
              <a:rPr lang="en-US" altLang="en-US" dirty="0"/>
              <a:t>≤ 	is smaller than or equal to</a:t>
            </a:r>
          </a:p>
          <a:p>
            <a:pPr marL="0" indent="0">
              <a:buFont typeface="Arial" charset="0"/>
              <a:buNone/>
              <a:tabLst>
                <a:tab pos="536575" algn="l"/>
              </a:tabLst>
            </a:pPr>
            <a:r>
              <a:rPr lang="en-GB" altLang="en-US" dirty="0"/>
              <a:t>≯ 	is not greater than</a:t>
            </a:r>
          </a:p>
          <a:p>
            <a:pPr marL="0" indent="0">
              <a:buFont typeface="Arial" charset="0"/>
              <a:buNone/>
              <a:tabLst>
                <a:tab pos="536575" algn="l"/>
              </a:tabLst>
            </a:pPr>
            <a:r>
              <a:rPr lang="en-GB" altLang="en-US" dirty="0"/>
              <a:t>≮ 	is not smaller than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546</Words>
  <Application>Microsoft Office PowerPoint</Application>
  <PresentationFormat>Custom</PresentationFormat>
  <Paragraphs>165</Paragraphs>
  <Slides>54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Equation</vt:lpstr>
      <vt:lpstr>PowerPoint Presentation</vt:lpstr>
      <vt:lpstr>Mathematics</vt:lpstr>
      <vt:lpstr>Orientation</vt:lpstr>
      <vt:lpstr>VIDEO: The language of mathematics (Part 1)</vt:lpstr>
      <vt:lpstr>VIDEO: The language of mathematics (Part 2)</vt:lpstr>
      <vt:lpstr>VIDEO: The language of mathematics (Part 3)</vt:lpstr>
      <vt:lpstr>Mathematical notation</vt:lpstr>
      <vt:lpstr>Symbols used in Mathematics</vt:lpstr>
      <vt:lpstr>Symbols used in Mathematics (continued)</vt:lpstr>
      <vt:lpstr>Symbols used in Mathematics (continued)</vt:lpstr>
      <vt:lpstr>Symbols used in Mathematics (continued)</vt:lpstr>
      <vt:lpstr>Types of numbers</vt:lpstr>
      <vt:lpstr>The main types of numbers</vt:lpstr>
      <vt:lpstr>The main types of numbers (continued)</vt:lpstr>
      <vt:lpstr>Operations +, −, × and ÷</vt:lpstr>
      <vt:lpstr>Multiplication and division of signs</vt:lpstr>
      <vt:lpstr>The operations ×, ÷, + and − in the same expression</vt:lpstr>
      <vt:lpstr>PowerPoint Presentation</vt:lpstr>
      <vt:lpstr>Variables</vt:lpstr>
      <vt:lpstr>Variables</vt:lpstr>
      <vt:lpstr>Coefficients</vt:lpstr>
      <vt:lpstr>Coefficients</vt:lpstr>
      <vt:lpstr>Terms</vt:lpstr>
      <vt:lpstr>Terms</vt:lpstr>
      <vt:lpstr>Similar terms</vt:lpstr>
      <vt:lpstr>Similar terms</vt:lpstr>
      <vt:lpstr>Addition and subtraction of algebraic terms</vt:lpstr>
      <vt:lpstr>Addition and subtraction of algebraic terms</vt:lpstr>
      <vt:lpstr>PowerPoint Presentation</vt:lpstr>
      <vt:lpstr>Multiplication of variables</vt:lpstr>
      <vt:lpstr>Multiplication of variables</vt:lpstr>
      <vt:lpstr>Multiplication of similar terms</vt:lpstr>
      <vt:lpstr>Multiplication if coefficients differ</vt:lpstr>
      <vt:lpstr>Multiplication of terms where powers differ</vt:lpstr>
      <vt:lpstr>PowerPoint Presentation</vt:lpstr>
      <vt:lpstr>Summative 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Storer</dc:creator>
  <cp:lastModifiedBy>Promise</cp:lastModifiedBy>
  <cp:revision>182</cp:revision>
  <dcterms:created xsi:type="dcterms:W3CDTF">2016-06-09T08:18:09Z</dcterms:created>
  <dcterms:modified xsi:type="dcterms:W3CDTF">2016-09-27T11:43:21Z</dcterms:modified>
</cp:coreProperties>
</file>