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2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0" r:id="rId12"/>
    <p:sldId id="300" r:id="rId13"/>
    <p:sldId id="292" r:id="rId14"/>
    <p:sldId id="293" r:id="rId15"/>
    <p:sldId id="294" r:id="rId16"/>
    <p:sldId id="301" r:id="rId17"/>
    <p:sldId id="295" r:id="rId18"/>
    <p:sldId id="296" r:id="rId19"/>
    <p:sldId id="297" r:id="rId20"/>
    <p:sldId id="298" r:id="rId21"/>
    <p:sldId id="299" r:id="rId22"/>
    <p:sldId id="258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" initials="R" lastIdx="2" clrIdx="0">
    <p:extLst>
      <p:ext uri="{19B8F6BF-5375-455C-9EA6-DF929625EA0E}">
        <p15:presenceInfo xmlns:p15="http://schemas.microsoft.com/office/powerpoint/2012/main" userId="Rick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1" y="2497069"/>
            <a:ext cx="10553699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689679"/>
            <a:ext cx="10553699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445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" action="ppaction://hlinkshowjump?jump=lastslide"/>
              </a:rPr>
              <a:t>*see</a:t>
            </a:r>
            <a:r>
              <a:rPr lang="en-US" sz="1800" baseline="0" dirty="0">
                <a:hlinkClick r:id="" action="ppaction://hlinkshowjump?jump=lastslide"/>
              </a:rPr>
              <a:t> terms and conditions</a:t>
            </a: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BFF4C-3B70-41D8-9597-0A901C14D6AF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40568"/>
            <a:ext cx="10547351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4323751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D250E1-B93F-4E42-B9CE-4DEA553535E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93577"/>
            <a:ext cx="10547351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0" y="4325335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639DA-7ACF-4EDB-9CD5-749F9A838CB8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619" y="4455680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49" y="2064548"/>
            <a:ext cx="10523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19" y="573886"/>
            <a:ext cx="2005200" cy="294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754F8-87BD-4385-883D-13066BDF46FE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14154" y="3951325"/>
            <a:ext cx="10735733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54" y="534129"/>
            <a:ext cx="2005200" cy="3065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0F18D-7B7D-4802-9E8B-2C7DD999D5C8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7CC4-917F-4D56-98EB-741FABCF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30B8D-B7F7-4E84-838A-E87575F702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19200"/>
            <a:ext cx="10541000" cy="4975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537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2738" y="4609451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31302" y="2065530"/>
            <a:ext cx="7907093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3164" y="2851982"/>
            <a:ext cx="6683367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CE5BC-2E60-464B-AA76-72954C1D70B7}"/>
              </a:ext>
            </a:extLst>
          </p:cNvPr>
          <p:cNvSpPr txBox="1"/>
          <p:nvPr userDrawn="1"/>
        </p:nvSpPr>
        <p:spPr>
          <a:xfrm>
            <a:off x="478148" y="5686356"/>
            <a:ext cx="587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ZA" sz="1600" b="1" dirty="0"/>
              <a:t>© Troupant publishers (Pty) Ltd, 2019</a:t>
            </a:r>
          </a:p>
          <a:p>
            <a:pPr>
              <a:lnSpc>
                <a:spcPct val="100000"/>
              </a:lnSpc>
            </a:pPr>
            <a:r>
              <a:rPr lang="en-ZA" sz="1600" b="1" dirty="0"/>
              <a:t>Selected images used under licence from Shutterstock.com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FDF5F-95BA-4E6B-971E-C44F51B53AA3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365127"/>
            <a:ext cx="1054100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1285875"/>
            <a:ext cx="1054100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2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12192000" cy="54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98541" y="6324600"/>
            <a:ext cx="3693459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45" y="5441221"/>
            <a:ext cx="3396156" cy="41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5577437"/>
            <a:ext cx="720001" cy="7251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2738" y="6371016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Engineering Science N2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83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2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52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3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jp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4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66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5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58.bin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7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60.bin"/><Relationship Id="rId10" Type="http://schemas.openxmlformats.org/officeDocument/2006/relationships/image" Target="../media/image76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6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66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2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1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Engineering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7. (Continued)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12A6CAA-F3D6-40A7-872C-5E616CB5D8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736231"/>
              </p:ext>
            </p:extLst>
          </p:nvPr>
        </p:nvGraphicFramePr>
        <p:xfrm>
          <a:off x="4464774" y="1759385"/>
          <a:ext cx="2486025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12" name="Equation" r:id="rId3" imgW="1168200" imgH="431640" progId="Equation.DSMT4">
                  <p:embed/>
                </p:oleObj>
              </mc:Choice>
              <mc:Fallback>
                <p:oleObj name="Equation" r:id="rId3" imgW="1168200" imgH="431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12A6CAA-F3D6-40A7-872C-5E616CB5D8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4774" y="1759385"/>
                        <a:ext cx="2486025" cy="9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DA3CB72-DE35-4F24-A118-2746CEE2C9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747715"/>
              </p:ext>
            </p:extLst>
          </p:nvPr>
        </p:nvGraphicFramePr>
        <p:xfrm>
          <a:off x="4871241" y="2688624"/>
          <a:ext cx="17526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13" name="Equation" r:id="rId5" imgW="787320" imgH="393480" progId="Equation.DSMT4">
                  <p:embed/>
                </p:oleObj>
              </mc:Choice>
              <mc:Fallback>
                <p:oleObj name="Equation" r:id="rId5" imgW="78732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DA3CB72-DE35-4F24-A118-2746CEE2C9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1241" y="2688624"/>
                        <a:ext cx="1752600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0B46835-F10D-4257-B405-457B3B47D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559224"/>
              </p:ext>
            </p:extLst>
          </p:nvPr>
        </p:nvGraphicFramePr>
        <p:xfrm>
          <a:off x="4871241" y="3789418"/>
          <a:ext cx="3106738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14" name="Equation" r:id="rId7" imgW="1460160" imgH="203040" progId="Equation.DSMT4">
                  <p:embed/>
                </p:oleObj>
              </mc:Choice>
              <mc:Fallback>
                <p:oleObj name="Equation" r:id="rId7" imgW="146016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0B46835-F10D-4257-B405-457B3B47DF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71241" y="3789418"/>
                        <a:ext cx="3106738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434BA25-811E-48D0-844C-459D2244F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685921"/>
              </p:ext>
            </p:extLst>
          </p:nvPr>
        </p:nvGraphicFramePr>
        <p:xfrm>
          <a:off x="4845739" y="4403834"/>
          <a:ext cx="1084263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15" name="Equation" r:id="rId9" imgW="507960" imgH="203040" progId="Equation.DSMT4">
                  <p:embed/>
                </p:oleObj>
              </mc:Choice>
              <mc:Fallback>
                <p:oleObj name="Equation" r:id="rId9" imgW="50796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434BA25-811E-48D0-844C-459D2244F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45739" y="4403834"/>
                        <a:ext cx="1084263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C9DF5307-3245-4C44-BE22-3255B423E037}"/>
              </a:ext>
            </a:extLst>
          </p:cNvPr>
          <p:cNvSpPr txBox="1">
            <a:spLocks/>
          </p:cNvSpPr>
          <p:nvPr/>
        </p:nvSpPr>
        <p:spPr>
          <a:xfrm>
            <a:off x="3602385" y="1085851"/>
            <a:ext cx="4258292" cy="663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Total resistance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34F27B1-74C6-4565-AF8A-51E16F46EC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049043"/>
              </p:ext>
            </p:extLst>
          </p:nvPr>
        </p:nvGraphicFramePr>
        <p:xfrm>
          <a:off x="4145722" y="4860079"/>
          <a:ext cx="1816100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16" name="Equation" r:id="rId11" imgW="850680" imgH="419040" progId="Equation.DSMT4">
                  <p:embed/>
                </p:oleObj>
              </mc:Choice>
              <mc:Fallback>
                <p:oleObj name="Equation" r:id="rId11" imgW="85068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434BA25-811E-48D0-844C-459D2244F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45722" y="4860079"/>
                        <a:ext cx="1816100" cy="88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E0A0BAE-E4C8-41CC-A76E-D47A95766F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432266"/>
              </p:ext>
            </p:extLst>
          </p:nvPr>
        </p:nvGraphicFramePr>
        <p:xfrm>
          <a:off x="4784206" y="5818221"/>
          <a:ext cx="149066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17" name="Equation" r:id="rId13" imgW="698400" imgH="203040" progId="Equation.DSMT4">
                  <p:embed/>
                </p:oleObj>
              </mc:Choice>
              <mc:Fallback>
                <p:oleObj name="Equation" r:id="rId13" imgW="69840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34F27B1-74C6-4565-AF8A-51E16F46EC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84206" y="5818221"/>
                        <a:ext cx="1490662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042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7. (Continued)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12A6CAA-F3D6-40A7-872C-5E616CB5D8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965357"/>
              </p:ext>
            </p:extLst>
          </p:nvPr>
        </p:nvGraphicFramePr>
        <p:xfrm>
          <a:off x="2703620" y="2199521"/>
          <a:ext cx="9731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77" name="Equation" r:id="rId3" imgW="457200" imgH="177480" progId="Equation.DSMT4">
                  <p:embed/>
                </p:oleObj>
              </mc:Choice>
              <mc:Fallback>
                <p:oleObj name="Equation" r:id="rId3" imgW="45720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12A6CAA-F3D6-40A7-872C-5E616CB5D8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3620" y="2199521"/>
                        <a:ext cx="973137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DA3CB72-DE35-4F24-A118-2746CEE2C9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127927"/>
              </p:ext>
            </p:extLst>
          </p:nvPr>
        </p:nvGraphicFramePr>
        <p:xfrm>
          <a:off x="2965214" y="2732495"/>
          <a:ext cx="17240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78" name="Equation" r:id="rId5" imgW="774360" imgH="203040" progId="Equation.DSMT4">
                  <p:embed/>
                </p:oleObj>
              </mc:Choice>
              <mc:Fallback>
                <p:oleObj name="Equation" r:id="rId5" imgW="7743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DA3CB72-DE35-4F24-A118-2746CEE2C9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65214" y="2732495"/>
                        <a:ext cx="1724025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0B46835-F10D-4257-B405-457B3B47D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090180"/>
              </p:ext>
            </p:extLst>
          </p:nvPr>
        </p:nvGraphicFramePr>
        <p:xfrm>
          <a:off x="2947542" y="3289361"/>
          <a:ext cx="14319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79" name="Equation" r:id="rId7" imgW="672840" imgH="203040" progId="Equation.DSMT4">
                  <p:embed/>
                </p:oleObj>
              </mc:Choice>
              <mc:Fallback>
                <p:oleObj name="Equation" r:id="rId7" imgW="67284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0B46835-F10D-4257-B405-457B3B47DF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47542" y="3289361"/>
                        <a:ext cx="1431925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C9DF5307-3245-4C44-BE22-3255B423E037}"/>
              </a:ext>
            </a:extLst>
          </p:cNvPr>
          <p:cNvSpPr txBox="1">
            <a:spLocks/>
          </p:cNvSpPr>
          <p:nvPr/>
        </p:nvSpPr>
        <p:spPr>
          <a:xfrm>
            <a:off x="2265197" y="1219200"/>
            <a:ext cx="6259370" cy="663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Current through the resistors</a:t>
            </a:r>
          </a:p>
        </p:txBody>
      </p:sp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FB09CFF3-825B-455D-AC50-852D58FA3F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622755"/>
              </p:ext>
            </p:extLst>
          </p:nvPr>
        </p:nvGraphicFramePr>
        <p:xfrm>
          <a:off x="2577588" y="3916535"/>
          <a:ext cx="6188075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80" name="Equation" r:id="rId9" imgW="2666880" imgH="507960" progId="Equation.DSMT4">
                  <p:embed/>
                </p:oleObj>
              </mc:Choice>
              <mc:Fallback>
                <p:oleObj name="Equation" r:id="rId9" imgW="2666880" imgH="507960" progId="Equation.DSMT4">
                  <p:embed/>
                  <p:pic>
                    <p:nvPicPr>
                      <p:cNvPr id="16" name="Object 7">
                        <a:extLst>
                          <a:ext uri="{FF2B5EF4-FFF2-40B4-BE49-F238E27FC236}">
                            <a16:creationId xmlns:a16="http://schemas.microsoft.com/office/drawing/2014/main" id="{19560EF5-0E21-4BF9-933D-AF483B6B40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7588" y="3916535"/>
                        <a:ext cx="6188075" cy="117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D994E4-17BF-466B-9A58-65006B2D5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416862"/>
              </p:ext>
            </p:extLst>
          </p:nvPr>
        </p:nvGraphicFramePr>
        <p:xfrm>
          <a:off x="2619343" y="5325656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81" name="Equation" r:id="rId11" imgW="787320" imgH="203040" progId="Equation.DSMT4">
                  <p:embed/>
                </p:oleObj>
              </mc:Choice>
              <mc:Fallback>
                <p:oleObj name="Equation" r:id="rId11" imgW="78732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9254AED-062E-4533-BE20-9DCB3E8886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19343" y="5325656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85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7b) (Continued)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434BA25-811E-48D0-844C-459D2244F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719614"/>
              </p:ext>
            </p:extLst>
          </p:nvPr>
        </p:nvGraphicFramePr>
        <p:xfrm>
          <a:off x="4852799" y="1219200"/>
          <a:ext cx="1003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86" name="Equation" r:id="rId3" imgW="469800" imgH="431640" progId="Equation.DSMT4">
                  <p:embed/>
                </p:oleObj>
              </mc:Choice>
              <mc:Fallback>
                <p:oleObj name="Equation" r:id="rId3" imgW="469800" imgH="4316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434BA25-811E-48D0-844C-459D2244F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2799" y="1219200"/>
                        <a:ext cx="10033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56AE5F6-E112-44F4-A62E-606C67595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422731"/>
              </p:ext>
            </p:extLst>
          </p:nvPr>
        </p:nvGraphicFramePr>
        <p:xfrm>
          <a:off x="5116118" y="2180983"/>
          <a:ext cx="1165225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87" name="Equation" r:id="rId5" imgW="545760" imgH="393480" progId="Equation.DSMT4">
                  <p:embed/>
                </p:oleObj>
              </mc:Choice>
              <mc:Fallback>
                <p:oleObj name="Equation" r:id="rId5" imgW="54576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56AE5F6-E112-44F4-A62E-606C67595C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16118" y="2180983"/>
                        <a:ext cx="1165225" cy="833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C18DC7F-4527-4A59-AD3B-3D4BD6FEFE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621567"/>
              </p:ext>
            </p:extLst>
          </p:nvPr>
        </p:nvGraphicFramePr>
        <p:xfrm>
          <a:off x="5116116" y="3139031"/>
          <a:ext cx="14081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88" name="Equation" r:id="rId7" imgW="660240" imgH="203040" progId="Equation.DSMT4">
                  <p:embed/>
                </p:oleObj>
              </mc:Choice>
              <mc:Fallback>
                <p:oleObj name="Equation" r:id="rId7" imgW="66024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C18DC7F-4527-4A59-AD3B-3D4BD6FEFE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16116" y="3139031"/>
                        <a:ext cx="1408112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B5D78E5-CDC5-4A1F-B747-366D112BBC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957516"/>
              </p:ext>
            </p:extLst>
          </p:nvPr>
        </p:nvGraphicFramePr>
        <p:xfrm>
          <a:off x="5130715" y="4680283"/>
          <a:ext cx="1163637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89" name="Equation" r:id="rId9" imgW="545760" imgH="393480" progId="Equation.DSMT4">
                  <p:embed/>
                </p:oleObj>
              </mc:Choice>
              <mc:Fallback>
                <p:oleObj name="Equation" r:id="rId9" imgW="545760" imgH="393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12A6CAA-F3D6-40A7-872C-5E616CB5D8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30715" y="4680283"/>
                        <a:ext cx="1163637" cy="83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1757137-A71C-45AD-B0B0-515CD68478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847896"/>
              </p:ext>
            </p:extLst>
          </p:nvPr>
        </p:nvGraphicFramePr>
        <p:xfrm>
          <a:off x="5152735" y="5609869"/>
          <a:ext cx="15398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90" name="Equation" r:id="rId11" imgW="723600" imgH="203040" progId="Equation.DSMT4">
                  <p:embed/>
                </p:oleObj>
              </mc:Choice>
              <mc:Fallback>
                <p:oleObj name="Equation" r:id="rId11" imgW="72360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0B46835-F10D-4257-B405-457B3B47DF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52735" y="5609869"/>
                        <a:ext cx="153987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050D53A-4DE2-4AAE-8852-0A3693DD5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306812"/>
              </p:ext>
            </p:extLst>
          </p:nvPr>
        </p:nvGraphicFramePr>
        <p:xfrm>
          <a:off x="4826294" y="3726679"/>
          <a:ext cx="1084263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91" name="Equation" r:id="rId13" imgW="507960" imgH="431640" progId="Equation.DSMT4">
                  <p:embed/>
                </p:oleObj>
              </mc:Choice>
              <mc:Fallback>
                <p:oleObj name="Equation" r:id="rId13" imgW="50796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D4AF78A-B87F-4BD9-B6EC-5764277F45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26294" y="3726679"/>
                        <a:ext cx="1084263" cy="90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92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7b) (Continued)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434BA25-811E-48D0-844C-459D2244F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246382"/>
              </p:ext>
            </p:extLst>
          </p:nvPr>
        </p:nvGraphicFramePr>
        <p:xfrm>
          <a:off x="4573606" y="1219200"/>
          <a:ext cx="10572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82" name="Equation" r:id="rId3" imgW="495000" imgH="431640" progId="Equation.DSMT4">
                  <p:embed/>
                </p:oleObj>
              </mc:Choice>
              <mc:Fallback>
                <p:oleObj name="Equation" r:id="rId3" imgW="495000" imgH="4316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434BA25-811E-48D0-844C-459D2244F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3606" y="1219200"/>
                        <a:ext cx="105727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56AE5F6-E112-44F4-A62E-606C67595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663164"/>
              </p:ext>
            </p:extLst>
          </p:nvPr>
        </p:nvGraphicFramePr>
        <p:xfrm>
          <a:off x="4820704" y="2174854"/>
          <a:ext cx="1165225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83" name="Equation" r:id="rId5" imgW="545760" imgH="393480" progId="Equation.DSMT4">
                  <p:embed/>
                </p:oleObj>
              </mc:Choice>
              <mc:Fallback>
                <p:oleObj name="Equation" r:id="rId5" imgW="54576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56AE5F6-E112-44F4-A62E-606C67595C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0704" y="2174854"/>
                        <a:ext cx="1165225" cy="833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C18DC7F-4527-4A59-AD3B-3D4BD6FEFE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149325"/>
              </p:ext>
            </p:extLst>
          </p:nvPr>
        </p:nvGraphicFramePr>
        <p:xfrm>
          <a:off x="4796891" y="3072781"/>
          <a:ext cx="14636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84" name="Equation" r:id="rId7" imgW="685800" imgH="203040" progId="Equation.DSMT4">
                  <p:embed/>
                </p:oleObj>
              </mc:Choice>
              <mc:Fallback>
                <p:oleObj name="Equation" r:id="rId7" imgW="68580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C18DC7F-4527-4A59-AD3B-3D4BD6FEFE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96891" y="3072781"/>
                        <a:ext cx="1463675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744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120831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8. A circuit consists of two parallel resistors of 4 ohms each, which in turn are connected in series with a resistor of 6 ohms. Calculate the total resistance of the circuit.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FBA2274-408D-4D89-BB5B-47B6B8236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296012"/>
              </p:ext>
            </p:extLst>
          </p:nvPr>
        </p:nvGraphicFramePr>
        <p:xfrm>
          <a:off x="1381300" y="3944592"/>
          <a:ext cx="1082675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96" name="Equation" r:id="rId3" imgW="507960" imgH="393480" progId="Equation.DSMT4">
                  <p:embed/>
                </p:oleObj>
              </mc:Choice>
              <mc:Fallback>
                <p:oleObj name="Equation" r:id="rId3" imgW="507960" imgH="393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12A6CAA-F3D6-40A7-872C-5E616CB5D8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1300" y="3944592"/>
                        <a:ext cx="1082675" cy="833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A3D7497-91EE-4D43-95F5-BF48C3110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509770"/>
              </p:ext>
            </p:extLst>
          </p:nvPr>
        </p:nvGraphicFramePr>
        <p:xfrm>
          <a:off x="1381300" y="4846740"/>
          <a:ext cx="18383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97" name="Equation" r:id="rId5" imgW="863280" imgH="203040" progId="Equation.DSMT4">
                  <p:embed/>
                </p:oleObj>
              </mc:Choice>
              <mc:Fallback>
                <p:oleObj name="Equation" r:id="rId5" imgW="86328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0B46835-F10D-4257-B405-457B3B47DF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1300" y="4846740"/>
                        <a:ext cx="1838325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4DABE03-FCDD-4DE4-B232-E939D639F3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024776"/>
              </p:ext>
            </p:extLst>
          </p:nvPr>
        </p:nvGraphicFramePr>
        <p:xfrm>
          <a:off x="1381299" y="5495508"/>
          <a:ext cx="7874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98" name="Equation" r:id="rId7" imgW="368280" imgH="203040" progId="Equation.DSMT4">
                  <p:embed/>
                </p:oleObj>
              </mc:Choice>
              <mc:Fallback>
                <p:oleObj name="Equation" r:id="rId7" imgW="36828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434BA25-811E-48D0-844C-459D2244F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81299" y="5495508"/>
                        <a:ext cx="787400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7554D2C-8A68-4EF0-B4D0-3EBEA779A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891058"/>
              </p:ext>
            </p:extLst>
          </p:nvPr>
        </p:nvGraphicFramePr>
        <p:xfrm>
          <a:off x="508000" y="2961481"/>
          <a:ext cx="227647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99" name="Equation" r:id="rId9" imgW="1066680" imgH="444240" progId="Equation.DSMT4">
                  <p:embed/>
                </p:oleObj>
              </mc:Choice>
              <mc:Fallback>
                <p:oleObj name="Equation" r:id="rId9" imgW="1066680" imgH="4442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D4AF78A-B87F-4BD9-B6EC-5764277F45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000" y="2961481"/>
                        <a:ext cx="2276475" cy="935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9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FBA2274-408D-4D89-BB5B-47B6B8236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183476"/>
              </p:ext>
            </p:extLst>
          </p:nvPr>
        </p:nvGraphicFramePr>
        <p:xfrm>
          <a:off x="1486143" y="4298187"/>
          <a:ext cx="97472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5" name="Equation" r:id="rId3" imgW="457200" imgH="177480" progId="Equation.DSMT4">
                  <p:embed/>
                </p:oleObj>
              </mc:Choice>
              <mc:Fallback>
                <p:oleObj name="Equation" r:id="rId3" imgW="45720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FBA2274-408D-4D89-BB5B-47B6B8236C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6143" y="4298187"/>
                        <a:ext cx="974725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7554D2C-8A68-4EF0-B4D0-3EBEA779A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822947"/>
              </p:ext>
            </p:extLst>
          </p:nvPr>
        </p:nvGraphicFramePr>
        <p:xfrm>
          <a:off x="820185" y="3614751"/>
          <a:ext cx="24130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6" name="Equation" r:id="rId5" imgW="1130040" imgH="241200" progId="Equation.DSMT4">
                  <p:embed/>
                </p:oleObj>
              </mc:Choice>
              <mc:Fallback>
                <p:oleObj name="Equation" r:id="rId5" imgW="1130040" imgH="241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7554D2C-8A68-4EF0-B4D0-3EBEA779A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0185" y="3614751"/>
                        <a:ext cx="2413000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CC73A92-17E2-4907-816B-9207541AB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377117"/>
              </p:ext>
            </p:extLst>
          </p:nvPr>
        </p:nvGraphicFramePr>
        <p:xfrm>
          <a:off x="508000" y="1871039"/>
          <a:ext cx="1954213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7" name="Equation" r:id="rId7" imgW="914400" imgH="419040" progId="Equation.DSMT4">
                  <p:embed/>
                </p:oleObj>
              </mc:Choice>
              <mc:Fallback>
                <p:oleObj name="Equation" r:id="rId7" imgW="91440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3850D9FB-D1AE-45AD-8674-D4A77AC5B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8000" y="1871039"/>
                        <a:ext cx="1954213" cy="88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D9D8717-9415-4AC3-91C2-C4B9F458F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72218"/>
              </p:ext>
            </p:extLst>
          </p:nvPr>
        </p:nvGraphicFramePr>
        <p:xfrm>
          <a:off x="1592505" y="2862484"/>
          <a:ext cx="8683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8" name="Equation" r:id="rId9" imgW="406080" imgH="164880" progId="Equation.DSMT4">
                  <p:embed/>
                </p:oleObj>
              </mc:Choice>
              <mc:Fallback>
                <p:oleObj name="Equation" r:id="rId9" imgW="406080" imgH="1648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FF9AD36-994A-4803-BE79-31C9546CC5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2505" y="2862484"/>
                        <a:ext cx="868363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A1B1340-0FDF-49CF-90F3-B6653CD5A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996245"/>
              </p:ext>
            </p:extLst>
          </p:nvPr>
        </p:nvGraphicFramePr>
        <p:xfrm>
          <a:off x="1514271" y="4884112"/>
          <a:ext cx="8382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39" name="Equation" r:id="rId11" imgW="393480" imgH="177480" progId="Equation.DSMT4">
                  <p:embed/>
                </p:oleObj>
              </mc:Choice>
              <mc:Fallback>
                <p:oleObj name="Equation" r:id="rId11" imgW="39348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FBA2274-408D-4D89-BB5B-47B6B8236C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14271" y="4884112"/>
                        <a:ext cx="838200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01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 Resistivity">
            <a:hlinkClick r:id="" action="ppaction://media"/>
            <a:extLst>
              <a:ext uri="{FF2B5EF4-FFF2-40B4-BE49-F238E27FC236}">
                <a16:creationId xmlns:a16="http://schemas.microsoft.com/office/drawing/2014/main" id="{17941C9C-B525-4E2F-8F34-2E24A094F2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D5264F-9586-402A-A95F-637B53B6213E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85ED4-F855-4C46-86B6-B0747BF8D4A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0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0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084882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9. Calculate the resistance of a copper conductor with a cross-sectional area of 2 × 10</a:t>
            </a:r>
            <a:r>
              <a:rPr lang="en-ZA" baseline="30000" dirty="0"/>
              <a:t>–6</a:t>
            </a:r>
            <a:r>
              <a:rPr lang="en-ZA" dirty="0"/>
              <a:t> m</a:t>
            </a:r>
            <a:r>
              <a:rPr lang="en-ZA" baseline="30000" dirty="0"/>
              <a:t>2</a:t>
            </a:r>
            <a:r>
              <a:rPr lang="en-ZA" dirty="0"/>
              <a:t>. The length of the conductor is 105 m. The resistivity of the conductor is 0,02 </a:t>
            </a:r>
            <a:r>
              <a:rPr lang="en-ZA" dirty="0" err="1"/>
              <a:t>μΩ.m</a:t>
            </a:r>
            <a:r>
              <a:rPr lang="en-ZA" dirty="0"/>
              <a:t>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EB0657-EBC9-4DC9-AB0E-796A2CAB5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30180"/>
              </p:ext>
            </p:extLst>
          </p:nvPr>
        </p:nvGraphicFramePr>
        <p:xfrm>
          <a:off x="3016244" y="3999853"/>
          <a:ext cx="1069966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49" name="Equation" r:id="rId3" imgW="469800" imgH="393480" progId="Equation.DSMT4">
                  <p:embed/>
                </p:oleObj>
              </mc:Choice>
              <mc:Fallback>
                <p:oleObj name="Equation" r:id="rId3" imgW="469800" imgH="393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D9D8717-9415-4AC3-91C2-C4B9F458F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6244" y="3999853"/>
                        <a:ext cx="1069966" cy="88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3E4B7C8-4DD5-48AD-B855-08E336D74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363584"/>
              </p:ext>
            </p:extLst>
          </p:nvPr>
        </p:nvGraphicFramePr>
        <p:xfrm>
          <a:off x="3345238" y="4876207"/>
          <a:ext cx="2525473" cy="89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50" name="Equation" r:id="rId5" imgW="1168200" imgH="419040" progId="Equation.DSMT4">
                  <p:embed/>
                </p:oleObj>
              </mc:Choice>
              <mc:Fallback>
                <p:oleObj name="Equation" r:id="rId5" imgW="1168200" imgH="419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DEB0657-EBC9-4DC9-AB0E-796A2CAB5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5238" y="4876207"/>
                        <a:ext cx="2525473" cy="896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13061B4-3AFF-455D-B7DF-4D5D8D6233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512529"/>
              </p:ext>
            </p:extLst>
          </p:nvPr>
        </p:nvGraphicFramePr>
        <p:xfrm>
          <a:off x="3347551" y="5930142"/>
          <a:ext cx="1249362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51" name="Equation" r:id="rId7" imgW="583920" imgH="203040" progId="Equation.DSMT4">
                  <p:embed/>
                </p:oleObj>
              </mc:Choice>
              <mc:Fallback>
                <p:oleObj name="Equation" r:id="rId7" imgW="58392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3E4B7C8-4DD5-48AD-B855-08E336D746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47551" y="5930142"/>
                        <a:ext cx="1249362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649A83F1-37FE-4F28-9E76-C3D149F0FF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285420"/>
              </p:ext>
            </p:extLst>
          </p:nvPr>
        </p:nvGraphicFramePr>
        <p:xfrm>
          <a:off x="1997769" y="2712762"/>
          <a:ext cx="5251173" cy="1310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52" name="Equation" r:id="rId9" imgW="2247840" imgH="558720" progId="Equation.DSMT4">
                  <p:embed/>
                </p:oleObj>
              </mc:Choice>
              <mc:Fallback>
                <p:oleObj name="Equation" r:id="rId9" imgW="2247840" imgH="55872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4CB968A2-534B-4B0E-B560-850C54ED85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769" y="2712762"/>
                        <a:ext cx="5251173" cy="1310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91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Calculate the diameter of a 5 km conductor with a resistance of 45 Ω if its resistivity is 0,018 × 10</a:t>
            </a:r>
            <a:r>
              <a:rPr lang="en-ZA" baseline="30000" dirty="0"/>
              <a:t>–6</a:t>
            </a:r>
            <a:r>
              <a:rPr lang="en-ZA" dirty="0"/>
              <a:t> </a:t>
            </a:r>
            <a:r>
              <a:rPr lang="en-ZA" dirty="0" err="1"/>
              <a:t>Ω.m</a:t>
            </a:r>
            <a:endParaRPr lang="en-ZA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EB0657-EBC9-4DC9-AB0E-796A2CAB5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451709"/>
              </p:ext>
            </p:extLst>
          </p:nvPr>
        </p:nvGraphicFramePr>
        <p:xfrm>
          <a:off x="2719180" y="3156895"/>
          <a:ext cx="1110906" cy="921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58" name="Equation" r:id="rId3" imgW="469800" imgH="393480" progId="Equation.DSMT4">
                  <p:embed/>
                </p:oleObj>
              </mc:Choice>
              <mc:Fallback>
                <p:oleObj name="Equation" r:id="rId3" imgW="46980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DEB0657-EBC9-4DC9-AB0E-796A2CAB5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9180" y="3156895"/>
                        <a:ext cx="1110906" cy="921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3E4B7C8-4DD5-48AD-B855-08E336D74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347784"/>
              </p:ext>
            </p:extLst>
          </p:nvPr>
        </p:nvGraphicFramePr>
        <p:xfrm>
          <a:off x="2096260" y="4032987"/>
          <a:ext cx="1760510" cy="931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59" name="Equation" r:id="rId5" imgW="736560" imgH="393480" progId="Equation.DSMT4">
                  <p:embed/>
                </p:oleObj>
              </mc:Choice>
              <mc:Fallback>
                <p:oleObj name="Equation" r:id="rId5" imgW="73656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3E4B7C8-4DD5-48AD-B855-08E336D746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6260" y="4032987"/>
                        <a:ext cx="1760510" cy="931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13061B4-3AFF-455D-B7DF-4D5D8D6233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806726"/>
              </p:ext>
            </p:extLst>
          </p:nvPr>
        </p:nvGraphicFramePr>
        <p:xfrm>
          <a:off x="3055937" y="4991212"/>
          <a:ext cx="2993510" cy="931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60" name="Equation" r:id="rId7" imgW="1333440" imgH="419040" progId="Equation.DSMT4">
                  <p:embed/>
                </p:oleObj>
              </mc:Choice>
              <mc:Fallback>
                <p:oleObj name="Equation" r:id="rId7" imgW="1333440" imgH="419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13061B4-3AFF-455D-B7DF-4D5D8D6233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55937" y="4991212"/>
                        <a:ext cx="2993510" cy="931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6BC251CB-9EB1-467D-B32C-D11E3852FC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894668"/>
              </p:ext>
            </p:extLst>
          </p:nvPr>
        </p:nvGraphicFramePr>
        <p:xfrm>
          <a:off x="2169974" y="1521441"/>
          <a:ext cx="3926026" cy="1636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61" name="Equation" r:id="rId9" imgW="1803240" imgH="749160" progId="Equation.DSMT4">
                  <p:embed/>
                </p:oleObj>
              </mc:Choice>
              <mc:Fallback>
                <p:oleObj name="Equation" r:id="rId9" imgW="1803240" imgH="749160" progId="Equation.DSMT4">
                  <p:embed/>
                  <p:pic>
                    <p:nvPicPr>
                      <p:cNvPr id="11" name="Object 7">
                        <a:extLst>
                          <a:ext uri="{FF2B5EF4-FFF2-40B4-BE49-F238E27FC236}">
                            <a16:creationId xmlns:a16="http://schemas.microsoft.com/office/drawing/2014/main" id="{649A83F1-37FE-4F28-9E76-C3D149F0FF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9974" y="1521441"/>
                        <a:ext cx="3926026" cy="16366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685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7554D2C-8A68-4EF0-B4D0-3EBEA779A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601933"/>
              </p:ext>
            </p:extLst>
          </p:nvPr>
        </p:nvGraphicFramePr>
        <p:xfrm>
          <a:off x="2573062" y="2835795"/>
          <a:ext cx="1316452" cy="946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0" name="Equation" r:id="rId3" imgW="571320" imgH="419040" progId="Equation.DSMT4">
                  <p:embed/>
                </p:oleObj>
              </mc:Choice>
              <mc:Fallback>
                <p:oleObj name="Equation" r:id="rId3" imgW="57132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7554D2C-8A68-4EF0-B4D0-3EBEA779A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062" y="2835795"/>
                        <a:ext cx="1316452" cy="946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D9D8717-9415-4AC3-91C2-C4B9F458F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451723"/>
              </p:ext>
            </p:extLst>
          </p:nvPr>
        </p:nvGraphicFramePr>
        <p:xfrm>
          <a:off x="3297653" y="3857721"/>
          <a:ext cx="1112837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1" name="Equation" r:id="rId5" imgW="520560" imgH="203040" progId="Equation.DSMT4">
                  <p:embed/>
                </p:oleObj>
              </mc:Choice>
              <mc:Fallback>
                <p:oleObj name="Equation" r:id="rId5" imgW="520560" imgH="2030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D9D8717-9415-4AC3-91C2-C4B9F458F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97653" y="3857721"/>
                        <a:ext cx="1112837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EB0657-EBC9-4DC9-AB0E-796A2CAB5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503060"/>
              </p:ext>
            </p:extLst>
          </p:nvPr>
        </p:nvGraphicFramePr>
        <p:xfrm>
          <a:off x="2364928" y="4487451"/>
          <a:ext cx="2360271" cy="535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2" name="Equation" r:id="rId7" imgW="1054080" imgH="241200" progId="Equation.DSMT4">
                  <p:embed/>
                </p:oleObj>
              </mc:Choice>
              <mc:Fallback>
                <p:oleObj name="Equation" r:id="rId7" imgW="1054080" imgH="241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DEB0657-EBC9-4DC9-AB0E-796A2CAB5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64928" y="4487451"/>
                        <a:ext cx="2360271" cy="535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3E4B7C8-4DD5-48AD-B855-08E336D74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586631"/>
              </p:ext>
            </p:extLst>
          </p:nvPr>
        </p:nvGraphicFramePr>
        <p:xfrm>
          <a:off x="3284640" y="5225255"/>
          <a:ext cx="1782530" cy="462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3" name="Equation" r:id="rId9" imgW="774360" imgH="203040" progId="Equation.DSMT4">
                  <p:embed/>
                </p:oleObj>
              </mc:Choice>
              <mc:Fallback>
                <p:oleObj name="Equation" r:id="rId9" imgW="77436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3E4B7C8-4DD5-48AD-B855-08E336D746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84640" y="5225255"/>
                        <a:ext cx="1782530" cy="462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812B694-BC1F-4B85-915A-3EBFC6AE0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606182"/>
              </p:ext>
            </p:extLst>
          </p:nvPr>
        </p:nvGraphicFramePr>
        <p:xfrm>
          <a:off x="3368990" y="1550396"/>
          <a:ext cx="1898629" cy="462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4" name="Equation" r:id="rId11" imgW="825480" imgH="203040" progId="Equation.DSMT4">
                  <p:embed/>
                </p:oleObj>
              </mc:Choice>
              <mc:Fallback>
                <p:oleObj name="Equation" r:id="rId11" imgW="82548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812B694-BC1F-4B85-915A-3EBFC6AE0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68990" y="1550396"/>
                        <a:ext cx="1898629" cy="462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E499ED9-22FA-4191-A2EF-32BAE4D94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36920"/>
              </p:ext>
            </p:extLst>
          </p:nvPr>
        </p:nvGraphicFramePr>
        <p:xfrm>
          <a:off x="3342486" y="2134181"/>
          <a:ext cx="1316453" cy="43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5" name="Equation" r:id="rId13" imgW="571320" imgH="190440" progId="Equation.DSMT4">
                  <p:embed/>
                </p:oleObj>
              </mc:Choice>
              <mc:Fallback>
                <p:oleObj name="Equation" r:id="rId13" imgW="571320" imgH="1904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499ED9-22FA-4191-A2EF-32BAE4D945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42486" y="2134181"/>
                        <a:ext cx="1316453" cy="434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7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BADE-0BC7-4675-A212-B83821A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Electricity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78107-3A0C-4365-BCF2-69E68CAE7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9</a:t>
            </a:r>
          </a:p>
        </p:txBody>
      </p:sp>
    </p:spTree>
    <p:extLst>
      <p:ext uri="{BB962C8B-B14F-4D97-AF65-F5344CB8AC3E}">
        <p14:creationId xmlns:p14="http://schemas.microsoft.com/office/powerpoint/2010/main" val="214770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71905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11. Calculate the resistivity of a conductor with a length of 4 km, resistance of 4 Ω and diameter of 3 mm.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3E4B7C8-4DD5-48AD-B855-08E336D74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470418"/>
              </p:ext>
            </p:extLst>
          </p:nvPr>
        </p:nvGraphicFramePr>
        <p:xfrm>
          <a:off x="2536687" y="3575181"/>
          <a:ext cx="1226930" cy="910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2" name="Equation" r:id="rId3" imgW="558720" imgH="419040" progId="Equation.DSMT4">
                  <p:embed/>
                </p:oleObj>
              </mc:Choice>
              <mc:Fallback>
                <p:oleObj name="Equation" r:id="rId3" imgW="55872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3E4B7C8-4DD5-48AD-B855-08E336D746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6687" y="3575181"/>
                        <a:ext cx="1226930" cy="910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812B694-BC1F-4B85-915A-3EBFC6AE0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036955"/>
              </p:ext>
            </p:extLst>
          </p:nvPr>
        </p:nvGraphicFramePr>
        <p:xfrm>
          <a:off x="2763734" y="4500484"/>
          <a:ext cx="1967292" cy="1004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3" name="Equation" r:id="rId5" imgW="812520" imgH="419040" progId="Equation.DSMT4">
                  <p:embed/>
                </p:oleObj>
              </mc:Choice>
              <mc:Fallback>
                <p:oleObj name="Equation" r:id="rId5" imgW="812520" imgH="419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812B694-BC1F-4B85-915A-3EBFC6AE0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3734" y="4500484"/>
                        <a:ext cx="1967292" cy="1004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E499ED9-22FA-4191-A2EF-32BAE4D94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729885"/>
              </p:ext>
            </p:extLst>
          </p:nvPr>
        </p:nvGraphicFramePr>
        <p:xfrm>
          <a:off x="2763734" y="5584304"/>
          <a:ext cx="2363788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4" name="Equation" r:id="rId7" imgW="1104840" imgH="228600" progId="Equation.DSMT4">
                  <p:embed/>
                </p:oleObj>
              </mc:Choice>
              <mc:Fallback>
                <p:oleObj name="Equation" r:id="rId7" imgW="110484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499ED9-22FA-4191-A2EF-32BAE4D945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63734" y="5584304"/>
                        <a:ext cx="2363788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D3633C18-ADC6-4410-8BD6-11A17A4874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497101"/>
              </p:ext>
            </p:extLst>
          </p:nvPr>
        </p:nvGraphicFramePr>
        <p:xfrm>
          <a:off x="2125457" y="1938339"/>
          <a:ext cx="2959100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5" name="Equation" r:id="rId9" imgW="1358640" imgH="736560" progId="Equation.DSMT4">
                  <p:embed/>
                </p:oleObj>
              </mc:Choice>
              <mc:Fallback>
                <p:oleObj name="Equation" r:id="rId9" imgW="1358640" imgH="736560" progId="Equation.DSMT4">
                  <p:embed/>
                  <p:pic>
                    <p:nvPicPr>
                      <p:cNvPr id="11" name="Object 7">
                        <a:extLst>
                          <a:ext uri="{FF2B5EF4-FFF2-40B4-BE49-F238E27FC236}">
                            <a16:creationId xmlns:a16="http://schemas.microsoft.com/office/drawing/2014/main" id="{6BC251CB-9EB1-467D-B32C-D11E3852FC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457" y="1938339"/>
                        <a:ext cx="2959100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6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11. (Continued)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7554D2C-8A68-4EF0-B4D0-3EBEA779A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651834"/>
              </p:ext>
            </p:extLst>
          </p:nvPr>
        </p:nvGraphicFramePr>
        <p:xfrm>
          <a:off x="2526340" y="1772266"/>
          <a:ext cx="1095044" cy="89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18" name="Equation" r:id="rId3" imgW="469800" imgH="393480" progId="Equation.DSMT4">
                  <p:embed/>
                </p:oleObj>
              </mc:Choice>
              <mc:Fallback>
                <p:oleObj name="Equation" r:id="rId3" imgW="4698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7554D2C-8A68-4EF0-B4D0-3EBEA779A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6340" y="1772266"/>
                        <a:ext cx="1095044" cy="897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D9D8717-9415-4AC3-91C2-C4B9F458F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285487"/>
              </p:ext>
            </p:extLst>
          </p:nvPr>
        </p:nvGraphicFramePr>
        <p:xfrm>
          <a:off x="2376150" y="2708900"/>
          <a:ext cx="1520329" cy="89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19" name="Equation" r:id="rId5" imgW="660240" imgH="393480" progId="Equation.DSMT4">
                  <p:embed/>
                </p:oleObj>
              </mc:Choice>
              <mc:Fallback>
                <p:oleObj name="Equation" r:id="rId5" imgW="660240" imgH="393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D9D8717-9415-4AC3-91C2-C4B9F458F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76150" y="2708900"/>
                        <a:ext cx="1520329" cy="897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EB0657-EBC9-4DC9-AB0E-796A2CAB5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519903"/>
              </p:ext>
            </p:extLst>
          </p:nvPr>
        </p:nvGraphicFramePr>
        <p:xfrm>
          <a:off x="3015775" y="3711794"/>
          <a:ext cx="23907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0" name="Equation" r:id="rId7" imgW="1117440" imgH="419040" progId="Equation.DSMT4">
                  <p:embed/>
                </p:oleObj>
              </mc:Choice>
              <mc:Fallback>
                <p:oleObj name="Equation" r:id="rId7" imgW="1117440" imgH="419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DEB0657-EBC9-4DC9-AB0E-796A2CAB5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15775" y="3711794"/>
                        <a:ext cx="239077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3E4B7C8-4DD5-48AD-B855-08E336D74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774003"/>
              </p:ext>
            </p:extLst>
          </p:nvPr>
        </p:nvGraphicFramePr>
        <p:xfrm>
          <a:off x="3055531" y="4791827"/>
          <a:ext cx="2043563" cy="49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1" name="Equation" r:id="rId9" imgW="939600" imgH="228600" progId="Equation.DSMT4">
                  <p:embed/>
                </p:oleObj>
              </mc:Choice>
              <mc:Fallback>
                <p:oleObj name="Equation" r:id="rId9" imgW="93960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3E4B7C8-4DD5-48AD-B855-08E336D746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55531" y="4791827"/>
                        <a:ext cx="2043563" cy="491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80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6E343-8C90-47CA-923B-74E5659E8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Test your knowledge of this module by completing the summative activity on page 225 of your Student’s Book.</a:t>
            </a:r>
          </a:p>
        </p:txBody>
      </p:sp>
    </p:spTree>
    <p:extLst>
      <p:ext uri="{BB962C8B-B14F-4D97-AF65-F5344CB8AC3E}">
        <p14:creationId xmlns:p14="http://schemas.microsoft.com/office/powerpoint/2010/main" val="2060990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2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 Calculating Resistance">
            <a:hlinkClick r:id="" action="ppaction://media"/>
            <a:extLst>
              <a:ext uri="{FF2B5EF4-FFF2-40B4-BE49-F238E27FC236}">
                <a16:creationId xmlns:a16="http://schemas.microsoft.com/office/drawing/2014/main" id="{497BF136-AD7C-4EA1-874A-D96FA35A96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073D4E-1E16-408D-B8C7-FE7038450E0B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82D3C-7EE8-4C03-A9E5-69CB814C53C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3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Calculate the total resistance of resistors shown in the following circuits: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0A6ED-AE34-47B1-83A0-0BD30E94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242" y="1678453"/>
            <a:ext cx="4061517" cy="3501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E2A678-4697-4E70-8046-DE4A9683BC7C}"/>
              </a:ext>
            </a:extLst>
          </p:cNvPr>
          <p:cNvSpPr txBox="1"/>
          <p:nvPr/>
        </p:nvSpPr>
        <p:spPr>
          <a:xfrm>
            <a:off x="5645427" y="1704957"/>
            <a:ext cx="116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baseline="-25000" dirty="0"/>
              <a:t>1</a:t>
            </a:r>
            <a:r>
              <a:rPr lang="en-ZA" sz="2000" dirty="0"/>
              <a:t> = 3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0C79D-B711-488F-925C-A2218D81EF1A}"/>
              </a:ext>
            </a:extLst>
          </p:cNvPr>
          <p:cNvSpPr txBox="1"/>
          <p:nvPr/>
        </p:nvSpPr>
        <p:spPr>
          <a:xfrm>
            <a:off x="5645427" y="2920843"/>
            <a:ext cx="116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i="1" baseline="-25000" dirty="0"/>
              <a:t>2</a:t>
            </a:r>
            <a:r>
              <a:rPr lang="en-ZA" sz="2000" dirty="0"/>
              <a:t> = 4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16CF6-82DA-427E-82D6-CCB03F2C1F30}"/>
              </a:ext>
            </a:extLst>
          </p:cNvPr>
          <p:cNvSpPr txBox="1"/>
          <p:nvPr/>
        </p:nvSpPr>
        <p:spPr>
          <a:xfrm>
            <a:off x="5645426" y="4129707"/>
            <a:ext cx="116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i="1" baseline="-25000" dirty="0"/>
              <a:t>3</a:t>
            </a:r>
            <a:r>
              <a:rPr lang="en-ZA" sz="2000" dirty="0"/>
              <a:t> = 8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38441-06D9-40D1-A470-66CB45F57B3B}"/>
              </a:ext>
            </a:extLst>
          </p:cNvPr>
          <p:cNvSpPr txBox="1"/>
          <p:nvPr/>
        </p:nvSpPr>
        <p:spPr>
          <a:xfrm>
            <a:off x="4065241" y="5462514"/>
            <a:ext cx="4061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200" dirty="0"/>
              <a:t>Figure: Three resistors in parallel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63C528-AC8F-46E8-AE12-707AC1485C9A}"/>
              </a:ext>
            </a:extLst>
          </p:cNvPr>
          <p:cNvSpPr txBox="1">
            <a:spLocks/>
          </p:cNvSpPr>
          <p:nvPr/>
        </p:nvSpPr>
        <p:spPr>
          <a:xfrm>
            <a:off x="2143124" y="1451471"/>
            <a:ext cx="891625" cy="907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7040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3a) (Continued)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855E9E-5440-45DC-82A6-0DA90B6BC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220267"/>
              </p:ext>
            </p:extLst>
          </p:nvPr>
        </p:nvGraphicFramePr>
        <p:xfrm>
          <a:off x="4359597" y="1420403"/>
          <a:ext cx="2599576" cy="96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5" name="Equation" r:id="rId3" imgW="1168200" imgH="431640" progId="Equation.DSMT4">
                  <p:embed/>
                </p:oleObj>
              </mc:Choice>
              <mc:Fallback>
                <p:oleObj name="Equation" r:id="rId3" imgW="1168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9597" y="1420403"/>
                        <a:ext cx="2599576" cy="96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12A6CAA-F3D6-40A7-872C-5E616CB5D8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79148"/>
              </p:ext>
            </p:extLst>
          </p:nvPr>
        </p:nvGraphicFramePr>
        <p:xfrm>
          <a:off x="4852630" y="2423703"/>
          <a:ext cx="161131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6" name="Equation" r:id="rId5" imgW="723600" imgH="393480" progId="Equation.DSMT4">
                  <p:embed/>
                </p:oleObj>
              </mc:Choice>
              <mc:Fallback>
                <p:oleObj name="Equation" r:id="rId5" imgW="72360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855E9E-5440-45DC-82A6-0DA90B6BC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2630" y="2423703"/>
                        <a:ext cx="1611313" cy="874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DA3CB72-DE35-4F24-A118-2746CEE2C9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4905"/>
              </p:ext>
            </p:extLst>
          </p:nvPr>
        </p:nvGraphicFramePr>
        <p:xfrm>
          <a:off x="4852629" y="3528602"/>
          <a:ext cx="31099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7" name="Equation" r:id="rId7" imgW="1396800" imgH="203040" progId="Equation.DSMT4">
                  <p:embed/>
                </p:oleObj>
              </mc:Choice>
              <mc:Fallback>
                <p:oleObj name="Equation" r:id="rId7" imgW="1396800" imgH="2030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12A6CAA-F3D6-40A7-872C-5E616CB5D8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52629" y="3528602"/>
                        <a:ext cx="3109913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DE1EB2D-802A-4DB7-A8FE-B94BF500B0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325058"/>
              </p:ext>
            </p:extLst>
          </p:nvPr>
        </p:nvGraphicFramePr>
        <p:xfrm>
          <a:off x="4852629" y="4220477"/>
          <a:ext cx="11588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8" name="Equation" r:id="rId9" imgW="520560" imgH="203040" progId="Equation.DSMT4">
                  <p:embed/>
                </p:oleObj>
              </mc:Choice>
              <mc:Fallback>
                <p:oleObj name="Equation" r:id="rId9" imgW="5205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DA3CB72-DE35-4F24-A118-2746CEE2C9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52629" y="4220477"/>
                        <a:ext cx="1158875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0B46835-F10D-4257-B405-457B3B47D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84719"/>
              </p:ext>
            </p:extLst>
          </p:nvPr>
        </p:nvGraphicFramePr>
        <p:xfrm>
          <a:off x="4022024" y="4663665"/>
          <a:ext cx="206375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9" name="Equation" r:id="rId11" imgW="927000" imgH="419040" progId="Equation.DSMT4">
                  <p:embed/>
                </p:oleObj>
              </mc:Choice>
              <mc:Fallback>
                <p:oleObj name="Equation" r:id="rId11" imgW="92700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DE1EB2D-802A-4DB7-A8FE-B94BF500B0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22024" y="4663665"/>
                        <a:ext cx="2063750" cy="92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434BA25-811E-48D0-844C-459D2244F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833245"/>
              </p:ext>
            </p:extLst>
          </p:nvPr>
        </p:nvGraphicFramePr>
        <p:xfrm>
          <a:off x="4866781" y="5702936"/>
          <a:ext cx="149860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0" name="Equation" r:id="rId13" imgW="672840" imgH="203040" progId="Equation.DSMT4">
                  <p:embed/>
                </p:oleObj>
              </mc:Choice>
              <mc:Fallback>
                <p:oleObj name="Equation" r:id="rId13" imgW="67284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0B46835-F10D-4257-B405-457B3B47DF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66781" y="5702936"/>
                        <a:ext cx="1498600" cy="4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19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B2517-448F-49F5-8BD4-DFD45E45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803" y="1371941"/>
            <a:ext cx="6781283" cy="3000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812B13-3774-45CD-97A9-174839AAD28B}"/>
              </a:ext>
            </a:extLst>
          </p:cNvPr>
          <p:cNvSpPr txBox="1"/>
          <p:nvPr/>
        </p:nvSpPr>
        <p:spPr>
          <a:xfrm>
            <a:off x="2809461" y="2289315"/>
            <a:ext cx="129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baseline="-25000" dirty="0"/>
              <a:t>1</a:t>
            </a:r>
            <a:r>
              <a:rPr lang="en-ZA" sz="2000" dirty="0"/>
              <a:t> = 0.5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61D88-F501-452D-9EC5-FAED7B41D2F0}"/>
              </a:ext>
            </a:extLst>
          </p:cNvPr>
          <p:cNvSpPr txBox="1"/>
          <p:nvPr/>
        </p:nvSpPr>
        <p:spPr>
          <a:xfrm>
            <a:off x="5274366" y="1371941"/>
            <a:ext cx="12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i="1" baseline="-25000" dirty="0"/>
              <a:t>2</a:t>
            </a:r>
            <a:r>
              <a:rPr lang="en-ZA" sz="2000" dirty="0"/>
              <a:t> = 10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63FDE-CA89-4BDD-9120-81FDDAB08C63}"/>
              </a:ext>
            </a:extLst>
          </p:cNvPr>
          <p:cNvSpPr txBox="1"/>
          <p:nvPr/>
        </p:nvSpPr>
        <p:spPr>
          <a:xfrm>
            <a:off x="5327375" y="3308074"/>
            <a:ext cx="116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i="1" baseline="-25000" dirty="0"/>
              <a:t>3</a:t>
            </a:r>
            <a:r>
              <a:rPr lang="en-ZA" sz="2000" dirty="0"/>
              <a:t> = 6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34199-7F94-4071-A794-2156815F2E21}"/>
              </a:ext>
            </a:extLst>
          </p:cNvPr>
          <p:cNvSpPr txBox="1"/>
          <p:nvPr/>
        </p:nvSpPr>
        <p:spPr>
          <a:xfrm>
            <a:off x="7547114" y="2305452"/>
            <a:ext cx="12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i="1" baseline="-25000" dirty="0"/>
              <a:t>4</a:t>
            </a:r>
            <a:r>
              <a:rPr lang="en-ZA" sz="2000" dirty="0"/>
              <a:t> = 7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62B73-43D8-48B9-8A46-9784994C1DE7}"/>
              </a:ext>
            </a:extLst>
          </p:cNvPr>
          <p:cNvSpPr txBox="1"/>
          <p:nvPr/>
        </p:nvSpPr>
        <p:spPr>
          <a:xfrm>
            <a:off x="3366054" y="4905924"/>
            <a:ext cx="50093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200" dirty="0"/>
              <a:t>Figure: Resistors in series and in parallel</a:t>
            </a:r>
          </a:p>
        </p:txBody>
      </p:sp>
    </p:spTree>
    <p:extLst>
      <p:ext uri="{BB962C8B-B14F-4D97-AF65-F5344CB8AC3E}">
        <p14:creationId xmlns:p14="http://schemas.microsoft.com/office/powerpoint/2010/main" val="3225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3b) (Continued)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855E9E-5440-45DC-82A6-0DA90B6BC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082899"/>
              </p:ext>
            </p:extLst>
          </p:nvPr>
        </p:nvGraphicFramePr>
        <p:xfrm>
          <a:off x="4803098" y="923455"/>
          <a:ext cx="1686193" cy="895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87" name="Equation" r:id="rId3" imgW="812520" imgH="431640" progId="Equation.DSMT4">
                  <p:embed/>
                </p:oleObj>
              </mc:Choice>
              <mc:Fallback>
                <p:oleObj name="Equation" r:id="rId3" imgW="81252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855E9E-5440-45DC-82A6-0DA90B6BC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3098" y="923455"/>
                        <a:ext cx="1686193" cy="895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12A6CAA-F3D6-40A7-872C-5E616CB5D8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243367"/>
              </p:ext>
            </p:extLst>
          </p:nvPr>
        </p:nvGraphicFramePr>
        <p:xfrm>
          <a:off x="5144679" y="1745513"/>
          <a:ext cx="1189178" cy="835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88" name="Equation" r:id="rId5" imgW="558720" imgH="393480" progId="Equation.DSMT4">
                  <p:embed/>
                </p:oleObj>
              </mc:Choice>
              <mc:Fallback>
                <p:oleObj name="Equation" r:id="rId5" imgW="558720" imgH="393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12A6CAA-F3D6-40A7-872C-5E616CB5D8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4679" y="1745513"/>
                        <a:ext cx="1189178" cy="835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DA3CB72-DE35-4F24-A118-2746CEE2C9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684426"/>
              </p:ext>
            </p:extLst>
          </p:nvPr>
        </p:nvGraphicFramePr>
        <p:xfrm>
          <a:off x="5119355" y="2613171"/>
          <a:ext cx="183673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89" name="Equation" r:id="rId7" imgW="825480" imgH="203040" progId="Equation.DSMT4">
                  <p:embed/>
                </p:oleObj>
              </mc:Choice>
              <mc:Fallback>
                <p:oleObj name="Equation" r:id="rId7" imgW="82548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DA3CB72-DE35-4F24-A118-2746CEE2C9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19355" y="2613171"/>
                        <a:ext cx="1836737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DE1EB2D-802A-4DB7-A8FE-B94BF500B0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674674"/>
              </p:ext>
            </p:extLst>
          </p:nvPr>
        </p:nvGraphicFramePr>
        <p:xfrm>
          <a:off x="5132607" y="3140375"/>
          <a:ext cx="11588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90" name="Equation" r:id="rId9" imgW="520560" imgH="203040" progId="Equation.DSMT4">
                  <p:embed/>
                </p:oleObj>
              </mc:Choice>
              <mc:Fallback>
                <p:oleObj name="Equation" r:id="rId9" imgW="52056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DE1EB2D-802A-4DB7-A8FE-B94BF500B0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32607" y="3140375"/>
                        <a:ext cx="1158875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0B46835-F10D-4257-B405-457B3B47D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229911"/>
              </p:ext>
            </p:extLst>
          </p:nvPr>
        </p:nvGraphicFramePr>
        <p:xfrm>
          <a:off x="4591262" y="3515698"/>
          <a:ext cx="1728787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91" name="Equation" r:id="rId11" imgW="812520" imgH="419040" progId="Equation.DSMT4">
                  <p:embed/>
                </p:oleObj>
              </mc:Choice>
              <mc:Fallback>
                <p:oleObj name="Equation" r:id="rId11" imgW="812520" imgH="419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0B46835-F10D-4257-B405-457B3B47DF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91262" y="3515698"/>
                        <a:ext cx="1728787" cy="88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434BA25-811E-48D0-844C-459D2244F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395980"/>
              </p:ext>
            </p:extLst>
          </p:nvPr>
        </p:nvGraphicFramePr>
        <p:xfrm>
          <a:off x="5167208" y="4454107"/>
          <a:ext cx="1438024" cy="43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92" name="Equation" r:id="rId13" imgW="672840" imgH="203040" progId="Equation.DSMT4">
                  <p:embed/>
                </p:oleObj>
              </mc:Choice>
              <mc:Fallback>
                <p:oleObj name="Equation" r:id="rId13" imgW="67284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434BA25-811E-48D0-844C-459D2244F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67208" y="4454107"/>
                        <a:ext cx="1438024" cy="431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8876EA6-23BE-49F6-B21E-530F88D45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05747"/>
              </p:ext>
            </p:extLst>
          </p:nvPr>
        </p:nvGraphicFramePr>
        <p:xfrm>
          <a:off x="4735657" y="4919670"/>
          <a:ext cx="2139742" cy="47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93" name="Equation" r:id="rId15" imgW="1015920" imgH="228600" progId="Equation.DSMT4">
                  <p:embed/>
                </p:oleObj>
              </mc:Choice>
              <mc:Fallback>
                <p:oleObj name="Equation" r:id="rId15" imgW="101592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434BA25-811E-48D0-844C-459D2244F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35657" y="4919670"/>
                        <a:ext cx="2139742" cy="47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3A2DD66-AB2B-4AA6-8568-3F055B7D44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561563"/>
              </p:ext>
            </p:extLst>
          </p:nvPr>
        </p:nvGraphicFramePr>
        <p:xfrm>
          <a:off x="5183094" y="5446138"/>
          <a:ext cx="2238370" cy="4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94" name="Equation" r:id="rId17" imgW="1054080" imgH="203040" progId="Equation.DSMT4">
                  <p:embed/>
                </p:oleObj>
              </mc:Choice>
              <mc:Fallback>
                <p:oleObj name="Equation" r:id="rId17" imgW="105408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434BA25-811E-48D0-844C-459D2244F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83094" y="5446138"/>
                        <a:ext cx="2238370" cy="42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EAA5104-BA16-4A5F-B272-F0FCEDA472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031207"/>
              </p:ext>
            </p:extLst>
          </p:nvPr>
        </p:nvGraphicFramePr>
        <p:xfrm>
          <a:off x="5209599" y="5941454"/>
          <a:ext cx="15652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95" name="Equation" r:id="rId19" imgW="736560" imgH="203040" progId="Equation.DSMT4">
                  <p:embed/>
                </p:oleObj>
              </mc:Choice>
              <mc:Fallback>
                <p:oleObj name="Equation" r:id="rId19" imgW="73656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3A2DD66-AB2B-4AA6-8568-3F055B7D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209599" y="5941454"/>
                        <a:ext cx="1565275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52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Make a neat labelled sketch of the apparatus used to demonstrate self-induction.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77D102-3EDE-406D-AFF6-3870F7A426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33412" y="1371600"/>
            <a:ext cx="3826345" cy="441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130EE-4B5A-4448-ABC3-3698494417B2}"/>
              </a:ext>
            </a:extLst>
          </p:cNvPr>
          <p:cNvSpPr txBox="1"/>
          <p:nvPr/>
        </p:nvSpPr>
        <p:spPr>
          <a:xfrm>
            <a:off x="3326296" y="5791201"/>
            <a:ext cx="5287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Apparatus to induce self-induction</a:t>
            </a:r>
            <a:endParaRPr lang="en-ZA" sz="2200" dirty="0"/>
          </a:p>
        </p:txBody>
      </p:sp>
    </p:spTree>
    <p:extLst>
      <p:ext uri="{BB962C8B-B14F-4D97-AF65-F5344CB8AC3E}">
        <p14:creationId xmlns:p14="http://schemas.microsoft.com/office/powerpoint/2010/main" val="6442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68C9-1986-4A89-8232-618C01B0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7. The figure below shows a circuit with three resistors connected in parallel.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130EE-4B5A-4448-ABC3-3698494417B2}"/>
              </a:ext>
            </a:extLst>
          </p:cNvPr>
          <p:cNvSpPr txBox="1"/>
          <p:nvPr/>
        </p:nvSpPr>
        <p:spPr>
          <a:xfrm>
            <a:off x="2382081" y="5950226"/>
            <a:ext cx="6708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Circuit with three resistors connected in parallel</a:t>
            </a:r>
            <a:endParaRPr lang="en-ZA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B947C-29B0-4350-B3DF-6317DEFCC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40" y="1645111"/>
            <a:ext cx="5465687" cy="4252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26331-C848-43D2-8754-7ACD5332B5FF}"/>
              </a:ext>
            </a:extLst>
          </p:cNvPr>
          <p:cNvSpPr txBox="1"/>
          <p:nvPr/>
        </p:nvSpPr>
        <p:spPr>
          <a:xfrm>
            <a:off x="4464327" y="1638521"/>
            <a:ext cx="12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i="1" baseline="-25000" dirty="0"/>
              <a:t>1</a:t>
            </a:r>
            <a:r>
              <a:rPr lang="en-ZA" sz="2000" dirty="0"/>
              <a:t> = 12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A1E8A-3410-4444-95F0-5BAAC2088311}"/>
              </a:ext>
            </a:extLst>
          </p:cNvPr>
          <p:cNvSpPr txBox="1"/>
          <p:nvPr/>
        </p:nvSpPr>
        <p:spPr>
          <a:xfrm>
            <a:off x="4464327" y="2677280"/>
            <a:ext cx="12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i="1" baseline="-25000" dirty="0"/>
              <a:t>2</a:t>
            </a:r>
            <a:r>
              <a:rPr lang="en-ZA" sz="2000" dirty="0"/>
              <a:t> = 6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C7E2C8-F30D-47B6-AB93-8032F1802E29}"/>
              </a:ext>
            </a:extLst>
          </p:cNvPr>
          <p:cNvSpPr txBox="1"/>
          <p:nvPr/>
        </p:nvSpPr>
        <p:spPr>
          <a:xfrm>
            <a:off x="4473443" y="3769633"/>
            <a:ext cx="12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R</a:t>
            </a:r>
            <a:r>
              <a:rPr lang="en-ZA" sz="2000" i="1" baseline="-25000" dirty="0"/>
              <a:t>3</a:t>
            </a:r>
            <a:r>
              <a:rPr lang="en-ZA" sz="2000" i="1" dirty="0"/>
              <a:t> </a:t>
            </a:r>
            <a:r>
              <a:rPr lang="en-ZA" sz="2000" dirty="0"/>
              <a:t>= 9 </a:t>
            </a:r>
            <a:r>
              <a:rPr lang="el-GR" sz="2000" dirty="0"/>
              <a:t>Ω</a:t>
            </a:r>
            <a:r>
              <a:rPr lang="en-ZA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380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21266</TotalTime>
  <Words>328</Words>
  <Application>Microsoft Office PowerPoint</Application>
  <PresentationFormat>Widescreen</PresentationFormat>
  <Paragraphs>39</Paragraphs>
  <Slides>23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Presentation2</vt:lpstr>
      <vt:lpstr>Equation</vt:lpstr>
      <vt:lpstr>Engineering Science</vt:lpstr>
      <vt:lpstr>Electricity</vt:lpstr>
      <vt:lpstr>PowerPoint Presentation</vt:lpstr>
      <vt:lpstr>3. Calculate the total resistance of resistors shown in the following circuits:</vt:lpstr>
      <vt:lpstr>3a) (Continued)</vt:lpstr>
      <vt:lpstr>3b)</vt:lpstr>
      <vt:lpstr>3b) (Continued)</vt:lpstr>
      <vt:lpstr>5. Make a neat labelled sketch of the apparatus used to demonstrate self-induction.</vt:lpstr>
      <vt:lpstr>7. The figure below shows a circuit with three resistors connected in parallel. </vt:lpstr>
      <vt:lpstr>7. (Continued) Calculate the:</vt:lpstr>
      <vt:lpstr>7. (Continued) Calculate the:</vt:lpstr>
      <vt:lpstr>7b) (Continued)</vt:lpstr>
      <vt:lpstr>7b) (Continued)</vt:lpstr>
      <vt:lpstr>8. A circuit consists of two parallel resistors of 4 ohms each, which in turn are connected in series with a resistor of 6 ohms. Calculate the total resistance of the circuit.</vt:lpstr>
      <vt:lpstr>8. (Continued)</vt:lpstr>
      <vt:lpstr>PowerPoint Presentation</vt:lpstr>
      <vt:lpstr>9. Calculate the resistance of a copper conductor with a cross-sectional area of 2 × 10–6 m2. The length of the conductor is 105 m. The resistivity of the conductor is 0,02 μΩ.m </vt:lpstr>
      <vt:lpstr>10. Calculate the diameter of a 5 km conductor with a resistance of 45 Ω if its resistivity is 0,018 × 10–6 Ω.m</vt:lpstr>
      <vt:lpstr>10. (Continued)</vt:lpstr>
      <vt:lpstr>11. Calculate the resistivity of a conductor with a length of 4 km, resistance of 4 Ω and diameter of 3 mm.</vt:lpstr>
      <vt:lpstr>11. (Continued)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Dinky Gschliesser</cp:lastModifiedBy>
  <cp:revision>256</cp:revision>
  <dcterms:created xsi:type="dcterms:W3CDTF">2017-08-15T07:49:10Z</dcterms:created>
  <dcterms:modified xsi:type="dcterms:W3CDTF">2019-03-25T06:39:51Z</dcterms:modified>
</cp:coreProperties>
</file>