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90" r:id="rId4"/>
    <p:sldId id="301" r:id="rId5"/>
    <p:sldId id="376" r:id="rId6"/>
    <p:sldId id="362" r:id="rId7"/>
    <p:sldId id="386" r:id="rId8"/>
    <p:sldId id="377" r:id="rId9"/>
    <p:sldId id="391" r:id="rId10"/>
    <p:sldId id="366" r:id="rId11"/>
    <p:sldId id="367" r:id="rId12"/>
    <p:sldId id="378" r:id="rId13"/>
    <p:sldId id="379" r:id="rId14"/>
    <p:sldId id="380" r:id="rId15"/>
    <p:sldId id="381" r:id="rId16"/>
    <p:sldId id="382" r:id="rId17"/>
    <p:sldId id="383" r:id="rId18"/>
    <p:sldId id="385" r:id="rId19"/>
    <p:sldId id="368" r:id="rId20"/>
    <p:sldId id="387" r:id="rId21"/>
    <p:sldId id="369" r:id="rId22"/>
    <p:sldId id="388" r:id="rId23"/>
    <p:sldId id="384" r:id="rId24"/>
    <p:sldId id="389" r:id="rId25"/>
    <p:sldId id="370" r:id="rId26"/>
    <p:sldId id="371" r:id="rId27"/>
    <p:sldId id="258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y" initials="R" lastIdx="2" clrIdx="0">
    <p:extLst>
      <p:ext uri="{19B8F6BF-5375-455C-9EA6-DF929625EA0E}">
        <p15:presenceInfo xmlns:p15="http://schemas.microsoft.com/office/powerpoint/2012/main" userId="Rick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99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2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9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9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9.wmf"/><Relationship Id="rId4" Type="http://schemas.openxmlformats.org/officeDocument/2006/relationships/image" Target="../media/image5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9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9.wmf"/><Relationship Id="rId4" Type="http://schemas.openxmlformats.org/officeDocument/2006/relationships/image" Target="../media/image6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9.wmf"/><Relationship Id="rId4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10" Type="http://schemas.openxmlformats.org/officeDocument/2006/relationships/image" Target="../media/image18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9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9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9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9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9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9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9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9.wmf"/><Relationship Id="rId4" Type="http://schemas.openxmlformats.org/officeDocument/2006/relationships/image" Target="../media/image45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1" y="2497069"/>
            <a:ext cx="10553699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1" y="4689679"/>
            <a:ext cx="10553699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445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" action="ppaction://hlinkshowjump?jump=lastslide"/>
              </a:rPr>
              <a:t>*see</a:t>
            </a:r>
            <a:r>
              <a:rPr lang="en-US" sz="1800" baseline="0" dirty="0">
                <a:hlinkClick r:id="" action="ppaction://hlinkshowjump?jump=lastslide"/>
              </a:rPr>
              <a:t> terms and conditions</a:t>
            </a:r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A44E1-6756-49A0-9E70-2525FB23C592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40568"/>
            <a:ext cx="10547351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1" y="4323751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1A868-C47F-4214-91E2-EF1A629D0880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93577"/>
            <a:ext cx="10547351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0" y="4325335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1474DD-97EF-4C7B-86F9-D45A796B43BD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619" y="4455680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49" y="2064548"/>
            <a:ext cx="105238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19" y="573886"/>
            <a:ext cx="2005200" cy="2941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49BC07-4C86-4E7F-AED5-A6B58E1C2165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5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14154" y="3951325"/>
            <a:ext cx="10735733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Assessment activity number</a:t>
            </a: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154" y="534129"/>
            <a:ext cx="2005200" cy="3065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2C9CE-77E3-45C3-8C80-0BE57D056AF0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2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3E67B-7CE8-446D-91FC-AD969538C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53D94-C557-431A-B833-5CE8CC948E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28725"/>
            <a:ext cx="10541000" cy="4965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707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2738" y="4609451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32737" y="2065530"/>
            <a:ext cx="8526525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01916" y="2851982"/>
            <a:ext cx="6988166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3CDAA-E8ED-439F-BF4F-67E95F0E4C5B}"/>
              </a:ext>
            </a:extLst>
          </p:cNvPr>
          <p:cNvSpPr txBox="1"/>
          <p:nvPr userDrawn="1"/>
        </p:nvSpPr>
        <p:spPr>
          <a:xfrm>
            <a:off x="478148" y="5686356"/>
            <a:ext cx="587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ZA" sz="1600" b="1" dirty="0"/>
              <a:t>© Troupant publishers (Pty) Ltd, 2019</a:t>
            </a:r>
          </a:p>
          <a:p>
            <a:pPr>
              <a:lnSpc>
                <a:spcPct val="100000"/>
              </a:lnSpc>
            </a:pPr>
            <a:r>
              <a:rPr lang="en-ZA" sz="1600" b="1" dirty="0"/>
              <a:t>Selected images used under licence from Shutterstock.com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117DE3-3127-4546-A035-5FB49701FD82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365127"/>
            <a:ext cx="1054100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1285875"/>
            <a:ext cx="1054100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72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12192000" cy="54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98541" y="6324600"/>
            <a:ext cx="3693459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5592663"/>
            <a:ext cx="720000" cy="72514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2738" y="6371016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Engineering Science N2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83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49.bin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5.bin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36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56.bin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2.bin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40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59.bin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44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6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65.bin"/><Relationship Id="rId5" Type="http://schemas.openxmlformats.org/officeDocument/2006/relationships/oleObject" Target="../embeddings/oleObject64.bin"/><Relationship Id="rId4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72.bin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8.bin"/><Relationship Id="rId11" Type="http://schemas.openxmlformats.org/officeDocument/2006/relationships/oleObject" Target="../embeddings/oleObject71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47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70.bin"/><Relationship Id="rId14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79.bin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6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75.bin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4.bin"/><Relationship Id="rId10" Type="http://schemas.openxmlformats.org/officeDocument/2006/relationships/image" Target="../media/image51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77.bin"/><Relationship Id="rId14" Type="http://schemas.openxmlformats.org/officeDocument/2006/relationships/image" Target="../media/image5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2.bin"/><Relationship Id="rId11" Type="http://schemas.openxmlformats.org/officeDocument/2006/relationships/oleObject" Target="../embeddings/oleObject85.bin"/><Relationship Id="rId5" Type="http://schemas.openxmlformats.org/officeDocument/2006/relationships/oleObject" Target="../embeddings/oleObject81.bin"/><Relationship Id="rId10" Type="http://schemas.openxmlformats.org/officeDocument/2006/relationships/image" Target="../media/image55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8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92.bin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9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88.bin"/><Relationship Id="rId11" Type="http://schemas.openxmlformats.org/officeDocument/2006/relationships/oleObject" Target="../embeddings/oleObject91.bin"/><Relationship Id="rId5" Type="http://schemas.openxmlformats.org/officeDocument/2006/relationships/oleObject" Target="../embeddings/oleObject87.bin"/><Relationship Id="rId10" Type="http://schemas.openxmlformats.org/officeDocument/2006/relationships/image" Target="../media/image58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90.bin"/><Relationship Id="rId14" Type="http://schemas.openxmlformats.org/officeDocument/2006/relationships/image" Target="../media/image6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95.bin"/><Relationship Id="rId5" Type="http://schemas.openxmlformats.org/officeDocument/2006/relationships/oleObject" Target="../embeddings/oleObject94.bin"/><Relationship Id="rId4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96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98.bin"/><Relationship Id="rId5" Type="http://schemas.openxmlformats.org/officeDocument/2006/relationships/oleObject" Target="../embeddings/oleObject97.bin"/><Relationship Id="rId4" Type="http://schemas.openxmlformats.org/officeDocument/2006/relationships/image" Target="../media/image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3.bin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02.bin"/><Relationship Id="rId11" Type="http://schemas.openxmlformats.org/officeDocument/2006/relationships/oleObject" Target="../embeddings/oleObject105.bin"/><Relationship Id="rId5" Type="http://schemas.openxmlformats.org/officeDocument/2006/relationships/oleObject" Target="../embeddings/oleObject101.bin"/><Relationship Id="rId10" Type="http://schemas.openxmlformats.org/officeDocument/2006/relationships/image" Target="../media/image63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10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112.bin"/><Relationship Id="rId3" Type="http://schemas.openxmlformats.org/officeDocument/2006/relationships/oleObject" Target="../embeddings/oleObject106.bin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08.bin"/><Relationship Id="rId11" Type="http://schemas.openxmlformats.org/officeDocument/2006/relationships/oleObject" Target="../embeddings/oleObject111.bin"/><Relationship Id="rId5" Type="http://schemas.openxmlformats.org/officeDocument/2006/relationships/oleObject" Target="../embeddings/oleObject107.bin"/><Relationship Id="rId10" Type="http://schemas.openxmlformats.org/officeDocument/2006/relationships/image" Target="../media/image66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110.bin"/><Relationship Id="rId14" Type="http://schemas.openxmlformats.org/officeDocument/2006/relationships/image" Target="../media/image68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6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15.bin"/><Relationship Id="rId11" Type="http://schemas.openxmlformats.org/officeDocument/2006/relationships/oleObject" Target="../embeddings/oleObject118.bin"/><Relationship Id="rId5" Type="http://schemas.openxmlformats.org/officeDocument/2006/relationships/oleObject" Target="../embeddings/oleObject114.bin"/><Relationship Id="rId10" Type="http://schemas.openxmlformats.org/officeDocument/2006/relationships/image" Target="../media/image70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11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125.bin"/><Relationship Id="rId3" Type="http://schemas.openxmlformats.org/officeDocument/2006/relationships/oleObject" Target="../embeddings/oleObject119.bin"/><Relationship Id="rId7" Type="http://schemas.openxmlformats.org/officeDocument/2006/relationships/oleObject" Target="../embeddings/oleObject122.bin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21.bin"/><Relationship Id="rId11" Type="http://schemas.openxmlformats.org/officeDocument/2006/relationships/oleObject" Target="../embeddings/oleObject124.bin"/><Relationship Id="rId5" Type="http://schemas.openxmlformats.org/officeDocument/2006/relationships/oleObject" Target="../embeddings/oleObject120.bin"/><Relationship Id="rId10" Type="http://schemas.openxmlformats.org/officeDocument/2006/relationships/image" Target="../media/image73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123.bin"/><Relationship Id="rId14" Type="http://schemas.openxmlformats.org/officeDocument/2006/relationships/image" Target="../media/image7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126.bin"/><Relationship Id="rId7" Type="http://schemas.openxmlformats.org/officeDocument/2006/relationships/oleObject" Target="../embeddings/oleObject1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28.bin"/><Relationship Id="rId5" Type="http://schemas.openxmlformats.org/officeDocument/2006/relationships/oleObject" Target="../embeddings/oleObject127.bin"/><Relationship Id="rId4" Type="http://schemas.openxmlformats.org/officeDocument/2006/relationships/image" Target="../media/image9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136.bin"/><Relationship Id="rId3" Type="http://schemas.openxmlformats.org/officeDocument/2006/relationships/oleObject" Target="../embeddings/oleObject130.bin"/><Relationship Id="rId7" Type="http://schemas.openxmlformats.org/officeDocument/2006/relationships/oleObject" Target="../embeddings/oleObject133.bin"/><Relationship Id="rId12" Type="http://schemas.openxmlformats.org/officeDocument/2006/relationships/image" Target="../media/image79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32.bin"/><Relationship Id="rId11" Type="http://schemas.openxmlformats.org/officeDocument/2006/relationships/oleObject" Target="../embeddings/oleObject135.bin"/><Relationship Id="rId5" Type="http://schemas.openxmlformats.org/officeDocument/2006/relationships/oleObject" Target="../embeddings/oleObject131.bin"/><Relationship Id="rId15" Type="http://schemas.openxmlformats.org/officeDocument/2006/relationships/oleObject" Target="../embeddings/oleObject137.bin"/><Relationship Id="rId10" Type="http://schemas.openxmlformats.org/officeDocument/2006/relationships/image" Target="../media/image78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134.bin"/><Relationship Id="rId14" Type="http://schemas.openxmlformats.org/officeDocument/2006/relationships/image" Target="../media/image80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15.wmf"/><Relationship Id="rId3" Type="http://schemas.openxmlformats.org/officeDocument/2006/relationships/oleObject" Target="../embeddings/oleObject4.bin"/><Relationship Id="rId21" Type="http://schemas.openxmlformats.org/officeDocument/2006/relationships/oleObject" Target="../embeddings/oleObject14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9.bin"/><Relationship Id="rId24" Type="http://schemas.openxmlformats.org/officeDocument/2006/relationships/image" Target="../media/image18.wmf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1.bin"/><Relationship Id="rId23" Type="http://schemas.openxmlformats.org/officeDocument/2006/relationships/oleObject" Target="../embeddings/oleObject15.bin"/><Relationship Id="rId10" Type="http://schemas.openxmlformats.org/officeDocument/2006/relationships/image" Target="../media/image11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9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3.wmf"/><Relationship Id="rId22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20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6.bin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25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27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4.bin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30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Engineering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839914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7. An electrical protective device is designed to become operational when the temperature rises too high due to overloading. The normal temperature of the circuit is 20 °C. The length of the element at normal temperature is 150 mm and when overloading occurs, it is 150,3 mm. The linear coefficient of expansion of the element is 0,000 012/°C.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48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4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5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8957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7.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975291"/>
              </p:ext>
            </p:extLst>
          </p:nvPr>
        </p:nvGraphicFramePr>
        <p:xfrm>
          <a:off x="5067023" y="281854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0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67023" y="281854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734230"/>
              </p:ext>
            </p:extLst>
          </p:nvPr>
        </p:nvGraphicFramePr>
        <p:xfrm>
          <a:off x="4666973" y="280901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0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6973" y="280901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308687"/>
              </p:ext>
            </p:extLst>
          </p:nvPr>
        </p:nvGraphicFramePr>
        <p:xfrm>
          <a:off x="4666973" y="280901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07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6973" y="280901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070225C9-D621-4778-84F1-457B664BE6EB}"/>
              </a:ext>
            </a:extLst>
          </p:cNvPr>
          <p:cNvSpPr txBox="1">
            <a:spLocks/>
          </p:cNvSpPr>
          <p:nvPr/>
        </p:nvSpPr>
        <p:spPr>
          <a:xfrm>
            <a:off x="508000" y="3612608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Calculate the change in length of the element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D2658BE5-9EC1-4194-9FEA-AC173C14A6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661999"/>
              </p:ext>
            </p:extLst>
          </p:nvPr>
        </p:nvGraphicFramePr>
        <p:xfrm>
          <a:off x="1105417" y="4707813"/>
          <a:ext cx="1544638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08" name="Equation" r:id="rId7" imgW="622080" imgH="177480" progId="Equation.DSMT4">
                  <p:embed/>
                </p:oleObj>
              </mc:Choice>
              <mc:Fallback>
                <p:oleObj name="Equation" r:id="rId7" imgW="62208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A81F592-5068-45ED-A384-E71F4555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5417" y="4707813"/>
                        <a:ext cx="1544638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CEBBED0-E285-4FB7-AF3D-FC94CE92A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338622"/>
              </p:ext>
            </p:extLst>
          </p:nvPr>
        </p:nvGraphicFramePr>
        <p:xfrm>
          <a:off x="1571590" y="5243663"/>
          <a:ext cx="21113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09" name="Equation" r:id="rId9" imgW="850680" imgH="203040" progId="Equation.DSMT4">
                  <p:embed/>
                </p:oleObj>
              </mc:Choice>
              <mc:Fallback>
                <p:oleObj name="Equation" r:id="rId9" imgW="85068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D2658BE5-9EC1-4194-9FEA-AC173C14A6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71590" y="5243663"/>
                        <a:ext cx="211137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F7A44A1C-3F2F-4BCE-875D-5E2CFF079F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832977"/>
              </p:ext>
            </p:extLst>
          </p:nvPr>
        </p:nvGraphicFramePr>
        <p:xfrm>
          <a:off x="1571590" y="5841424"/>
          <a:ext cx="1608137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10" name="Equation" r:id="rId11" imgW="647640" imgH="203040" progId="Equation.DSMT4">
                  <p:embed/>
                </p:oleObj>
              </mc:Choice>
              <mc:Fallback>
                <p:oleObj name="Equation" r:id="rId11" imgW="64764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D2658BE5-9EC1-4194-9FEA-AC173C14A6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71590" y="5841424"/>
                        <a:ext cx="1608137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>
            <a:extLst>
              <a:ext uri="{FF2B5EF4-FFF2-40B4-BE49-F238E27FC236}">
                <a16:creationId xmlns:a16="http://schemas.microsoft.com/office/drawing/2014/main" id="{A840FA37-83F4-4041-8970-D86573FB4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64437"/>
              </p:ext>
            </p:extLst>
          </p:nvPr>
        </p:nvGraphicFramePr>
        <p:xfrm>
          <a:off x="883823" y="1228725"/>
          <a:ext cx="3947698" cy="227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11" name="Equation" r:id="rId13" imgW="1676160" imgH="965160" progId="Equation.DSMT4">
                  <p:embed/>
                </p:oleObj>
              </mc:Choice>
              <mc:Fallback>
                <p:oleObj name="Equation" r:id="rId13" imgW="1676160" imgH="965160" progId="Equation.DSMT4">
                  <p:embed/>
                  <p:pic>
                    <p:nvPicPr>
                      <p:cNvPr id="16" name="Object 7">
                        <a:extLst>
                          <a:ext uri="{FF2B5EF4-FFF2-40B4-BE49-F238E27FC236}">
                            <a16:creationId xmlns:a16="http://schemas.microsoft.com/office/drawing/2014/main" id="{3DB5A1B7-CBAA-4DCB-A8BD-33DDF49C17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823" y="1228725"/>
                        <a:ext cx="3947698" cy="2277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51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7.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008555"/>
              </p:ext>
            </p:extLst>
          </p:nvPr>
        </p:nvGraphicFramePr>
        <p:xfrm>
          <a:off x="4921250" y="304575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9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50" y="304575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632719"/>
              </p:ext>
            </p:extLst>
          </p:nvPr>
        </p:nvGraphicFramePr>
        <p:xfrm>
          <a:off x="4521200" y="303622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9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0" y="303622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938292"/>
              </p:ext>
            </p:extLst>
          </p:nvPr>
        </p:nvGraphicFramePr>
        <p:xfrm>
          <a:off x="4521200" y="303622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97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0" y="303622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0376415B-83CD-4D82-ABF1-4A4F115AF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891721"/>
              </p:ext>
            </p:extLst>
          </p:nvPr>
        </p:nvGraphicFramePr>
        <p:xfrm>
          <a:off x="2770536" y="2496892"/>
          <a:ext cx="160972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98" name="Equation" r:id="rId7" imgW="634680" imgH="203040" progId="Equation.DSMT4">
                  <p:embed/>
                </p:oleObj>
              </mc:Choice>
              <mc:Fallback>
                <p:oleObj name="Equation" r:id="rId7" imgW="63468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0376415B-83CD-4D82-ABF1-4A4F115AF7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70536" y="2496892"/>
                        <a:ext cx="1609725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995F91A-EF80-49FE-B391-01BFE2A3A9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987600"/>
              </p:ext>
            </p:extLst>
          </p:nvPr>
        </p:nvGraphicFramePr>
        <p:xfrm>
          <a:off x="870919" y="3131831"/>
          <a:ext cx="360362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99" name="Equation" r:id="rId9" imgW="1422360" imgH="228600" progId="Equation.DSMT4">
                  <p:embed/>
                </p:oleObj>
              </mc:Choice>
              <mc:Fallback>
                <p:oleObj name="Equation" r:id="rId9" imgW="142236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0995F91A-EF80-49FE-B391-01BFE2A3A9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70919" y="3131831"/>
                        <a:ext cx="3603625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070225C9-D621-4778-84F1-457B664BE6EB}"/>
              </a:ext>
            </a:extLst>
          </p:cNvPr>
          <p:cNvSpPr txBox="1">
            <a:spLocks/>
          </p:cNvSpPr>
          <p:nvPr/>
        </p:nvSpPr>
        <p:spPr>
          <a:xfrm>
            <a:off x="508001" y="1681009"/>
            <a:ext cx="7905750" cy="705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Calculate the change in temperature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D2658BE5-9EC1-4194-9FEA-AC173C14A6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830974"/>
              </p:ext>
            </p:extLst>
          </p:nvPr>
        </p:nvGraphicFramePr>
        <p:xfrm>
          <a:off x="534505" y="3719547"/>
          <a:ext cx="5641976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00" name="Equation" r:id="rId11" imgW="2273040" imgH="419040" progId="Equation.DSMT4">
                  <p:embed/>
                </p:oleObj>
              </mc:Choice>
              <mc:Fallback>
                <p:oleObj name="Equation" r:id="rId11" imgW="2273040" imgH="419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D2658BE5-9EC1-4194-9FEA-AC173C14A6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4505" y="3719547"/>
                        <a:ext cx="5641976" cy="1042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CEBBED0-E285-4FB7-AF3D-FC94CE92A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800944"/>
              </p:ext>
            </p:extLst>
          </p:nvPr>
        </p:nvGraphicFramePr>
        <p:xfrm>
          <a:off x="3492707" y="4887463"/>
          <a:ext cx="21748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01" name="Equation" r:id="rId13" imgW="876240" imgH="203040" progId="Equation.DSMT4">
                  <p:embed/>
                </p:oleObj>
              </mc:Choice>
              <mc:Fallback>
                <p:oleObj name="Equation" r:id="rId13" imgW="87624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BCEBBED0-E285-4FB7-AF3D-FC94CE92AB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92707" y="4887463"/>
                        <a:ext cx="217487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931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7.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965250"/>
              </p:ext>
            </p:extLst>
          </p:nvPr>
        </p:nvGraphicFramePr>
        <p:xfrm>
          <a:off x="4921252" y="3325454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5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52" y="3325454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35086"/>
              </p:ext>
            </p:extLst>
          </p:nvPr>
        </p:nvGraphicFramePr>
        <p:xfrm>
          <a:off x="4521202" y="331592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5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2" y="331592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133533"/>
              </p:ext>
            </p:extLst>
          </p:nvPr>
        </p:nvGraphicFramePr>
        <p:xfrm>
          <a:off x="4521202" y="331592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5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2" y="331592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0376415B-83CD-4D82-ABF1-4A4F115AF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415327"/>
              </p:ext>
            </p:extLst>
          </p:nvPr>
        </p:nvGraphicFramePr>
        <p:xfrm>
          <a:off x="1450702" y="3127014"/>
          <a:ext cx="1706563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59" name="Equation" r:id="rId7" imgW="672840" imgH="228600" progId="Equation.DSMT4">
                  <p:embed/>
                </p:oleObj>
              </mc:Choice>
              <mc:Fallback>
                <p:oleObj name="Equation" r:id="rId7" imgW="67284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0376415B-83CD-4D82-ABF1-4A4F115AF7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50702" y="3127014"/>
                        <a:ext cx="1706563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995F91A-EF80-49FE-B391-01BFE2A3A9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174720"/>
              </p:ext>
            </p:extLst>
          </p:nvPr>
        </p:nvGraphicFramePr>
        <p:xfrm>
          <a:off x="1304928" y="3715978"/>
          <a:ext cx="273526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60" name="Equation" r:id="rId9" imgW="1079280" imgH="228600" progId="Equation.DSMT4">
                  <p:embed/>
                </p:oleObj>
              </mc:Choice>
              <mc:Fallback>
                <p:oleObj name="Equation" r:id="rId9" imgW="107928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0995F91A-EF80-49FE-B391-01BFE2A3A9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04928" y="3715978"/>
                        <a:ext cx="2735263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070225C9-D621-4778-84F1-457B664BE6EB}"/>
              </a:ext>
            </a:extLst>
          </p:cNvPr>
          <p:cNvSpPr txBox="1">
            <a:spLocks/>
          </p:cNvSpPr>
          <p:nvPr/>
        </p:nvSpPr>
        <p:spPr>
          <a:xfrm>
            <a:off x="508002" y="1960711"/>
            <a:ext cx="10540999" cy="812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Calculate the temperature of the element when it is 150,3 mm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D2658BE5-9EC1-4194-9FEA-AC173C14A6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913608"/>
              </p:ext>
            </p:extLst>
          </p:nvPr>
        </p:nvGraphicFramePr>
        <p:xfrm>
          <a:off x="990602" y="4279675"/>
          <a:ext cx="353060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61" name="Equation" r:id="rId11" imgW="1422360" imgH="228600" progId="Equation.DSMT4">
                  <p:embed/>
                </p:oleObj>
              </mc:Choice>
              <mc:Fallback>
                <p:oleObj name="Equation" r:id="rId11" imgW="1422360" imgH="2286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D2658BE5-9EC1-4194-9FEA-AC173C14A6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90602" y="4279675"/>
                        <a:ext cx="353060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784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88351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8. The following data refer to a wheel and a steel tyre which is to be fitted around the circumference of the wheel: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820924"/>
              </p:ext>
            </p:extLst>
          </p:nvPr>
        </p:nvGraphicFramePr>
        <p:xfrm>
          <a:off x="4921248" y="2647028"/>
          <a:ext cx="155693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6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48" y="2647028"/>
                        <a:ext cx="155693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139235"/>
              </p:ext>
            </p:extLst>
          </p:nvPr>
        </p:nvGraphicFramePr>
        <p:xfrm>
          <a:off x="4521199" y="2637503"/>
          <a:ext cx="1245546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64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199" y="2637503"/>
                        <a:ext cx="1245546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914131"/>
              </p:ext>
            </p:extLst>
          </p:nvPr>
        </p:nvGraphicFramePr>
        <p:xfrm>
          <a:off x="4521199" y="2637503"/>
          <a:ext cx="1245546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6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199" y="2637503"/>
                        <a:ext cx="1245546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C9ACB2AB-B185-4CFB-80BB-E64C86A2FE0A}"/>
              </a:ext>
            </a:extLst>
          </p:cNvPr>
          <p:cNvSpPr txBox="1">
            <a:spLocks/>
          </p:cNvSpPr>
          <p:nvPr/>
        </p:nvSpPr>
        <p:spPr>
          <a:xfrm>
            <a:off x="568324" y="1828162"/>
            <a:ext cx="10480676" cy="1490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• Temperature of wheel and tyre before heating = 25 °C.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71E183-06EE-44A5-A041-A414F10C5B76}"/>
              </a:ext>
            </a:extLst>
          </p:cNvPr>
          <p:cNvSpPr txBox="1">
            <a:spLocks/>
          </p:cNvSpPr>
          <p:nvPr/>
        </p:nvSpPr>
        <p:spPr>
          <a:xfrm>
            <a:off x="508000" y="2758846"/>
            <a:ext cx="10768780" cy="1672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• Linear length of tyre before heating = 220,2 mm.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D2A250-2835-4C3A-AC41-65CECCDDD926}"/>
              </a:ext>
            </a:extLst>
          </p:cNvPr>
          <p:cNvSpPr txBox="1">
            <a:spLocks/>
          </p:cNvSpPr>
          <p:nvPr/>
        </p:nvSpPr>
        <p:spPr>
          <a:xfrm>
            <a:off x="508000" y="3987059"/>
            <a:ext cx="10768780" cy="1330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• Linear length of tyre after heating = 222,5 mm.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9425F5-6DF0-418F-928C-DB2B956DE0E8}"/>
              </a:ext>
            </a:extLst>
          </p:cNvPr>
          <p:cNvSpPr txBox="1">
            <a:spLocks/>
          </p:cNvSpPr>
          <p:nvPr/>
        </p:nvSpPr>
        <p:spPr>
          <a:xfrm>
            <a:off x="508000" y="5099167"/>
            <a:ext cx="10541000" cy="1262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• Linear coefficient of expansion of steel = 1,2 × 10</a:t>
            </a:r>
            <a:r>
              <a:rPr lang="en-ZA" baseline="30000" dirty="0"/>
              <a:t>–5</a:t>
            </a:r>
            <a:r>
              <a:rPr lang="en-ZA" dirty="0"/>
              <a:t>/°C.</a:t>
            </a:r>
          </a:p>
        </p:txBody>
      </p:sp>
    </p:spTree>
    <p:extLst>
      <p:ext uri="{BB962C8B-B14F-4D97-AF65-F5344CB8AC3E}">
        <p14:creationId xmlns:p14="http://schemas.microsoft.com/office/powerpoint/2010/main" val="234171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434665"/>
              </p:ext>
            </p:extLst>
          </p:nvPr>
        </p:nvGraphicFramePr>
        <p:xfrm>
          <a:off x="4683125" y="267335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6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83125" y="267335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268538"/>
              </p:ext>
            </p:extLst>
          </p:nvPr>
        </p:nvGraphicFramePr>
        <p:xfrm>
          <a:off x="4283075" y="266382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6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075" y="266382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3774"/>
              </p:ext>
            </p:extLst>
          </p:nvPr>
        </p:nvGraphicFramePr>
        <p:xfrm>
          <a:off x="4283075" y="266382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6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075" y="266382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4092946A-8AB9-4EEE-9718-3A53D607702F}"/>
              </a:ext>
            </a:extLst>
          </p:cNvPr>
          <p:cNvSpPr txBox="1">
            <a:spLocks/>
          </p:cNvSpPr>
          <p:nvPr/>
        </p:nvSpPr>
        <p:spPr>
          <a:xfrm>
            <a:off x="508000" y="3828343"/>
            <a:ext cx="7905750" cy="705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Calculate the change in length of the tyre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DB0A081-CBBD-4096-B163-3CB30C9AA8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303212"/>
              </p:ext>
            </p:extLst>
          </p:nvPr>
        </p:nvGraphicFramePr>
        <p:xfrm>
          <a:off x="1746251" y="4567239"/>
          <a:ext cx="15414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69" name="Equation" r:id="rId7" imgW="622080" imgH="177480" progId="Equation.DSMT4">
                  <p:embed/>
                </p:oleObj>
              </mc:Choice>
              <mc:Fallback>
                <p:oleObj name="Equation" r:id="rId7" imgW="62208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9D88363-2AA3-4985-97BE-8084EDF60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46251" y="4567239"/>
                        <a:ext cx="1541463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D191852-BAA6-4EF6-8DFE-699F3A31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989228"/>
              </p:ext>
            </p:extLst>
          </p:nvPr>
        </p:nvGraphicFramePr>
        <p:xfrm>
          <a:off x="2165351" y="5148211"/>
          <a:ext cx="25177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70" name="Equation" r:id="rId9" imgW="1015920" imgH="203040" progId="Equation.DSMT4">
                  <p:embed/>
                </p:oleObj>
              </mc:Choice>
              <mc:Fallback>
                <p:oleObj name="Equation" r:id="rId9" imgW="101592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9D88363-2AA3-4985-97BE-8084EDF60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65351" y="5148211"/>
                        <a:ext cx="251777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FF18104-985B-452C-A0A8-197F4E211F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348267"/>
              </p:ext>
            </p:extLst>
          </p:nvPr>
        </p:nvGraphicFramePr>
        <p:xfrm>
          <a:off x="2206141" y="5772819"/>
          <a:ext cx="1604962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71" name="Equation" r:id="rId11" imgW="647640" imgH="203040" progId="Equation.DSMT4">
                  <p:embed/>
                </p:oleObj>
              </mc:Choice>
              <mc:Fallback>
                <p:oleObj name="Equation" r:id="rId11" imgW="64764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9D88363-2AA3-4985-97BE-8084EDF60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06141" y="5772819"/>
                        <a:ext cx="1604962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>
            <a:extLst>
              <a:ext uri="{FF2B5EF4-FFF2-40B4-BE49-F238E27FC236}">
                <a16:creationId xmlns:a16="http://schemas.microsoft.com/office/drawing/2014/main" id="{0E64B30F-8CA0-4FD0-85FD-594A51D9B5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846731"/>
              </p:ext>
            </p:extLst>
          </p:nvPr>
        </p:nvGraphicFramePr>
        <p:xfrm>
          <a:off x="781050" y="1228725"/>
          <a:ext cx="3967229" cy="2404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72" name="Equation" r:id="rId13" imgW="1638000" imgH="990360" progId="Equation.DSMT4">
                  <p:embed/>
                </p:oleObj>
              </mc:Choice>
              <mc:Fallback>
                <p:oleObj name="Equation" r:id="rId13" imgW="1638000" imgH="990360" progId="Equation.DSMT4">
                  <p:embed/>
                  <p:pic>
                    <p:nvPicPr>
                      <p:cNvPr id="14" name="Object 7">
                        <a:extLst>
                          <a:ext uri="{FF2B5EF4-FFF2-40B4-BE49-F238E27FC236}">
                            <a16:creationId xmlns:a16="http://schemas.microsoft.com/office/drawing/2014/main" id="{A840FA37-83F4-4041-8970-D86573FB4A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1228725"/>
                        <a:ext cx="3967229" cy="2404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60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296826"/>
              </p:ext>
            </p:extLst>
          </p:nvPr>
        </p:nvGraphicFramePr>
        <p:xfrm>
          <a:off x="4860925" y="259786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59786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931955"/>
              </p:ext>
            </p:extLst>
          </p:nvPr>
        </p:nvGraphicFramePr>
        <p:xfrm>
          <a:off x="4460875" y="258834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4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8834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84697"/>
              </p:ext>
            </p:extLst>
          </p:nvPr>
        </p:nvGraphicFramePr>
        <p:xfrm>
          <a:off x="4460875" y="258834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8834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4092946A-8AB9-4EEE-9718-3A53D607702F}"/>
              </a:ext>
            </a:extLst>
          </p:cNvPr>
          <p:cNvSpPr txBox="1">
            <a:spLocks/>
          </p:cNvSpPr>
          <p:nvPr/>
        </p:nvSpPr>
        <p:spPr>
          <a:xfrm>
            <a:off x="508000" y="1367434"/>
            <a:ext cx="10376310" cy="705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Calculate the change in temperature of the tyre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DB0A081-CBBD-4096-B163-3CB30C9AA8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240434"/>
              </p:ext>
            </p:extLst>
          </p:nvPr>
        </p:nvGraphicFramePr>
        <p:xfrm>
          <a:off x="3230563" y="2324764"/>
          <a:ext cx="15414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6" name="Equation" r:id="rId7" imgW="622080" imgH="177480" progId="Equation.DSMT4">
                  <p:embed/>
                </p:oleObj>
              </mc:Choice>
              <mc:Fallback>
                <p:oleObj name="Equation" r:id="rId7" imgW="622080" imgH="177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FDB0A081-CBBD-4096-B163-3CB30C9AA8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30563" y="2324764"/>
                        <a:ext cx="1541463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D191852-BAA6-4EF6-8DFE-699F3A31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157473"/>
              </p:ext>
            </p:extLst>
          </p:nvPr>
        </p:nvGraphicFramePr>
        <p:xfrm>
          <a:off x="1001368" y="2928686"/>
          <a:ext cx="3902075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7" name="Equation" r:id="rId9" imgW="1574640" imgH="228600" progId="Equation.DSMT4">
                  <p:embed/>
                </p:oleObj>
              </mc:Choice>
              <mc:Fallback>
                <p:oleObj name="Equation" r:id="rId9" imgW="1574640" imgH="228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4D191852-BAA6-4EF6-8DFE-699F3A3112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1368" y="2928686"/>
                        <a:ext cx="3902075" cy="56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FF18104-985B-452C-A0A8-197F4E211F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34068"/>
              </p:ext>
            </p:extLst>
          </p:nvPr>
        </p:nvGraphicFramePr>
        <p:xfrm>
          <a:off x="640520" y="3496009"/>
          <a:ext cx="635635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8" name="Equation" r:id="rId11" imgW="2565360" imgH="419040" progId="Equation.DSMT4">
                  <p:embed/>
                </p:oleObj>
              </mc:Choice>
              <mc:Fallback>
                <p:oleObj name="Equation" r:id="rId11" imgW="2565360" imgH="419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FF18104-985B-452C-A0A8-197F4E211F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520" y="3496009"/>
                        <a:ext cx="6356350" cy="104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5873711-30FE-4D4D-AC9B-351FD2CFD4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890970"/>
              </p:ext>
            </p:extLst>
          </p:nvPr>
        </p:nvGraphicFramePr>
        <p:xfrm>
          <a:off x="3898207" y="4692294"/>
          <a:ext cx="217170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9" name="Equation" r:id="rId13" imgW="876240" imgH="203040" progId="Equation.DSMT4">
                  <p:embed/>
                </p:oleObj>
              </mc:Choice>
              <mc:Fallback>
                <p:oleObj name="Equation" r:id="rId13" imgW="87624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FF18104-985B-452C-A0A8-197F4E211F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98207" y="4692294"/>
                        <a:ext cx="2171700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983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757174"/>
              </p:ext>
            </p:extLst>
          </p:nvPr>
        </p:nvGraphicFramePr>
        <p:xfrm>
          <a:off x="4860926" y="303048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70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6" y="303048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984710"/>
              </p:ext>
            </p:extLst>
          </p:nvPr>
        </p:nvGraphicFramePr>
        <p:xfrm>
          <a:off x="4460876" y="302096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71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302096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589564"/>
              </p:ext>
            </p:extLst>
          </p:nvPr>
        </p:nvGraphicFramePr>
        <p:xfrm>
          <a:off x="4460876" y="302096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72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302096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4092946A-8AB9-4EEE-9718-3A53D607702F}"/>
              </a:ext>
            </a:extLst>
          </p:cNvPr>
          <p:cNvSpPr txBox="1">
            <a:spLocks/>
          </p:cNvSpPr>
          <p:nvPr/>
        </p:nvSpPr>
        <p:spPr>
          <a:xfrm>
            <a:off x="508001" y="1839814"/>
            <a:ext cx="10541000" cy="705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Calculate the temperature of the tyre after being heated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D191852-BAA6-4EF6-8DFE-699F3A311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373802"/>
              </p:ext>
            </p:extLst>
          </p:nvPr>
        </p:nvGraphicFramePr>
        <p:xfrm>
          <a:off x="1990657" y="3410608"/>
          <a:ext cx="295751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73" name="Equation" r:id="rId7" imgW="1193760" imgH="228600" progId="Equation.DSMT4">
                  <p:embed/>
                </p:oleObj>
              </mc:Choice>
              <mc:Fallback>
                <p:oleObj name="Equation" r:id="rId7" imgW="1193760" imgH="228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4D191852-BAA6-4EF6-8DFE-699F3A3112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90657" y="3410608"/>
                        <a:ext cx="2957513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5873711-30FE-4D4D-AC9B-351FD2CFD4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496736"/>
              </p:ext>
            </p:extLst>
          </p:nvPr>
        </p:nvGraphicFramePr>
        <p:xfrm>
          <a:off x="1964152" y="4128795"/>
          <a:ext cx="3494088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74" name="Equation" r:id="rId9" imgW="1409400" imgH="228600" progId="Equation.DSMT4">
                  <p:embed/>
                </p:oleObj>
              </mc:Choice>
              <mc:Fallback>
                <p:oleObj name="Equation" r:id="rId9" imgW="1409400" imgH="2286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45873711-30FE-4D4D-AC9B-351FD2CFD4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64152" y="4128795"/>
                        <a:ext cx="3494088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AED0CAB-871B-4C76-BBEB-CB2A052781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027088"/>
              </p:ext>
            </p:extLst>
          </p:nvPr>
        </p:nvGraphicFramePr>
        <p:xfrm>
          <a:off x="2479680" y="2706018"/>
          <a:ext cx="1635125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75" name="Equation" r:id="rId11" imgW="660240" imgH="228600" progId="Equation.DSMT4">
                  <p:embed/>
                </p:oleObj>
              </mc:Choice>
              <mc:Fallback>
                <p:oleObj name="Equation" r:id="rId11" imgW="660240" imgH="2286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FDB0A081-CBBD-4096-B163-3CB30C9AA8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79680" y="2706018"/>
                        <a:ext cx="1635125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97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253845"/>
              </p:ext>
            </p:extLst>
          </p:nvPr>
        </p:nvGraphicFramePr>
        <p:xfrm>
          <a:off x="4860925" y="296166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5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96166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173982"/>
              </p:ext>
            </p:extLst>
          </p:nvPr>
        </p:nvGraphicFramePr>
        <p:xfrm>
          <a:off x="4460875" y="295213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5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95213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088675"/>
              </p:ext>
            </p:extLst>
          </p:nvPr>
        </p:nvGraphicFramePr>
        <p:xfrm>
          <a:off x="4460875" y="295213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57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95213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3F0556D4-808F-4882-86D6-32CBE173E082}"/>
              </a:ext>
            </a:extLst>
          </p:cNvPr>
          <p:cNvSpPr txBox="1">
            <a:spLocks/>
          </p:cNvSpPr>
          <p:nvPr/>
        </p:nvSpPr>
        <p:spPr>
          <a:xfrm>
            <a:off x="508000" y="1745433"/>
            <a:ext cx="10541000" cy="705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d) Calculate the diameter of the steel tyre before heating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FC6FAA2-4BB8-4024-96E0-B580ED25D6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599868"/>
              </p:ext>
            </p:extLst>
          </p:nvPr>
        </p:nvGraphicFramePr>
        <p:xfrm>
          <a:off x="2233125" y="2945608"/>
          <a:ext cx="3148013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58" name="Equation" r:id="rId7" imgW="1269720" imgH="177480" progId="Equation.DSMT4">
                  <p:embed/>
                </p:oleObj>
              </mc:Choice>
              <mc:Fallback>
                <p:oleObj name="Equation" r:id="rId7" imgW="1269720" imgH="177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FC6FAA2-4BB8-4024-96E0-B580ED25D6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33125" y="2945608"/>
                        <a:ext cx="3148013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791E01A-3EAC-4140-959F-39B50EC99E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108253"/>
              </p:ext>
            </p:extLst>
          </p:nvPr>
        </p:nvGraphicFramePr>
        <p:xfrm>
          <a:off x="2228367" y="3641450"/>
          <a:ext cx="191928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59" name="Equation" r:id="rId9" imgW="774360" imgH="203040" progId="Equation.DSMT4">
                  <p:embed/>
                </p:oleObj>
              </mc:Choice>
              <mc:Fallback>
                <p:oleObj name="Equation" r:id="rId9" imgW="77436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791E01A-3EAC-4140-959F-39B50EC99E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28367" y="3641450"/>
                        <a:ext cx="1919287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C18B0970-E4FB-49F7-8105-2A5AC85111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033789"/>
              </p:ext>
            </p:extLst>
          </p:nvPr>
        </p:nvGraphicFramePr>
        <p:xfrm>
          <a:off x="1832043" y="4248438"/>
          <a:ext cx="2328862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60" name="Equation" r:id="rId11" imgW="939600" imgH="393480" progId="Equation.DSMT4">
                  <p:embed/>
                </p:oleObj>
              </mc:Choice>
              <mc:Fallback>
                <p:oleObj name="Equation" r:id="rId11" imgW="93960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C18B0970-E4FB-49F7-8105-2A5AC85111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32043" y="4248438"/>
                        <a:ext cx="2328862" cy="98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5BB0D73-DA46-4333-9771-A413211767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754006"/>
              </p:ext>
            </p:extLst>
          </p:nvPr>
        </p:nvGraphicFramePr>
        <p:xfrm>
          <a:off x="2749135" y="5381060"/>
          <a:ext cx="2235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61" name="Equation" r:id="rId13" imgW="901440" imgH="203040" progId="Equation.DSMT4">
                  <p:embed/>
                </p:oleObj>
              </mc:Choice>
              <mc:Fallback>
                <p:oleObj name="Equation" r:id="rId13" imgW="901440" imgH="2030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25BB0D73-DA46-4333-9771-A413211767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49135" y="5381060"/>
                        <a:ext cx="22352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730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630363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10. A furnace which is melting copper uses 20 kg of fuel per hour. The heat value of the fuel is 25 MJ/kg and the specific heat capacity of the copper is 390 J/</a:t>
            </a:r>
            <a:r>
              <a:rPr lang="en-ZA" dirty="0" err="1"/>
              <a:t>kg.°C</a:t>
            </a:r>
            <a:r>
              <a:rPr lang="en-ZA" dirty="0"/>
              <a:t>. The temperature of the copper when supplied is 13 °C and it melts at 1 082 °C. The mass of copper melted per hour is 650 kg.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82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82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82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39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BADE-0BC7-4675-A212-B83821A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Heat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78107-3A0C-4365-BCF2-69E68CAE7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Module 7</a:t>
            </a:r>
          </a:p>
        </p:txBody>
      </p:sp>
    </p:spTree>
    <p:extLst>
      <p:ext uri="{BB962C8B-B14F-4D97-AF65-F5344CB8AC3E}">
        <p14:creationId xmlns:p14="http://schemas.microsoft.com/office/powerpoint/2010/main" val="214770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95853"/>
              </p:ext>
            </p:extLst>
          </p:nvPr>
        </p:nvGraphicFramePr>
        <p:xfrm>
          <a:off x="4860925" y="281417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81417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633805"/>
              </p:ext>
            </p:extLst>
          </p:nvPr>
        </p:nvGraphicFramePr>
        <p:xfrm>
          <a:off x="4460875" y="280465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0465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191907"/>
              </p:ext>
            </p:extLst>
          </p:nvPr>
        </p:nvGraphicFramePr>
        <p:xfrm>
          <a:off x="4460875" y="280465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0465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61FA41A7-29E4-47E3-9DE7-001637C8E0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354116"/>
              </p:ext>
            </p:extLst>
          </p:nvPr>
        </p:nvGraphicFramePr>
        <p:xfrm>
          <a:off x="508000" y="1534239"/>
          <a:ext cx="7080250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7" name="Equation" r:id="rId7" imgW="3060360" imgH="1193760" progId="Equation.DSMT4">
                  <p:embed/>
                </p:oleObj>
              </mc:Choice>
              <mc:Fallback>
                <p:oleObj name="Equation" r:id="rId7" imgW="3060360" imgH="1193760" progId="Equation.DSMT4">
                  <p:embed/>
                  <p:pic>
                    <p:nvPicPr>
                      <p:cNvPr id="10" name="Object 7">
                        <a:extLst>
                          <a:ext uri="{FF2B5EF4-FFF2-40B4-BE49-F238E27FC236}">
                            <a16:creationId xmlns:a16="http://schemas.microsoft.com/office/drawing/2014/main" id="{61FA41A7-29E4-47E3-9DE7-001637C8E0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534239"/>
                        <a:ext cx="7080250" cy="277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BBE7696A-0ADB-4309-8762-1F2BCBA79724}"/>
              </a:ext>
            </a:extLst>
          </p:cNvPr>
          <p:cNvSpPr txBox="1">
            <a:spLocks/>
          </p:cNvSpPr>
          <p:nvPr/>
        </p:nvSpPr>
        <p:spPr>
          <a:xfrm>
            <a:off x="508000" y="4576952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Calculate the:</a:t>
            </a:r>
          </a:p>
        </p:txBody>
      </p:sp>
    </p:spTree>
    <p:extLst>
      <p:ext uri="{BB962C8B-B14F-4D97-AF65-F5344CB8AC3E}">
        <p14:creationId xmlns:p14="http://schemas.microsoft.com/office/powerpoint/2010/main" val="34583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583709"/>
              </p:ext>
            </p:extLst>
          </p:nvPr>
        </p:nvGraphicFramePr>
        <p:xfrm>
          <a:off x="4768849" y="330579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90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8849" y="330579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364713"/>
              </p:ext>
            </p:extLst>
          </p:nvPr>
        </p:nvGraphicFramePr>
        <p:xfrm>
          <a:off x="4368799" y="329626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90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68799" y="329626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206657"/>
              </p:ext>
            </p:extLst>
          </p:nvPr>
        </p:nvGraphicFramePr>
        <p:xfrm>
          <a:off x="4368799" y="329626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90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68799" y="329626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A81F592-5068-45ED-A384-E71F4555B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111980"/>
              </p:ext>
            </p:extLst>
          </p:nvPr>
        </p:nvGraphicFramePr>
        <p:xfrm>
          <a:off x="1190453" y="2831632"/>
          <a:ext cx="2897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907" name="Equation" r:id="rId7" imgW="1168200" imgH="203040" progId="Equation.DSMT4">
                  <p:embed/>
                </p:oleObj>
              </mc:Choice>
              <mc:Fallback>
                <p:oleObj name="Equation" r:id="rId7" imgW="116820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A81F592-5068-45ED-A384-E71F4555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0453" y="2831632"/>
                        <a:ext cx="289718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071492"/>
              </p:ext>
            </p:extLst>
          </p:nvPr>
        </p:nvGraphicFramePr>
        <p:xfrm>
          <a:off x="1546571" y="3494704"/>
          <a:ext cx="148113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908" name="Equation" r:id="rId9" imgW="583920" imgH="177480" progId="Equation.DSMT4">
                  <p:embed/>
                </p:oleObj>
              </mc:Choice>
              <mc:Fallback>
                <p:oleObj name="Equation" r:id="rId9" imgW="583920" imgH="177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46571" y="3494704"/>
                        <a:ext cx="1481137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1B08EA2-D746-4A17-9802-FE11490D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356966"/>
              </p:ext>
            </p:extLst>
          </p:nvPr>
        </p:nvGraphicFramePr>
        <p:xfrm>
          <a:off x="1546570" y="4136846"/>
          <a:ext cx="160655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909" name="Equation" r:id="rId11" imgW="634680" imgH="177480" progId="Equation.DSMT4">
                  <p:embed/>
                </p:oleObj>
              </mc:Choice>
              <mc:Fallback>
                <p:oleObj name="Equation" r:id="rId11" imgW="634680" imgH="177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1B08EA2-D746-4A17-9802-FE11490D2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46570" y="4136846"/>
                        <a:ext cx="1606550" cy="45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D1D4CC61-6C9C-4085-957C-BE9313774B13}"/>
              </a:ext>
            </a:extLst>
          </p:cNvPr>
          <p:cNvSpPr txBox="1">
            <a:spLocks/>
          </p:cNvSpPr>
          <p:nvPr/>
        </p:nvSpPr>
        <p:spPr>
          <a:xfrm>
            <a:off x="508000" y="1842329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Heat energy supplied by the fuel per hour</a:t>
            </a:r>
          </a:p>
        </p:txBody>
      </p:sp>
    </p:spTree>
    <p:extLst>
      <p:ext uri="{BB962C8B-B14F-4D97-AF65-F5344CB8AC3E}">
        <p14:creationId xmlns:p14="http://schemas.microsoft.com/office/powerpoint/2010/main" val="35222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808463"/>
              </p:ext>
            </p:extLst>
          </p:nvPr>
        </p:nvGraphicFramePr>
        <p:xfrm>
          <a:off x="4722881" y="309931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78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22881" y="309931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464020"/>
              </p:ext>
            </p:extLst>
          </p:nvPr>
        </p:nvGraphicFramePr>
        <p:xfrm>
          <a:off x="4322831" y="308978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7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22831" y="308978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876052"/>
              </p:ext>
            </p:extLst>
          </p:nvPr>
        </p:nvGraphicFramePr>
        <p:xfrm>
          <a:off x="4322831" y="308978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22831" y="308978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0E34EBA-452A-408C-A482-1AD0FFCB41B3}"/>
              </a:ext>
            </a:extLst>
          </p:cNvPr>
          <p:cNvSpPr txBox="1">
            <a:spLocks/>
          </p:cNvSpPr>
          <p:nvPr/>
        </p:nvSpPr>
        <p:spPr>
          <a:xfrm>
            <a:off x="507999" y="1836332"/>
            <a:ext cx="10540999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Heat energy required by the copper per hour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5BCBBEE-4CAA-4B1E-8EEB-4B0B3D645F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025225"/>
              </p:ext>
            </p:extLst>
          </p:nvPr>
        </p:nvGraphicFramePr>
        <p:xfrm>
          <a:off x="1266409" y="2905985"/>
          <a:ext cx="231616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1" name="Equation" r:id="rId7" imgW="914400" imgH="228600" progId="Equation.DSMT4">
                  <p:embed/>
                </p:oleObj>
              </mc:Choice>
              <mc:Fallback>
                <p:oleObj name="Equation" r:id="rId7" imgW="91440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5BCBBEE-4CAA-4B1E-8EEB-4B0B3D645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66409" y="2905985"/>
                        <a:ext cx="2316163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1FCB386-6CE1-4A97-AEAE-E7D9C0145A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168833"/>
              </p:ext>
            </p:extLst>
          </p:nvPr>
        </p:nvGraphicFramePr>
        <p:xfrm>
          <a:off x="1624906" y="3540853"/>
          <a:ext cx="3670852" cy="507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2" name="Equation" r:id="rId9" imgW="1473120" imgH="203040" progId="Equation.DSMT4">
                  <p:embed/>
                </p:oleObj>
              </mc:Choice>
              <mc:Fallback>
                <p:oleObj name="Equation" r:id="rId9" imgW="147312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1FCB386-6CE1-4A97-AEAE-E7D9C0145A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24906" y="3540853"/>
                        <a:ext cx="3670852" cy="507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A64D1423-85D1-4469-9E53-B9BC27C9FF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51692"/>
              </p:ext>
            </p:extLst>
          </p:nvPr>
        </p:nvGraphicFramePr>
        <p:xfrm>
          <a:off x="1637264" y="4076871"/>
          <a:ext cx="2155825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3" name="Equation" r:id="rId11" imgW="850680" imgH="177480" progId="Equation.DSMT4">
                  <p:embed/>
                </p:oleObj>
              </mc:Choice>
              <mc:Fallback>
                <p:oleObj name="Equation" r:id="rId11" imgW="850680" imgH="177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A64D1423-85D1-4469-9E53-B9BC27C9F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37264" y="4076871"/>
                        <a:ext cx="2155825" cy="45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C953F6A-F9A6-4CA0-B7E2-36AE5824F4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823939"/>
              </p:ext>
            </p:extLst>
          </p:nvPr>
        </p:nvGraphicFramePr>
        <p:xfrm>
          <a:off x="1656937" y="4657353"/>
          <a:ext cx="2316163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4" name="Equation" r:id="rId13" imgW="914400" imgH="203040" progId="Equation.DSMT4">
                  <p:embed/>
                </p:oleObj>
              </mc:Choice>
              <mc:Fallback>
                <p:oleObj name="Equation" r:id="rId13" imgW="91440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EC953F6A-F9A6-4CA0-B7E2-36AE5824F4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56937" y="4657353"/>
                        <a:ext cx="2316163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9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576122"/>
              </p:ext>
            </p:extLst>
          </p:nvPr>
        </p:nvGraphicFramePr>
        <p:xfrm>
          <a:off x="4729093" y="327629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29093" y="327629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519079"/>
              </p:ext>
            </p:extLst>
          </p:nvPr>
        </p:nvGraphicFramePr>
        <p:xfrm>
          <a:off x="4329043" y="326676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29043" y="326676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247551"/>
              </p:ext>
            </p:extLst>
          </p:nvPr>
        </p:nvGraphicFramePr>
        <p:xfrm>
          <a:off x="4329043" y="326676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29043" y="326676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A81F592-5068-45ED-A384-E71F4555B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535011"/>
              </p:ext>
            </p:extLst>
          </p:nvPr>
        </p:nvGraphicFramePr>
        <p:xfrm>
          <a:off x="997501" y="2676410"/>
          <a:ext cx="2714212" cy="965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0" name="Equation" r:id="rId7" imgW="1180800" imgH="419040" progId="Equation.DSMT4">
                  <p:embed/>
                </p:oleObj>
              </mc:Choice>
              <mc:Fallback>
                <p:oleObj name="Equation" r:id="rId7" imgW="1180800" imgH="419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A81F592-5068-45ED-A384-E71F4555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97501" y="2676410"/>
                        <a:ext cx="2714212" cy="965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404754"/>
              </p:ext>
            </p:extLst>
          </p:nvPr>
        </p:nvGraphicFramePr>
        <p:xfrm>
          <a:off x="1298989" y="3750158"/>
          <a:ext cx="2663686" cy="903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1" name="Equation" r:id="rId9" imgW="1168200" imgH="393480" progId="Equation.DSMT4">
                  <p:embed/>
                </p:oleObj>
              </mc:Choice>
              <mc:Fallback>
                <p:oleObj name="Equation" r:id="rId9" imgW="116820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98989" y="3750158"/>
                        <a:ext cx="2663686" cy="903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D1D4CC61-6C9C-4085-957C-BE9313774B13}"/>
              </a:ext>
            </a:extLst>
          </p:cNvPr>
          <p:cNvSpPr txBox="1">
            <a:spLocks/>
          </p:cNvSpPr>
          <p:nvPr/>
        </p:nvSpPr>
        <p:spPr>
          <a:xfrm>
            <a:off x="508000" y="1839105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Efficiency of the furnace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633F8BE-67D7-4388-8109-8AF340A1F2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600791"/>
              </p:ext>
            </p:extLst>
          </p:nvPr>
        </p:nvGraphicFramePr>
        <p:xfrm>
          <a:off x="1311138" y="4760976"/>
          <a:ext cx="1645202" cy="465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2" name="Equation" r:id="rId11" imgW="723600" imgH="203040" progId="Equation.DSMT4">
                  <p:embed/>
                </p:oleObj>
              </mc:Choice>
              <mc:Fallback>
                <p:oleObj name="Equation" r:id="rId11" imgW="72360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11138" y="4760976"/>
                        <a:ext cx="1645202" cy="465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613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668573"/>
              </p:ext>
            </p:extLst>
          </p:nvPr>
        </p:nvGraphicFramePr>
        <p:xfrm>
          <a:off x="4742345" y="310149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08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42345" y="310149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822322"/>
              </p:ext>
            </p:extLst>
          </p:nvPr>
        </p:nvGraphicFramePr>
        <p:xfrm>
          <a:off x="4342295" y="309197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0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2295" y="309197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867265"/>
              </p:ext>
            </p:extLst>
          </p:nvPr>
        </p:nvGraphicFramePr>
        <p:xfrm>
          <a:off x="4342295" y="309197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1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2295" y="309197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0E34EBA-452A-408C-A482-1AD0FFCB41B3}"/>
              </a:ext>
            </a:extLst>
          </p:cNvPr>
          <p:cNvSpPr txBox="1">
            <a:spLocks/>
          </p:cNvSpPr>
          <p:nvPr/>
        </p:nvSpPr>
        <p:spPr>
          <a:xfrm>
            <a:off x="508000" y="1671305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d) Power wasted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5BCBBEE-4CAA-4B1E-8EEB-4B0B3D645F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467834"/>
              </p:ext>
            </p:extLst>
          </p:nvPr>
        </p:nvGraphicFramePr>
        <p:xfrm>
          <a:off x="962509" y="2507773"/>
          <a:ext cx="2884487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11" name="Equation" r:id="rId7" imgW="1269720" imgH="393480" progId="Equation.DSMT4">
                  <p:embed/>
                </p:oleObj>
              </mc:Choice>
              <mc:Fallback>
                <p:oleObj name="Equation" r:id="rId7" imgW="1269720" imgH="393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5BCBBEE-4CAA-4B1E-8EEB-4B0B3D645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2509" y="2507773"/>
                        <a:ext cx="2884487" cy="89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1FCB386-6CE1-4A97-AEAE-E7D9C0145A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155801"/>
              </p:ext>
            </p:extLst>
          </p:nvPr>
        </p:nvGraphicFramePr>
        <p:xfrm>
          <a:off x="1377396" y="3575412"/>
          <a:ext cx="2322075" cy="869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12" name="Equation" r:id="rId9" imgW="1054080" imgH="393480" progId="Equation.DSMT4">
                  <p:embed/>
                </p:oleObj>
              </mc:Choice>
              <mc:Fallback>
                <p:oleObj name="Equation" r:id="rId9" imgW="105408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1FCB386-6CE1-4A97-AEAE-E7D9C0145A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7396" y="3575412"/>
                        <a:ext cx="2322075" cy="869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A64D1423-85D1-4469-9E53-B9BC27C9FF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078872"/>
              </p:ext>
            </p:extLst>
          </p:nvPr>
        </p:nvGraphicFramePr>
        <p:xfrm>
          <a:off x="1425160" y="5183541"/>
          <a:ext cx="1862481" cy="445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13" name="Equation" r:id="rId11" imgW="850680" imgH="203040" progId="Equation.DSMT4">
                  <p:embed/>
                </p:oleObj>
              </mc:Choice>
              <mc:Fallback>
                <p:oleObj name="Equation" r:id="rId11" imgW="85068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A64D1423-85D1-4469-9E53-B9BC27C9F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25160" y="5183541"/>
                        <a:ext cx="1862481" cy="445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EC91933-C252-4A00-AFE4-4C207EEFFD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123742"/>
              </p:ext>
            </p:extLst>
          </p:nvPr>
        </p:nvGraphicFramePr>
        <p:xfrm>
          <a:off x="1366148" y="4611349"/>
          <a:ext cx="2363787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14" name="Equation" r:id="rId13" imgW="1079280" imgH="203040" progId="Equation.DSMT4">
                  <p:embed/>
                </p:oleObj>
              </mc:Choice>
              <mc:Fallback>
                <p:oleObj name="Equation" r:id="rId13" imgW="107928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A64D1423-85D1-4469-9E53-B9BC27C9F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66148" y="4611349"/>
                        <a:ext cx="2363787" cy="44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84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154632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11. A quantity of 8 kg of lead with a specific heat capacity of 0,13 kJ/</a:t>
            </a:r>
            <a:r>
              <a:rPr lang="en-ZA" dirty="0" err="1"/>
              <a:t>kg.°C</a:t>
            </a:r>
            <a:r>
              <a:rPr lang="en-ZA" dirty="0"/>
              <a:t> at 120 °C, is placed in water at 20 °C. Calculate the mass of water needed if the final temperature is 40 °C.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2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2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2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">
            <a:extLst>
              <a:ext uri="{FF2B5EF4-FFF2-40B4-BE49-F238E27FC236}">
                <a16:creationId xmlns:a16="http://schemas.microsoft.com/office/drawing/2014/main" id="{157D92B3-DCF7-4C3D-B913-352A64600A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096934"/>
              </p:ext>
            </p:extLst>
          </p:nvPr>
        </p:nvGraphicFramePr>
        <p:xfrm>
          <a:off x="2038419" y="2832652"/>
          <a:ext cx="7137400" cy="280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24" name="Equation" r:id="rId7" imgW="3085920" imgH="1206360" progId="Equation.DSMT4">
                  <p:embed/>
                </p:oleObj>
              </mc:Choice>
              <mc:Fallback>
                <p:oleObj name="Equation" r:id="rId7" imgW="3085920" imgH="1206360" progId="Equation.DSMT4">
                  <p:embed/>
                  <p:pic>
                    <p:nvPicPr>
                      <p:cNvPr id="10" name="Object 7">
                        <a:extLst>
                          <a:ext uri="{FF2B5EF4-FFF2-40B4-BE49-F238E27FC236}">
                            <a16:creationId xmlns:a16="http://schemas.microsoft.com/office/drawing/2014/main" id="{61FA41A7-29E4-47E3-9DE7-001637C8E0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8419" y="2832652"/>
                        <a:ext cx="7137400" cy="2801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504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11.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209661"/>
              </p:ext>
            </p:extLst>
          </p:nvPr>
        </p:nvGraphicFramePr>
        <p:xfrm>
          <a:off x="4921248" y="300098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4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48" y="300098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60224"/>
              </p:ext>
            </p:extLst>
          </p:nvPr>
        </p:nvGraphicFramePr>
        <p:xfrm>
          <a:off x="4521198" y="299146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4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198" y="299146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262843"/>
              </p:ext>
            </p:extLst>
          </p:nvPr>
        </p:nvGraphicFramePr>
        <p:xfrm>
          <a:off x="4521198" y="299146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4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198" y="299146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465947"/>
              </p:ext>
            </p:extLst>
          </p:nvPr>
        </p:nvGraphicFramePr>
        <p:xfrm>
          <a:off x="1474855" y="2002902"/>
          <a:ext cx="4826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49" name="Equation" r:id="rId7" imgW="1904760" imgH="203040" progId="Equation.DSMT4">
                  <p:embed/>
                </p:oleObj>
              </mc:Choice>
              <mc:Fallback>
                <p:oleObj name="Equation" r:id="rId7" imgW="190476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4855" y="2002902"/>
                        <a:ext cx="4826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1B08EA2-D746-4A17-9802-FE11490D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60393"/>
              </p:ext>
            </p:extLst>
          </p:nvPr>
        </p:nvGraphicFramePr>
        <p:xfrm>
          <a:off x="2093322" y="2652623"/>
          <a:ext cx="37925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50" name="Equation" r:id="rId9" imgW="1498320" imgH="228600" progId="Equation.DSMT4">
                  <p:embed/>
                </p:oleObj>
              </mc:Choice>
              <mc:Fallback>
                <p:oleObj name="Equation" r:id="rId9" imgW="1498320" imgH="228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1B08EA2-D746-4A17-9802-FE11490D2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93322" y="2652623"/>
                        <a:ext cx="3792537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5BCBBEE-4CAA-4B1E-8EEB-4B0B3D645F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139857"/>
              </p:ext>
            </p:extLst>
          </p:nvPr>
        </p:nvGraphicFramePr>
        <p:xfrm>
          <a:off x="508000" y="3437854"/>
          <a:ext cx="6373813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51" name="Equation" r:id="rId11" imgW="2514600" imgH="228600" progId="Equation.DSMT4">
                  <p:embed/>
                </p:oleObj>
              </mc:Choice>
              <mc:Fallback>
                <p:oleObj name="Equation" r:id="rId11" imgW="251460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5BCBBEE-4CAA-4B1E-8EEB-4B0B3D645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8000" y="3437854"/>
                        <a:ext cx="6373813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B47802E-9A0E-4CDE-8821-EDA13FC7B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377096"/>
              </p:ext>
            </p:extLst>
          </p:nvPr>
        </p:nvGraphicFramePr>
        <p:xfrm>
          <a:off x="3330573" y="4150529"/>
          <a:ext cx="2736850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52" name="Equation" r:id="rId13" imgW="1079280" imgH="419040" progId="Equation.DSMT4">
                  <p:embed/>
                </p:oleObj>
              </mc:Choice>
              <mc:Fallback>
                <p:oleObj name="Equation" r:id="rId13" imgW="1079280" imgH="419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5BCBBEE-4CAA-4B1E-8EEB-4B0B3D645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30573" y="4150529"/>
                        <a:ext cx="2736850" cy="1062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197C7EF-4901-403A-9668-09E034FE8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168602"/>
              </p:ext>
            </p:extLst>
          </p:nvPr>
        </p:nvGraphicFramePr>
        <p:xfrm>
          <a:off x="3887855" y="5306050"/>
          <a:ext cx="18351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53" name="Equation" r:id="rId15" imgW="723600" imgH="203040" progId="Equation.DSMT4">
                  <p:embed/>
                </p:oleObj>
              </mc:Choice>
              <mc:Fallback>
                <p:oleObj name="Equation" r:id="rId15" imgW="72360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3B47802E-9A0E-4CDE-8821-EDA13FC7B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87855" y="5306050"/>
                        <a:ext cx="183515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79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6E343-8C90-47CA-923B-74E5659E8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Test your knowledge of this module by completing the summative activity on </a:t>
            </a:r>
            <a:r>
              <a:rPr lang="en-US" sz="2800"/>
              <a:t>page 191 </a:t>
            </a:r>
            <a:r>
              <a:rPr lang="en-US" sz="2800" dirty="0"/>
              <a:t>of your Student’s Book.</a:t>
            </a:r>
          </a:p>
        </p:txBody>
      </p:sp>
    </p:spTree>
    <p:extLst>
      <p:ext uri="{BB962C8B-B14F-4D97-AF65-F5344CB8AC3E}">
        <p14:creationId xmlns:p14="http://schemas.microsoft.com/office/powerpoint/2010/main" val="2060990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02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5 Conservation Of Heat">
            <a:hlinkClick r:id="" action="ppaction://media"/>
            <a:extLst>
              <a:ext uri="{FF2B5EF4-FFF2-40B4-BE49-F238E27FC236}">
                <a16:creationId xmlns:a16="http://schemas.microsoft.com/office/drawing/2014/main" id="{759BE93E-2C79-480B-A0FC-96EAB2FDB7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6ED9B5-C46D-4074-AD01-12DF76C80A8B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DAAA9D-8E2D-4914-B78A-531787D32DF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3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3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630363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4. A plant which is used to supply hot water heats 6 kg of water per minute. The supply temperature of the water is 18 °C and the temperature of the water leaving the plant is 80 °C. The specific heat capacity of water is 4 200 J/</a:t>
            </a:r>
            <a:r>
              <a:rPr lang="en-ZA" dirty="0" err="1"/>
              <a:t>kg.°C</a:t>
            </a:r>
            <a:r>
              <a:rPr lang="en-ZA" dirty="0"/>
              <a:t>. Calculate the heat energy required by the water per hour.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1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1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1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533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4.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106431"/>
              </p:ext>
            </p:extLst>
          </p:nvPr>
        </p:nvGraphicFramePr>
        <p:xfrm>
          <a:off x="6460711" y="252133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48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60711" y="2521338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161159"/>
              </p:ext>
            </p:extLst>
          </p:nvPr>
        </p:nvGraphicFramePr>
        <p:xfrm>
          <a:off x="6060661" y="251181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4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0661" y="251181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026763"/>
              </p:ext>
            </p:extLst>
          </p:nvPr>
        </p:nvGraphicFramePr>
        <p:xfrm>
          <a:off x="6060661" y="251181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0661" y="251181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107AA4-5995-474D-86E6-ACDB5C7957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407045"/>
              </p:ext>
            </p:extLst>
          </p:nvPr>
        </p:nvGraphicFramePr>
        <p:xfrm>
          <a:off x="2362200" y="2179270"/>
          <a:ext cx="3160713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1" name="Equation" r:id="rId7" imgW="1269720" imgH="203040" progId="Equation.DSMT4">
                  <p:embed/>
                </p:oleObj>
              </mc:Choice>
              <mc:Fallback>
                <p:oleObj name="Equation" r:id="rId7" imgW="126972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184009-F07A-4141-9FD6-1EB1CE474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62200" y="2179270"/>
                        <a:ext cx="3160713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4FE5A15-5994-49B4-99C6-8732A3E91A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679437"/>
              </p:ext>
            </p:extLst>
          </p:nvPr>
        </p:nvGraphicFramePr>
        <p:xfrm>
          <a:off x="2403754" y="3162991"/>
          <a:ext cx="211772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2" name="Equation" r:id="rId9" imgW="850680" imgH="203040" progId="Equation.DSMT4">
                  <p:embed/>
                </p:oleObj>
              </mc:Choice>
              <mc:Fallback>
                <p:oleObj name="Equation" r:id="rId9" imgW="85068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184009-F07A-4141-9FD6-1EB1CE474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03754" y="3162991"/>
                        <a:ext cx="2117725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B83B9EE-5FEA-4EDE-BF78-F869D7CCF7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811860"/>
              </p:ext>
            </p:extLst>
          </p:nvPr>
        </p:nvGraphicFramePr>
        <p:xfrm>
          <a:off x="2785580" y="3672009"/>
          <a:ext cx="145415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3" name="Equation" r:id="rId11" imgW="583920" imgH="203040" progId="Equation.DSMT4">
                  <p:embed/>
                </p:oleObj>
              </mc:Choice>
              <mc:Fallback>
                <p:oleObj name="Equation" r:id="rId11" imgW="58392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184009-F07A-4141-9FD6-1EB1CE474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85580" y="3672009"/>
                        <a:ext cx="1454150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639F1B1-D019-471A-A3EC-786FADCCC9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606460"/>
              </p:ext>
            </p:extLst>
          </p:nvPr>
        </p:nvGraphicFramePr>
        <p:xfrm>
          <a:off x="2401130" y="4158525"/>
          <a:ext cx="2274887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4" name="Equation" r:id="rId13" imgW="914400" imgH="228600" progId="Equation.DSMT4">
                  <p:embed/>
                </p:oleObj>
              </mc:Choice>
              <mc:Fallback>
                <p:oleObj name="Equation" r:id="rId13" imgW="914400" imgH="2286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184009-F07A-4141-9FD6-1EB1CE474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01130" y="4158525"/>
                        <a:ext cx="2274887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1DF8393A-45BA-4040-A952-BB81E2FF5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613337"/>
              </p:ext>
            </p:extLst>
          </p:nvPr>
        </p:nvGraphicFramePr>
        <p:xfrm>
          <a:off x="2785580" y="4786176"/>
          <a:ext cx="331628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5" name="Equation" r:id="rId15" imgW="1333440" imgH="203040" progId="Equation.DSMT4">
                  <p:embed/>
                </p:oleObj>
              </mc:Choice>
              <mc:Fallback>
                <p:oleObj name="Equation" r:id="rId15" imgW="133344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184009-F07A-4141-9FD6-1EB1CE474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785580" y="4786176"/>
                        <a:ext cx="3316288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093CF4E-A1BC-4AF7-B68C-F036705747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078991"/>
              </p:ext>
            </p:extLst>
          </p:nvPr>
        </p:nvGraphicFramePr>
        <p:xfrm>
          <a:off x="2785580" y="5326985"/>
          <a:ext cx="2403475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6" name="Equation" r:id="rId17" imgW="965160" imgH="177480" progId="Equation.DSMT4">
                  <p:embed/>
                </p:oleObj>
              </mc:Choice>
              <mc:Fallback>
                <p:oleObj name="Equation" r:id="rId17" imgW="96516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184009-F07A-4141-9FD6-1EB1CE474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85580" y="5326985"/>
                        <a:ext cx="2403475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>
            <a:extLst>
              <a:ext uri="{FF2B5EF4-FFF2-40B4-BE49-F238E27FC236}">
                <a16:creationId xmlns:a16="http://schemas.microsoft.com/office/drawing/2014/main" id="{3DB5A1B7-CBAA-4DCB-A8BD-33DDF49C17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819749"/>
              </p:ext>
            </p:extLst>
          </p:nvPr>
        </p:nvGraphicFramePr>
        <p:xfrm>
          <a:off x="2105438" y="931668"/>
          <a:ext cx="7724362" cy="1290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7" name="Equation" r:id="rId19" imgW="3047760" imgH="507960" progId="Equation.DSMT4">
                  <p:embed/>
                </p:oleObj>
              </mc:Choice>
              <mc:Fallback>
                <p:oleObj name="Equation" r:id="rId19" imgW="3047760" imgH="50796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4CB968A2-534B-4B0E-B560-850C54ED85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438" y="931668"/>
                        <a:ext cx="7724362" cy="12902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954C0AC-CF29-45A0-A0A4-563E9160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812988"/>
              </p:ext>
            </p:extLst>
          </p:nvPr>
        </p:nvGraphicFramePr>
        <p:xfrm>
          <a:off x="2401130" y="2698390"/>
          <a:ext cx="21177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8" name="Equation" r:id="rId21" imgW="850680" imgH="177480" progId="Equation.DSMT4">
                  <p:embed/>
                </p:oleObj>
              </mc:Choice>
              <mc:Fallback>
                <p:oleObj name="Equation" r:id="rId21" imgW="850680" imgH="177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107AA4-5995-474D-86E6-ACDB5C7957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401130" y="2698390"/>
                        <a:ext cx="2117725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2D76F29-532F-4903-9B84-902234C71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272981"/>
              </p:ext>
            </p:extLst>
          </p:nvPr>
        </p:nvGraphicFramePr>
        <p:xfrm>
          <a:off x="2785580" y="5804293"/>
          <a:ext cx="20859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9" name="Equation" r:id="rId23" imgW="838080" imgH="203040" progId="Equation.DSMT4">
                  <p:embed/>
                </p:oleObj>
              </mc:Choice>
              <mc:Fallback>
                <p:oleObj name="Equation" r:id="rId23" imgW="83808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093CF4E-A1BC-4AF7-B68C-F036705747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785580" y="5804293"/>
                        <a:ext cx="2085975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48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6" y="868363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5. The heat released by a fuel with a heat value of 20 kJ/kg during a period of 45 s is 50 kJ. Calculate the mass of the fuel that must be burned per hour.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628437"/>
              </p:ext>
            </p:extLst>
          </p:nvPr>
        </p:nvGraphicFramePr>
        <p:xfrm>
          <a:off x="4527481" y="235108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4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7481" y="235108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5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5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EF02CBF-8998-4D9B-B745-A081F1CD35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47305"/>
              </p:ext>
            </p:extLst>
          </p:nvPr>
        </p:nvGraphicFramePr>
        <p:xfrm>
          <a:off x="542993" y="2844800"/>
          <a:ext cx="21717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52" name="Equation" r:id="rId7" imgW="914400" imgH="393480" progId="Equation.DSMT4">
                  <p:embed/>
                </p:oleObj>
              </mc:Choice>
              <mc:Fallback>
                <p:oleObj name="Equation" r:id="rId7" imgW="91440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107AA4-5995-474D-86E6-ACDB5C7957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2993" y="2844800"/>
                        <a:ext cx="2171700" cy="93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DC3BB01-BB10-409A-807C-7147577872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533352"/>
              </p:ext>
            </p:extLst>
          </p:nvPr>
        </p:nvGraphicFramePr>
        <p:xfrm>
          <a:off x="508000" y="3792536"/>
          <a:ext cx="33655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53" name="Equation" r:id="rId9" imgW="1460160" imgH="393480" progId="Equation.DSMT4">
                  <p:embed/>
                </p:oleObj>
              </mc:Choice>
              <mc:Fallback>
                <p:oleObj name="Equation" r:id="rId9" imgW="1460160" imgH="393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4FE5A15-5994-49B4-99C6-8732A3E91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000" y="3792536"/>
                        <a:ext cx="3365500" cy="90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38F16DA-D013-4221-B5FC-9DAD19548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563155"/>
              </p:ext>
            </p:extLst>
          </p:nvPr>
        </p:nvGraphicFramePr>
        <p:xfrm>
          <a:off x="553212" y="4775199"/>
          <a:ext cx="239077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54" name="Equation" r:id="rId11" imgW="1041120" imgH="203040" progId="Equation.DSMT4">
                  <p:embed/>
                </p:oleObj>
              </mc:Choice>
              <mc:Fallback>
                <p:oleObj name="Equation" r:id="rId11" imgW="104112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B83B9EE-5FEA-4EDE-BF78-F869D7CCF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212" y="4775199"/>
                        <a:ext cx="2390775" cy="46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C4FAD8B-75B8-4B50-907B-6F4B8F531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557314"/>
              </p:ext>
            </p:extLst>
          </p:nvPr>
        </p:nvGraphicFramePr>
        <p:xfrm>
          <a:off x="515871" y="2362200"/>
          <a:ext cx="303847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55" name="Equation" r:id="rId13" imgW="1295280" imgH="203040" progId="Equation.DSMT4">
                  <p:embed/>
                </p:oleObj>
              </mc:Choice>
              <mc:Fallback>
                <p:oleObj name="Equation" r:id="rId13" imgW="129528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0A98B4D-ECB0-402E-A12E-2870891751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5871" y="2362200"/>
                        <a:ext cx="3038475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ABBA544-4DB5-4BC4-84E3-2E66896F52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698805"/>
              </p:ext>
            </p:extLst>
          </p:nvPr>
        </p:nvGraphicFramePr>
        <p:xfrm>
          <a:off x="573950" y="5348809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56" name="Equation" r:id="rId15" imgW="787320" imgH="203040" progId="Equation.DSMT4">
                  <p:embed/>
                </p:oleObj>
              </mc:Choice>
              <mc:Fallback>
                <p:oleObj name="Equation" r:id="rId15" imgW="78732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9999AE2-A97B-4602-9892-1B58BEDEF3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3950" y="5348809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1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5.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61052"/>
              </p:ext>
            </p:extLst>
          </p:nvPr>
        </p:nvGraphicFramePr>
        <p:xfrm>
          <a:off x="4771060" y="241507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8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1060" y="241507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543319"/>
              </p:ext>
            </p:extLst>
          </p:nvPr>
        </p:nvGraphicFramePr>
        <p:xfrm>
          <a:off x="4371010" y="240554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8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1010" y="240554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1119"/>
              </p:ext>
            </p:extLst>
          </p:nvPr>
        </p:nvGraphicFramePr>
        <p:xfrm>
          <a:off x="4371010" y="240554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8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1010" y="240554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EC4A501-7A6F-4CAB-B70E-4E9641EC60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358304"/>
              </p:ext>
            </p:extLst>
          </p:nvPr>
        </p:nvGraphicFramePr>
        <p:xfrm>
          <a:off x="531263" y="1228725"/>
          <a:ext cx="326866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89" name="Equation" r:id="rId7" imgW="1384200" imgH="203040" progId="Equation.DSMT4">
                  <p:embed/>
                </p:oleObj>
              </mc:Choice>
              <mc:Fallback>
                <p:oleObj name="Equation" r:id="rId7" imgW="138420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EC4A501-7A6F-4CAB-B70E-4E9641EC60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1263" y="1228725"/>
                        <a:ext cx="3268662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2876C1E-63F3-4073-A0B2-041F97074F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609568"/>
              </p:ext>
            </p:extLst>
          </p:nvPr>
        </p:nvGraphicFramePr>
        <p:xfrm>
          <a:off x="576886" y="2623034"/>
          <a:ext cx="4919663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90" name="Equation" r:id="rId9" imgW="2044440" imgH="393480" progId="Equation.DSMT4">
                  <p:embed/>
                </p:oleObj>
              </mc:Choice>
              <mc:Fallback>
                <p:oleObj name="Equation" r:id="rId9" imgW="204444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8B3C262-882E-4E80-A7CC-0DE5980625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6886" y="2623034"/>
                        <a:ext cx="4919663" cy="94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F9831A0-8F55-4A3F-8A79-BA49C03EA8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877955"/>
              </p:ext>
            </p:extLst>
          </p:nvPr>
        </p:nvGraphicFramePr>
        <p:xfrm>
          <a:off x="553972" y="3740080"/>
          <a:ext cx="345281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91" name="Equation" r:id="rId11" imgW="1434960" imgH="203040" progId="Equation.DSMT4">
                  <p:embed/>
                </p:oleObj>
              </mc:Choice>
              <mc:Fallback>
                <p:oleObj name="Equation" r:id="rId11" imgW="143496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8B3C262-882E-4E80-A7CC-0DE5980625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972" y="3740080"/>
                        <a:ext cx="3452813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61445E9-E992-455D-B525-425F9564CD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589063"/>
              </p:ext>
            </p:extLst>
          </p:nvPr>
        </p:nvGraphicFramePr>
        <p:xfrm>
          <a:off x="508000" y="1737209"/>
          <a:ext cx="2819400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92" name="Equation" r:id="rId13" imgW="1193760" imgH="393480" progId="Equation.DSMT4">
                  <p:embed/>
                </p:oleObj>
              </mc:Choice>
              <mc:Fallback>
                <p:oleObj name="Equation" r:id="rId13" imgW="119376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EC4A501-7A6F-4CAB-B70E-4E9641EC60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8000" y="1737209"/>
                        <a:ext cx="2819400" cy="928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3FB7DEB-29B2-48D2-B157-CAA6BFF378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722037"/>
              </p:ext>
            </p:extLst>
          </p:nvPr>
        </p:nvGraphicFramePr>
        <p:xfrm>
          <a:off x="532987" y="4461910"/>
          <a:ext cx="69675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93" name="Equation" r:id="rId15" imgW="2895480" imgH="203040" progId="Equation.DSMT4">
                  <p:embed/>
                </p:oleObj>
              </mc:Choice>
              <mc:Fallback>
                <p:oleObj name="Equation" r:id="rId15" imgW="289548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F9831A0-8F55-4A3F-8A79-BA49C03EA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2987" y="4461910"/>
                        <a:ext cx="6967538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14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5. (Alternate solution)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319336"/>
              </p:ext>
            </p:extLst>
          </p:nvPr>
        </p:nvGraphicFramePr>
        <p:xfrm>
          <a:off x="4462738" y="239975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18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2738" y="239975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293213"/>
              </p:ext>
            </p:extLst>
          </p:nvPr>
        </p:nvGraphicFramePr>
        <p:xfrm>
          <a:off x="4062688" y="239023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1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2688" y="239023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95701"/>
              </p:ext>
            </p:extLst>
          </p:nvPr>
        </p:nvGraphicFramePr>
        <p:xfrm>
          <a:off x="4062688" y="239023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2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2688" y="239023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EF02CBF-8998-4D9B-B745-A081F1CD35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0840"/>
              </p:ext>
            </p:extLst>
          </p:nvPr>
        </p:nvGraphicFramePr>
        <p:xfrm>
          <a:off x="2156586" y="1821769"/>
          <a:ext cx="3889375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21" name="Equation" r:id="rId7" imgW="1562040" imgH="393480" progId="Equation.DSMT4">
                  <p:embed/>
                </p:oleObj>
              </mc:Choice>
              <mc:Fallback>
                <p:oleObj name="Equation" r:id="rId7" imgW="1562040" imgH="393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EF02CBF-8998-4D9B-B745-A081F1CD3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56586" y="1821769"/>
                        <a:ext cx="3889375" cy="98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DC3BB01-BB10-409A-807C-7147577872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367579"/>
              </p:ext>
            </p:extLst>
          </p:nvPr>
        </p:nvGraphicFramePr>
        <p:xfrm>
          <a:off x="508000" y="2814098"/>
          <a:ext cx="3635375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22" name="Equation" r:id="rId9" imgW="1460160" imgH="393480" progId="Equation.DSMT4">
                  <p:embed/>
                </p:oleObj>
              </mc:Choice>
              <mc:Fallback>
                <p:oleObj name="Equation" r:id="rId9" imgW="146016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DC3BB01-BB10-409A-807C-7147577872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000" y="2814098"/>
                        <a:ext cx="3635375" cy="98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38F16DA-D013-4221-B5FC-9DAD19548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336477"/>
              </p:ext>
            </p:extLst>
          </p:nvPr>
        </p:nvGraphicFramePr>
        <p:xfrm>
          <a:off x="556243" y="3831025"/>
          <a:ext cx="4141788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23" name="Equation" r:id="rId11" imgW="1663560" imgH="393480" progId="Equation.DSMT4">
                  <p:embed/>
                </p:oleObj>
              </mc:Choice>
              <mc:Fallback>
                <p:oleObj name="Equation" r:id="rId11" imgW="166356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38F16DA-D013-4221-B5FC-9DAD195487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6243" y="3831025"/>
                        <a:ext cx="4141788" cy="98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C4FAD8B-75B8-4B50-907B-6F4B8F531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287836"/>
              </p:ext>
            </p:extLst>
          </p:nvPr>
        </p:nvGraphicFramePr>
        <p:xfrm>
          <a:off x="2293036" y="1228725"/>
          <a:ext cx="287655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24" name="Equation" r:id="rId13" imgW="1155600" imgH="203040" progId="Equation.DSMT4">
                  <p:embed/>
                </p:oleObj>
              </mc:Choice>
              <mc:Fallback>
                <p:oleObj name="Equation" r:id="rId13" imgW="115560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C4FAD8B-75B8-4B50-907B-6F4B8F531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93036" y="1228725"/>
                        <a:ext cx="2876550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EC4A501-7A6F-4CAB-B70E-4E9641EC60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713339"/>
              </p:ext>
            </p:extLst>
          </p:nvPr>
        </p:nvGraphicFramePr>
        <p:xfrm>
          <a:off x="2723041" y="4959737"/>
          <a:ext cx="148590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25" name="Equation" r:id="rId15" imgW="596880" imgH="203040" progId="Equation.DSMT4">
                  <p:embed/>
                </p:oleObj>
              </mc:Choice>
              <mc:Fallback>
                <p:oleObj name="Equation" r:id="rId15" imgW="59688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EC4A501-7A6F-4CAB-B70E-4E9641EC60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723041" y="4959737"/>
                        <a:ext cx="1485900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51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6 Temperature And Expansion">
            <a:hlinkClick r:id="" action="ppaction://media"/>
            <a:extLst>
              <a:ext uri="{FF2B5EF4-FFF2-40B4-BE49-F238E27FC236}">
                <a16:creationId xmlns:a16="http://schemas.microsoft.com/office/drawing/2014/main" id="{B0EB051C-94A7-4AA2-B6EF-9E2C50DAE9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793314-36F5-485F-88C4-52E03738329D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5493DF-BDCF-4BE1-B4F8-56B7D1F391C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1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20861</TotalTime>
  <Words>585</Words>
  <Application>Microsoft Office PowerPoint</Application>
  <PresentationFormat>Widescreen</PresentationFormat>
  <Paragraphs>43</Paragraphs>
  <Slides>28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Narrow</vt:lpstr>
      <vt:lpstr>Calibri</vt:lpstr>
      <vt:lpstr>Presentation2</vt:lpstr>
      <vt:lpstr>Equation</vt:lpstr>
      <vt:lpstr>Engineering Science</vt:lpstr>
      <vt:lpstr>Heat</vt:lpstr>
      <vt:lpstr>PowerPoint Presentation</vt:lpstr>
      <vt:lpstr>4. A plant which is used to supply hot water heats 6 kg of water per minute. The supply temperature of the water is 18 °C and the temperature of the water leaving the plant is 80 °C. The specific heat capacity of water is 4 200 J/kg.°C. Calculate the heat energy required by the water per hour.</vt:lpstr>
      <vt:lpstr>4. (Continued)</vt:lpstr>
      <vt:lpstr>5. The heat released by a fuel with a heat value of 20 kJ/kg during a period of 45 s is 50 kJ. Calculate the mass of the fuel that must be burned per hour.</vt:lpstr>
      <vt:lpstr>5. (Continued)</vt:lpstr>
      <vt:lpstr>5. (Alternate solution)</vt:lpstr>
      <vt:lpstr>PowerPoint Presentation</vt:lpstr>
      <vt:lpstr>7. An electrical protective device is designed to become operational when the temperature rises too high due to overloading. The normal temperature of the circuit is 20 °C. The length of the element at normal temperature is 150 mm and when overloading occurs, it is 150,3 mm. The linear coefficient of expansion of the element is 0,000 012/°C.</vt:lpstr>
      <vt:lpstr>7. (Continued)</vt:lpstr>
      <vt:lpstr>7. (Continued)</vt:lpstr>
      <vt:lpstr>7. (Continued)</vt:lpstr>
      <vt:lpstr>8. The following data refer to a wheel and a steel tyre which is to be fitted around the circumference of the wheel:</vt:lpstr>
      <vt:lpstr>8. (Continued)</vt:lpstr>
      <vt:lpstr>8. (Continued)</vt:lpstr>
      <vt:lpstr>8. (Continued)</vt:lpstr>
      <vt:lpstr>8. (Continued)</vt:lpstr>
      <vt:lpstr>10. A furnace which is melting copper uses 20 kg of fuel per hour. The heat value of the fuel is 25 MJ/kg and the specific heat capacity of the copper is 390 J/kg.°C. The temperature of the copper when supplied is 13 °C and it melts at 1 082 °C. The mass of copper melted per hour is 650 kg. </vt:lpstr>
      <vt:lpstr>10. (Continued)</vt:lpstr>
      <vt:lpstr>10. (Continued)</vt:lpstr>
      <vt:lpstr>10. (Continued)</vt:lpstr>
      <vt:lpstr>10. (Continued)</vt:lpstr>
      <vt:lpstr>10. (Continued)</vt:lpstr>
      <vt:lpstr>11. A quantity of 8 kg of lead with a specific heat capacity of 0,13 kJ/kg.°C at 120 °C, is placed in water at 20 °C. Calculate the mass of water needed if the final temperature is 40 °C.</vt:lpstr>
      <vt:lpstr>11. (Continued)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Dinky Gschliesser</cp:lastModifiedBy>
  <cp:revision>259</cp:revision>
  <dcterms:created xsi:type="dcterms:W3CDTF">2017-08-15T07:49:10Z</dcterms:created>
  <dcterms:modified xsi:type="dcterms:W3CDTF">2019-03-25T06:38:26Z</dcterms:modified>
</cp:coreProperties>
</file>