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78" r:id="rId4"/>
    <p:sldId id="301" r:id="rId5"/>
    <p:sldId id="362" r:id="rId6"/>
    <p:sldId id="363" r:id="rId7"/>
    <p:sldId id="364" r:id="rId8"/>
    <p:sldId id="365" r:id="rId9"/>
    <p:sldId id="366" r:id="rId10"/>
    <p:sldId id="377" r:id="rId11"/>
    <p:sldId id="367" r:id="rId12"/>
    <p:sldId id="376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258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" initials="R" lastIdx="2" clrIdx="0">
    <p:extLst>
      <p:ext uri="{19B8F6BF-5375-455C-9EA6-DF929625EA0E}">
        <p15:presenceInfo xmlns:p15="http://schemas.microsoft.com/office/powerpoint/2012/main" userId="Rick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10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10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10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10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10.wmf"/><Relationship Id="rId4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0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0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10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1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10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1" y="2497069"/>
            <a:ext cx="10553699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689679"/>
            <a:ext cx="10553699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445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" action="ppaction://hlinkshowjump?jump=lastslide"/>
              </a:rPr>
              <a:t>*see</a:t>
            </a:r>
            <a:r>
              <a:rPr lang="en-US" sz="1800" baseline="0" dirty="0">
                <a:hlinkClick r:id="" action="ppaction://hlinkshowjump?jump=lastslide"/>
              </a:rPr>
              <a:t> terms and conditions</a:t>
            </a: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E2C72-B30D-49EF-81FE-C4BA6B7C917C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40568"/>
            <a:ext cx="10547351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4323751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87080C-5188-49C9-B511-37AF07E228D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93577"/>
            <a:ext cx="10547351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0" y="4325335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049CBE-A04B-4D4C-9426-20DD24BA8DDC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619" y="4455680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49" y="2064548"/>
            <a:ext cx="10523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19" y="573886"/>
            <a:ext cx="2005200" cy="294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6815B-D8FB-43DD-9C97-F235896F8BAE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14154" y="3951325"/>
            <a:ext cx="10735733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54" y="534129"/>
            <a:ext cx="2005200" cy="3065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BC4B7-F174-4484-8456-E0FC8DC786A5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E8FBC-EEC7-4D22-9C06-D27B2F05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78519-05D1-4D44-85F2-16CA4AD51F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49363"/>
            <a:ext cx="10541000" cy="4895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01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2738" y="4609451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4993" y="2065530"/>
            <a:ext cx="8339712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6017" y="2813280"/>
            <a:ext cx="7017664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56EA05-CB80-4D2B-AC5E-77D3DF7A6836}"/>
              </a:ext>
            </a:extLst>
          </p:cNvPr>
          <p:cNvSpPr txBox="1"/>
          <p:nvPr userDrawn="1"/>
        </p:nvSpPr>
        <p:spPr>
          <a:xfrm>
            <a:off x="478148" y="5686356"/>
            <a:ext cx="587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ZA" sz="1600" b="1" dirty="0"/>
              <a:t>© Troupant publishers (Pty) Ltd, 2019</a:t>
            </a:r>
          </a:p>
          <a:p>
            <a:pPr>
              <a:lnSpc>
                <a:spcPct val="100000"/>
              </a:lnSpc>
            </a:pPr>
            <a:r>
              <a:rPr lang="en-ZA" sz="1600" b="1" dirty="0"/>
              <a:t>Selected images used under licence from Shutterstock.com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01404-7A80-49DF-9638-1D7BBBB92CE8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82" y="498692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365127"/>
            <a:ext cx="1054100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1285875"/>
            <a:ext cx="1054100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2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12192000" cy="54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98541" y="6324600"/>
            <a:ext cx="3693459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45" y="5441221"/>
            <a:ext cx="3396156" cy="41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5577437"/>
            <a:ext cx="720001" cy="7251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2738" y="6371016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Engineering Science N2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83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jp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3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35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1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4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46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wmf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51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5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6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49.bin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5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64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65.png"/><Relationship Id="rId12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3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1.bin"/><Relationship Id="rId4" Type="http://schemas.openxmlformats.org/officeDocument/2006/relationships/image" Target="../media/image10.wmf"/><Relationship Id="rId9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9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10.wmf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2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Engineering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 Static And Kinetic Friction">
            <a:hlinkClick r:id="" action="ppaction://media"/>
            <a:extLst>
              <a:ext uri="{FF2B5EF4-FFF2-40B4-BE49-F238E27FC236}">
                <a16:creationId xmlns:a16="http://schemas.microsoft.com/office/drawing/2014/main" id="{6B5BE7A7-FC58-44C0-9483-4C4F177646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1FC2E8-2B3C-47C1-B925-4F3FA68647C5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8B4FB-A319-43E8-B771-DB63E802D86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4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6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6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035652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5. A force of 8 N is necessary to bring a block into motion on a horizontal plane, and a force of 7 N is necessary to keep it in motion. The coefficient of static friction is 0,3.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0811431-6A82-48BB-BD44-0E0E3AD27BEA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2" y="3051562"/>
            <a:ext cx="7702825" cy="1454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5BBFF-16A8-4C1F-96AB-CDEB61F7E729}"/>
              </a:ext>
            </a:extLst>
          </p:cNvPr>
          <p:cNvSpPr txBox="1"/>
          <p:nvPr/>
        </p:nvSpPr>
        <p:spPr>
          <a:xfrm>
            <a:off x="3324639" y="4781221"/>
            <a:ext cx="4863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Forces acting on an object</a:t>
            </a:r>
            <a:endParaRPr lang="en-ZA" sz="2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A3BD99-1890-4133-9B62-1B1BC10735F4}"/>
              </a:ext>
            </a:extLst>
          </p:cNvPr>
          <p:cNvSpPr txBox="1">
            <a:spLocks/>
          </p:cNvSpPr>
          <p:nvPr/>
        </p:nvSpPr>
        <p:spPr>
          <a:xfrm>
            <a:off x="1991829" y="5640562"/>
            <a:ext cx="7905750" cy="502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Calculate the:</a:t>
            </a:r>
          </a:p>
        </p:txBody>
      </p:sp>
    </p:spTree>
    <p:extLst>
      <p:ext uri="{BB962C8B-B14F-4D97-AF65-F5344CB8AC3E}">
        <p14:creationId xmlns:p14="http://schemas.microsoft.com/office/powerpoint/2010/main" val="27605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213819"/>
              </p:ext>
            </p:extLst>
          </p:nvPr>
        </p:nvGraphicFramePr>
        <p:xfrm>
          <a:off x="4921250" y="395471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50" y="395471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497710"/>
              </p:ext>
            </p:extLst>
          </p:nvPr>
        </p:nvGraphicFramePr>
        <p:xfrm>
          <a:off x="4521200" y="394519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394519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102045"/>
              </p:ext>
            </p:extLst>
          </p:nvPr>
        </p:nvGraphicFramePr>
        <p:xfrm>
          <a:off x="4521200" y="394519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394519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508001" y="2444873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Static frictional force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81F592-5068-45ED-A384-E71F4555B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077576"/>
              </p:ext>
            </p:extLst>
          </p:nvPr>
        </p:nvGraphicFramePr>
        <p:xfrm>
          <a:off x="1365871" y="3414386"/>
          <a:ext cx="1617810" cy="663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9" name="Equation" r:id="rId7" imgW="558720" imgH="228600" progId="Equation.DSMT4">
                  <p:embed/>
                </p:oleObj>
              </mc:Choice>
              <mc:Fallback>
                <p:oleObj name="Equation" r:id="rId7" imgW="55872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81F592-5068-45ED-A384-E71F4555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5871" y="3414386"/>
                        <a:ext cx="1617810" cy="663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02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199209"/>
              </p:ext>
            </p:extLst>
          </p:nvPr>
        </p:nvGraphicFramePr>
        <p:xfrm>
          <a:off x="4860926" y="2588034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2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6" y="2588034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733737"/>
              </p:ext>
            </p:extLst>
          </p:nvPr>
        </p:nvGraphicFramePr>
        <p:xfrm>
          <a:off x="4460876" y="257850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2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57850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5546"/>
              </p:ext>
            </p:extLst>
          </p:nvPr>
        </p:nvGraphicFramePr>
        <p:xfrm>
          <a:off x="4460876" y="257850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2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57850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373360"/>
              </p:ext>
            </p:extLst>
          </p:nvPr>
        </p:nvGraphicFramePr>
        <p:xfrm>
          <a:off x="1312517" y="2132683"/>
          <a:ext cx="141605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29" name="Equation" r:id="rId7" imgW="558720" imgH="228600" progId="Equation.DSMT4">
                  <p:embed/>
                </p:oleObj>
              </mc:Choice>
              <mc:Fallback>
                <p:oleObj name="Equation" r:id="rId7" imgW="55872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12517" y="2132683"/>
                        <a:ext cx="1416050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74F1CD3-49FC-4EDF-A18A-925FE23EC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225974"/>
              </p:ext>
            </p:extLst>
          </p:nvPr>
        </p:nvGraphicFramePr>
        <p:xfrm>
          <a:off x="937107" y="3553471"/>
          <a:ext cx="196373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30" name="Equation" r:id="rId9" imgW="774360" imgH="203040" progId="Equation.DSMT4">
                  <p:embed/>
                </p:oleObj>
              </mc:Choice>
              <mc:Fallback>
                <p:oleObj name="Equation" r:id="rId9" imgW="77436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74F1CD3-49FC-4EDF-A18A-925FE23EC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7107" y="3553471"/>
                        <a:ext cx="1963738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335261"/>
              </p:ext>
            </p:extLst>
          </p:nvPr>
        </p:nvGraphicFramePr>
        <p:xfrm>
          <a:off x="1312517" y="2823436"/>
          <a:ext cx="14478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31" name="Equation" r:id="rId11" imgW="571320" imgH="228600" progId="Equation.DSMT4">
                  <p:embed/>
                </p:oleObj>
              </mc:Choice>
              <mc:Fallback>
                <p:oleObj name="Equation" r:id="rId11" imgW="57132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12517" y="2823436"/>
                        <a:ext cx="144780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1B7208EA-EC63-4E8D-B207-0A49E636E5F5}"/>
              </a:ext>
            </a:extLst>
          </p:cNvPr>
          <p:cNvSpPr txBox="1">
            <a:spLocks/>
          </p:cNvSpPr>
          <p:nvPr/>
        </p:nvSpPr>
        <p:spPr>
          <a:xfrm>
            <a:off x="508001" y="1174805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Weight of the block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5BCBBEE-4CAA-4B1E-8EEB-4B0B3D645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067855"/>
              </p:ext>
            </p:extLst>
          </p:nvPr>
        </p:nvGraphicFramePr>
        <p:xfrm>
          <a:off x="937108" y="4069410"/>
          <a:ext cx="1738313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32" name="Equation" r:id="rId13" imgW="685800" imgH="419040" progId="Equation.DSMT4">
                  <p:embed/>
                </p:oleObj>
              </mc:Choice>
              <mc:Fallback>
                <p:oleObj name="Equation" r:id="rId13" imgW="68580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74F1CD3-49FC-4EDF-A18A-925FE23EC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37108" y="4069410"/>
                        <a:ext cx="1738313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9E0B03B-B055-40A9-87C3-56511CF873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130295"/>
              </p:ext>
            </p:extLst>
          </p:nvPr>
        </p:nvGraphicFramePr>
        <p:xfrm>
          <a:off x="1709426" y="5218523"/>
          <a:ext cx="1931988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33" name="Equation" r:id="rId15" imgW="761760" imgH="203040" progId="Equation.DSMT4">
                  <p:embed/>
                </p:oleObj>
              </mc:Choice>
              <mc:Fallback>
                <p:oleObj name="Equation" r:id="rId15" imgW="76176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5BCBBEE-4CAA-4B1E-8EEB-4B0B3D645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09426" y="5218523"/>
                        <a:ext cx="1931988" cy="51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57B6BCB-9E56-428B-AAA5-72AF19050F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690054"/>
              </p:ext>
            </p:extLst>
          </p:nvPr>
        </p:nvGraphicFramePr>
        <p:xfrm>
          <a:off x="937107" y="5877259"/>
          <a:ext cx="26733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34" name="Equation" r:id="rId17" imgW="1054080" imgH="203040" progId="Equation.DSMT4">
                  <p:embed/>
                </p:oleObj>
              </mc:Choice>
              <mc:Fallback>
                <p:oleObj name="Equation" r:id="rId17" imgW="105408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9E0B03B-B055-40A9-87C3-56511CF87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7107" y="5877259"/>
                        <a:ext cx="26733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3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249756"/>
              </p:ext>
            </p:extLst>
          </p:nvPr>
        </p:nvGraphicFramePr>
        <p:xfrm>
          <a:off x="4921250" y="275920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7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50" y="275920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813637"/>
              </p:ext>
            </p:extLst>
          </p:nvPr>
        </p:nvGraphicFramePr>
        <p:xfrm>
          <a:off x="4521200" y="274968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7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274968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378061"/>
              </p:ext>
            </p:extLst>
          </p:nvPr>
        </p:nvGraphicFramePr>
        <p:xfrm>
          <a:off x="4521200" y="274968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7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274968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508001" y="1249363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Coefficient of kinetic friction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81F592-5068-45ED-A384-E71F4555B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8740"/>
              </p:ext>
            </p:extLst>
          </p:nvPr>
        </p:nvGraphicFramePr>
        <p:xfrm>
          <a:off x="1052513" y="2086110"/>
          <a:ext cx="15113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74" name="Equation" r:id="rId7" imgW="609480" imgH="228600" progId="Equation.DSMT4">
                  <p:embed/>
                </p:oleObj>
              </mc:Choice>
              <mc:Fallback>
                <p:oleObj name="Equation" r:id="rId7" imgW="60948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81F592-5068-45ED-A384-E71F4555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2513" y="2086110"/>
                        <a:ext cx="1511300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681385"/>
              </p:ext>
            </p:extLst>
          </p:nvPr>
        </p:nvGraphicFramePr>
        <p:xfrm>
          <a:off x="796025" y="2690456"/>
          <a:ext cx="16732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75" name="Equation" r:id="rId9" imgW="660240" imgH="393480" progId="Equation.DSMT4">
                  <p:embed/>
                </p:oleObj>
              </mc:Choice>
              <mc:Fallback>
                <p:oleObj name="Equation" r:id="rId9" imgW="66024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6025" y="2690456"/>
                        <a:ext cx="1673225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019762"/>
              </p:ext>
            </p:extLst>
          </p:nvPr>
        </p:nvGraphicFramePr>
        <p:xfrm>
          <a:off x="1600995" y="3659779"/>
          <a:ext cx="1576387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76" name="Equation" r:id="rId11" imgW="622080" imgH="419040" progId="Equation.DSMT4">
                  <p:embed/>
                </p:oleObj>
              </mc:Choice>
              <mc:Fallback>
                <p:oleObj name="Equation" r:id="rId11" imgW="62208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00995" y="3659779"/>
                        <a:ext cx="1576387" cy="1065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5BCBBEE-4CAA-4B1E-8EEB-4B0B3D645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723191"/>
              </p:ext>
            </p:extLst>
          </p:nvPr>
        </p:nvGraphicFramePr>
        <p:xfrm>
          <a:off x="1632637" y="4836985"/>
          <a:ext cx="1319213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77" name="Equation" r:id="rId13" imgW="520560" imgH="203040" progId="Equation.DSMT4">
                  <p:embed/>
                </p:oleObj>
              </mc:Choice>
              <mc:Fallback>
                <p:oleObj name="Equation" r:id="rId13" imgW="52056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5BCBBEE-4CAA-4B1E-8EEB-4B0B3D645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32637" y="4836985"/>
                        <a:ext cx="1319213" cy="51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22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890040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6. An object with a mass of 80 kg rests on an incline of 1:50. A force of 60 N is required to pull the object up the incline.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8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8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8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A00858C-1B31-4B34-8835-12CA76605075}"/>
              </a:ext>
            </a:extLst>
          </p:cNvPr>
          <p:cNvPicPr/>
          <p:nvPr/>
        </p:nvPicPr>
        <p:blipFill rotWithShape="1">
          <a:blip r:embed="rId7"/>
          <a:srcRect t="7435"/>
          <a:stretch/>
        </p:blipFill>
        <p:spPr bwMode="auto">
          <a:xfrm>
            <a:off x="2381249" y="2265708"/>
            <a:ext cx="5526156" cy="3733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6EC4CA-2F66-40F8-A4FE-DCA92FC56A2A}"/>
              </a:ext>
            </a:extLst>
          </p:cNvPr>
          <p:cNvSpPr txBox="1"/>
          <p:nvPr/>
        </p:nvSpPr>
        <p:spPr>
          <a:xfrm>
            <a:off x="3208633" y="5880297"/>
            <a:ext cx="3871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An object on an incline</a:t>
            </a:r>
            <a:endParaRPr lang="en-ZA" sz="2200" dirty="0"/>
          </a:p>
        </p:txBody>
      </p:sp>
    </p:spTree>
    <p:extLst>
      <p:ext uri="{BB962C8B-B14F-4D97-AF65-F5344CB8AC3E}">
        <p14:creationId xmlns:p14="http://schemas.microsoft.com/office/powerpoint/2010/main" val="249504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6. (Continued) Calculate: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484865"/>
              </p:ext>
            </p:extLst>
          </p:nvPr>
        </p:nvGraphicFramePr>
        <p:xfrm>
          <a:off x="4921250" y="259569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3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50" y="259569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421558"/>
              </p:ext>
            </p:extLst>
          </p:nvPr>
        </p:nvGraphicFramePr>
        <p:xfrm>
          <a:off x="4521200" y="258617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3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258617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572928"/>
              </p:ext>
            </p:extLst>
          </p:nvPr>
        </p:nvGraphicFramePr>
        <p:xfrm>
          <a:off x="4521200" y="258617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4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258617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508001" y="1085851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The gravitational weight component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609770"/>
              </p:ext>
            </p:extLst>
          </p:nvPr>
        </p:nvGraphicFramePr>
        <p:xfrm>
          <a:off x="2148372" y="2704062"/>
          <a:ext cx="13509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41" name="Equation" r:id="rId7" imgW="533160" imgH="203040" progId="Equation.DSMT4">
                  <p:embed/>
                </p:oleObj>
              </mc:Choice>
              <mc:Fallback>
                <p:oleObj name="Equation" r:id="rId7" imgW="5331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8372" y="2704062"/>
                        <a:ext cx="1350963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291143"/>
              </p:ext>
            </p:extLst>
          </p:nvPr>
        </p:nvGraphicFramePr>
        <p:xfrm>
          <a:off x="2601495" y="3376670"/>
          <a:ext cx="15430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42" name="Equation" r:id="rId9" imgW="609480" imgH="203040" progId="Equation.DSMT4">
                  <p:embed/>
                </p:oleObj>
              </mc:Choice>
              <mc:Fallback>
                <p:oleObj name="Equation" r:id="rId9" imgW="60948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01495" y="3376670"/>
                        <a:ext cx="154305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5BCBBEE-4CAA-4B1E-8EEB-4B0B3D645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559372"/>
              </p:ext>
            </p:extLst>
          </p:nvPr>
        </p:nvGraphicFramePr>
        <p:xfrm>
          <a:off x="2601495" y="4049277"/>
          <a:ext cx="13843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43" name="Equation" r:id="rId11" imgW="545760" imgH="177480" progId="Equation.DSMT4">
                  <p:embed/>
                </p:oleObj>
              </mc:Choice>
              <mc:Fallback>
                <p:oleObj name="Equation" r:id="rId11" imgW="545760" imgH="177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5BCBBEE-4CAA-4B1E-8EEB-4B0B3D645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01495" y="4049277"/>
                        <a:ext cx="138430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929727AF-DDEE-4EB8-B6DE-FFBD00EC5A7E}"/>
              </a:ext>
            </a:extLst>
          </p:cNvPr>
          <p:cNvSpPr txBox="1">
            <a:spLocks/>
          </p:cNvSpPr>
          <p:nvPr/>
        </p:nvSpPr>
        <p:spPr>
          <a:xfrm>
            <a:off x="968375" y="1758459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b="0" dirty="0" err="1"/>
              <a:t>i</a:t>
            </a:r>
            <a:r>
              <a:rPr lang="en-ZA" sz="3200" b="0" dirty="0"/>
              <a:t>) Parallel to the plane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B47802E-9A0E-4CDE-8821-EDA13FC7B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881985"/>
              </p:ext>
            </p:extLst>
          </p:nvPr>
        </p:nvGraphicFramePr>
        <p:xfrm>
          <a:off x="1465020" y="4636942"/>
          <a:ext cx="29289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44" name="Equation" r:id="rId13" imgW="1155600" imgH="393480" progId="Equation.DSMT4">
                  <p:embed/>
                </p:oleObj>
              </mc:Choice>
              <mc:Fallback>
                <p:oleObj name="Equation" r:id="rId13" imgW="1155600" imgH="393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5BCBBEE-4CAA-4B1E-8EEB-4B0B3D645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65020" y="4636942"/>
                        <a:ext cx="2928938" cy="998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197C7EF-4901-403A-9668-09E034FE8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053530"/>
              </p:ext>
            </p:extLst>
          </p:nvPr>
        </p:nvGraphicFramePr>
        <p:xfrm>
          <a:off x="2655297" y="5732538"/>
          <a:ext cx="16748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45" name="Equation" r:id="rId15" imgW="660240" imgH="203040" progId="Equation.DSMT4">
                  <p:embed/>
                </p:oleObj>
              </mc:Choice>
              <mc:Fallback>
                <p:oleObj name="Equation" r:id="rId15" imgW="66024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B47802E-9A0E-4CDE-8821-EDA13FC7B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655297" y="5732538"/>
                        <a:ext cx="1674813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79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6a) (Continued)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493728"/>
              </p:ext>
            </p:extLst>
          </p:nvPr>
        </p:nvGraphicFramePr>
        <p:xfrm>
          <a:off x="4553641" y="2577874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6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53641" y="2577874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560731"/>
              </p:ext>
            </p:extLst>
          </p:nvPr>
        </p:nvGraphicFramePr>
        <p:xfrm>
          <a:off x="4153591" y="256834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6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53591" y="256834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577262"/>
              </p:ext>
            </p:extLst>
          </p:nvPr>
        </p:nvGraphicFramePr>
        <p:xfrm>
          <a:off x="4153591" y="256834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6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53591" y="256834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868032"/>
              </p:ext>
            </p:extLst>
          </p:nvPr>
        </p:nvGraphicFramePr>
        <p:xfrm>
          <a:off x="1684058" y="1981117"/>
          <a:ext cx="1704975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65" name="Equation" r:id="rId7" imgW="672840" imgH="393480" progId="Equation.DSMT4">
                  <p:embed/>
                </p:oleObj>
              </mc:Choice>
              <mc:Fallback>
                <p:oleObj name="Equation" r:id="rId7" imgW="67284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84058" y="1981117"/>
                        <a:ext cx="1704975" cy="100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911203"/>
              </p:ext>
            </p:extLst>
          </p:nvPr>
        </p:nvGraphicFramePr>
        <p:xfrm>
          <a:off x="2174387" y="2995736"/>
          <a:ext cx="196056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66" name="Equation" r:id="rId9" imgW="774360" imgH="393480" progId="Equation.DSMT4">
                  <p:embed/>
                </p:oleObj>
              </mc:Choice>
              <mc:Fallback>
                <p:oleObj name="Equation" r:id="rId9" imgW="77436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74387" y="2995736"/>
                        <a:ext cx="1960563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929727AF-DDEE-4EB8-B6DE-FFBD00EC5A7E}"/>
              </a:ext>
            </a:extLst>
          </p:cNvPr>
          <p:cNvSpPr txBox="1">
            <a:spLocks/>
          </p:cNvSpPr>
          <p:nvPr/>
        </p:nvSpPr>
        <p:spPr>
          <a:xfrm>
            <a:off x="508001" y="1249363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b="0" dirty="0"/>
              <a:t>ii) Perpendicular to the plane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B47802E-9A0E-4CDE-8821-EDA13FC7B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73488"/>
              </p:ext>
            </p:extLst>
          </p:nvPr>
        </p:nvGraphicFramePr>
        <p:xfrm>
          <a:off x="2492578" y="4114268"/>
          <a:ext cx="138430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67" name="Equation" r:id="rId11" imgW="545760" imgH="203040" progId="Equation.DSMT4">
                  <p:embed/>
                </p:oleObj>
              </mc:Choice>
              <mc:Fallback>
                <p:oleObj name="Equation" r:id="rId11" imgW="54576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B47802E-9A0E-4CDE-8821-EDA13FC7B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92578" y="4114268"/>
                        <a:ext cx="138430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197C7EF-4901-403A-9668-09E034FE8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834993"/>
              </p:ext>
            </p:extLst>
          </p:nvPr>
        </p:nvGraphicFramePr>
        <p:xfrm>
          <a:off x="1242456" y="4782986"/>
          <a:ext cx="38973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68" name="Equation" r:id="rId13" imgW="1536480" imgH="203040" progId="Equation.DSMT4">
                  <p:embed/>
                </p:oleObj>
              </mc:Choice>
              <mc:Fallback>
                <p:oleObj name="Equation" r:id="rId13" imgW="153648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197C7EF-4901-403A-9668-09E034FE8D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42456" y="4782986"/>
                        <a:ext cx="3897313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9934801-AAE4-4560-978E-03AF71616F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005212"/>
              </p:ext>
            </p:extLst>
          </p:nvPr>
        </p:nvGraphicFramePr>
        <p:xfrm>
          <a:off x="2557597" y="5400795"/>
          <a:ext cx="20605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69" name="Equation" r:id="rId15" imgW="812520" imgH="203040" progId="Equation.DSMT4">
                  <p:embed/>
                </p:oleObj>
              </mc:Choice>
              <mc:Fallback>
                <p:oleObj name="Equation" r:id="rId15" imgW="81252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197C7EF-4901-403A-9668-09E034FE8D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57597" y="5400795"/>
                        <a:ext cx="20605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482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730833"/>
              </p:ext>
            </p:extLst>
          </p:nvPr>
        </p:nvGraphicFramePr>
        <p:xfrm>
          <a:off x="4921250" y="237933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1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50" y="237933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469455"/>
              </p:ext>
            </p:extLst>
          </p:nvPr>
        </p:nvGraphicFramePr>
        <p:xfrm>
          <a:off x="4521200" y="236980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1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236980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142404"/>
              </p:ext>
            </p:extLst>
          </p:nvPr>
        </p:nvGraphicFramePr>
        <p:xfrm>
          <a:off x="4521200" y="236980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200" y="236980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508002" y="1153975"/>
            <a:ext cx="10540999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The smallest force necessary to pull the object down the incline.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312190"/>
              </p:ext>
            </p:extLst>
          </p:nvPr>
        </p:nvGraphicFramePr>
        <p:xfrm>
          <a:off x="3080574" y="2056029"/>
          <a:ext cx="3261696" cy="598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1" name="Equation" r:id="rId7" imgW="1320480" imgH="241200" progId="Equation.DSMT4">
                  <p:embed/>
                </p:oleObj>
              </mc:Choice>
              <mc:Fallback>
                <p:oleObj name="Equation" r:id="rId7" imgW="1320480" imgH="241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0574" y="2056029"/>
                        <a:ext cx="3261696" cy="598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918944"/>
              </p:ext>
            </p:extLst>
          </p:nvPr>
        </p:nvGraphicFramePr>
        <p:xfrm>
          <a:off x="3698768" y="2715991"/>
          <a:ext cx="2338702" cy="588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2" name="Equation" r:id="rId9" imgW="965160" imgH="241200" progId="Equation.DSMT4">
                  <p:embed/>
                </p:oleObj>
              </mc:Choice>
              <mc:Fallback>
                <p:oleObj name="Equation" r:id="rId9" imgW="965160" imgH="241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98768" y="2715991"/>
                        <a:ext cx="2338702" cy="588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B47802E-9A0E-4CDE-8821-EDA13FC7B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78983"/>
              </p:ext>
            </p:extLst>
          </p:nvPr>
        </p:nvGraphicFramePr>
        <p:xfrm>
          <a:off x="2665306" y="3276267"/>
          <a:ext cx="34766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3" name="Equation" r:id="rId11" imgW="1371600" imgH="241200" progId="Equation.DSMT4">
                  <p:embed/>
                </p:oleObj>
              </mc:Choice>
              <mc:Fallback>
                <p:oleObj name="Equation" r:id="rId11" imgW="1371600" imgH="241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B47802E-9A0E-4CDE-8821-EDA13FC7B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65306" y="3276267"/>
                        <a:ext cx="3476625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197C7EF-4901-403A-9668-09E034FE8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070397"/>
              </p:ext>
            </p:extLst>
          </p:nvPr>
        </p:nvGraphicFramePr>
        <p:xfrm>
          <a:off x="4189685" y="3880138"/>
          <a:ext cx="1706562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4" name="Equation" r:id="rId13" imgW="672840" imgH="203040" progId="Equation.DSMT4">
                  <p:embed/>
                </p:oleObj>
              </mc:Choice>
              <mc:Fallback>
                <p:oleObj name="Equation" r:id="rId13" imgW="67284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197C7EF-4901-403A-9668-09E034FE8D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89685" y="3880138"/>
                        <a:ext cx="1706562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9934801-AAE4-4560-978E-03AF71616F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353295"/>
              </p:ext>
            </p:extLst>
          </p:nvPr>
        </p:nvGraphicFramePr>
        <p:xfrm>
          <a:off x="1166330" y="4497164"/>
          <a:ext cx="3863975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5" name="Equation" r:id="rId15" imgW="1523880" imgH="241200" progId="Equation.DSMT4">
                  <p:embed/>
                </p:oleObj>
              </mc:Choice>
              <mc:Fallback>
                <p:oleObj name="Equation" r:id="rId15" imgW="1523880" imgH="2412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E9934801-AAE4-4560-978E-03AF71616F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66330" y="4497164"/>
                        <a:ext cx="3863975" cy="61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F93B4E49-C832-404C-88CF-2958FE9FB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566326"/>
              </p:ext>
            </p:extLst>
          </p:nvPr>
        </p:nvGraphicFramePr>
        <p:xfrm>
          <a:off x="935383" y="5138682"/>
          <a:ext cx="46037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6" name="Equation" r:id="rId17" imgW="1815840" imgH="228600" progId="Equation.DSMT4">
                  <p:embed/>
                </p:oleObj>
              </mc:Choice>
              <mc:Fallback>
                <p:oleObj name="Equation" r:id="rId17" imgW="181584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E9934801-AAE4-4560-978E-03AF71616F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5383" y="5138682"/>
                        <a:ext cx="4603750" cy="57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CAC2D47-EF8F-48E4-9BF0-EC21F442FC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143997"/>
              </p:ext>
            </p:extLst>
          </p:nvPr>
        </p:nvGraphicFramePr>
        <p:xfrm>
          <a:off x="2807010" y="5770856"/>
          <a:ext cx="3090863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7" name="Equation" r:id="rId19" imgW="1218960" imgH="228600" progId="Equation.DSMT4">
                  <p:embed/>
                </p:oleObj>
              </mc:Choice>
              <mc:Fallback>
                <p:oleObj name="Equation" r:id="rId19" imgW="121896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F93B4E49-C832-404C-88CF-2958FE9FBD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807010" y="5770856"/>
                        <a:ext cx="3090863" cy="57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850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4936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7. A block rests on an incline which makes an angle of 10° with the horizontal. The weight of the block is 50 N and the frictional force is 12 N. Calculate the smallest force necessary to pull the block up the incline.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018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BADE-0BC7-4675-A212-B83821A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Friction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78107-3A0C-4365-BCF2-69E68CAE7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6</a:t>
            </a:r>
          </a:p>
        </p:txBody>
      </p:sp>
    </p:spTree>
    <p:extLst>
      <p:ext uri="{BB962C8B-B14F-4D97-AF65-F5344CB8AC3E}">
        <p14:creationId xmlns:p14="http://schemas.microsoft.com/office/powerpoint/2010/main" val="214770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19520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7.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6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6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6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F6EC4CA-2F66-40F8-A4FE-DCA92FC56A2A}"/>
              </a:ext>
            </a:extLst>
          </p:cNvPr>
          <p:cNvSpPr txBox="1"/>
          <p:nvPr/>
        </p:nvSpPr>
        <p:spPr>
          <a:xfrm>
            <a:off x="2561162" y="5688495"/>
            <a:ext cx="3871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An object on an incline</a:t>
            </a:r>
            <a:endParaRPr lang="en-ZA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1F4E2-27DA-439D-956C-B5DB6808C9C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25920" y="1169507"/>
            <a:ext cx="4155780" cy="4369903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E640D62-CA5F-4B74-B3B4-56DECBE18A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991832"/>
              </p:ext>
            </p:extLst>
          </p:nvPr>
        </p:nvGraphicFramePr>
        <p:xfrm>
          <a:off x="6426959" y="3546615"/>
          <a:ext cx="2735262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67" name="Equation" r:id="rId8" imgW="1079280" imgH="241200" progId="Equation.DSMT4">
                  <p:embed/>
                </p:oleObj>
              </mc:Choice>
              <mc:Fallback>
                <p:oleObj name="Equation" r:id="rId8" imgW="1079280" imgH="241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26959" y="3546615"/>
                        <a:ext cx="2735262" cy="61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61CE23B-9AC0-451E-9A00-D5A096DD93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821175"/>
              </p:ext>
            </p:extLst>
          </p:nvPr>
        </p:nvGraphicFramePr>
        <p:xfrm>
          <a:off x="6761508" y="4296155"/>
          <a:ext cx="26384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68" name="Equation" r:id="rId10" imgW="1041120" imgH="203040" progId="Equation.DSMT4">
                  <p:embed/>
                </p:oleObj>
              </mc:Choice>
              <mc:Fallback>
                <p:oleObj name="Equation" r:id="rId10" imgW="104112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E640D62-CA5F-4B74-B3B4-56DECBE18A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61508" y="4296155"/>
                        <a:ext cx="2638425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7BB4599-5572-40B5-B821-A4CC49C810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763849"/>
              </p:ext>
            </p:extLst>
          </p:nvPr>
        </p:nvGraphicFramePr>
        <p:xfrm>
          <a:off x="6761507" y="4948857"/>
          <a:ext cx="19319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69" name="Equation" r:id="rId12" imgW="761760" imgH="203040" progId="Equation.DSMT4">
                  <p:embed/>
                </p:oleObj>
              </mc:Choice>
              <mc:Fallback>
                <p:oleObj name="Equation" r:id="rId12" imgW="76176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61CE23B-9AC0-451E-9A00-D5A096DD9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61507" y="4948857"/>
                        <a:ext cx="19319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028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6E343-8C90-47CA-923B-74E5659E8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Test your knowledge of this module by completing the summative activity on page 166 of your Student’s Book.</a:t>
            </a:r>
          </a:p>
        </p:txBody>
      </p:sp>
    </p:spTree>
    <p:extLst>
      <p:ext uri="{BB962C8B-B14F-4D97-AF65-F5344CB8AC3E}">
        <p14:creationId xmlns:p14="http://schemas.microsoft.com/office/powerpoint/2010/main" val="2060990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2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16381D-BBCF-43C5-9C85-EDC29C68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>
                <a:solidFill>
                  <a:srgbClr val="009900"/>
                </a:solidFill>
              </a:rPr>
              <a:t>Inclined plane - worked example</a:t>
            </a:r>
          </a:p>
        </p:txBody>
      </p:sp>
      <p:pic>
        <p:nvPicPr>
          <p:cNvPr id="5" name="13 Inclined Plane">
            <a:hlinkClick r:id="" action="ppaction://media"/>
            <a:extLst>
              <a:ext uri="{FF2B5EF4-FFF2-40B4-BE49-F238E27FC236}">
                <a16:creationId xmlns:a16="http://schemas.microsoft.com/office/drawing/2014/main" id="{CCB01A31-0DD4-4731-817B-6BB1194F6A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6A0449-EA8B-491D-8B03-9944BD7570C2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26936A-2921-46E9-802B-45CFBB8DF8E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5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4936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3. An object rests on an incline which makes an angle of 20° with the horizontal. The frictional force when the mass is on the point of moving is 15 N and the component of the weight parallel to the plane is 60 N.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3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3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3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53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1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1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1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3A16562-2B1F-456E-8CF2-ECFC09EE43B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650436" y="993914"/>
            <a:ext cx="5300869" cy="4174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AB94E9-156B-4476-B49D-EF99B3B54DC5}"/>
              </a:ext>
            </a:extLst>
          </p:cNvPr>
          <p:cNvSpPr txBox="1"/>
          <p:nvPr/>
        </p:nvSpPr>
        <p:spPr>
          <a:xfrm>
            <a:off x="3664227" y="5433200"/>
            <a:ext cx="4863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An object on an incline</a:t>
            </a:r>
            <a:endParaRPr lang="en-ZA" sz="2200" dirty="0"/>
          </a:p>
        </p:txBody>
      </p:sp>
    </p:spTree>
    <p:extLst>
      <p:ext uri="{BB962C8B-B14F-4D97-AF65-F5344CB8AC3E}">
        <p14:creationId xmlns:p14="http://schemas.microsoft.com/office/powerpoint/2010/main" val="12213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(Continued).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992303"/>
              </p:ext>
            </p:extLst>
          </p:nvPr>
        </p:nvGraphicFramePr>
        <p:xfrm>
          <a:off x="4820353" y="249965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4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0353" y="249965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612383"/>
              </p:ext>
            </p:extLst>
          </p:nvPr>
        </p:nvGraphicFramePr>
        <p:xfrm>
          <a:off x="4420303" y="249013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4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0303" y="249013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095208"/>
              </p:ext>
            </p:extLst>
          </p:nvPr>
        </p:nvGraphicFramePr>
        <p:xfrm>
          <a:off x="4420303" y="249013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4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0303" y="249013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494277" y="1056285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Mass of the object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1184009-F07A-4141-9FD6-1EB1CE4742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808276"/>
              </p:ext>
            </p:extLst>
          </p:nvPr>
        </p:nvGraphicFramePr>
        <p:xfrm>
          <a:off x="1340552" y="1732120"/>
          <a:ext cx="2274887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47" name="Equation" r:id="rId7" imgW="914400" imgH="177480" progId="Equation.DSMT4">
                  <p:embed/>
                </p:oleObj>
              </mc:Choice>
              <mc:Fallback>
                <p:oleObj name="Equation" r:id="rId7" imgW="914400" imgH="177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40552" y="1732120"/>
                        <a:ext cx="2274887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81F592-5068-45ED-A384-E71F4555B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287801"/>
              </p:ext>
            </p:extLst>
          </p:nvPr>
        </p:nvGraphicFramePr>
        <p:xfrm>
          <a:off x="494277" y="2092624"/>
          <a:ext cx="3811588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48" name="Equation" r:id="rId9" imgW="1536480" imgH="393480" progId="Equation.DSMT4">
                  <p:embed/>
                </p:oleObj>
              </mc:Choice>
              <mc:Fallback>
                <p:oleObj name="Equation" r:id="rId9" imgW="153648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4277" y="2092624"/>
                        <a:ext cx="3811588" cy="97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717089"/>
              </p:ext>
            </p:extLst>
          </p:nvPr>
        </p:nvGraphicFramePr>
        <p:xfrm>
          <a:off x="2768946" y="3117619"/>
          <a:ext cx="206057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49" name="Equation" r:id="rId11" imgW="812520" imgH="203040" progId="Equation.DSMT4">
                  <p:embed/>
                </p:oleObj>
              </mc:Choice>
              <mc:Fallback>
                <p:oleObj name="Equation" r:id="rId11" imgW="812520" imgH="203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68946" y="3117619"/>
                        <a:ext cx="2060575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74F1CD3-49FC-4EDF-A18A-925FE23EC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308468"/>
              </p:ext>
            </p:extLst>
          </p:nvPr>
        </p:nvGraphicFramePr>
        <p:xfrm>
          <a:off x="2768946" y="5801715"/>
          <a:ext cx="196373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50" name="Equation" r:id="rId13" imgW="774360" imgH="203040" progId="Equation.DSMT4">
                  <p:embed/>
                </p:oleObj>
              </mc:Choice>
              <mc:Fallback>
                <p:oleObj name="Equation" r:id="rId13" imgW="7743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68946" y="5801715"/>
                        <a:ext cx="1963737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A7627D3-AE24-4343-B467-0856CAB7A2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309262"/>
              </p:ext>
            </p:extLst>
          </p:nvPr>
        </p:nvGraphicFramePr>
        <p:xfrm>
          <a:off x="2423226" y="3652534"/>
          <a:ext cx="1192212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51" name="Equation" r:id="rId15" imgW="469800" imgH="419040" progId="Equation.DSMT4">
                  <p:embed/>
                </p:oleObj>
              </mc:Choice>
              <mc:Fallback>
                <p:oleObj name="Equation" r:id="rId15" imgW="46980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423226" y="3652534"/>
                        <a:ext cx="1192212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445967"/>
              </p:ext>
            </p:extLst>
          </p:nvPr>
        </p:nvGraphicFramePr>
        <p:xfrm>
          <a:off x="2768946" y="4764769"/>
          <a:ext cx="1738312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52" name="Equation" r:id="rId17" imgW="685800" imgH="419040" progId="Equation.DSMT4">
                  <p:embed/>
                </p:oleObj>
              </mc:Choice>
              <mc:Fallback>
                <p:oleObj name="Equation" r:id="rId17" imgW="68580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68946" y="4764769"/>
                        <a:ext cx="1738312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1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070688"/>
              </p:ext>
            </p:extLst>
          </p:nvPr>
        </p:nvGraphicFramePr>
        <p:xfrm>
          <a:off x="4860926" y="270353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6" y="270353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608249"/>
              </p:ext>
            </p:extLst>
          </p:nvPr>
        </p:nvGraphicFramePr>
        <p:xfrm>
          <a:off x="4460876" y="269400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69400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689264"/>
              </p:ext>
            </p:extLst>
          </p:nvPr>
        </p:nvGraphicFramePr>
        <p:xfrm>
          <a:off x="4460876" y="269400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69400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508000" y="1249363"/>
            <a:ext cx="10540999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Force parallel to the plane necessary to pull the object up the incline.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81F592-5068-45ED-A384-E71F4555B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451936"/>
              </p:ext>
            </p:extLst>
          </p:nvPr>
        </p:nvGraphicFramePr>
        <p:xfrm>
          <a:off x="2507839" y="2379889"/>
          <a:ext cx="182721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6" name="Equation" r:id="rId7" imgW="736560" imgH="177480" progId="Equation.DSMT4">
                  <p:embed/>
                </p:oleObj>
              </mc:Choice>
              <mc:Fallback>
                <p:oleObj name="Equation" r:id="rId7" imgW="73656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81F592-5068-45ED-A384-E71F4555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07839" y="2379889"/>
                        <a:ext cx="1827213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435699"/>
              </p:ext>
            </p:extLst>
          </p:nvPr>
        </p:nvGraphicFramePr>
        <p:xfrm>
          <a:off x="2868129" y="3052367"/>
          <a:ext cx="11906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7" name="Equation" r:id="rId9" imgW="469800" imgH="177480" progId="Equation.DSMT4">
                  <p:embed/>
                </p:oleObj>
              </mc:Choice>
              <mc:Fallback>
                <p:oleObj name="Equation" r:id="rId9" imgW="46980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8129" y="3052367"/>
                        <a:ext cx="1190625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74F1CD3-49FC-4EDF-A18A-925FE23EC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103202"/>
              </p:ext>
            </p:extLst>
          </p:nvPr>
        </p:nvGraphicFramePr>
        <p:xfrm>
          <a:off x="2857502" y="5564298"/>
          <a:ext cx="206057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8" name="Equation" r:id="rId11" imgW="812520" imgH="203040" progId="Equation.DSMT4">
                  <p:embed/>
                </p:oleObj>
              </mc:Choice>
              <mc:Fallback>
                <p:oleObj name="Equation" r:id="rId11" imgW="81252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74F1CD3-49FC-4EDF-A18A-925FE23EC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57502" y="5564298"/>
                        <a:ext cx="2060575" cy="51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849253"/>
              </p:ext>
            </p:extLst>
          </p:nvPr>
        </p:nvGraphicFramePr>
        <p:xfrm>
          <a:off x="1210987" y="4862406"/>
          <a:ext cx="4570412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9" name="Equation" r:id="rId13" imgW="1803240" imgH="203040" progId="Equation.DSMT4">
                  <p:embed/>
                </p:oleObj>
              </mc:Choice>
              <mc:Fallback>
                <p:oleObj name="Equation" r:id="rId13" imgW="180324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10987" y="4862406"/>
                        <a:ext cx="4570412" cy="51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FD7536C7-3E38-4A5A-95A2-04F98BB6CAAD}"/>
              </a:ext>
            </a:extLst>
          </p:cNvPr>
          <p:cNvSpPr txBox="1">
            <a:spLocks/>
          </p:cNvSpPr>
          <p:nvPr/>
        </p:nvSpPr>
        <p:spPr>
          <a:xfrm>
            <a:off x="572291" y="3869064"/>
            <a:ext cx="10476707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Weight component perpendicular to the plane</a:t>
            </a:r>
          </a:p>
        </p:txBody>
      </p:sp>
    </p:spTree>
    <p:extLst>
      <p:ext uri="{BB962C8B-B14F-4D97-AF65-F5344CB8AC3E}">
        <p14:creationId xmlns:p14="http://schemas.microsoft.com/office/powerpoint/2010/main" val="40485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132575"/>
              </p:ext>
            </p:extLst>
          </p:nvPr>
        </p:nvGraphicFramePr>
        <p:xfrm>
          <a:off x="4860926" y="283455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6" y="283455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654594"/>
              </p:ext>
            </p:extLst>
          </p:nvPr>
        </p:nvGraphicFramePr>
        <p:xfrm>
          <a:off x="4460876" y="282503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1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82503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703141"/>
              </p:ext>
            </p:extLst>
          </p:nvPr>
        </p:nvGraphicFramePr>
        <p:xfrm>
          <a:off x="4460876" y="282503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82503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0E34EBA-452A-408C-A482-1AD0FFCB41B3}"/>
              </a:ext>
            </a:extLst>
          </p:cNvPr>
          <p:cNvSpPr txBox="1">
            <a:spLocks/>
          </p:cNvSpPr>
          <p:nvPr/>
        </p:nvSpPr>
        <p:spPr>
          <a:xfrm>
            <a:off x="508001" y="1249363"/>
            <a:ext cx="7905750" cy="89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Coefficient of friction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81F592-5068-45ED-A384-E71F4555B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030272"/>
              </p:ext>
            </p:extLst>
          </p:nvPr>
        </p:nvGraphicFramePr>
        <p:xfrm>
          <a:off x="1589228" y="2032573"/>
          <a:ext cx="138588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3" name="Equation" r:id="rId7" imgW="558720" imgH="241200" progId="Equation.DSMT4">
                  <p:embed/>
                </p:oleObj>
              </mc:Choice>
              <mc:Fallback>
                <p:oleObj name="Equation" r:id="rId7" imgW="558720" imgH="241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81F592-5068-45ED-A384-E71F4555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228" y="2032573"/>
                        <a:ext cx="1385887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5BA14C0-8CEF-494B-AD95-8F04A57E6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327568"/>
              </p:ext>
            </p:extLst>
          </p:nvPr>
        </p:nvGraphicFramePr>
        <p:xfrm>
          <a:off x="1642303" y="2728194"/>
          <a:ext cx="26082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4" name="Equation" r:id="rId9" imgW="1028520" imgH="203040" progId="Equation.DSMT4">
                  <p:embed/>
                </p:oleObj>
              </mc:Choice>
              <mc:Fallback>
                <p:oleObj name="Equation" r:id="rId9" imgW="102852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5BA14C0-8CEF-494B-AD95-8F04A57E6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42303" y="2728194"/>
                        <a:ext cx="2608263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74F1CD3-49FC-4EDF-A18A-925FE23EC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078000"/>
              </p:ext>
            </p:extLst>
          </p:nvPr>
        </p:nvGraphicFramePr>
        <p:xfrm>
          <a:off x="2024064" y="4570989"/>
          <a:ext cx="1287462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5" name="Equation" r:id="rId11" imgW="507960" imgH="203040" progId="Equation.DSMT4">
                  <p:embed/>
                </p:oleObj>
              </mc:Choice>
              <mc:Fallback>
                <p:oleObj name="Equation" r:id="rId11" imgW="50796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74F1CD3-49FC-4EDF-A18A-925FE23EC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24064" y="4570989"/>
                        <a:ext cx="1287462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1B08EA2-D746-4A17-9802-FE11490D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930123"/>
              </p:ext>
            </p:extLst>
          </p:nvPr>
        </p:nvGraphicFramePr>
        <p:xfrm>
          <a:off x="1374776" y="3246221"/>
          <a:ext cx="2349500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6" name="Equation" r:id="rId13" imgW="927000" imgH="419040" progId="Equation.DSMT4">
                  <p:embed/>
                </p:oleObj>
              </mc:Choice>
              <mc:Fallback>
                <p:oleObj name="Equation" r:id="rId13" imgW="92700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1B08EA2-D746-4A17-9802-FE11490D2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74776" y="3246221"/>
                        <a:ext cx="2349500" cy="1065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657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838778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4. Explain, by means of a labelled sketch, the position of the angle of friction of a body that is pulled over a horizontal plane.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1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2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BBD43DB-DD8A-4956-81D6-1B4F249356B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630017" y="2231437"/>
            <a:ext cx="6056244" cy="3703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5CF0A2-1A67-45A1-B2F3-138963A62453}"/>
              </a:ext>
            </a:extLst>
          </p:cNvPr>
          <p:cNvSpPr txBox="1"/>
          <p:nvPr/>
        </p:nvSpPr>
        <p:spPr>
          <a:xfrm>
            <a:off x="2829450" y="5934326"/>
            <a:ext cx="3871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The angle of friction</a:t>
            </a:r>
            <a:endParaRPr lang="en-ZA" sz="2200" dirty="0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EE6536C-C8FA-4C68-9F0D-53FFDEABB3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462906"/>
              </p:ext>
            </p:extLst>
          </p:nvPr>
        </p:nvGraphicFramePr>
        <p:xfrm>
          <a:off x="6432551" y="1769740"/>
          <a:ext cx="2895805" cy="467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3" name="Equation" r:id="rId8" imgW="1257120" imgH="203040" progId="Equation.DSMT4">
                  <p:embed/>
                </p:oleObj>
              </mc:Choice>
              <mc:Fallback>
                <p:oleObj name="Equation" r:id="rId8" imgW="125712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32551" y="1769740"/>
                        <a:ext cx="2895805" cy="467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A01F145-F7EF-4313-840F-8263517567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376127"/>
              </p:ext>
            </p:extLst>
          </p:nvPr>
        </p:nvGraphicFramePr>
        <p:xfrm>
          <a:off x="6405685" y="2222475"/>
          <a:ext cx="3414814" cy="380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4" name="Equation" r:id="rId10" imgW="1600200" imgH="177480" progId="Equation.DSMT4">
                  <p:embed/>
                </p:oleObj>
              </mc:Choice>
              <mc:Fallback>
                <p:oleObj name="Equation" r:id="rId10" imgW="1600200" imgH="177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EE6536C-C8FA-4C68-9F0D-53FFDEABB3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05685" y="2222475"/>
                        <a:ext cx="3414814" cy="380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95E762B-24C1-43F9-B32A-77AF895152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811266"/>
              </p:ext>
            </p:extLst>
          </p:nvPr>
        </p:nvGraphicFramePr>
        <p:xfrm>
          <a:off x="6265950" y="2668227"/>
          <a:ext cx="2652764" cy="505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5" name="Equation" r:id="rId12" imgW="1269720" imgH="241200" progId="Equation.DSMT4">
                  <p:embed/>
                </p:oleObj>
              </mc:Choice>
              <mc:Fallback>
                <p:oleObj name="Equation" r:id="rId12" imgW="1269720" imgH="241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A01F145-F7EF-4313-840F-8263517567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65950" y="2668227"/>
                        <a:ext cx="2652764" cy="505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92FD23B-F188-434C-BE78-E0FA14A2F4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900080"/>
              </p:ext>
            </p:extLst>
          </p:nvPr>
        </p:nvGraphicFramePr>
        <p:xfrm>
          <a:off x="6375400" y="3173705"/>
          <a:ext cx="1555266" cy="41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6" name="Equation" r:id="rId14" imgW="761760" imgH="203040" progId="Equation.DSMT4">
                  <p:embed/>
                </p:oleObj>
              </mc:Choice>
              <mc:Fallback>
                <p:oleObj name="Equation" r:id="rId14" imgW="76176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95E762B-24C1-43F9-B32A-77AF895152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75400" y="3173705"/>
                        <a:ext cx="1555266" cy="41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95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18851</TotalTime>
  <Words>410</Words>
  <Application>Microsoft Office PowerPoint</Application>
  <PresentationFormat>Widescreen</PresentationFormat>
  <Paragraphs>39</Paragraphs>
  <Slides>22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Calibri</vt:lpstr>
      <vt:lpstr>Presentation2</vt:lpstr>
      <vt:lpstr>Equation</vt:lpstr>
      <vt:lpstr>Engineering Science</vt:lpstr>
      <vt:lpstr>Friction</vt:lpstr>
      <vt:lpstr>Inclined plane - worked example</vt:lpstr>
      <vt:lpstr>3. An object rests on an incline which makes an angle of 20° with the horizontal. The frictional force when the mass is on the point of moving is 15 N and the component of the weight parallel to the plane is 60 N.</vt:lpstr>
      <vt:lpstr>3. (Continued)</vt:lpstr>
      <vt:lpstr>3. (Continued). Calculate the:</vt:lpstr>
      <vt:lpstr>3. (Continued)</vt:lpstr>
      <vt:lpstr>3. (Continued)</vt:lpstr>
      <vt:lpstr>4. Explain, by means of a labelled sketch, the position of the angle of friction of a body that is pulled over a horizontal plane.</vt:lpstr>
      <vt:lpstr>PowerPoint Presentation</vt:lpstr>
      <vt:lpstr>5. A force of 8 N is necessary to bring a block into motion on a horizontal plane, and a force of 7 N is necessary to keep it in motion. The coefficient of static friction is 0,3. </vt:lpstr>
      <vt:lpstr>5. (Continued)</vt:lpstr>
      <vt:lpstr>5. (Continued)</vt:lpstr>
      <vt:lpstr>5. (Continued)</vt:lpstr>
      <vt:lpstr>6. An object with a mass of 80 kg rests on an incline of 1:50. A force of 60 N is required to pull the object up the incline.</vt:lpstr>
      <vt:lpstr>6. (Continued) Calculate:</vt:lpstr>
      <vt:lpstr>6a) (Continued) </vt:lpstr>
      <vt:lpstr>6. (Continued)</vt:lpstr>
      <vt:lpstr>7. A block rests on an incline which makes an angle of 10° with the horizontal. The weight of the block is 50 N and the frictional force is 12 N. Calculate the smallest force necessary to pull the block up the incline.</vt:lpstr>
      <vt:lpstr>7. (Continued)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Dinky Gschliesser</cp:lastModifiedBy>
  <cp:revision>221</cp:revision>
  <dcterms:created xsi:type="dcterms:W3CDTF">2017-08-15T07:49:10Z</dcterms:created>
  <dcterms:modified xsi:type="dcterms:W3CDTF">2019-03-25T06:36:45Z</dcterms:modified>
</cp:coreProperties>
</file>