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301" r:id="rId4"/>
    <p:sldId id="300" r:id="rId5"/>
    <p:sldId id="330" r:id="rId6"/>
    <p:sldId id="331" r:id="rId7"/>
    <p:sldId id="368" r:id="rId8"/>
    <p:sldId id="332" r:id="rId9"/>
    <p:sldId id="333" r:id="rId10"/>
    <p:sldId id="334" r:id="rId11"/>
    <p:sldId id="335" r:id="rId12"/>
    <p:sldId id="367" r:id="rId13"/>
    <p:sldId id="336" r:id="rId14"/>
    <p:sldId id="337" r:id="rId15"/>
    <p:sldId id="338" r:id="rId16"/>
    <p:sldId id="362" r:id="rId17"/>
    <p:sldId id="339" r:id="rId18"/>
    <p:sldId id="340" r:id="rId19"/>
    <p:sldId id="341" r:id="rId20"/>
    <p:sldId id="342" r:id="rId21"/>
    <p:sldId id="343" r:id="rId22"/>
    <p:sldId id="344" r:id="rId23"/>
    <p:sldId id="345" r:id="rId24"/>
    <p:sldId id="364" r:id="rId25"/>
    <p:sldId id="346" r:id="rId26"/>
    <p:sldId id="365" r:id="rId27"/>
    <p:sldId id="347" r:id="rId28"/>
    <p:sldId id="369" r:id="rId29"/>
    <p:sldId id="349" r:id="rId30"/>
    <p:sldId id="348" r:id="rId31"/>
    <p:sldId id="350" r:id="rId32"/>
    <p:sldId id="351" r:id="rId33"/>
    <p:sldId id="352" r:id="rId34"/>
    <p:sldId id="353" r:id="rId35"/>
    <p:sldId id="363" r:id="rId36"/>
    <p:sldId id="354" r:id="rId37"/>
    <p:sldId id="355" r:id="rId38"/>
    <p:sldId id="356" r:id="rId39"/>
    <p:sldId id="357" r:id="rId40"/>
    <p:sldId id="358" r:id="rId41"/>
    <p:sldId id="359" r:id="rId42"/>
    <p:sldId id="360" r:id="rId43"/>
    <p:sldId id="366" r:id="rId44"/>
    <p:sldId id="361" r:id="rId45"/>
    <p:sldId id="258" r:id="rId46"/>
    <p:sldId id="283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cky" initials="R" lastIdx="6" clrIdx="0">
    <p:extLst>
      <p:ext uri="{19B8F6BF-5375-455C-9EA6-DF929625EA0E}">
        <p15:presenceInfo xmlns:p15="http://schemas.microsoft.com/office/powerpoint/2012/main" userId="Ricky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5999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3" y="4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image" Target="../media/image8.wmf"/><Relationship Id="rId4" Type="http://schemas.openxmlformats.org/officeDocument/2006/relationships/image" Target="../media/image39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image" Target="../media/image8.wmf"/><Relationship Id="rId5" Type="http://schemas.openxmlformats.org/officeDocument/2006/relationships/image" Target="../media/image43.wmf"/><Relationship Id="rId4" Type="http://schemas.openxmlformats.org/officeDocument/2006/relationships/image" Target="../media/image42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image" Target="../media/image8.wmf"/><Relationship Id="rId6" Type="http://schemas.openxmlformats.org/officeDocument/2006/relationships/image" Target="../media/image48.wmf"/><Relationship Id="rId5" Type="http://schemas.openxmlformats.org/officeDocument/2006/relationships/image" Target="../media/image47.wmf"/><Relationship Id="rId4" Type="http://schemas.openxmlformats.org/officeDocument/2006/relationships/image" Target="../media/image46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wmf"/><Relationship Id="rId1" Type="http://schemas.openxmlformats.org/officeDocument/2006/relationships/image" Target="../media/image8.wmf"/><Relationship Id="rId4" Type="http://schemas.openxmlformats.org/officeDocument/2006/relationships/image" Target="../media/image51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image" Target="../media/image8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wmf"/><Relationship Id="rId1" Type="http://schemas.openxmlformats.org/officeDocument/2006/relationships/image" Target="../media/image8.wmf"/><Relationship Id="rId5" Type="http://schemas.openxmlformats.org/officeDocument/2006/relationships/image" Target="../media/image56.wmf"/><Relationship Id="rId4" Type="http://schemas.openxmlformats.org/officeDocument/2006/relationships/image" Target="../media/image55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57.wmf"/><Relationship Id="rId1" Type="http://schemas.openxmlformats.org/officeDocument/2006/relationships/image" Target="../media/image8.wmf"/><Relationship Id="rId5" Type="http://schemas.openxmlformats.org/officeDocument/2006/relationships/image" Target="../media/image60.wmf"/><Relationship Id="rId4" Type="http://schemas.openxmlformats.org/officeDocument/2006/relationships/image" Target="../media/image59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image" Target="../media/image61.wmf"/><Relationship Id="rId1" Type="http://schemas.openxmlformats.org/officeDocument/2006/relationships/image" Target="../media/image8.wmf"/><Relationship Id="rId6" Type="http://schemas.openxmlformats.org/officeDocument/2006/relationships/image" Target="../media/image65.wmf"/><Relationship Id="rId5" Type="http://schemas.openxmlformats.org/officeDocument/2006/relationships/image" Target="../media/image64.wmf"/><Relationship Id="rId4" Type="http://schemas.openxmlformats.org/officeDocument/2006/relationships/image" Target="../media/image6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8.wmf"/><Relationship Id="rId4" Type="http://schemas.openxmlformats.org/officeDocument/2006/relationships/image" Target="../media/image12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image" Target="../media/image66.wmf"/><Relationship Id="rId1" Type="http://schemas.openxmlformats.org/officeDocument/2006/relationships/image" Target="../media/image8.w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image" Target="../media/image68.wmf"/><Relationship Id="rId1" Type="http://schemas.openxmlformats.org/officeDocument/2006/relationships/image" Target="../media/image8.wmf"/><Relationship Id="rId5" Type="http://schemas.openxmlformats.org/officeDocument/2006/relationships/image" Target="../media/image71.wmf"/><Relationship Id="rId4" Type="http://schemas.openxmlformats.org/officeDocument/2006/relationships/image" Target="../media/image70.w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3.wmf"/><Relationship Id="rId7" Type="http://schemas.openxmlformats.org/officeDocument/2006/relationships/image" Target="../media/image71.wmf"/><Relationship Id="rId2" Type="http://schemas.openxmlformats.org/officeDocument/2006/relationships/image" Target="../media/image72.wmf"/><Relationship Id="rId1" Type="http://schemas.openxmlformats.org/officeDocument/2006/relationships/image" Target="../media/image8.wmf"/><Relationship Id="rId6" Type="http://schemas.openxmlformats.org/officeDocument/2006/relationships/image" Target="../media/image76.wmf"/><Relationship Id="rId5" Type="http://schemas.openxmlformats.org/officeDocument/2006/relationships/image" Target="../media/image75.wmf"/><Relationship Id="rId4" Type="http://schemas.openxmlformats.org/officeDocument/2006/relationships/image" Target="../media/image74.w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2" Type="http://schemas.openxmlformats.org/officeDocument/2006/relationships/image" Target="../media/image77.wmf"/><Relationship Id="rId1" Type="http://schemas.openxmlformats.org/officeDocument/2006/relationships/image" Target="../media/image8.wmf"/><Relationship Id="rId4" Type="http://schemas.openxmlformats.org/officeDocument/2006/relationships/image" Target="../media/image79.wmf"/></Relationships>
</file>

<file path=ppt/drawings/_rels/vmlDrawing24.vml.rels><?xml version="1.0" encoding="UTF-8" standalone="yes"?>
<Relationships xmlns="http://schemas.openxmlformats.org/package/2006/relationships"><Relationship Id="rId2" Type="http://schemas.openxmlformats.org/officeDocument/2006/relationships/image" Target="../media/image81.wmf"/><Relationship Id="rId1" Type="http://schemas.openxmlformats.org/officeDocument/2006/relationships/image" Target="../media/image8.w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82.wmf"/><Relationship Id="rId2" Type="http://schemas.openxmlformats.org/officeDocument/2006/relationships/image" Target="../media/image81.wmf"/><Relationship Id="rId1" Type="http://schemas.openxmlformats.org/officeDocument/2006/relationships/image" Target="../media/image8.wmf"/><Relationship Id="rId6" Type="http://schemas.openxmlformats.org/officeDocument/2006/relationships/image" Target="../media/image85.wmf"/><Relationship Id="rId5" Type="http://schemas.openxmlformats.org/officeDocument/2006/relationships/image" Target="../media/image84.wmf"/><Relationship Id="rId4" Type="http://schemas.openxmlformats.org/officeDocument/2006/relationships/image" Target="../media/image83.wmf"/></Relationships>
</file>

<file path=ppt/drawings/_rels/vmlDrawing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81.wmf"/><Relationship Id="rId2" Type="http://schemas.openxmlformats.org/officeDocument/2006/relationships/image" Target="../media/image86.wmf"/><Relationship Id="rId1" Type="http://schemas.openxmlformats.org/officeDocument/2006/relationships/image" Target="../media/image8.wmf"/><Relationship Id="rId5" Type="http://schemas.openxmlformats.org/officeDocument/2006/relationships/image" Target="../media/image88.wmf"/><Relationship Id="rId4" Type="http://schemas.openxmlformats.org/officeDocument/2006/relationships/image" Target="../media/image87.wmf"/></Relationships>
</file>

<file path=ppt/drawings/_rels/vmlDrawing27.vml.rels><?xml version="1.0" encoding="UTF-8" standalone="yes"?>
<Relationships xmlns="http://schemas.openxmlformats.org/package/2006/relationships"><Relationship Id="rId3" Type="http://schemas.openxmlformats.org/officeDocument/2006/relationships/image" Target="../media/image81.wmf"/><Relationship Id="rId7" Type="http://schemas.openxmlformats.org/officeDocument/2006/relationships/image" Target="../media/image71.wmf"/><Relationship Id="rId2" Type="http://schemas.openxmlformats.org/officeDocument/2006/relationships/image" Target="../media/image89.wmf"/><Relationship Id="rId1" Type="http://schemas.openxmlformats.org/officeDocument/2006/relationships/image" Target="../media/image8.wmf"/><Relationship Id="rId6" Type="http://schemas.openxmlformats.org/officeDocument/2006/relationships/image" Target="../media/image92.wmf"/><Relationship Id="rId5" Type="http://schemas.openxmlformats.org/officeDocument/2006/relationships/image" Target="../media/image91.wmf"/><Relationship Id="rId4" Type="http://schemas.openxmlformats.org/officeDocument/2006/relationships/image" Target="../media/image90.wmf"/></Relationships>
</file>

<file path=ppt/drawings/_rels/vmlDrawing28.vml.rels><?xml version="1.0" encoding="UTF-8" standalone="yes"?>
<Relationships xmlns="http://schemas.openxmlformats.org/package/2006/relationships"><Relationship Id="rId3" Type="http://schemas.openxmlformats.org/officeDocument/2006/relationships/image" Target="../media/image94.wmf"/><Relationship Id="rId7" Type="http://schemas.openxmlformats.org/officeDocument/2006/relationships/image" Target="../media/image98.wmf"/><Relationship Id="rId2" Type="http://schemas.openxmlformats.org/officeDocument/2006/relationships/image" Target="../media/image93.wmf"/><Relationship Id="rId1" Type="http://schemas.openxmlformats.org/officeDocument/2006/relationships/image" Target="../media/image8.wmf"/><Relationship Id="rId6" Type="http://schemas.openxmlformats.org/officeDocument/2006/relationships/image" Target="../media/image97.wmf"/><Relationship Id="rId5" Type="http://schemas.openxmlformats.org/officeDocument/2006/relationships/image" Target="../media/image96.wmf"/><Relationship Id="rId4" Type="http://schemas.openxmlformats.org/officeDocument/2006/relationships/image" Target="../media/image95.wmf"/></Relationships>
</file>

<file path=ppt/drawings/_rels/vmlDrawing29.vml.rels><?xml version="1.0" encoding="UTF-8" standalone="yes"?>
<Relationships xmlns="http://schemas.openxmlformats.org/package/2006/relationships"><Relationship Id="rId8" Type="http://schemas.openxmlformats.org/officeDocument/2006/relationships/image" Target="../media/image71.wmf"/><Relationship Id="rId3" Type="http://schemas.openxmlformats.org/officeDocument/2006/relationships/image" Target="../media/image81.wmf"/><Relationship Id="rId7" Type="http://schemas.openxmlformats.org/officeDocument/2006/relationships/image" Target="../media/image103.wmf"/><Relationship Id="rId2" Type="http://schemas.openxmlformats.org/officeDocument/2006/relationships/image" Target="../media/image99.wmf"/><Relationship Id="rId1" Type="http://schemas.openxmlformats.org/officeDocument/2006/relationships/image" Target="../media/image8.wmf"/><Relationship Id="rId6" Type="http://schemas.openxmlformats.org/officeDocument/2006/relationships/image" Target="../media/image102.wmf"/><Relationship Id="rId5" Type="http://schemas.openxmlformats.org/officeDocument/2006/relationships/image" Target="../media/image101.wmf"/><Relationship Id="rId4" Type="http://schemas.openxmlformats.org/officeDocument/2006/relationships/image" Target="../media/image100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image" Target="../media/image8.wmf"/><Relationship Id="rId4" Type="http://schemas.openxmlformats.org/officeDocument/2006/relationships/image" Target="../media/image15.wmf"/></Relationships>
</file>

<file path=ppt/drawings/_rels/vmlDrawing3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wmf"/><Relationship Id="rId2" Type="http://schemas.openxmlformats.org/officeDocument/2006/relationships/image" Target="../media/image81.wmf"/><Relationship Id="rId1" Type="http://schemas.openxmlformats.org/officeDocument/2006/relationships/image" Target="../media/image8.wmf"/><Relationship Id="rId5" Type="http://schemas.openxmlformats.org/officeDocument/2006/relationships/image" Target="../media/image106.wmf"/><Relationship Id="rId4" Type="http://schemas.openxmlformats.org/officeDocument/2006/relationships/image" Target="../media/image105.wmf"/></Relationships>
</file>

<file path=ppt/drawings/_rels/vmlDrawing3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wmf"/><Relationship Id="rId2" Type="http://schemas.openxmlformats.org/officeDocument/2006/relationships/image" Target="../media/image81.wmf"/><Relationship Id="rId1" Type="http://schemas.openxmlformats.org/officeDocument/2006/relationships/image" Target="../media/image8.wmf"/><Relationship Id="rId5" Type="http://schemas.openxmlformats.org/officeDocument/2006/relationships/image" Target="../media/image109.wmf"/><Relationship Id="rId4" Type="http://schemas.openxmlformats.org/officeDocument/2006/relationships/image" Target="../media/image108.wmf"/></Relationships>
</file>

<file path=ppt/drawings/_rels/vmlDrawing3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wmf"/><Relationship Id="rId2" Type="http://schemas.openxmlformats.org/officeDocument/2006/relationships/image" Target="../media/image81.wmf"/><Relationship Id="rId1" Type="http://schemas.openxmlformats.org/officeDocument/2006/relationships/image" Target="../media/image8.wmf"/></Relationships>
</file>

<file path=ppt/drawings/_rels/vmlDrawing3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wmf"/><Relationship Id="rId2" Type="http://schemas.openxmlformats.org/officeDocument/2006/relationships/image" Target="../media/image81.wmf"/><Relationship Id="rId1" Type="http://schemas.openxmlformats.org/officeDocument/2006/relationships/image" Target="../media/image8.wmf"/><Relationship Id="rId6" Type="http://schemas.openxmlformats.org/officeDocument/2006/relationships/image" Target="../media/image114.wmf"/><Relationship Id="rId5" Type="http://schemas.openxmlformats.org/officeDocument/2006/relationships/image" Target="../media/image113.wmf"/><Relationship Id="rId4" Type="http://schemas.openxmlformats.org/officeDocument/2006/relationships/image" Target="../media/image112.wmf"/></Relationships>
</file>

<file path=ppt/drawings/_rels/vmlDrawing34.v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wmf"/><Relationship Id="rId3" Type="http://schemas.openxmlformats.org/officeDocument/2006/relationships/image" Target="../media/image115.wmf"/><Relationship Id="rId7" Type="http://schemas.openxmlformats.org/officeDocument/2006/relationships/image" Target="../media/image119.wmf"/><Relationship Id="rId2" Type="http://schemas.openxmlformats.org/officeDocument/2006/relationships/image" Target="../media/image81.wmf"/><Relationship Id="rId1" Type="http://schemas.openxmlformats.org/officeDocument/2006/relationships/image" Target="../media/image8.wmf"/><Relationship Id="rId6" Type="http://schemas.openxmlformats.org/officeDocument/2006/relationships/image" Target="../media/image118.wmf"/><Relationship Id="rId5" Type="http://schemas.openxmlformats.org/officeDocument/2006/relationships/image" Target="../media/image117.wmf"/><Relationship Id="rId4" Type="http://schemas.openxmlformats.org/officeDocument/2006/relationships/image" Target="../media/image116.wmf"/></Relationships>
</file>

<file path=ppt/drawings/_rels/vmlDrawing3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wmf"/><Relationship Id="rId2" Type="http://schemas.openxmlformats.org/officeDocument/2006/relationships/image" Target="../media/image81.wmf"/><Relationship Id="rId1" Type="http://schemas.openxmlformats.org/officeDocument/2006/relationships/image" Target="../media/image8.wmf"/></Relationships>
</file>

<file path=ppt/drawings/_rels/vmlDrawing3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wmf"/><Relationship Id="rId2" Type="http://schemas.openxmlformats.org/officeDocument/2006/relationships/image" Target="../media/image81.wmf"/><Relationship Id="rId1" Type="http://schemas.openxmlformats.org/officeDocument/2006/relationships/image" Target="../media/image8.wmf"/><Relationship Id="rId6" Type="http://schemas.openxmlformats.org/officeDocument/2006/relationships/image" Target="../media/image125.wmf"/><Relationship Id="rId5" Type="http://schemas.openxmlformats.org/officeDocument/2006/relationships/image" Target="../media/image124.wmf"/><Relationship Id="rId4" Type="http://schemas.openxmlformats.org/officeDocument/2006/relationships/image" Target="../media/image123.wmf"/></Relationships>
</file>

<file path=ppt/drawings/_rels/vmlDrawing3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wmf"/><Relationship Id="rId7" Type="http://schemas.openxmlformats.org/officeDocument/2006/relationships/image" Target="../media/image71.wmf"/><Relationship Id="rId2" Type="http://schemas.openxmlformats.org/officeDocument/2006/relationships/image" Target="../media/image81.wmf"/><Relationship Id="rId1" Type="http://schemas.openxmlformats.org/officeDocument/2006/relationships/image" Target="../media/image8.wmf"/><Relationship Id="rId6" Type="http://schemas.openxmlformats.org/officeDocument/2006/relationships/image" Target="../media/image129.wmf"/><Relationship Id="rId5" Type="http://schemas.openxmlformats.org/officeDocument/2006/relationships/image" Target="../media/image128.wmf"/><Relationship Id="rId4" Type="http://schemas.openxmlformats.org/officeDocument/2006/relationships/image" Target="../media/image127.wmf"/></Relationships>
</file>

<file path=ppt/drawings/_rels/vmlDrawing3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wmf"/><Relationship Id="rId2" Type="http://schemas.openxmlformats.org/officeDocument/2006/relationships/image" Target="../media/image81.wmf"/><Relationship Id="rId1" Type="http://schemas.openxmlformats.org/officeDocument/2006/relationships/image" Target="../media/image8.wmf"/><Relationship Id="rId5" Type="http://schemas.openxmlformats.org/officeDocument/2006/relationships/image" Target="../media/image132.wmf"/><Relationship Id="rId4" Type="http://schemas.openxmlformats.org/officeDocument/2006/relationships/image" Target="../media/image131.wmf"/></Relationships>
</file>

<file path=ppt/drawings/_rels/vmlDrawing3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wmf"/><Relationship Id="rId2" Type="http://schemas.openxmlformats.org/officeDocument/2006/relationships/image" Target="../media/image81.wmf"/><Relationship Id="rId1" Type="http://schemas.openxmlformats.org/officeDocument/2006/relationships/image" Target="../media/image8.wmf"/><Relationship Id="rId6" Type="http://schemas.openxmlformats.org/officeDocument/2006/relationships/image" Target="../media/image136.wmf"/><Relationship Id="rId5" Type="http://schemas.openxmlformats.org/officeDocument/2006/relationships/image" Target="../media/image135.wmf"/><Relationship Id="rId4" Type="http://schemas.openxmlformats.org/officeDocument/2006/relationships/image" Target="../media/image134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image" Target="../media/image8.wmf"/><Relationship Id="rId4" Type="http://schemas.openxmlformats.org/officeDocument/2006/relationships/image" Target="../media/image18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8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7" Type="http://schemas.openxmlformats.org/officeDocument/2006/relationships/image" Target="../media/image27.wmf"/><Relationship Id="rId2" Type="http://schemas.openxmlformats.org/officeDocument/2006/relationships/image" Target="../media/image22.wmf"/><Relationship Id="rId1" Type="http://schemas.openxmlformats.org/officeDocument/2006/relationships/image" Target="../media/image8.wmf"/><Relationship Id="rId6" Type="http://schemas.openxmlformats.org/officeDocument/2006/relationships/image" Target="../media/image26.wmf"/><Relationship Id="rId5" Type="http://schemas.openxmlformats.org/officeDocument/2006/relationships/image" Target="../media/image25.wmf"/><Relationship Id="rId4" Type="http://schemas.openxmlformats.org/officeDocument/2006/relationships/image" Target="../media/image24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8.wmf"/><Relationship Id="rId5" Type="http://schemas.openxmlformats.org/officeDocument/2006/relationships/image" Target="../media/image31.wmf"/><Relationship Id="rId4" Type="http://schemas.openxmlformats.org/officeDocument/2006/relationships/image" Target="../media/image30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8.wmf"/><Relationship Id="rId4" Type="http://schemas.openxmlformats.org/officeDocument/2006/relationships/image" Target="../media/image34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4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4.jpe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5" Type="http://schemas.openxmlformats.org/officeDocument/2006/relationships/image" Target="../media/image3.jpeg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oo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8001" y="2497069"/>
            <a:ext cx="10553699" cy="2114552"/>
          </a:xfrm>
        </p:spPr>
        <p:txBody>
          <a:bodyPr anchor="b">
            <a:normAutofit/>
          </a:bodyPr>
          <a:lstStyle>
            <a:lvl1pPr algn="ctr">
              <a:defRPr sz="7200" b="1">
                <a:latin typeface="+mn-lt"/>
              </a:defRPr>
            </a:lvl1pPr>
          </a:lstStyle>
          <a:p>
            <a:r>
              <a:rPr lang="en-US" dirty="0"/>
              <a:t>Book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8001" y="4689679"/>
            <a:ext cx="10553699" cy="1495425"/>
          </a:xfrm>
        </p:spPr>
        <p:txBody>
          <a:bodyPr>
            <a:normAutofit/>
          </a:bodyPr>
          <a:lstStyle>
            <a:lvl1pPr marL="0" indent="0" algn="ctr">
              <a:buNone/>
              <a:defRPr sz="4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71445" y="5844209"/>
            <a:ext cx="2655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hlinkClick r:id="" action="ppaction://hlinkshowjump?jump=lastslide"/>
              </a:rPr>
              <a:t>*see</a:t>
            </a:r>
            <a:r>
              <a:rPr lang="en-US" sz="1800" baseline="0" dirty="0">
                <a:hlinkClick r:id="" action="ppaction://hlinkshowjump?jump=lastslide"/>
              </a:rPr>
              <a:t> terms and conditions</a:t>
            </a:r>
            <a:endParaRPr lang="en-GB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28541E-FC90-4A21-B284-999B405DAEF0}"/>
              </a:ext>
            </a:extLst>
          </p:cNvPr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833" y="484880"/>
            <a:ext cx="1414333" cy="12938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5967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i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514350" y="1540568"/>
            <a:ext cx="10547351" cy="2636839"/>
          </a:xfrm>
        </p:spPr>
        <p:txBody>
          <a:bodyPr anchor="b">
            <a:normAutofit/>
          </a:bodyPr>
          <a:lstStyle>
            <a:lvl1pPr algn="l">
              <a:defRPr sz="6600" b="1"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14351" y="4323751"/>
            <a:ext cx="10547351" cy="1500187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3E657D-1427-437A-A30D-7521F42D4D9F}"/>
              </a:ext>
            </a:extLst>
          </p:cNvPr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322" y="228852"/>
            <a:ext cx="1200733" cy="98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430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odu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4350" y="1593577"/>
            <a:ext cx="10547351" cy="2636839"/>
          </a:xfrm>
        </p:spPr>
        <p:txBody>
          <a:bodyPr anchor="b">
            <a:normAutofit/>
          </a:bodyPr>
          <a:lstStyle>
            <a:lvl1pPr algn="l">
              <a:defRPr sz="5400" b="1">
                <a:latin typeface="+mn-lt"/>
              </a:defRPr>
            </a:lvl1pPr>
          </a:lstStyle>
          <a:p>
            <a:r>
              <a:rPr lang="en-US" dirty="0"/>
              <a:t>Module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14350" y="4325335"/>
            <a:ext cx="10547351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030246-6C4F-4D8E-80E4-7C703F624C09}"/>
              </a:ext>
            </a:extLst>
          </p:cNvPr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322" y="228852"/>
            <a:ext cx="1200733" cy="9811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4014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mmative assessm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51619" y="4455680"/>
            <a:ext cx="10547351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4349" y="2064548"/>
            <a:ext cx="1052381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r>
              <a:rPr lang="en-US" sz="4800" b="1" dirty="0">
                <a:solidFill>
                  <a:prstClr val="black"/>
                </a:solidFill>
              </a:rPr>
              <a:t>Summative assessment</a:t>
            </a:r>
            <a:endParaRPr lang="en-GB" sz="4800" b="1" dirty="0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1619" y="573886"/>
            <a:ext cx="2005200" cy="29415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BA653F-DB72-44E4-A39B-4605EBCAAA78}"/>
              </a:ext>
            </a:extLst>
          </p:cNvPr>
          <p:cNvPicPr>
            <a:picLocks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322" y="228852"/>
            <a:ext cx="1200733" cy="9811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457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614154" y="3951325"/>
            <a:ext cx="10735733" cy="1187450"/>
          </a:xfrm>
        </p:spPr>
        <p:txBody>
          <a:bodyPr>
            <a:normAutofit/>
          </a:bodyPr>
          <a:lstStyle>
            <a:lvl1pPr marL="0" indent="0" algn="l" defTabSz="457200" rtl="0" eaLnBrk="1" latinLnBrk="0" hangingPunct="1">
              <a:buNone/>
              <a:defRPr lang="en-US" sz="4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Assessment activity number</a:t>
            </a:r>
          </a:p>
        </p:txBody>
      </p:sp>
      <p:pic>
        <p:nvPicPr>
          <p:cNvPr id="6" name="Picture 5"/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4154" y="534129"/>
            <a:ext cx="2005200" cy="30656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781B27-C9C8-4DBB-BEF6-E58CE43F41F7}"/>
              </a:ext>
            </a:extLst>
          </p:cNvPr>
          <p:cNvPicPr>
            <a:picLocks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322" y="228852"/>
            <a:ext cx="1200733" cy="9811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3730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6262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0EFBA-218D-4140-B2AE-F5E7DA572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8B0194-9C1B-4E7C-A7E3-3D6670E165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0" y="1268413"/>
            <a:ext cx="10541000" cy="491607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3444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rms and condi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72738" y="4609451"/>
            <a:ext cx="4577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NQF Level 2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93608" y="2052617"/>
            <a:ext cx="8595350" cy="7864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25135" y="2836615"/>
            <a:ext cx="7332296" cy="26824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8EDA23-A357-4714-9C72-909E7E2C3599}"/>
              </a:ext>
            </a:extLst>
          </p:cNvPr>
          <p:cNvSpPr txBox="1"/>
          <p:nvPr userDrawn="1"/>
        </p:nvSpPr>
        <p:spPr>
          <a:xfrm>
            <a:off x="478148" y="5686356"/>
            <a:ext cx="5879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ZA" sz="1600" b="1" dirty="0"/>
              <a:t>© Troupant publishers (Pty) Ltd, 2019</a:t>
            </a:r>
          </a:p>
          <a:p>
            <a:pPr>
              <a:lnSpc>
                <a:spcPct val="100000"/>
              </a:lnSpc>
            </a:pPr>
            <a:r>
              <a:rPr lang="en-ZA" sz="1600" b="1" dirty="0"/>
              <a:t>Selected images used under licence from Shutterstock.com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A8FE6B-2FF3-42F7-A9D0-EA6E2BDC21C9}"/>
              </a:ext>
            </a:extLst>
          </p:cNvPr>
          <p:cNvPicPr>
            <a:picLocks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833" y="484880"/>
            <a:ext cx="1414333" cy="12938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146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1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365127"/>
            <a:ext cx="10541000" cy="720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2" y="1285875"/>
            <a:ext cx="10541001" cy="4891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11472000" y="0"/>
            <a:ext cx="720000" cy="685189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24794"/>
            <a:ext cx="12192000" cy="540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498541" y="6324600"/>
            <a:ext cx="3693459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600" b="1" dirty="0">
                <a:solidFill>
                  <a:prstClr val="white"/>
                </a:solidFill>
                <a:latin typeface="Arial Narrow" panose="020B0606020202030204" pitchFamily="34" charset="0"/>
              </a:rPr>
              <a:t>TVET</a:t>
            </a:r>
            <a:r>
              <a:rPr lang="en-US" sz="2600" b="1" baseline="0" dirty="0">
                <a:solidFill>
                  <a:prstClr val="white"/>
                </a:solidFill>
                <a:latin typeface="Arial Narrow" panose="020B0606020202030204" pitchFamily="34" charset="0"/>
              </a:rPr>
              <a:t> FIRST NATED</a:t>
            </a:r>
            <a:endParaRPr lang="en-GB" sz="2600" b="1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845" y="5441221"/>
            <a:ext cx="3396156" cy="4192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000" y="5577437"/>
            <a:ext cx="720001" cy="725143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72738" y="6371016"/>
            <a:ext cx="4577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Engineering Science N2</a:t>
            </a:r>
          </a:p>
        </p:txBody>
      </p:sp>
    </p:spTree>
    <p:custDataLst>
      <p:tags r:id="rId10"/>
    </p:custDataLst>
    <p:extLst>
      <p:ext uri="{BB962C8B-B14F-4D97-AF65-F5344CB8AC3E}">
        <p14:creationId xmlns:p14="http://schemas.microsoft.com/office/powerpoint/2010/main" val="1014585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8" r:id="rId6"/>
    <p:sldLayoutId id="2147483683" r:id="rId7"/>
    <p:sldLayoutId id="214748366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13" Type="http://schemas.openxmlformats.org/officeDocument/2006/relationships/oleObject" Target="../embeddings/oleObject28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25.bin"/><Relationship Id="rId12" Type="http://schemas.openxmlformats.org/officeDocument/2006/relationships/image" Target="../media/image3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27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29.wmf"/><Relationship Id="rId4" Type="http://schemas.openxmlformats.org/officeDocument/2006/relationships/image" Target="../media/image8.wmf"/><Relationship Id="rId9" Type="http://schemas.openxmlformats.org/officeDocument/2006/relationships/oleObject" Target="../embeddings/oleObject26.bin"/><Relationship Id="rId14" Type="http://schemas.openxmlformats.org/officeDocument/2006/relationships/image" Target="../media/image31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29.bin"/><Relationship Id="rId12" Type="http://schemas.openxmlformats.org/officeDocument/2006/relationships/image" Target="../media/image3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31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33.wmf"/><Relationship Id="rId4" Type="http://schemas.openxmlformats.org/officeDocument/2006/relationships/image" Target="../media/image8.wmf"/><Relationship Id="rId9" Type="http://schemas.openxmlformats.org/officeDocument/2006/relationships/oleObject" Target="../embeddings/oleObject30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0.jp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image" Target="../media/image8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image" Target="../media/image8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2.bin"/><Relationship Id="rId12" Type="http://schemas.openxmlformats.org/officeDocument/2006/relationships/image" Target="../media/image3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34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38.wmf"/><Relationship Id="rId4" Type="http://schemas.openxmlformats.org/officeDocument/2006/relationships/image" Target="../media/image8.wmf"/><Relationship Id="rId9" Type="http://schemas.openxmlformats.org/officeDocument/2006/relationships/oleObject" Target="../embeddings/oleObject33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wmf"/><Relationship Id="rId13" Type="http://schemas.openxmlformats.org/officeDocument/2006/relationships/oleObject" Target="../embeddings/oleObject38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5.bin"/><Relationship Id="rId12" Type="http://schemas.openxmlformats.org/officeDocument/2006/relationships/image" Target="../media/image4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37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41.wmf"/><Relationship Id="rId4" Type="http://schemas.openxmlformats.org/officeDocument/2006/relationships/image" Target="../media/image8.wmf"/><Relationship Id="rId9" Type="http://schemas.openxmlformats.org/officeDocument/2006/relationships/oleObject" Target="../embeddings/oleObject36.bin"/><Relationship Id="rId14" Type="http://schemas.openxmlformats.org/officeDocument/2006/relationships/image" Target="../media/image43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13" Type="http://schemas.openxmlformats.org/officeDocument/2006/relationships/oleObject" Target="../embeddings/oleObject42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9.bin"/><Relationship Id="rId12" Type="http://schemas.openxmlformats.org/officeDocument/2006/relationships/image" Target="../media/image46.w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8.wmf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41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43.bin"/><Relationship Id="rId10" Type="http://schemas.openxmlformats.org/officeDocument/2006/relationships/image" Target="../media/image45.wmf"/><Relationship Id="rId4" Type="http://schemas.openxmlformats.org/officeDocument/2006/relationships/image" Target="../media/image8.wmf"/><Relationship Id="rId9" Type="http://schemas.openxmlformats.org/officeDocument/2006/relationships/oleObject" Target="../embeddings/oleObject40.bin"/><Relationship Id="rId14" Type="http://schemas.openxmlformats.org/officeDocument/2006/relationships/image" Target="../media/image47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44.bin"/><Relationship Id="rId12" Type="http://schemas.openxmlformats.org/officeDocument/2006/relationships/image" Target="../media/image5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46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50.wmf"/><Relationship Id="rId4" Type="http://schemas.openxmlformats.org/officeDocument/2006/relationships/image" Target="../media/image8.wmf"/><Relationship Id="rId9" Type="http://schemas.openxmlformats.org/officeDocument/2006/relationships/oleObject" Target="../embeddings/oleObject45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image" Target="../media/image8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4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image" Target="../media/image8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wmf"/><Relationship Id="rId13" Type="http://schemas.openxmlformats.org/officeDocument/2006/relationships/oleObject" Target="../embeddings/oleObject51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48.bin"/><Relationship Id="rId12" Type="http://schemas.openxmlformats.org/officeDocument/2006/relationships/image" Target="../media/image5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50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54.wmf"/><Relationship Id="rId4" Type="http://schemas.openxmlformats.org/officeDocument/2006/relationships/image" Target="../media/image8.wmf"/><Relationship Id="rId9" Type="http://schemas.openxmlformats.org/officeDocument/2006/relationships/oleObject" Target="../embeddings/oleObject49.bin"/><Relationship Id="rId14" Type="http://schemas.openxmlformats.org/officeDocument/2006/relationships/image" Target="../media/image56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wmf"/><Relationship Id="rId13" Type="http://schemas.openxmlformats.org/officeDocument/2006/relationships/oleObject" Target="../embeddings/oleObject55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52.bin"/><Relationship Id="rId12" Type="http://schemas.openxmlformats.org/officeDocument/2006/relationships/image" Target="../media/image5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54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58.wmf"/><Relationship Id="rId4" Type="http://schemas.openxmlformats.org/officeDocument/2006/relationships/image" Target="../media/image8.wmf"/><Relationship Id="rId9" Type="http://schemas.openxmlformats.org/officeDocument/2006/relationships/oleObject" Target="../embeddings/oleObject53.bin"/><Relationship Id="rId14" Type="http://schemas.openxmlformats.org/officeDocument/2006/relationships/image" Target="../media/image60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wmf"/><Relationship Id="rId13" Type="http://schemas.openxmlformats.org/officeDocument/2006/relationships/oleObject" Target="../embeddings/oleObject59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56.bin"/><Relationship Id="rId12" Type="http://schemas.openxmlformats.org/officeDocument/2006/relationships/image" Target="../media/image63.w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65.wmf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58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60.bin"/><Relationship Id="rId10" Type="http://schemas.openxmlformats.org/officeDocument/2006/relationships/image" Target="../media/image62.wmf"/><Relationship Id="rId4" Type="http://schemas.openxmlformats.org/officeDocument/2006/relationships/image" Target="../media/image8.wmf"/><Relationship Id="rId9" Type="http://schemas.openxmlformats.org/officeDocument/2006/relationships/oleObject" Target="../embeddings/oleObject57.bin"/><Relationship Id="rId14" Type="http://schemas.openxmlformats.org/officeDocument/2006/relationships/image" Target="../media/image64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6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67.wmf"/><Relationship Id="rId4" Type="http://schemas.openxmlformats.org/officeDocument/2006/relationships/image" Target="../media/image8.wmf"/><Relationship Id="rId9" Type="http://schemas.openxmlformats.org/officeDocument/2006/relationships/oleObject" Target="../embeddings/oleObject62.bin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wmf"/><Relationship Id="rId13" Type="http://schemas.openxmlformats.org/officeDocument/2006/relationships/oleObject" Target="../embeddings/oleObject66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63.bin"/><Relationship Id="rId12" Type="http://schemas.openxmlformats.org/officeDocument/2006/relationships/image" Target="../media/image7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6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69.wmf"/><Relationship Id="rId4" Type="http://schemas.openxmlformats.org/officeDocument/2006/relationships/image" Target="../media/image8.wmf"/><Relationship Id="rId9" Type="http://schemas.openxmlformats.org/officeDocument/2006/relationships/oleObject" Target="../embeddings/oleObject64.bin"/><Relationship Id="rId14" Type="http://schemas.openxmlformats.org/officeDocument/2006/relationships/image" Target="../media/image71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wmf"/><Relationship Id="rId13" Type="http://schemas.openxmlformats.org/officeDocument/2006/relationships/oleObject" Target="../embeddings/oleObject70.bin"/><Relationship Id="rId18" Type="http://schemas.openxmlformats.org/officeDocument/2006/relationships/image" Target="../media/image71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67.bin"/><Relationship Id="rId12" Type="http://schemas.openxmlformats.org/officeDocument/2006/relationships/image" Target="../media/image74.wmf"/><Relationship Id="rId17" Type="http://schemas.openxmlformats.org/officeDocument/2006/relationships/oleObject" Target="../embeddings/oleObject66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76.wmf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69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1.bin"/><Relationship Id="rId10" Type="http://schemas.openxmlformats.org/officeDocument/2006/relationships/image" Target="../media/image73.wmf"/><Relationship Id="rId4" Type="http://schemas.openxmlformats.org/officeDocument/2006/relationships/image" Target="../media/image8.wmf"/><Relationship Id="rId9" Type="http://schemas.openxmlformats.org/officeDocument/2006/relationships/oleObject" Target="../embeddings/oleObject68.bin"/><Relationship Id="rId14" Type="http://schemas.openxmlformats.org/officeDocument/2006/relationships/image" Target="../media/image75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72.bin"/><Relationship Id="rId12" Type="http://schemas.openxmlformats.org/officeDocument/2006/relationships/image" Target="../media/image7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74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78.wmf"/><Relationship Id="rId4" Type="http://schemas.openxmlformats.org/officeDocument/2006/relationships/image" Target="../media/image8.wmf"/><Relationship Id="rId9" Type="http://schemas.openxmlformats.org/officeDocument/2006/relationships/oleObject" Target="../embeddings/oleObject73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0.jpg"/><Relationship Id="rId4" Type="http://schemas.openxmlformats.org/officeDocument/2006/relationships/image" Target="../media/image8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7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image" Target="../media/image8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image" Target="../media/image8.w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7.bin"/><Relationship Id="rId13" Type="http://schemas.openxmlformats.org/officeDocument/2006/relationships/image" Target="../media/image84.wmf"/><Relationship Id="rId3" Type="http://schemas.openxmlformats.org/officeDocument/2006/relationships/oleObject" Target="../embeddings/oleObject1.bin"/><Relationship Id="rId7" Type="http://schemas.openxmlformats.org/officeDocument/2006/relationships/image" Target="../media/image81.wmf"/><Relationship Id="rId12" Type="http://schemas.openxmlformats.org/officeDocument/2006/relationships/oleObject" Target="../embeddings/oleObject7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5.vml"/><Relationship Id="rId6" Type="http://schemas.openxmlformats.org/officeDocument/2006/relationships/oleObject" Target="../embeddings/oleObject76.bin"/><Relationship Id="rId11" Type="http://schemas.openxmlformats.org/officeDocument/2006/relationships/image" Target="../media/image83.wmf"/><Relationship Id="rId5" Type="http://schemas.openxmlformats.org/officeDocument/2006/relationships/oleObject" Target="../embeddings/oleObject2.bin"/><Relationship Id="rId15" Type="http://schemas.openxmlformats.org/officeDocument/2006/relationships/image" Target="../media/image85.wmf"/><Relationship Id="rId10" Type="http://schemas.openxmlformats.org/officeDocument/2006/relationships/oleObject" Target="../embeddings/oleObject78.bin"/><Relationship Id="rId4" Type="http://schemas.openxmlformats.org/officeDocument/2006/relationships/image" Target="../media/image8.wmf"/><Relationship Id="rId9" Type="http://schemas.openxmlformats.org/officeDocument/2006/relationships/image" Target="../media/image82.wmf"/><Relationship Id="rId14" Type="http://schemas.openxmlformats.org/officeDocument/2006/relationships/oleObject" Target="../embeddings/oleObject80.bin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2.bin"/><Relationship Id="rId13" Type="http://schemas.openxmlformats.org/officeDocument/2006/relationships/image" Target="../media/image88.wmf"/><Relationship Id="rId3" Type="http://schemas.openxmlformats.org/officeDocument/2006/relationships/oleObject" Target="../embeddings/oleObject1.bin"/><Relationship Id="rId7" Type="http://schemas.openxmlformats.org/officeDocument/2006/relationships/image" Target="../media/image86.wmf"/><Relationship Id="rId12" Type="http://schemas.openxmlformats.org/officeDocument/2006/relationships/oleObject" Target="../embeddings/oleObject8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6.vml"/><Relationship Id="rId6" Type="http://schemas.openxmlformats.org/officeDocument/2006/relationships/oleObject" Target="../embeddings/oleObject81.bin"/><Relationship Id="rId11" Type="http://schemas.openxmlformats.org/officeDocument/2006/relationships/image" Target="../media/image87.wmf"/><Relationship Id="rId5" Type="http://schemas.openxmlformats.org/officeDocument/2006/relationships/oleObject" Target="../embeddings/oleObject2.bin"/><Relationship Id="rId10" Type="http://schemas.openxmlformats.org/officeDocument/2006/relationships/oleObject" Target="../embeddings/oleObject83.bin"/><Relationship Id="rId4" Type="http://schemas.openxmlformats.org/officeDocument/2006/relationships/image" Target="../media/image8.wmf"/><Relationship Id="rId9" Type="http://schemas.openxmlformats.org/officeDocument/2006/relationships/image" Target="../media/image81.w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6.bin"/><Relationship Id="rId13" Type="http://schemas.openxmlformats.org/officeDocument/2006/relationships/image" Target="../media/image91.wmf"/><Relationship Id="rId3" Type="http://schemas.openxmlformats.org/officeDocument/2006/relationships/oleObject" Target="../embeddings/oleObject1.bin"/><Relationship Id="rId7" Type="http://schemas.openxmlformats.org/officeDocument/2006/relationships/image" Target="../media/image89.wmf"/><Relationship Id="rId12" Type="http://schemas.openxmlformats.org/officeDocument/2006/relationships/oleObject" Target="../embeddings/oleObject88.bin"/><Relationship Id="rId17" Type="http://schemas.openxmlformats.org/officeDocument/2006/relationships/image" Target="../media/image71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66.bin"/><Relationship Id="rId1" Type="http://schemas.openxmlformats.org/officeDocument/2006/relationships/vmlDrawing" Target="../drawings/vmlDrawing27.vml"/><Relationship Id="rId6" Type="http://schemas.openxmlformats.org/officeDocument/2006/relationships/oleObject" Target="../embeddings/oleObject85.bin"/><Relationship Id="rId11" Type="http://schemas.openxmlformats.org/officeDocument/2006/relationships/image" Target="../media/image90.wmf"/><Relationship Id="rId5" Type="http://schemas.openxmlformats.org/officeDocument/2006/relationships/oleObject" Target="../embeddings/oleObject2.bin"/><Relationship Id="rId15" Type="http://schemas.openxmlformats.org/officeDocument/2006/relationships/image" Target="../media/image92.wmf"/><Relationship Id="rId10" Type="http://schemas.openxmlformats.org/officeDocument/2006/relationships/oleObject" Target="../embeddings/oleObject87.bin"/><Relationship Id="rId4" Type="http://schemas.openxmlformats.org/officeDocument/2006/relationships/image" Target="../media/image8.wmf"/><Relationship Id="rId9" Type="http://schemas.openxmlformats.org/officeDocument/2006/relationships/image" Target="../media/image81.wmf"/><Relationship Id="rId14" Type="http://schemas.openxmlformats.org/officeDocument/2006/relationships/oleObject" Target="../embeddings/oleObject89.bin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1.bin"/><Relationship Id="rId13" Type="http://schemas.openxmlformats.org/officeDocument/2006/relationships/image" Target="../media/image96.wmf"/><Relationship Id="rId3" Type="http://schemas.openxmlformats.org/officeDocument/2006/relationships/oleObject" Target="../embeddings/oleObject1.bin"/><Relationship Id="rId7" Type="http://schemas.openxmlformats.org/officeDocument/2006/relationships/image" Target="../media/image93.wmf"/><Relationship Id="rId12" Type="http://schemas.openxmlformats.org/officeDocument/2006/relationships/oleObject" Target="../embeddings/oleObject93.bin"/><Relationship Id="rId17" Type="http://schemas.openxmlformats.org/officeDocument/2006/relationships/image" Target="../media/image98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95.bin"/><Relationship Id="rId1" Type="http://schemas.openxmlformats.org/officeDocument/2006/relationships/vmlDrawing" Target="../drawings/vmlDrawing28.vml"/><Relationship Id="rId6" Type="http://schemas.openxmlformats.org/officeDocument/2006/relationships/oleObject" Target="../embeddings/oleObject90.bin"/><Relationship Id="rId11" Type="http://schemas.openxmlformats.org/officeDocument/2006/relationships/image" Target="../media/image95.wmf"/><Relationship Id="rId5" Type="http://schemas.openxmlformats.org/officeDocument/2006/relationships/oleObject" Target="../embeddings/oleObject2.bin"/><Relationship Id="rId15" Type="http://schemas.openxmlformats.org/officeDocument/2006/relationships/image" Target="../media/image97.wmf"/><Relationship Id="rId10" Type="http://schemas.openxmlformats.org/officeDocument/2006/relationships/oleObject" Target="../embeddings/oleObject92.bin"/><Relationship Id="rId4" Type="http://schemas.openxmlformats.org/officeDocument/2006/relationships/image" Target="../media/image8.wmf"/><Relationship Id="rId9" Type="http://schemas.openxmlformats.org/officeDocument/2006/relationships/image" Target="../media/image94.wmf"/><Relationship Id="rId14" Type="http://schemas.openxmlformats.org/officeDocument/2006/relationships/oleObject" Target="../embeddings/oleObject94.bin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7.bin"/><Relationship Id="rId13" Type="http://schemas.openxmlformats.org/officeDocument/2006/relationships/image" Target="../media/image101.wmf"/><Relationship Id="rId18" Type="http://schemas.openxmlformats.org/officeDocument/2006/relationships/oleObject" Target="../embeddings/oleObject66.bin"/><Relationship Id="rId3" Type="http://schemas.openxmlformats.org/officeDocument/2006/relationships/oleObject" Target="../embeddings/oleObject1.bin"/><Relationship Id="rId7" Type="http://schemas.openxmlformats.org/officeDocument/2006/relationships/image" Target="../media/image99.wmf"/><Relationship Id="rId12" Type="http://schemas.openxmlformats.org/officeDocument/2006/relationships/oleObject" Target="../embeddings/oleObject99.bin"/><Relationship Id="rId17" Type="http://schemas.openxmlformats.org/officeDocument/2006/relationships/image" Target="../media/image103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101.bin"/><Relationship Id="rId1" Type="http://schemas.openxmlformats.org/officeDocument/2006/relationships/vmlDrawing" Target="../drawings/vmlDrawing29.vml"/><Relationship Id="rId6" Type="http://schemas.openxmlformats.org/officeDocument/2006/relationships/oleObject" Target="../embeddings/oleObject96.bin"/><Relationship Id="rId11" Type="http://schemas.openxmlformats.org/officeDocument/2006/relationships/image" Target="../media/image100.wmf"/><Relationship Id="rId5" Type="http://schemas.openxmlformats.org/officeDocument/2006/relationships/oleObject" Target="../embeddings/oleObject2.bin"/><Relationship Id="rId15" Type="http://schemas.openxmlformats.org/officeDocument/2006/relationships/image" Target="../media/image102.wmf"/><Relationship Id="rId10" Type="http://schemas.openxmlformats.org/officeDocument/2006/relationships/oleObject" Target="../embeddings/oleObject98.bin"/><Relationship Id="rId19" Type="http://schemas.openxmlformats.org/officeDocument/2006/relationships/image" Target="../media/image71.wmf"/><Relationship Id="rId4" Type="http://schemas.openxmlformats.org/officeDocument/2006/relationships/image" Target="../media/image8.wmf"/><Relationship Id="rId9" Type="http://schemas.openxmlformats.org/officeDocument/2006/relationships/image" Target="../media/image81.wmf"/><Relationship Id="rId14" Type="http://schemas.openxmlformats.org/officeDocument/2006/relationships/oleObject" Target="../embeddings/oleObject100.bin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2.bin"/><Relationship Id="rId13" Type="http://schemas.openxmlformats.org/officeDocument/2006/relationships/image" Target="../media/image106.wmf"/><Relationship Id="rId3" Type="http://schemas.openxmlformats.org/officeDocument/2006/relationships/oleObject" Target="../embeddings/oleObject1.bin"/><Relationship Id="rId7" Type="http://schemas.openxmlformats.org/officeDocument/2006/relationships/image" Target="../media/image81.wmf"/><Relationship Id="rId12" Type="http://schemas.openxmlformats.org/officeDocument/2006/relationships/oleObject" Target="../embeddings/oleObject10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0.vml"/><Relationship Id="rId6" Type="http://schemas.openxmlformats.org/officeDocument/2006/relationships/oleObject" Target="../embeddings/oleObject97.bin"/><Relationship Id="rId11" Type="http://schemas.openxmlformats.org/officeDocument/2006/relationships/image" Target="../media/image105.wmf"/><Relationship Id="rId5" Type="http://schemas.openxmlformats.org/officeDocument/2006/relationships/oleObject" Target="../embeddings/oleObject2.bin"/><Relationship Id="rId10" Type="http://schemas.openxmlformats.org/officeDocument/2006/relationships/oleObject" Target="../embeddings/oleObject103.bin"/><Relationship Id="rId4" Type="http://schemas.openxmlformats.org/officeDocument/2006/relationships/image" Target="../media/image8.wmf"/><Relationship Id="rId9" Type="http://schemas.openxmlformats.org/officeDocument/2006/relationships/image" Target="../media/image104.w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6.bin"/><Relationship Id="rId13" Type="http://schemas.openxmlformats.org/officeDocument/2006/relationships/image" Target="../media/image109.wmf"/><Relationship Id="rId3" Type="http://schemas.openxmlformats.org/officeDocument/2006/relationships/oleObject" Target="../embeddings/oleObject1.bin"/><Relationship Id="rId7" Type="http://schemas.openxmlformats.org/officeDocument/2006/relationships/image" Target="../media/image81.wmf"/><Relationship Id="rId12" Type="http://schemas.openxmlformats.org/officeDocument/2006/relationships/oleObject" Target="../embeddings/oleObject10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1.vml"/><Relationship Id="rId6" Type="http://schemas.openxmlformats.org/officeDocument/2006/relationships/oleObject" Target="../embeddings/oleObject105.bin"/><Relationship Id="rId11" Type="http://schemas.openxmlformats.org/officeDocument/2006/relationships/image" Target="../media/image108.wmf"/><Relationship Id="rId5" Type="http://schemas.openxmlformats.org/officeDocument/2006/relationships/oleObject" Target="../embeddings/oleObject2.bin"/><Relationship Id="rId10" Type="http://schemas.openxmlformats.org/officeDocument/2006/relationships/oleObject" Target="../embeddings/oleObject107.bin"/><Relationship Id="rId4" Type="http://schemas.openxmlformats.org/officeDocument/2006/relationships/image" Target="../media/image8.wmf"/><Relationship Id="rId9" Type="http://schemas.openxmlformats.org/officeDocument/2006/relationships/image" Target="../media/image107.w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0.bin"/><Relationship Id="rId3" Type="http://schemas.openxmlformats.org/officeDocument/2006/relationships/oleObject" Target="../embeddings/oleObject1.bin"/><Relationship Id="rId7" Type="http://schemas.openxmlformats.org/officeDocument/2006/relationships/image" Target="../media/image8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2.vml"/><Relationship Id="rId6" Type="http://schemas.openxmlformats.org/officeDocument/2006/relationships/oleObject" Target="../embeddings/oleObject109.bin"/><Relationship Id="rId5" Type="http://schemas.openxmlformats.org/officeDocument/2006/relationships/oleObject" Target="../embeddings/oleObject2.bin"/><Relationship Id="rId4" Type="http://schemas.openxmlformats.org/officeDocument/2006/relationships/image" Target="../media/image8.wmf"/><Relationship Id="rId9" Type="http://schemas.openxmlformats.org/officeDocument/2006/relationships/image" Target="../media/image110.w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2.bin"/><Relationship Id="rId13" Type="http://schemas.openxmlformats.org/officeDocument/2006/relationships/image" Target="../media/image113.wmf"/><Relationship Id="rId3" Type="http://schemas.openxmlformats.org/officeDocument/2006/relationships/oleObject" Target="../embeddings/oleObject1.bin"/><Relationship Id="rId7" Type="http://schemas.openxmlformats.org/officeDocument/2006/relationships/image" Target="../media/image81.wmf"/><Relationship Id="rId12" Type="http://schemas.openxmlformats.org/officeDocument/2006/relationships/oleObject" Target="../embeddings/oleObject1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3.vml"/><Relationship Id="rId6" Type="http://schemas.openxmlformats.org/officeDocument/2006/relationships/oleObject" Target="../embeddings/oleObject111.bin"/><Relationship Id="rId11" Type="http://schemas.openxmlformats.org/officeDocument/2006/relationships/image" Target="../media/image112.wmf"/><Relationship Id="rId5" Type="http://schemas.openxmlformats.org/officeDocument/2006/relationships/oleObject" Target="../embeddings/oleObject2.bin"/><Relationship Id="rId15" Type="http://schemas.openxmlformats.org/officeDocument/2006/relationships/image" Target="../media/image114.wmf"/><Relationship Id="rId10" Type="http://schemas.openxmlformats.org/officeDocument/2006/relationships/oleObject" Target="../embeddings/oleObject113.bin"/><Relationship Id="rId4" Type="http://schemas.openxmlformats.org/officeDocument/2006/relationships/image" Target="../media/image8.wmf"/><Relationship Id="rId9" Type="http://schemas.openxmlformats.org/officeDocument/2006/relationships/image" Target="../media/image111.wmf"/><Relationship Id="rId14" Type="http://schemas.openxmlformats.org/officeDocument/2006/relationships/oleObject" Target="../embeddings/oleObject115.bin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7.bin"/><Relationship Id="rId13" Type="http://schemas.openxmlformats.org/officeDocument/2006/relationships/image" Target="../media/image117.wmf"/><Relationship Id="rId18" Type="http://schemas.openxmlformats.org/officeDocument/2006/relationships/oleObject" Target="../embeddings/oleObject122.bin"/><Relationship Id="rId3" Type="http://schemas.openxmlformats.org/officeDocument/2006/relationships/oleObject" Target="../embeddings/oleObject1.bin"/><Relationship Id="rId7" Type="http://schemas.openxmlformats.org/officeDocument/2006/relationships/image" Target="../media/image81.wmf"/><Relationship Id="rId12" Type="http://schemas.openxmlformats.org/officeDocument/2006/relationships/oleObject" Target="../embeddings/oleObject119.bin"/><Relationship Id="rId17" Type="http://schemas.openxmlformats.org/officeDocument/2006/relationships/image" Target="../media/image119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121.bin"/><Relationship Id="rId1" Type="http://schemas.openxmlformats.org/officeDocument/2006/relationships/vmlDrawing" Target="../drawings/vmlDrawing34.vml"/><Relationship Id="rId6" Type="http://schemas.openxmlformats.org/officeDocument/2006/relationships/oleObject" Target="../embeddings/oleObject116.bin"/><Relationship Id="rId11" Type="http://schemas.openxmlformats.org/officeDocument/2006/relationships/image" Target="../media/image116.wmf"/><Relationship Id="rId5" Type="http://schemas.openxmlformats.org/officeDocument/2006/relationships/oleObject" Target="../embeddings/oleObject2.bin"/><Relationship Id="rId15" Type="http://schemas.openxmlformats.org/officeDocument/2006/relationships/image" Target="../media/image118.wmf"/><Relationship Id="rId10" Type="http://schemas.openxmlformats.org/officeDocument/2006/relationships/oleObject" Target="../embeddings/oleObject118.bin"/><Relationship Id="rId19" Type="http://schemas.openxmlformats.org/officeDocument/2006/relationships/image" Target="../media/image120.wmf"/><Relationship Id="rId4" Type="http://schemas.openxmlformats.org/officeDocument/2006/relationships/image" Target="../media/image8.wmf"/><Relationship Id="rId9" Type="http://schemas.openxmlformats.org/officeDocument/2006/relationships/image" Target="../media/image115.wmf"/><Relationship Id="rId14" Type="http://schemas.openxmlformats.org/officeDocument/2006/relationships/oleObject" Target="../embeddings/oleObject120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13" Type="http://schemas.openxmlformats.org/officeDocument/2006/relationships/oleObject" Target="../embeddings/oleObject8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5.bin"/><Relationship Id="rId12" Type="http://schemas.openxmlformats.org/officeDocument/2006/relationships/image" Target="../media/image1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1.wmf"/><Relationship Id="rId4" Type="http://schemas.openxmlformats.org/officeDocument/2006/relationships/image" Target="../media/image8.wmf"/><Relationship Id="rId9" Type="http://schemas.openxmlformats.org/officeDocument/2006/relationships/oleObject" Target="../embeddings/oleObject6.bin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4.bin"/><Relationship Id="rId3" Type="http://schemas.openxmlformats.org/officeDocument/2006/relationships/oleObject" Target="../embeddings/oleObject1.bin"/><Relationship Id="rId7" Type="http://schemas.openxmlformats.org/officeDocument/2006/relationships/image" Target="../media/image8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5.vml"/><Relationship Id="rId6" Type="http://schemas.openxmlformats.org/officeDocument/2006/relationships/oleObject" Target="../embeddings/oleObject123.bin"/><Relationship Id="rId5" Type="http://schemas.openxmlformats.org/officeDocument/2006/relationships/oleObject" Target="../embeddings/oleObject2.bin"/><Relationship Id="rId4" Type="http://schemas.openxmlformats.org/officeDocument/2006/relationships/image" Target="../media/image8.wmf"/><Relationship Id="rId9" Type="http://schemas.openxmlformats.org/officeDocument/2006/relationships/image" Target="../media/image121.w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6.bin"/><Relationship Id="rId13" Type="http://schemas.openxmlformats.org/officeDocument/2006/relationships/image" Target="../media/image124.wmf"/><Relationship Id="rId3" Type="http://schemas.openxmlformats.org/officeDocument/2006/relationships/oleObject" Target="../embeddings/oleObject1.bin"/><Relationship Id="rId7" Type="http://schemas.openxmlformats.org/officeDocument/2006/relationships/image" Target="../media/image81.wmf"/><Relationship Id="rId12" Type="http://schemas.openxmlformats.org/officeDocument/2006/relationships/oleObject" Target="../embeddings/oleObject12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6.vml"/><Relationship Id="rId6" Type="http://schemas.openxmlformats.org/officeDocument/2006/relationships/oleObject" Target="../embeddings/oleObject125.bin"/><Relationship Id="rId11" Type="http://schemas.openxmlformats.org/officeDocument/2006/relationships/image" Target="../media/image123.wmf"/><Relationship Id="rId5" Type="http://schemas.openxmlformats.org/officeDocument/2006/relationships/oleObject" Target="../embeddings/oleObject2.bin"/><Relationship Id="rId15" Type="http://schemas.openxmlformats.org/officeDocument/2006/relationships/image" Target="../media/image125.wmf"/><Relationship Id="rId10" Type="http://schemas.openxmlformats.org/officeDocument/2006/relationships/oleObject" Target="../embeddings/oleObject127.bin"/><Relationship Id="rId4" Type="http://schemas.openxmlformats.org/officeDocument/2006/relationships/image" Target="../media/image8.wmf"/><Relationship Id="rId9" Type="http://schemas.openxmlformats.org/officeDocument/2006/relationships/image" Target="../media/image122.wmf"/><Relationship Id="rId14" Type="http://schemas.openxmlformats.org/officeDocument/2006/relationships/oleObject" Target="../embeddings/oleObject129.bin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1.bin"/><Relationship Id="rId13" Type="http://schemas.openxmlformats.org/officeDocument/2006/relationships/image" Target="../media/image128.wmf"/><Relationship Id="rId3" Type="http://schemas.openxmlformats.org/officeDocument/2006/relationships/oleObject" Target="../embeddings/oleObject1.bin"/><Relationship Id="rId7" Type="http://schemas.openxmlformats.org/officeDocument/2006/relationships/image" Target="../media/image81.wmf"/><Relationship Id="rId12" Type="http://schemas.openxmlformats.org/officeDocument/2006/relationships/oleObject" Target="../embeddings/oleObject133.bin"/><Relationship Id="rId17" Type="http://schemas.openxmlformats.org/officeDocument/2006/relationships/image" Target="../media/image71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66.bin"/><Relationship Id="rId1" Type="http://schemas.openxmlformats.org/officeDocument/2006/relationships/vmlDrawing" Target="../drawings/vmlDrawing37.vml"/><Relationship Id="rId6" Type="http://schemas.openxmlformats.org/officeDocument/2006/relationships/oleObject" Target="../embeddings/oleObject130.bin"/><Relationship Id="rId11" Type="http://schemas.openxmlformats.org/officeDocument/2006/relationships/image" Target="../media/image127.wmf"/><Relationship Id="rId5" Type="http://schemas.openxmlformats.org/officeDocument/2006/relationships/oleObject" Target="../embeddings/oleObject2.bin"/><Relationship Id="rId15" Type="http://schemas.openxmlformats.org/officeDocument/2006/relationships/image" Target="../media/image129.wmf"/><Relationship Id="rId10" Type="http://schemas.openxmlformats.org/officeDocument/2006/relationships/oleObject" Target="../embeddings/oleObject132.bin"/><Relationship Id="rId4" Type="http://schemas.openxmlformats.org/officeDocument/2006/relationships/image" Target="../media/image8.wmf"/><Relationship Id="rId9" Type="http://schemas.openxmlformats.org/officeDocument/2006/relationships/image" Target="../media/image126.wmf"/><Relationship Id="rId14" Type="http://schemas.openxmlformats.org/officeDocument/2006/relationships/oleObject" Target="../embeddings/oleObject134.bin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5.bin"/><Relationship Id="rId13" Type="http://schemas.openxmlformats.org/officeDocument/2006/relationships/image" Target="../media/image132.wmf"/><Relationship Id="rId3" Type="http://schemas.openxmlformats.org/officeDocument/2006/relationships/oleObject" Target="../embeddings/oleObject1.bin"/><Relationship Id="rId7" Type="http://schemas.openxmlformats.org/officeDocument/2006/relationships/image" Target="../media/image81.wmf"/><Relationship Id="rId12" Type="http://schemas.openxmlformats.org/officeDocument/2006/relationships/oleObject" Target="../embeddings/oleObject13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8.vml"/><Relationship Id="rId6" Type="http://schemas.openxmlformats.org/officeDocument/2006/relationships/oleObject" Target="../embeddings/oleObject130.bin"/><Relationship Id="rId11" Type="http://schemas.openxmlformats.org/officeDocument/2006/relationships/image" Target="../media/image131.wmf"/><Relationship Id="rId5" Type="http://schemas.openxmlformats.org/officeDocument/2006/relationships/oleObject" Target="../embeddings/oleObject2.bin"/><Relationship Id="rId10" Type="http://schemas.openxmlformats.org/officeDocument/2006/relationships/oleObject" Target="../embeddings/oleObject136.bin"/><Relationship Id="rId4" Type="http://schemas.openxmlformats.org/officeDocument/2006/relationships/image" Target="../media/image8.wmf"/><Relationship Id="rId9" Type="http://schemas.openxmlformats.org/officeDocument/2006/relationships/image" Target="../media/image130.wm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9.bin"/><Relationship Id="rId13" Type="http://schemas.openxmlformats.org/officeDocument/2006/relationships/image" Target="../media/image135.wmf"/><Relationship Id="rId3" Type="http://schemas.openxmlformats.org/officeDocument/2006/relationships/oleObject" Target="../embeddings/oleObject1.bin"/><Relationship Id="rId7" Type="http://schemas.openxmlformats.org/officeDocument/2006/relationships/image" Target="../media/image81.wmf"/><Relationship Id="rId12" Type="http://schemas.openxmlformats.org/officeDocument/2006/relationships/oleObject" Target="../embeddings/oleObject14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9.vml"/><Relationship Id="rId6" Type="http://schemas.openxmlformats.org/officeDocument/2006/relationships/oleObject" Target="../embeddings/oleObject138.bin"/><Relationship Id="rId11" Type="http://schemas.openxmlformats.org/officeDocument/2006/relationships/image" Target="../media/image134.wmf"/><Relationship Id="rId5" Type="http://schemas.openxmlformats.org/officeDocument/2006/relationships/oleObject" Target="../embeddings/oleObject2.bin"/><Relationship Id="rId15" Type="http://schemas.openxmlformats.org/officeDocument/2006/relationships/image" Target="../media/image136.wmf"/><Relationship Id="rId10" Type="http://schemas.openxmlformats.org/officeDocument/2006/relationships/oleObject" Target="../embeddings/oleObject140.bin"/><Relationship Id="rId4" Type="http://schemas.openxmlformats.org/officeDocument/2006/relationships/image" Target="../media/image8.wmf"/><Relationship Id="rId9" Type="http://schemas.openxmlformats.org/officeDocument/2006/relationships/image" Target="../media/image133.wmf"/><Relationship Id="rId14" Type="http://schemas.openxmlformats.org/officeDocument/2006/relationships/oleObject" Target="../embeddings/oleObject142.bin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13" Type="http://schemas.openxmlformats.org/officeDocument/2006/relationships/image" Target="../media/image15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9.bin"/><Relationship Id="rId12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14.wmf"/><Relationship Id="rId5" Type="http://schemas.openxmlformats.org/officeDocument/2006/relationships/oleObject" Target="../embeddings/oleObject2.bin"/><Relationship Id="rId10" Type="http://schemas.openxmlformats.org/officeDocument/2006/relationships/oleObject" Target="../embeddings/oleObject11.bin"/><Relationship Id="rId4" Type="http://schemas.openxmlformats.org/officeDocument/2006/relationships/image" Target="../media/image8.wmf"/><Relationship Id="rId9" Type="http://schemas.openxmlformats.org/officeDocument/2006/relationships/image" Target="../media/image13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13" Type="http://schemas.openxmlformats.org/officeDocument/2006/relationships/image" Target="../media/image18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13.bin"/><Relationship Id="rId12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17.wmf"/><Relationship Id="rId5" Type="http://schemas.openxmlformats.org/officeDocument/2006/relationships/oleObject" Target="../embeddings/oleObject2.bin"/><Relationship Id="rId10" Type="http://schemas.openxmlformats.org/officeDocument/2006/relationships/oleObject" Target="../embeddings/oleObject15.bin"/><Relationship Id="rId4" Type="http://schemas.openxmlformats.org/officeDocument/2006/relationships/image" Target="../media/image8.wmf"/><Relationship Id="rId9" Type="http://schemas.openxmlformats.org/officeDocument/2006/relationships/image" Target="../media/image16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image" Target="../media/image8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13" Type="http://schemas.openxmlformats.org/officeDocument/2006/relationships/oleObject" Target="../embeddings/oleObject21.bin"/><Relationship Id="rId18" Type="http://schemas.openxmlformats.org/officeDocument/2006/relationships/oleObject" Target="../embeddings/oleObject24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18.bin"/><Relationship Id="rId12" Type="http://schemas.openxmlformats.org/officeDocument/2006/relationships/image" Target="../media/image24.wmf"/><Relationship Id="rId17" Type="http://schemas.openxmlformats.org/officeDocument/2006/relationships/image" Target="../media/image26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23.bin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20.bin"/><Relationship Id="rId5" Type="http://schemas.openxmlformats.org/officeDocument/2006/relationships/oleObject" Target="../embeddings/oleObject2.bin"/><Relationship Id="rId15" Type="http://schemas.openxmlformats.org/officeDocument/2006/relationships/image" Target="../media/image25.wmf"/><Relationship Id="rId10" Type="http://schemas.openxmlformats.org/officeDocument/2006/relationships/image" Target="../media/image23.wmf"/><Relationship Id="rId19" Type="http://schemas.openxmlformats.org/officeDocument/2006/relationships/image" Target="../media/image27.wmf"/><Relationship Id="rId4" Type="http://schemas.openxmlformats.org/officeDocument/2006/relationships/image" Target="../media/image8.wmf"/><Relationship Id="rId9" Type="http://schemas.openxmlformats.org/officeDocument/2006/relationships/oleObject" Target="../embeddings/oleObject19.bin"/><Relationship Id="rId14" Type="http://schemas.openxmlformats.org/officeDocument/2006/relationships/oleObject" Target="../embeddings/oleObject2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Engineering Science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N2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42554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dirty="0"/>
              <a:t>6. (Continued)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1172716"/>
              </p:ext>
            </p:extLst>
          </p:nvPr>
        </p:nvGraphicFramePr>
        <p:xfrm>
          <a:off x="4860925" y="2854403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69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60925" y="2854403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2482009"/>
              </p:ext>
            </p:extLst>
          </p:nvPr>
        </p:nvGraphicFramePr>
        <p:xfrm>
          <a:off x="4460875" y="2844878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70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60875" y="2844878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CF99694-70D0-4949-B26E-3A19A3A2AF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8640794"/>
              </p:ext>
            </p:extLst>
          </p:nvPr>
        </p:nvGraphicFramePr>
        <p:xfrm>
          <a:off x="4460875" y="2844878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71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CF99694-70D0-4949-B26E-3A19A3A2AF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60875" y="2844878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le 1">
            <a:extLst>
              <a:ext uri="{FF2B5EF4-FFF2-40B4-BE49-F238E27FC236}">
                <a16:creationId xmlns:a16="http://schemas.microsoft.com/office/drawing/2014/main" id="{4D0088D6-7C2C-410F-B33D-2568C3603B57}"/>
              </a:ext>
            </a:extLst>
          </p:cNvPr>
          <p:cNvSpPr txBox="1">
            <a:spLocks/>
          </p:cNvSpPr>
          <p:nvPr/>
        </p:nvSpPr>
        <p:spPr>
          <a:xfrm>
            <a:off x="508000" y="1268413"/>
            <a:ext cx="7905750" cy="841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ZA" sz="3200" dirty="0"/>
              <a:t>b) Force in the tight side of the belt</a:t>
            </a:r>
          </a:p>
        </p:txBody>
      </p:sp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9B5D727C-63C1-493D-8AA6-CC7E35EE96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8791858"/>
              </p:ext>
            </p:extLst>
          </p:nvPr>
        </p:nvGraphicFramePr>
        <p:xfrm>
          <a:off x="1798639" y="2230517"/>
          <a:ext cx="1990725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72" name="Equation" r:id="rId7" imgW="799920" imgH="228600" progId="Equation.DSMT4">
                  <p:embed/>
                </p:oleObj>
              </mc:Choice>
              <mc:Fallback>
                <p:oleObj name="Equation" r:id="rId7" imgW="799920" imgH="22860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9B5D727C-63C1-493D-8AA6-CC7E35EE96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798639" y="2230517"/>
                        <a:ext cx="1990725" cy="568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9063F7E0-D38E-42C1-A316-6627B2422E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2805282"/>
              </p:ext>
            </p:extLst>
          </p:nvPr>
        </p:nvGraphicFramePr>
        <p:xfrm>
          <a:off x="1289668" y="2894161"/>
          <a:ext cx="2487612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73" name="Equation" r:id="rId9" imgW="1002960" imgH="228600" progId="Equation.DSMT4">
                  <p:embed/>
                </p:oleObj>
              </mc:Choice>
              <mc:Fallback>
                <p:oleObj name="Equation" r:id="rId9" imgW="1002960" imgH="228600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9063F7E0-D38E-42C1-A316-6627B2422E5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289668" y="2894161"/>
                        <a:ext cx="2487612" cy="568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A17342D8-D040-4848-8026-BA1E363CA38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4714599"/>
              </p:ext>
            </p:extLst>
          </p:nvPr>
        </p:nvGraphicFramePr>
        <p:xfrm>
          <a:off x="1209536" y="3578855"/>
          <a:ext cx="3478213" cy="579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74" name="Equation" r:id="rId11" imgW="1371600" imgH="228600" progId="Equation.DSMT4">
                  <p:embed/>
                </p:oleObj>
              </mc:Choice>
              <mc:Fallback>
                <p:oleObj name="Equation" r:id="rId11" imgW="1371600" imgH="228600" progId="Equation.DSMT4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A17342D8-D040-4848-8026-BA1E363CA3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209536" y="3578855"/>
                        <a:ext cx="3478213" cy="579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74C99EC0-AFE5-40EA-87A0-D84207E2B04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2604522"/>
              </p:ext>
            </p:extLst>
          </p:nvPr>
        </p:nvGraphicFramePr>
        <p:xfrm>
          <a:off x="2761353" y="4342306"/>
          <a:ext cx="1390650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75" name="Equation" r:id="rId13" imgW="558720" imgH="203040" progId="Equation.DSMT4">
                  <p:embed/>
                </p:oleObj>
              </mc:Choice>
              <mc:Fallback>
                <p:oleObj name="Equation" r:id="rId13" imgW="558720" imgH="20304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74C99EC0-AFE5-40EA-87A0-D84207E2B0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761353" y="4342306"/>
                        <a:ext cx="1390650" cy="504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49944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dirty="0"/>
              <a:t>6. (Continued)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3755495"/>
              </p:ext>
            </p:extLst>
          </p:nvPr>
        </p:nvGraphicFramePr>
        <p:xfrm>
          <a:off x="4860925" y="2854403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026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60925" y="2854403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2573396"/>
              </p:ext>
            </p:extLst>
          </p:nvPr>
        </p:nvGraphicFramePr>
        <p:xfrm>
          <a:off x="4460875" y="2844878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027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60875" y="2844878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CF99694-70D0-4949-B26E-3A19A3A2AF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9824338"/>
              </p:ext>
            </p:extLst>
          </p:nvPr>
        </p:nvGraphicFramePr>
        <p:xfrm>
          <a:off x="4460875" y="2844878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028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CF99694-70D0-4949-B26E-3A19A3A2AF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60875" y="2844878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le 1">
            <a:extLst>
              <a:ext uri="{FF2B5EF4-FFF2-40B4-BE49-F238E27FC236}">
                <a16:creationId xmlns:a16="http://schemas.microsoft.com/office/drawing/2014/main" id="{4D0088D6-7C2C-410F-B33D-2568C3603B57}"/>
              </a:ext>
            </a:extLst>
          </p:cNvPr>
          <p:cNvSpPr txBox="1">
            <a:spLocks/>
          </p:cNvSpPr>
          <p:nvPr/>
        </p:nvSpPr>
        <p:spPr>
          <a:xfrm>
            <a:off x="508000" y="1268413"/>
            <a:ext cx="7905750" cy="778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ZA" sz="3200" dirty="0"/>
              <a:t>c) Pulling force ratio of the belt</a:t>
            </a:r>
          </a:p>
        </p:txBody>
      </p:sp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9B5D727C-63C1-493D-8AA6-CC7E35EE96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6020766"/>
              </p:ext>
            </p:extLst>
          </p:nvPr>
        </p:nvGraphicFramePr>
        <p:xfrm>
          <a:off x="2051051" y="2282903"/>
          <a:ext cx="1484313" cy="1073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029" name="Equation" r:id="rId7" imgW="596880" imgH="431640" progId="Equation.DSMT4">
                  <p:embed/>
                </p:oleObj>
              </mc:Choice>
              <mc:Fallback>
                <p:oleObj name="Equation" r:id="rId7" imgW="596880" imgH="43164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9B5D727C-63C1-493D-8AA6-CC7E35EE96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051051" y="2282903"/>
                        <a:ext cx="1484313" cy="1073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9063F7E0-D38E-42C1-A316-6627B2422E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2216387"/>
              </p:ext>
            </p:extLst>
          </p:nvPr>
        </p:nvGraphicFramePr>
        <p:xfrm>
          <a:off x="2504178" y="3419898"/>
          <a:ext cx="850900" cy="979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030" name="Equation" r:id="rId9" imgW="342720" imgH="393480" progId="Equation.DSMT4">
                  <p:embed/>
                </p:oleObj>
              </mc:Choice>
              <mc:Fallback>
                <p:oleObj name="Equation" r:id="rId9" imgW="342720" imgH="393480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9063F7E0-D38E-42C1-A316-6627B2422E5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504178" y="3419898"/>
                        <a:ext cx="850900" cy="9794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74C99EC0-AFE5-40EA-87A0-D84207E2B04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553642"/>
              </p:ext>
            </p:extLst>
          </p:nvPr>
        </p:nvGraphicFramePr>
        <p:xfrm>
          <a:off x="2504178" y="4635580"/>
          <a:ext cx="1138238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031" name="Equation" r:id="rId11" imgW="457200" imgH="177480" progId="Equation.DSMT4">
                  <p:embed/>
                </p:oleObj>
              </mc:Choice>
              <mc:Fallback>
                <p:oleObj name="Equation" r:id="rId11" imgW="457200" imgH="17748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74C99EC0-AFE5-40EA-87A0-D84207E2B0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504178" y="4635580"/>
                        <a:ext cx="1138238" cy="441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73231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1 Compound Gears">
            <a:hlinkClick r:id="" action="ppaction://media"/>
            <a:extLst>
              <a:ext uri="{FF2B5EF4-FFF2-40B4-BE49-F238E27FC236}">
                <a16:creationId xmlns:a16="http://schemas.microsoft.com/office/drawing/2014/main" id="{91BB214A-A318-4A34-891B-C214CC393C9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632F0D2-96AA-44E8-8891-1C672A80C0D5}"/>
              </a:ext>
            </a:extLst>
          </p:cNvPr>
          <p:cNvSpPr/>
          <p:nvPr/>
        </p:nvSpPr>
        <p:spPr>
          <a:xfrm>
            <a:off x="0" y="-1"/>
            <a:ext cx="11336482" cy="63176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73A4E4-2BEE-41DB-A814-EB868EA2E75D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441" y="1497435"/>
            <a:ext cx="2973600" cy="332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217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94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894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1485109"/>
            <a:ext cx="10541000" cy="720724"/>
          </a:xfrm>
        </p:spPr>
        <p:txBody>
          <a:bodyPr>
            <a:noAutofit/>
          </a:bodyPr>
          <a:lstStyle/>
          <a:p>
            <a:r>
              <a:rPr lang="en-ZA" dirty="0"/>
              <a:t>8. In a gear system, gear A rotates at 8 r/s. The number of teeth on gear A is 30 and it meshes with gear B with 90 teeth. Gear B is fixed on an intermediate shaft and gear C is also fixed to this shaft. Gear C drives gear D which rotates at 120 r/min. Gear D has 100 teeth.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870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918200" y="23622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871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18200" y="23622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CF99694-70D0-4949-B26E-3A19A3A2AFDB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918200" y="23622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872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CF99694-70D0-4949-B26E-3A19A3A2AF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18200" y="23622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FDFAF83-19AC-4467-9745-BB82DD7C6C06}"/>
              </a:ext>
            </a:extLst>
          </p:cNvPr>
          <p:cNvSpPr txBox="1"/>
          <p:nvPr/>
        </p:nvSpPr>
        <p:spPr>
          <a:xfrm>
            <a:off x="2349013" y="4323453"/>
            <a:ext cx="6476339" cy="1077218"/>
          </a:xfrm>
          <a:prstGeom prst="rect">
            <a:avLst/>
          </a:prstGeom>
          <a:noFill/>
          <a:ln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r>
              <a:rPr lang="en-ZA" sz="3200" dirty="0">
                <a:solidFill>
                  <a:srgbClr val="59991F"/>
                </a:solidFill>
              </a:rPr>
              <a:t>First we draw the gears and shafts to visualise how they fit together:</a:t>
            </a:r>
          </a:p>
        </p:txBody>
      </p:sp>
    </p:spTree>
    <p:extLst>
      <p:ext uri="{BB962C8B-B14F-4D97-AF65-F5344CB8AC3E}">
        <p14:creationId xmlns:p14="http://schemas.microsoft.com/office/powerpoint/2010/main" val="603376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dirty="0"/>
              <a:t>8. (Continued)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350857"/>
              </p:ext>
            </p:extLst>
          </p:nvPr>
        </p:nvGraphicFramePr>
        <p:xfrm>
          <a:off x="6888093" y="2401221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891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88093" y="2401221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3455446"/>
              </p:ext>
            </p:extLst>
          </p:nvPr>
        </p:nvGraphicFramePr>
        <p:xfrm>
          <a:off x="6488043" y="2391696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892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488043" y="2391696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CF99694-70D0-4949-B26E-3A19A3A2AF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2603605"/>
              </p:ext>
            </p:extLst>
          </p:nvPr>
        </p:nvGraphicFramePr>
        <p:xfrm>
          <a:off x="6488043" y="2391696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893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CF99694-70D0-4949-B26E-3A19A3A2AF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488043" y="2391696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400EC987-39ED-4EBD-BA87-FD014D2BD9A2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3366053" y="811374"/>
            <a:ext cx="5459894" cy="49430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C77348-1BC5-4CE3-BB65-2D43B56CD0CF}"/>
              </a:ext>
            </a:extLst>
          </p:cNvPr>
          <p:cNvSpPr txBox="1"/>
          <p:nvPr/>
        </p:nvSpPr>
        <p:spPr>
          <a:xfrm>
            <a:off x="4088296" y="5890176"/>
            <a:ext cx="40154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i="1" dirty="0"/>
              <a:t>Figure: Four gears meshing</a:t>
            </a:r>
            <a:endParaRPr lang="en-ZA" sz="2200" dirty="0"/>
          </a:p>
        </p:txBody>
      </p:sp>
    </p:spTree>
    <p:extLst>
      <p:ext uri="{BB962C8B-B14F-4D97-AF65-F5344CB8AC3E}">
        <p14:creationId xmlns:p14="http://schemas.microsoft.com/office/powerpoint/2010/main" val="10738835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dirty="0"/>
              <a:t>8. (Continued). Calculate the: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9646839"/>
              </p:ext>
            </p:extLst>
          </p:nvPr>
        </p:nvGraphicFramePr>
        <p:xfrm>
          <a:off x="4860925" y="2583034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182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60925" y="2583034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5886478"/>
              </p:ext>
            </p:extLst>
          </p:nvPr>
        </p:nvGraphicFramePr>
        <p:xfrm>
          <a:off x="4460875" y="2573509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183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60875" y="2573509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CF99694-70D0-4949-B26E-3A19A3A2AF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167551"/>
              </p:ext>
            </p:extLst>
          </p:nvPr>
        </p:nvGraphicFramePr>
        <p:xfrm>
          <a:off x="4460875" y="2573509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184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CF99694-70D0-4949-B26E-3A19A3A2AF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60875" y="2573509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A7910C2A-167D-47DB-844D-D518A1D0C84D}"/>
              </a:ext>
            </a:extLst>
          </p:cNvPr>
          <p:cNvSpPr txBox="1">
            <a:spLocks/>
          </p:cNvSpPr>
          <p:nvPr/>
        </p:nvSpPr>
        <p:spPr>
          <a:xfrm>
            <a:off x="508000" y="1268413"/>
            <a:ext cx="7905750" cy="778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ZA" sz="3200" dirty="0"/>
              <a:t>a) Rotational frequency of gear D in r/s</a:t>
            </a: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2D28D9FF-ED3E-4BAA-8B9D-F846013F224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9038129"/>
              </p:ext>
            </p:extLst>
          </p:nvPr>
        </p:nvGraphicFramePr>
        <p:xfrm>
          <a:off x="1567323" y="2292745"/>
          <a:ext cx="2520007" cy="5812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185" name="Equation" r:id="rId7" imgW="990360" imgH="228600" progId="Equation.DSMT4">
                  <p:embed/>
                </p:oleObj>
              </mc:Choice>
              <mc:Fallback>
                <p:oleObj name="Equation" r:id="rId7" imgW="990360" imgH="22860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9B5D727C-63C1-493D-8AA6-CC7E35EE96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67323" y="2292745"/>
                        <a:ext cx="2520007" cy="5812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2567AAAC-12D5-4E5A-B09B-1CC56AFDAA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2545501"/>
              </p:ext>
            </p:extLst>
          </p:nvPr>
        </p:nvGraphicFramePr>
        <p:xfrm>
          <a:off x="2183227" y="2946380"/>
          <a:ext cx="1554301" cy="9866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186" name="Equation" r:id="rId9" imgW="622080" imgH="393480" progId="Equation.DSMT4">
                  <p:embed/>
                </p:oleObj>
              </mc:Choice>
              <mc:Fallback>
                <p:oleObj name="Equation" r:id="rId9" imgW="622080" imgH="393480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9063F7E0-D38E-42C1-A316-6627B2422E5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183227" y="2946380"/>
                        <a:ext cx="1554301" cy="9866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4FA5EE02-CC65-4A2E-BEE4-167AA346A2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9450765"/>
              </p:ext>
            </p:extLst>
          </p:nvPr>
        </p:nvGraphicFramePr>
        <p:xfrm>
          <a:off x="2183226" y="4088925"/>
          <a:ext cx="1130233" cy="4507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187" name="Equation" r:id="rId11" imgW="444240" imgH="177480" progId="Equation.DSMT4">
                  <p:embed/>
                </p:oleObj>
              </mc:Choice>
              <mc:Fallback>
                <p:oleObj name="Equation" r:id="rId11" imgW="444240" imgH="17748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74C99EC0-AFE5-40EA-87A0-D84207E2B0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183226" y="4088925"/>
                        <a:ext cx="1130233" cy="4507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84214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dirty="0"/>
              <a:t>8. (Continued)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1925276"/>
              </p:ext>
            </p:extLst>
          </p:nvPr>
        </p:nvGraphicFramePr>
        <p:xfrm>
          <a:off x="4894745" y="2561986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587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94745" y="2561986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8221067"/>
              </p:ext>
            </p:extLst>
          </p:nvPr>
        </p:nvGraphicFramePr>
        <p:xfrm>
          <a:off x="4494695" y="2552461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588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94695" y="2552461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CF99694-70D0-4949-B26E-3A19A3A2AF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7170379"/>
              </p:ext>
            </p:extLst>
          </p:nvPr>
        </p:nvGraphicFramePr>
        <p:xfrm>
          <a:off x="4494695" y="2552461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589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CF99694-70D0-4949-B26E-3A19A3A2AF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94695" y="2552461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le 1">
            <a:extLst>
              <a:ext uri="{FF2B5EF4-FFF2-40B4-BE49-F238E27FC236}">
                <a16:creationId xmlns:a16="http://schemas.microsoft.com/office/drawing/2014/main" id="{9F60956C-AFF1-43DB-ACAD-E901E1AF99B6}"/>
              </a:ext>
            </a:extLst>
          </p:cNvPr>
          <p:cNvSpPr txBox="1">
            <a:spLocks/>
          </p:cNvSpPr>
          <p:nvPr/>
        </p:nvSpPr>
        <p:spPr>
          <a:xfrm>
            <a:off x="508000" y="1268413"/>
            <a:ext cx="7727950" cy="778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ZA" sz="3200" dirty="0"/>
              <a:t>b) Rotational frequency of gear B in r/s</a:t>
            </a: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17146BA7-EAE6-4C86-8F2B-99439E1B0A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4618340"/>
              </p:ext>
            </p:extLst>
          </p:nvPr>
        </p:nvGraphicFramePr>
        <p:xfrm>
          <a:off x="1578281" y="2266490"/>
          <a:ext cx="2299968" cy="6176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590" name="Equation" r:id="rId7" imgW="850680" imgH="228600" progId="Equation.DSMT4">
                  <p:embed/>
                </p:oleObj>
              </mc:Choice>
              <mc:Fallback>
                <p:oleObj name="Equation" r:id="rId7" imgW="850680" imgH="22860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17146BA7-EAE6-4C86-8F2B-99439E1B0A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78281" y="2266490"/>
                        <a:ext cx="2299968" cy="6176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4F5DDCCB-98D3-44AC-A384-F71CBFA9CD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1867572"/>
              </p:ext>
            </p:extLst>
          </p:nvPr>
        </p:nvGraphicFramePr>
        <p:xfrm>
          <a:off x="1004710" y="3122982"/>
          <a:ext cx="2753384" cy="5761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591" name="Equation" r:id="rId9" imgW="1091880" imgH="228600" progId="Equation.DSMT4">
                  <p:embed/>
                </p:oleObj>
              </mc:Choice>
              <mc:Fallback>
                <p:oleObj name="Equation" r:id="rId9" imgW="1091880" imgH="22860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4F5DDCCB-98D3-44AC-A384-F71CBFA9CD7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004710" y="3122982"/>
                        <a:ext cx="2753384" cy="5761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038AE051-9B51-47A4-9773-134BB1AB08E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8510520"/>
              </p:ext>
            </p:extLst>
          </p:nvPr>
        </p:nvGraphicFramePr>
        <p:xfrm>
          <a:off x="1050637" y="3881709"/>
          <a:ext cx="2753384" cy="9686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592" name="Equation" r:id="rId11" imgW="1117440" imgH="393480" progId="Equation.DSMT4">
                  <p:embed/>
                </p:oleObj>
              </mc:Choice>
              <mc:Fallback>
                <p:oleObj name="Equation" r:id="rId11" imgW="1117440" imgH="39348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038AE051-9B51-47A4-9773-134BB1AB08E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050637" y="3881709"/>
                        <a:ext cx="2753384" cy="9686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F4DCD52E-FF9B-4E8C-8D94-2C018371247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7059377"/>
              </p:ext>
            </p:extLst>
          </p:nvPr>
        </p:nvGraphicFramePr>
        <p:xfrm>
          <a:off x="2548343" y="5127679"/>
          <a:ext cx="1832604" cy="5122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593" name="Equation" r:id="rId13" imgW="723600" imgH="203040" progId="Equation.DSMT4">
                  <p:embed/>
                </p:oleObj>
              </mc:Choice>
              <mc:Fallback>
                <p:oleObj name="Equation" r:id="rId13" imgW="723600" imgH="203040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F4DCD52E-FF9B-4E8C-8D94-2C01837124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548343" y="5127679"/>
                        <a:ext cx="1832604" cy="5122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88531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dirty="0"/>
              <a:t>8. (Continued)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0789682"/>
              </p:ext>
            </p:extLst>
          </p:nvPr>
        </p:nvGraphicFramePr>
        <p:xfrm>
          <a:off x="4929113" y="2688289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252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29113" y="2688289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005024"/>
              </p:ext>
            </p:extLst>
          </p:nvPr>
        </p:nvGraphicFramePr>
        <p:xfrm>
          <a:off x="4529063" y="2678764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253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29063" y="2678764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CF99694-70D0-4949-B26E-3A19A3A2AF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324960"/>
              </p:ext>
            </p:extLst>
          </p:nvPr>
        </p:nvGraphicFramePr>
        <p:xfrm>
          <a:off x="4529063" y="2678764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254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CF99694-70D0-4949-B26E-3A19A3A2AF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29063" y="2678764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A7910C2A-167D-47DB-844D-D518A1D0C84D}"/>
              </a:ext>
            </a:extLst>
          </p:cNvPr>
          <p:cNvSpPr txBox="1">
            <a:spLocks/>
          </p:cNvSpPr>
          <p:nvPr/>
        </p:nvSpPr>
        <p:spPr>
          <a:xfrm>
            <a:off x="576188" y="1268413"/>
            <a:ext cx="7905750" cy="778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ZA" sz="3200" dirty="0"/>
              <a:t>c) Rotational frequency of gear C in r/s</a:t>
            </a: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2D28D9FF-ED3E-4BAA-8B9D-F846013F224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6326315"/>
              </p:ext>
            </p:extLst>
          </p:nvPr>
        </p:nvGraphicFramePr>
        <p:xfrm>
          <a:off x="2018252" y="1970779"/>
          <a:ext cx="2368550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255" name="Equation" r:id="rId7" imgW="952200" imgH="228600" progId="Equation.DSMT4">
                  <p:embed/>
                </p:oleObj>
              </mc:Choice>
              <mc:Fallback>
                <p:oleObj name="Equation" r:id="rId7" imgW="952200" imgH="22860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2D28D9FF-ED3E-4BAA-8B9D-F846013F224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018252" y="1970779"/>
                        <a:ext cx="2368550" cy="568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le 1">
            <a:extLst>
              <a:ext uri="{FF2B5EF4-FFF2-40B4-BE49-F238E27FC236}">
                <a16:creationId xmlns:a16="http://schemas.microsoft.com/office/drawing/2014/main" id="{9F60956C-AFF1-43DB-ACAD-E901E1AF99B6}"/>
              </a:ext>
            </a:extLst>
          </p:cNvPr>
          <p:cNvSpPr txBox="1">
            <a:spLocks/>
          </p:cNvSpPr>
          <p:nvPr/>
        </p:nvSpPr>
        <p:spPr>
          <a:xfrm>
            <a:off x="508000" y="2670434"/>
            <a:ext cx="7727950" cy="778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ZA" sz="3200" dirty="0"/>
              <a:t>d) Number of teeth on gear C</a:t>
            </a: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17146BA7-EAE6-4C86-8F2B-99439E1B0A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8123583"/>
              </p:ext>
            </p:extLst>
          </p:nvPr>
        </p:nvGraphicFramePr>
        <p:xfrm>
          <a:off x="1745209" y="3465457"/>
          <a:ext cx="2116137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256" name="Equation" r:id="rId9" imgW="850680" imgH="228600" progId="Equation.DSMT4">
                  <p:embed/>
                </p:oleObj>
              </mc:Choice>
              <mc:Fallback>
                <p:oleObj name="Equation" r:id="rId9" imgW="850680" imgH="22860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17146BA7-EAE6-4C86-8F2B-99439E1B0A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745209" y="3465457"/>
                        <a:ext cx="2116137" cy="568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4F5DDCCB-98D3-44AC-A384-F71CBFA9CD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0126837"/>
              </p:ext>
            </p:extLst>
          </p:nvPr>
        </p:nvGraphicFramePr>
        <p:xfrm>
          <a:off x="973924" y="4208047"/>
          <a:ext cx="3032125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257" name="Equation" r:id="rId11" imgW="1218960" imgH="228600" progId="Equation.DSMT4">
                  <p:embed/>
                </p:oleObj>
              </mc:Choice>
              <mc:Fallback>
                <p:oleObj name="Equation" r:id="rId11" imgW="1218960" imgH="22860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4F5DDCCB-98D3-44AC-A384-F71CBFA9CD7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973924" y="4208047"/>
                        <a:ext cx="3032125" cy="568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038AE051-9B51-47A4-9773-134BB1AB08E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3530576"/>
              </p:ext>
            </p:extLst>
          </p:nvPr>
        </p:nvGraphicFramePr>
        <p:xfrm>
          <a:off x="907493" y="4842633"/>
          <a:ext cx="2994025" cy="1017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258" name="Equation" r:id="rId13" imgW="1231560" imgH="419040" progId="Equation.DSMT4">
                  <p:embed/>
                </p:oleObj>
              </mc:Choice>
              <mc:Fallback>
                <p:oleObj name="Equation" r:id="rId13" imgW="1231560" imgH="41904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038AE051-9B51-47A4-9773-134BB1AB08E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907493" y="4842633"/>
                        <a:ext cx="2994025" cy="1017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F4DCD52E-FF9B-4E8C-8D94-2C018371247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1240604"/>
              </p:ext>
            </p:extLst>
          </p:nvPr>
        </p:nvGraphicFramePr>
        <p:xfrm>
          <a:off x="2519112" y="5949052"/>
          <a:ext cx="1641475" cy="43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259" name="Equation" r:id="rId15" imgW="660240" imgH="177480" progId="Equation.DSMT4">
                  <p:embed/>
                </p:oleObj>
              </mc:Choice>
              <mc:Fallback>
                <p:oleObj name="Equation" r:id="rId15" imgW="660240" imgH="177480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F4DCD52E-FF9B-4E8C-8D94-2C01837124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519112" y="5949052"/>
                        <a:ext cx="1641475" cy="439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37515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dirty="0"/>
              <a:t>8. (Continued)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6195933"/>
              </p:ext>
            </p:extLst>
          </p:nvPr>
        </p:nvGraphicFramePr>
        <p:xfrm>
          <a:off x="4834421" y="25955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146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34421" y="2595525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940511"/>
              </p:ext>
            </p:extLst>
          </p:nvPr>
        </p:nvGraphicFramePr>
        <p:xfrm>
          <a:off x="4434371" y="25860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147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34371" y="25860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CF99694-70D0-4949-B26E-3A19A3A2AF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1555191"/>
              </p:ext>
            </p:extLst>
          </p:nvPr>
        </p:nvGraphicFramePr>
        <p:xfrm>
          <a:off x="4434371" y="25860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148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CF99694-70D0-4949-B26E-3A19A3A2AF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34371" y="25860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A7910C2A-167D-47DB-844D-D518A1D0C84D}"/>
              </a:ext>
            </a:extLst>
          </p:cNvPr>
          <p:cNvSpPr txBox="1">
            <a:spLocks/>
          </p:cNvSpPr>
          <p:nvPr/>
        </p:nvSpPr>
        <p:spPr>
          <a:xfrm>
            <a:off x="508000" y="1268413"/>
            <a:ext cx="7905750" cy="778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ZA" sz="3200" dirty="0"/>
              <a:t>e) Velocity ratio of the gear system</a:t>
            </a: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2D28D9FF-ED3E-4BAA-8B9D-F846013F224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8825303"/>
              </p:ext>
            </p:extLst>
          </p:nvPr>
        </p:nvGraphicFramePr>
        <p:xfrm>
          <a:off x="1443103" y="2471562"/>
          <a:ext cx="2069139" cy="1117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149" name="Equation" r:id="rId7" imgW="799920" imgH="431640" progId="Equation.DSMT4">
                  <p:embed/>
                </p:oleObj>
              </mc:Choice>
              <mc:Fallback>
                <p:oleObj name="Equation" r:id="rId7" imgW="799920" imgH="43164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2D28D9FF-ED3E-4BAA-8B9D-F846013F224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43103" y="2471562"/>
                        <a:ext cx="2069139" cy="1117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17146BA7-EAE6-4C86-8F2B-99439E1B0A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3856889"/>
              </p:ext>
            </p:extLst>
          </p:nvPr>
        </p:nvGraphicFramePr>
        <p:xfrm>
          <a:off x="2110413" y="3657978"/>
          <a:ext cx="682168" cy="100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150" name="Equation" r:id="rId9" imgW="266400" imgH="393480" progId="Equation.DSMT4">
                  <p:embed/>
                </p:oleObj>
              </mc:Choice>
              <mc:Fallback>
                <p:oleObj name="Equation" r:id="rId9" imgW="266400" imgH="39348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17146BA7-EAE6-4C86-8F2B-99439E1B0A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110413" y="3657978"/>
                        <a:ext cx="682168" cy="100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4F5DDCCB-98D3-44AC-A384-F71CBFA9CD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559891"/>
              </p:ext>
            </p:extLst>
          </p:nvPr>
        </p:nvGraphicFramePr>
        <p:xfrm>
          <a:off x="2150168" y="4912488"/>
          <a:ext cx="600075" cy="411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151" name="Equation" r:id="rId11" imgW="241200" imgH="164880" progId="Equation.DSMT4">
                  <p:embed/>
                </p:oleObj>
              </mc:Choice>
              <mc:Fallback>
                <p:oleObj name="Equation" r:id="rId11" imgW="241200" imgH="16488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4F5DDCCB-98D3-44AC-A384-F71CBFA9CD7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150168" y="4912488"/>
                        <a:ext cx="600075" cy="4111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32917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1739901"/>
            <a:ext cx="10541000" cy="720724"/>
          </a:xfrm>
        </p:spPr>
        <p:txBody>
          <a:bodyPr>
            <a:noAutofit/>
          </a:bodyPr>
          <a:lstStyle/>
          <a:p>
            <a:r>
              <a:rPr lang="en-ZA" dirty="0"/>
              <a:t>10. In a three-speed bicycle the driver gear has 50 teeth and the pedals are fixed to it. Three driven gears are fixed to the rear wheel’s axle. Driven gear 1 has 40 teeth and driven gear 2 has 15 teeth. The average (constant) rotational frequency of the driver gear is 3 r/s and the speed of the bicycle in first gear is 25 km/h. 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983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918200" y="23622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984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18200" y="23622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CF99694-70D0-4949-B26E-3A19A3A2AFDB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918200" y="23622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985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CF99694-70D0-4949-B26E-3A19A3A2AF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18200" y="23622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523838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4BADE-0BC7-4675-A212-B83821A3A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Mechanical drives and lifting machines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678107-3A0C-4365-BCF2-69E68CAE7D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Module 5</a:t>
            </a:r>
          </a:p>
        </p:txBody>
      </p:sp>
    </p:spTree>
    <p:extLst>
      <p:ext uri="{BB962C8B-B14F-4D97-AF65-F5344CB8AC3E}">
        <p14:creationId xmlns:p14="http://schemas.microsoft.com/office/powerpoint/2010/main" val="21477073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sz="3200" dirty="0"/>
              <a:t>10. (Continued)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187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918200" y="23622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188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18200" y="23622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CF99694-70D0-4949-B26E-3A19A3A2AFDB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918200" y="23622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189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CF99694-70D0-4949-B26E-3A19A3A2AF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18200" y="23622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7">
            <a:extLst>
              <a:ext uri="{FF2B5EF4-FFF2-40B4-BE49-F238E27FC236}">
                <a16:creationId xmlns:a16="http://schemas.microsoft.com/office/drawing/2014/main" id="{E257473A-E68D-4CCA-9542-31A2705B96A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6210855"/>
              </p:ext>
            </p:extLst>
          </p:nvPr>
        </p:nvGraphicFramePr>
        <p:xfrm>
          <a:off x="3226825" y="1480728"/>
          <a:ext cx="445135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190" name="Equation" r:id="rId7" imgW="1587240" imgH="1447560" progId="Equation.DSMT4">
                  <p:embed/>
                </p:oleObj>
              </mc:Choice>
              <mc:Fallback>
                <p:oleObj name="Equation" r:id="rId7" imgW="1587240" imgH="1447560" progId="Equation.DSMT4">
                  <p:embed/>
                  <p:pic>
                    <p:nvPicPr>
                      <p:cNvPr id="11" name="Object 7">
                        <a:extLst>
                          <a:ext uri="{FF2B5EF4-FFF2-40B4-BE49-F238E27FC236}">
                            <a16:creationId xmlns:a16="http://schemas.microsoft.com/office/drawing/2014/main" id="{C8DD1DA9-B057-49B7-9352-E15F094B081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26825" y="1480728"/>
                        <a:ext cx="445135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05249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dirty="0"/>
              <a:t>10. (Continued) Calculate the: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1998636"/>
              </p:ext>
            </p:extLst>
          </p:nvPr>
        </p:nvGraphicFramePr>
        <p:xfrm>
          <a:off x="4860925" y="2605657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257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60925" y="2605657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094662"/>
              </p:ext>
            </p:extLst>
          </p:nvPr>
        </p:nvGraphicFramePr>
        <p:xfrm>
          <a:off x="4460875" y="2596132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258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60875" y="2596132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CF99694-70D0-4949-B26E-3A19A3A2AF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2916807"/>
              </p:ext>
            </p:extLst>
          </p:nvPr>
        </p:nvGraphicFramePr>
        <p:xfrm>
          <a:off x="4460875" y="2596132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259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CF99694-70D0-4949-B26E-3A19A3A2AF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60875" y="2596132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8322ED4B-4437-4C50-A1A2-7D6E7453EE1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6135165"/>
              </p:ext>
            </p:extLst>
          </p:nvPr>
        </p:nvGraphicFramePr>
        <p:xfrm>
          <a:off x="1420640" y="2410395"/>
          <a:ext cx="1954213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260" name="Equation" r:id="rId7" imgW="787320" imgH="228600" progId="Equation.DSMT4">
                  <p:embed/>
                </p:oleObj>
              </mc:Choice>
              <mc:Fallback>
                <p:oleObj name="Equation" r:id="rId7" imgW="787320" imgH="22860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8322ED4B-4437-4C50-A1A2-7D6E7453EE1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20640" y="2410395"/>
                        <a:ext cx="1954213" cy="568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5682C3A6-0F04-47FC-AB2C-1D71093801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5809163"/>
              </p:ext>
            </p:extLst>
          </p:nvPr>
        </p:nvGraphicFramePr>
        <p:xfrm>
          <a:off x="725316" y="3131930"/>
          <a:ext cx="2649537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261" name="Equation" r:id="rId9" imgW="1066680" imgH="228600" progId="Equation.DSMT4">
                  <p:embed/>
                </p:oleObj>
              </mc:Choice>
              <mc:Fallback>
                <p:oleObj name="Equation" r:id="rId9" imgW="1066680" imgH="22860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5682C3A6-0F04-47FC-AB2C-1D710938011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25316" y="3131930"/>
                        <a:ext cx="2649537" cy="568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5EEFD730-C3EE-48F3-8BFC-98FD900773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77519"/>
              </p:ext>
            </p:extLst>
          </p:nvPr>
        </p:nvGraphicFramePr>
        <p:xfrm>
          <a:off x="735152" y="3763727"/>
          <a:ext cx="2711450" cy="979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262" name="Equation" r:id="rId11" imgW="1091880" imgH="393480" progId="Equation.DSMT4">
                  <p:embed/>
                </p:oleObj>
              </mc:Choice>
              <mc:Fallback>
                <p:oleObj name="Equation" r:id="rId11" imgW="1091880" imgH="39348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5EEFD730-C3EE-48F3-8BFC-98FD900773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35152" y="3763727"/>
                        <a:ext cx="2711450" cy="9794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8BFE1328-6B22-4C6F-8B48-28925FD3075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4821677"/>
              </p:ext>
            </p:extLst>
          </p:nvPr>
        </p:nvGraphicFramePr>
        <p:xfrm>
          <a:off x="2090877" y="4835980"/>
          <a:ext cx="1608138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263" name="Equation" r:id="rId13" imgW="647640" imgH="203040" progId="Equation.DSMT4">
                  <p:embed/>
                </p:oleObj>
              </mc:Choice>
              <mc:Fallback>
                <p:oleObj name="Equation" r:id="rId13" imgW="647640" imgH="20304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8BFE1328-6B22-4C6F-8B48-28925FD307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090877" y="4835980"/>
                        <a:ext cx="1608138" cy="504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itle 1">
            <a:extLst>
              <a:ext uri="{FF2B5EF4-FFF2-40B4-BE49-F238E27FC236}">
                <a16:creationId xmlns:a16="http://schemas.microsoft.com/office/drawing/2014/main" id="{1B844C52-70A6-4894-B699-9EFE486BFD03}"/>
              </a:ext>
            </a:extLst>
          </p:cNvPr>
          <p:cNvSpPr txBox="1">
            <a:spLocks/>
          </p:cNvSpPr>
          <p:nvPr/>
        </p:nvSpPr>
        <p:spPr>
          <a:xfrm>
            <a:off x="508000" y="1268413"/>
            <a:ext cx="10541000" cy="7315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ZA" sz="3200" dirty="0"/>
              <a:t>a) Rotational frequency of gear 1 when engaged</a:t>
            </a:r>
          </a:p>
        </p:txBody>
      </p:sp>
    </p:spTree>
    <p:extLst>
      <p:ext uri="{BB962C8B-B14F-4D97-AF65-F5344CB8AC3E}">
        <p14:creationId xmlns:p14="http://schemas.microsoft.com/office/powerpoint/2010/main" val="1091727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dirty="0"/>
              <a:t>10. (Continued) Calculate the: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9238145"/>
              </p:ext>
            </p:extLst>
          </p:nvPr>
        </p:nvGraphicFramePr>
        <p:xfrm>
          <a:off x="4860925" y="2605657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88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60925" y="2605657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9254849"/>
              </p:ext>
            </p:extLst>
          </p:nvPr>
        </p:nvGraphicFramePr>
        <p:xfrm>
          <a:off x="4460875" y="2596132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89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60875" y="2596132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CF99694-70D0-4949-B26E-3A19A3A2AF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4741844"/>
              </p:ext>
            </p:extLst>
          </p:nvPr>
        </p:nvGraphicFramePr>
        <p:xfrm>
          <a:off x="4460875" y="2596132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90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CF99694-70D0-4949-B26E-3A19A3A2AF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60875" y="2596132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8322ED4B-4437-4C50-A1A2-7D6E7453EE1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073539"/>
              </p:ext>
            </p:extLst>
          </p:nvPr>
        </p:nvGraphicFramePr>
        <p:xfrm>
          <a:off x="1390651" y="2410396"/>
          <a:ext cx="2016125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91" name="Equation" r:id="rId7" imgW="812520" imgH="228600" progId="Equation.DSMT4">
                  <p:embed/>
                </p:oleObj>
              </mc:Choice>
              <mc:Fallback>
                <p:oleObj name="Equation" r:id="rId7" imgW="812520" imgH="22860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8322ED4B-4437-4C50-A1A2-7D6E7453EE1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390651" y="2410396"/>
                        <a:ext cx="2016125" cy="568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5682C3A6-0F04-47FC-AB2C-1D71093801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1374062"/>
              </p:ext>
            </p:extLst>
          </p:nvPr>
        </p:nvGraphicFramePr>
        <p:xfrm>
          <a:off x="725316" y="3078922"/>
          <a:ext cx="2649537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92" name="Equation" r:id="rId9" imgW="1066680" imgH="228600" progId="Equation.DSMT4">
                  <p:embed/>
                </p:oleObj>
              </mc:Choice>
              <mc:Fallback>
                <p:oleObj name="Equation" r:id="rId9" imgW="1066680" imgH="22860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5682C3A6-0F04-47FC-AB2C-1D710938011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25316" y="3078922"/>
                        <a:ext cx="2649537" cy="568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5EEFD730-C3EE-48F3-8BFC-98FD900773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3271763"/>
              </p:ext>
            </p:extLst>
          </p:nvPr>
        </p:nvGraphicFramePr>
        <p:xfrm>
          <a:off x="735152" y="3750475"/>
          <a:ext cx="2711450" cy="979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93" name="Equation" r:id="rId11" imgW="1091880" imgH="393480" progId="Equation.DSMT4">
                  <p:embed/>
                </p:oleObj>
              </mc:Choice>
              <mc:Fallback>
                <p:oleObj name="Equation" r:id="rId11" imgW="1091880" imgH="39348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5EEFD730-C3EE-48F3-8BFC-98FD900773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35152" y="3750475"/>
                        <a:ext cx="2711450" cy="9794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8BFE1328-6B22-4C6F-8B48-28925FD3075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1667093"/>
              </p:ext>
            </p:extLst>
          </p:nvPr>
        </p:nvGraphicFramePr>
        <p:xfrm>
          <a:off x="2279651" y="4813592"/>
          <a:ext cx="1230313" cy="442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94" name="Equation" r:id="rId13" imgW="495000" imgH="177480" progId="Equation.DSMT4">
                  <p:embed/>
                </p:oleObj>
              </mc:Choice>
              <mc:Fallback>
                <p:oleObj name="Equation" r:id="rId13" imgW="495000" imgH="17748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8BFE1328-6B22-4C6F-8B48-28925FD307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279651" y="4813592"/>
                        <a:ext cx="1230313" cy="442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itle 1">
            <a:extLst>
              <a:ext uri="{FF2B5EF4-FFF2-40B4-BE49-F238E27FC236}">
                <a16:creationId xmlns:a16="http://schemas.microsoft.com/office/drawing/2014/main" id="{1B844C52-70A6-4894-B699-9EFE486BFD03}"/>
              </a:ext>
            </a:extLst>
          </p:cNvPr>
          <p:cNvSpPr txBox="1">
            <a:spLocks/>
          </p:cNvSpPr>
          <p:nvPr/>
        </p:nvSpPr>
        <p:spPr>
          <a:xfrm>
            <a:off x="508000" y="1268413"/>
            <a:ext cx="10541000" cy="7315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ZA" sz="3200" dirty="0"/>
              <a:t>b) Rotational frequency of gear 2 when engaged</a:t>
            </a:r>
          </a:p>
        </p:txBody>
      </p:sp>
    </p:spTree>
    <p:extLst>
      <p:ext uri="{BB962C8B-B14F-4D97-AF65-F5344CB8AC3E}">
        <p14:creationId xmlns:p14="http://schemas.microsoft.com/office/powerpoint/2010/main" val="99048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dirty="0"/>
              <a:t>10. (Continued) Calculate the: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9075408"/>
              </p:ext>
            </p:extLst>
          </p:nvPr>
        </p:nvGraphicFramePr>
        <p:xfrm>
          <a:off x="4860925" y="2605657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396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60925" y="2605657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1495830"/>
              </p:ext>
            </p:extLst>
          </p:nvPr>
        </p:nvGraphicFramePr>
        <p:xfrm>
          <a:off x="4460875" y="2596132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397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60875" y="2596132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CF99694-70D0-4949-B26E-3A19A3A2AF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6827436"/>
              </p:ext>
            </p:extLst>
          </p:nvPr>
        </p:nvGraphicFramePr>
        <p:xfrm>
          <a:off x="4460875" y="2596132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398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CF99694-70D0-4949-B26E-3A19A3A2AF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60875" y="2596132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8322ED4B-4437-4C50-A1A2-7D6E7453EE1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4791262"/>
              </p:ext>
            </p:extLst>
          </p:nvPr>
        </p:nvGraphicFramePr>
        <p:xfrm>
          <a:off x="1185863" y="2347941"/>
          <a:ext cx="2352882" cy="5512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399" name="Equation" r:id="rId7" imgW="977760" imgH="228600" progId="Equation.DSMT4">
                  <p:embed/>
                </p:oleObj>
              </mc:Choice>
              <mc:Fallback>
                <p:oleObj name="Equation" r:id="rId7" imgW="977760" imgH="22860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8322ED4B-4437-4C50-A1A2-7D6E7453EE1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85863" y="2347941"/>
                        <a:ext cx="2352882" cy="5512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5682C3A6-0F04-47FC-AB2C-1D71093801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9773932"/>
              </p:ext>
            </p:extLst>
          </p:nvPr>
        </p:nvGraphicFramePr>
        <p:xfrm>
          <a:off x="1716883" y="3023483"/>
          <a:ext cx="1477306" cy="9358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400" name="Equation" r:id="rId9" imgW="622080" imgH="393480" progId="Equation.DSMT4">
                  <p:embed/>
                </p:oleObj>
              </mc:Choice>
              <mc:Fallback>
                <p:oleObj name="Equation" r:id="rId9" imgW="622080" imgH="39348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5682C3A6-0F04-47FC-AB2C-1D710938011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716883" y="3023483"/>
                        <a:ext cx="1477306" cy="9358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5EEFD730-C3EE-48F3-8BFC-98FD900773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4618691"/>
              </p:ext>
            </p:extLst>
          </p:nvPr>
        </p:nvGraphicFramePr>
        <p:xfrm>
          <a:off x="1717298" y="4126490"/>
          <a:ext cx="1119083" cy="4028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401" name="Equation" r:id="rId11" imgW="495000" imgH="177480" progId="Equation.DSMT4">
                  <p:embed/>
                </p:oleObj>
              </mc:Choice>
              <mc:Fallback>
                <p:oleObj name="Equation" r:id="rId11" imgW="495000" imgH="17748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5EEFD730-C3EE-48F3-8BFC-98FD900773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717298" y="4126490"/>
                        <a:ext cx="1119083" cy="4028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8BFE1328-6B22-4C6F-8B48-28925FD3075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6162964"/>
              </p:ext>
            </p:extLst>
          </p:nvPr>
        </p:nvGraphicFramePr>
        <p:xfrm>
          <a:off x="968066" y="4757788"/>
          <a:ext cx="1894819" cy="5332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402" name="Equation" r:id="rId13" imgW="812520" imgH="228600" progId="Equation.DSMT4">
                  <p:embed/>
                </p:oleObj>
              </mc:Choice>
              <mc:Fallback>
                <p:oleObj name="Equation" r:id="rId13" imgW="812520" imgH="22860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8BFE1328-6B22-4C6F-8B48-28925FD307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968066" y="4757788"/>
                        <a:ext cx="1894819" cy="5332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itle 1">
            <a:extLst>
              <a:ext uri="{FF2B5EF4-FFF2-40B4-BE49-F238E27FC236}">
                <a16:creationId xmlns:a16="http://schemas.microsoft.com/office/drawing/2014/main" id="{1B844C52-70A6-4894-B699-9EFE486BFD03}"/>
              </a:ext>
            </a:extLst>
          </p:cNvPr>
          <p:cNvSpPr txBox="1">
            <a:spLocks/>
          </p:cNvSpPr>
          <p:nvPr/>
        </p:nvSpPr>
        <p:spPr>
          <a:xfrm>
            <a:off x="508000" y="1268413"/>
            <a:ext cx="10541000" cy="7315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ZA" sz="3200" dirty="0"/>
              <a:t>c) Number of teeth of gear 3 if it rotates at 900 r/min</a:t>
            </a: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EF9E4951-9050-4002-9137-A2DDE9649EF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4709249"/>
              </p:ext>
            </p:extLst>
          </p:nvPr>
        </p:nvGraphicFramePr>
        <p:xfrm>
          <a:off x="1029736" y="5493995"/>
          <a:ext cx="1819896" cy="537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403" name="Equation" r:id="rId15" imgW="774360" imgH="228600" progId="Equation.DSMT4">
                  <p:embed/>
                </p:oleObj>
              </mc:Choice>
              <mc:Fallback>
                <p:oleObj name="Equation" r:id="rId15" imgW="774360" imgH="22860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8BFE1328-6B22-4C6F-8B48-28925FD307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029736" y="5493995"/>
                        <a:ext cx="1819896" cy="5375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74503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dirty="0"/>
              <a:t>10c) (Continued)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2245623"/>
              </p:ext>
            </p:extLst>
          </p:nvPr>
        </p:nvGraphicFramePr>
        <p:xfrm>
          <a:off x="4451212" y="3315622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37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51212" y="3315622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9180740"/>
              </p:ext>
            </p:extLst>
          </p:nvPr>
        </p:nvGraphicFramePr>
        <p:xfrm>
          <a:off x="4051162" y="3306097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38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51162" y="3306097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CF99694-70D0-4949-B26E-3A19A3A2AF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1560141"/>
              </p:ext>
            </p:extLst>
          </p:nvPr>
        </p:nvGraphicFramePr>
        <p:xfrm>
          <a:off x="4051162" y="3306097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39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CF99694-70D0-4949-B26E-3A19A3A2AF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51162" y="3306097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982B4CF1-692C-4136-8EF5-D9804165FAA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1455111"/>
              </p:ext>
            </p:extLst>
          </p:nvPr>
        </p:nvGraphicFramePr>
        <p:xfrm>
          <a:off x="508000" y="2402741"/>
          <a:ext cx="2157205" cy="9033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40" name="Equation" r:id="rId7" imgW="939600" imgH="393480" progId="Equation.DSMT4">
                  <p:embed/>
                </p:oleObj>
              </mc:Choice>
              <mc:Fallback>
                <p:oleObj name="Equation" r:id="rId7" imgW="939600" imgH="39348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982B4CF1-692C-4136-8EF5-D9804165FAA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08000" y="2402741"/>
                        <a:ext cx="2157205" cy="9033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6F69FC3C-25C6-4D5B-87E1-E7073C15C12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8911765"/>
              </p:ext>
            </p:extLst>
          </p:nvPr>
        </p:nvGraphicFramePr>
        <p:xfrm>
          <a:off x="1387613" y="3493423"/>
          <a:ext cx="1555889" cy="4611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41" name="Equation" r:id="rId9" imgW="685800" imgH="203040" progId="Equation.DSMT4">
                  <p:embed/>
                </p:oleObj>
              </mc:Choice>
              <mc:Fallback>
                <p:oleObj name="Equation" r:id="rId9" imgW="685800" imgH="20304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6F69FC3C-25C6-4D5B-87E1-E7073C15C12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387613" y="3493423"/>
                        <a:ext cx="1555889" cy="4611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9327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dirty="0"/>
              <a:t>10. (Continued) Calculate the: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6887405"/>
              </p:ext>
            </p:extLst>
          </p:nvPr>
        </p:nvGraphicFramePr>
        <p:xfrm>
          <a:off x="4860925" y="2605657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362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60925" y="2605657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7884764"/>
              </p:ext>
            </p:extLst>
          </p:nvPr>
        </p:nvGraphicFramePr>
        <p:xfrm>
          <a:off x="4460875" y="2596132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363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60875" y="2596132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CF99694-70D0-4949-B26E-3A19A3A2AF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3989220"/>
              </p:ext>
            </p:extLst>
          </p:nvPr>
        </p:nvGraphicFramePr>
        <p:xfrm>
          <a:off x="4460875" y="2596132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364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CF99694-70D0-4949-B26E-3A19A3A2AF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60875" y="2596132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8322ED4B-4437-4C50-A1A2-7D6E7453EE1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0249053"/>
              </p:ext>
            </p:extLst>
          </p:nvPr>
        </p:nvGraphicFramePr>
        <p:xfrm>
          <a:off x="1189246" y="2596133"/>
          <a:ext cx="1955801" cy="5427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365" name="Equation" r:id="rId7" imgW="825480" imgH="228600" progId="Equation.DSMT4">
                  <p:embed/>
                </p:oleObj>
              </mc:Choice>
              <mc:Fallback>
                <p:oleObj name="Equation" r:id="rId7" imgW="825480" imgH="22860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8322ED4B-4437-4C50-A1A2-7D6E7453EE1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89246" y="2596133"/>
                        <a:ext cx="1955801" cy="5427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5682C3A6-0F04-47FC-AB2C-1D71093801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4357918"/>
              </p:ext>
            </p:extLst>
          </p:nvPr>
        </p:nvGraphicFramePr>
        <p:xfrm>
          <a:off x="1487695" y="3351254"/>
          <a:ext cx="1831285" cy="9171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366" name="Equation" r:id="rId9" imgW="787320" imgH="393480" progId="Equation.DSMT4">
                  <p:embed/>
                </p:oleObj>
              </mc:Choice>
              <mc:Fallback>
                <p:oleObj name="Equation" r:id="rId9" imgW="787320" imgH="39348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5682C3A6-0F04-47FC-AB2C-1D710938011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487695" y="3351254"/>
                        <a:ext cx="1831285" cy="9171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5EEFD730-C3EE-48F3-8BFC-98FD900773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4443956"/>
              </p:ext>
            </p:extLst>
          </p:nvPr>
        </p:nvGraphicFramePr>
        <p:xfrm>
          <a:off x="1487694" y="4480731"/>
          <a:ext cx="1799260" cy="4644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367" name="Equation" r:id="rId11" imgW="787320" imgH="203040" progId="Equation.DSMT4">
                  <p:embed/>
                </p:oleObj>
              </mc:Choice>
              <mc:Fallback>
                <p:oleObj name="Equation" r:id="rId11" imgW="787320" imgH="20304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5EEFD730-C3EE-48F3-8BFC-98FD900773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487694" y="4480731"/>
                        <a:ext cx="1799260" cy="4644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itle 1">
            <a:extLst>
              <a:ext uri="{FF2B5EF4-FFF2-40B4-BE49-F238E27FC236}">
                <a16:creationId xmlns:a16="http://schemas.microsoft.com/office/drawing/2014/main" id="{1B844C52-70A6-4894-B699-9EFE486BFD03}"/>
              </a:ext>
            </a:extLst>
          </p:cNvPr>
          <p:cNvSpPr txBox="1">
            <a:spLocks/>
          </p:cNvSpPr>
          <p:nvPr/>
        </p:nvSpPr>
        <p:spPr>
          <a:xfrm>
            <a:off x="508000" y="1268413"/>
            <a:ext cx="10541000" cy="7315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ZA" sz="3200" dirty="0"/>
              <a:t>d) Speed of the bicycle in km/h if gear 2 is engaged</a:t>
            </a:r>
          </a:p>
        </p:txBody>
      </p:sp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DB619D74-F051-4A5C-A5A6-BCA6EBCE131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2326782"/>
              </p:ext>
            </p:extLst>
          </p:nvPr>
        </p:nvGraphicFramePr>
        <p:xfrm>
          <a:off x="1189246" y="5157498"/>
          <a:ext cx="1951037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368" name="Equation" r:id="rId13" imgW="787320" imgH="203040" progId="Equation.DSMT4">
                  <p:embed/>
                </p:oleObj>
              </mc:Choice>
              <mc:Fallback>
                <p:oleObj name="Equation" r:id="rId13" imgW="787320" imgH="20304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39999AE2-A97B-4602-9892-1B58BEDEF3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189246" y="5157498"/>
                        <a:ext cx="1951037" cy="504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73342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dirty="0"/>
              <a:t>10d) (Continued)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3789556"/>
              </p:ext>
            </p:extLst>
          </p:nvPr>
        </p:nvGraphicFramePr>
        <p:xfrm>
          <a:off x="4588565" y="2430718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709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88565" y="2430718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7747047"/>
              </p:ext>
            </p:extLst>
          </p:nvPr>
        </p:nvGraphicFramePr>
        <p:xfrm>
          <a:off x="4188515" y="2421193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710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88515" y="2421193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CF99694-70D0-4949-B26E-3A19A3A2AF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2274021"/>
              </p:ext>
            </p:extLst>
          </p:nvPr>
        </p:nvGraphicFramePr>
        <p:xfrm>
          <a:off x="4188515" y="2421193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711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CF99694-70D0-4949-B26E-3A19A3A2AF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88515" y="2421193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8BFE1328-6B22-4C6F-8B48-28925FD3075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6217501"/>
              </p:ext>
            </p:extLst>
          </p:nvPr>
        </p:nvGraphicFramePr>
        <p:xfrm>
          <a:off x="938004" y="1170857"/>
          <a:ext cx="2300494" cy="5679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712" name="Equation" r:id="rId7" imgW="927000" imgH="228600" progId="Equation.DSMT4">
                  <p:embed/>
                </p:oleObj>
              </mc:Choice>
              <mc:Fallback>
                <p:oleObj name="Equation" r:id="rId7" imgW="927000" imgH="22860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8BFE1328-6B22-4C6F-8B48-28925FD307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38004" y="1170857"/>
                        <a:ext cx="2300494" cy="5679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EF9E4951-9050-4002-9137-A2DDE9649EF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7014679"/>
              </p:ext>
            </p:extLst>
          </p:nvPr>
        </p:nvGraphicFramePr>
        <p:xfrm>
          <a:off x="561008" y="1824952"/>
          <a:ext cx="2135532" cy="10238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713" name="Equation" r:id="rId9" imgW="901440" imgH="431640" progId="Equation.DSMT4">
                  <p:embed/>
                </p:oleObj>
              </mc:Choice>
              <mc:Fallback>
                <p:oleObj name="Equation" r:id="rId9" imgW="901440" imgH="43164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EF9E4951-9050-4002-9137-A2DDE9649E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61008" y="1824952"/>
                        <a:ext cx="2135532" cy="10238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982B4CF1-692C-4136-8EF5-D9804165FAA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6878954"/>
              </p:ext>
            </p:extLst>
          </p:nvPr>
        </p:nvGraphicFramePr>
        <p:xfrm>
          <a:off x="508000" y="2934118"/>
          <a:ext cx="2420706" cy="10238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714" name="Equation" r:id="rId11" imgW="990360" imgH="419040" progId="Equation.DSMT4">
                  <p:embed/>
                </p:oleObj>
              </mc:Choice>
              <mc:Fallback>
                <p:oleObj name="Equation" r:id="rId11" imgW="990360" imgH="41904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982B4CF1-692C-4136-8EF5-D9804165FAA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08000" y="2934118"/>
                        <a:ext cx="2420706" cy="10238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92E0F2B9-4694-420D-BB48-AC65A3841CC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3056318"/>
              </p:ext>
            </p:extLst>
          </p:nvPr>
        </p:nvGraphicFramePr>
        <p:xfrm>
          <a:off x="519871" y="4033015"/>
          <a:ext cx="3521624" cy="1003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715" name="Equation" r:id="rId13" imgW="1473120" imgH="419040" progId="Equation.DSMT4">
                  <p:embed/>
                </p:oleObj>
              </mc:Choice>
              <mc:Fallback>
                <p:oleObj name="Equation" r:id="rId13" imgW="1473120" imgH="41904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8322ED4B-4437-4C50-A1A2-7D6E7453EE1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19871" y="4033015"/>
                        <a:ext cx="3521624" cy="10031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C37808F9-D785-4160-9C16-CB70A7AE853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4718434"/>
              </p:ext>
            </p:extLst>
          </p:nvPr>
        </p:nvGraphicFramePr>
        <p:xfrm>
          <a:off x="1817271" y="5311703"/>
          <a:ext cx="2045460" cy="4829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716" name="Equation" r:id="rId15" imgW="863280" imgH="203040" progId="Equation.DSMT4">
                  <p:embed/>
                </p:oleObj>
              </mc:Choice>
              <mc:Fallback>
                <p:oleObj name="Equation" r:id="rId15" imgW="863280" imgH="20304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5682C3A6-0F04-47FC-AB2C-1D710938011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817271" y="5311703"/>
                        <a:ext cx="2045460" cy="4829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DCA99315-1EA6-4325-A3A5-989B0145A0B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1485748"/>
              </p:ext>
            </p:extLst>
          </p:nvPr>
        </p:nvGraphicFramePr>
        <p:xfrm>
          <a:off x="1817272" y="5849735"/>
          <a:ext cx="1951037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717" name="Equation" r:id="rId17" imgW="787320" imgH="203040" progId="Equation.DSMT4">
                  <p:embed/>
                </p:oleObj>
              </mc:Choice>
              <mc:Fallback>
                <p:oleObj name="Equation" r:id="rId17" imgW="787320" imgH="20304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DB619D74-F051-4A5C-A5A6-BCA6EBCE131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817272" y="5849735"/>
                        <a:ext cx="1951037" cy="504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36949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dirty="0"/>
              <a:t>10d) (Continued)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7769195"/>
              </p:ext>
            </p:extLst>
          </p:nvPr>
        </p:nvGraphicFramePr>
        <p:xfrm>
          <a:off x="4468812" y="3099312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321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68812" y="3099312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3862599"/>
              </p:ext>
            </p:extLst>
          </p:nvPr>
        </p:nvGraphicFramePr>
        <p:xfrm>
          <a:off x="4068762" y="3089787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322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68762" y="3089787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CF99694-70D0-4949-B26E-3A19A3A2AF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5693112"/>
              </p:ext>
            </p:extLst>
          </p:nvPr>
        </p:nvGraphicFramePr>
        <p:xfrm>
          <a:off x="4068762" y="3089787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323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CF99694-70D0-4949-B26E-3A19A3A2AF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68762" y="3089787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C0460511-0888-44BA-AEA4-6678104C077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8979651"/>
              </p:ext>
            </p:extLst>
          </p:nvPr>
        </p:nvGraphicFramePr>
        <p:xfrm>
          <a:off x="508000" y="2287133"/>
          <a:ext cx="2870200" cy="442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324" name="Equation" r:id="rId7" imgW="1155600" imgH="177480" progId="Equation.DSMT4">
                  <p:embed/>
                </p:oleObj>
              </mc:Choice>
              <mc:Fallback>
                <p:oleObj name="Equation" r:id="rId7" imgW="1155600" imgH="17748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5682C3A6-0F04-47FC-AB2C-1D710938011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08000" y="2287133"/>
                        <a:ext cx="2870200" cy="442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839198E5-A60D-4F78-9677-D73DD46E365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1687301"/>
              </p:ext>
            </p:extLst>
          </p:nvPr>
        </p:nvGraphicFramePr>
        <p:xfrm>
          <a:off x="1042988" y="3080263"/>
          <a:ext cx="2335213" cy="1076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325" name="Equation" r:id="rId9" imgW="939600" imgH="431640" progId="Equation.DSMT4">
                  <p:embed/>
                </p:oleObj>
              </mc:Choice>
              <mc:Fallback>
                <p:oleObj name="Equation" r:id="rId9" imgW="939600" imgH="43164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5682C3A6-0F04-47FC-AB2C-1D710938011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042988" y="3080263"/>
                        <a:ext cx="2335213" cy="1076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ACDD7648-8759-499E-A25C-11963A37A5E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5592629"/>
              </p:ext>
            </p:extLst>
          </p:nvPr>
        </p:nvGraphicFramePr>
        <p:xfrm>
          <a:off x="823914" y="4251214"/>
          <a:ext cx="2554287" cy="50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326" name="Equation" r:id="rId11" imgW="1028520" imgH="203040" progId="Equation.DSMT4">
                  <p:embed/>
                </p:oleObj>
              </mc:Choice>
              <mc:Fallback>
                <p:oleObj name="Equation" r:id="rId11" imgW="1028520" imgH="20304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5682C3A6-0F04-47FC-AB2C-1D710938011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23914" y="4251214"/>
                        <a:ext cx="2554287" cy="506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39790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2 Lifting Machines">
            <a:hlinkClick r:id="" action="ppaction://media"/>
            <a:extLst>
              <a:ext uri="{FF2B5EF4-FFF2-40B4-BE49-F238E27FC236}">
                <a16:creationId xmlns:a16="http://schemas.microsoft.com/office/drawing/2014/main" id="{411E81DD-EE97-4D20-810F-61E1933424D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16FC6EC-8569-4292-B022-606F0C393FD5}"/>
              </a:ext>
            </a:extLst>
          </p:cNvPr>
          <p:cNvSpPr/>
          <p:nvPr/>
        </p:nvSpPr>
        <p:spPr>
          <a:xfrm>
            <a:off x="0" y="-1"/>
            <a:ext cx="11336482" cy="63176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41653A-BBF9-4DC4-B857-A06A39EEED02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441" y="1497435"/>
            <a:ext cx="2973600" cy="332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271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816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816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1454945"/>
            <a:ext cx="10541000" cy="720724"/>
          </a:xfrm>
        </p:spPr>
        <p:txBody>
          <a:bodyPr>
            <a:noAutofit/>
          </a:bodyPr>
          <a:lstStyle/>
          <a:p>
            <a:r>
              <a:rPr lang="en-ZA" dirty="0"/>
              <a:t>11. The diameters of the axles of a differential wheel-and-axle lifting machine are 320 mm and 280 mm. The mechanical advantage of the machine is 9 and the efficiency of the machine is 45%. If a load of 80 kg is hoisted, calculate the following.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202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918200" y="23622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203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18200" y="23622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CF99694-70D0-4949-B26E-3A19A3A2AFDB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918200" y="23622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204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CF99694-70D0-4949-B26E-3A19A3A2AF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18200" y="23622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B85473FA-9CAE-437F-9866-151BE180F17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35251" y="4924426"/>
          <a:ext cx="282575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205" name="Equation" r:id="rId7" imgW="114120" imgH="177480" progId="Equation.DSMT4">
                  <p:embed/>
                </p:oleObj>
              </mc:Choice>
              <mc:Fallback>
                <p:oleObj name="Equation" r:id="rId7" imgW="114120" imgH="17748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B85473FA-9CAE-437F-9866-151BE180F1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635251" y="4924426"/>
                        <a:ext cx="282575" cy="441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21471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874453"/>
            <a:ext cx="10541000" cy="720724"/>
          </a:xfrm>
        </p:spPr>
        <p:txBody>
          <a:bodyPr>
            <a:noAutofit/>
          </a:bodyPr>
          <a:lstStyle/>
          <a:p>
            <a:r>
              <a:rPr lang="en-ZA" dirty="0"/>
              <a:t>3. An effort of 40 N is required to lift a load of 140 N. The load distance of the lifting device is 25 m and the effort distance is 115 m.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291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918200" y="23622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292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18200" y="23622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CF99694-70D0-4949-B26E-3A19A3A2AFDB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918200" y="23622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293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CF99694-70D0-4949-B26E-3A19A3A2AF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18200" y="23622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itle 1">
            <a:extLst>
              <a:ext uri="{FF2B5EF4-FFF2-40B4-BE49-F238E27FC236}">
                <a16:creationId xmlns:a16="http://schemas.microsoft.com/office/drawing/2014/main" id="{395BCC07-EFDE-480A-8545-2BD3A3CCA4E7}"/>
              </a:ext>
            </a:extLst>
          </p:cNvPr>
          <p:cNvSpPr txBox="1">
            <a:spLocks/>
          </p:cNvSpPr>
          <p:nvPr/>
        </p:nvSpPr>
        <p:spPr>
          <a:xfrm>
            <a:off x="1958010" y="5487120"/>
            <a:ext cx="6728791" cy="8274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ZA" dirty="0"/>
              <a:t>Calculate the:</a:t>
            </a:r>
          </a:p>
        </p:txBody>
      </p:sp>
      <p:graphicFrame>
        <p:nvGraphicFramePr>
          <p:cNvPr id="13" name="Object 7">
            <a:extLst>
              <a:ext uri="{FF2B5EF4-FFF2-40B4-BE49-F238E27FC236}">
                <a16:creationId xmlns:a16="http://schemas.microsoft.com/office/drawing/2014/main" id="{2B2AEADD-B243-499F-B968-FE632B1A168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2482382"/>
              </p:ext>
            </p:extLst>
          </p:nvPr>
        </p:nvGraphicFramePr>
        <p:xfrm>
          <a:off x="2545936" y="2642664"/>
          <a:ext cx="5564395" cy="2549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294" name="Equation" r:id="rId7" imgW="2108160" imgH="965160" progId="Equation.DSMT4">
                  <p:embed/>
                </p:oleObj>
              </mc:Choice>
              <mc:Fallback>
                <p:oleObj name="Equation" r:id="rId7" imgW="2108160" imgH="965160" progId="Equation.DSMT4">
                  <p:embed/>
                  <p:pic>
                    <p:nvPicPr>
                      <p:cNvPr id="9" name="Object 7">
                        <a:extLst>
                          <a:ext uri="{FF2B5EF4-FFF2-40B4-BE49-F238E27FC236}">
                            <a16:creationId xmlns:a16="http://schemas.microsoft.com/office/drawing/2014/main" id="{4CB968A2-534B-4B0E-B560-850C54ED851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5936" y="2642664"/>
                        <a:ext cx="5564395" cy="2549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06533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dirty="0"/>
              <a:t>11. (Continued)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6881978"/>
              </p:ext>
            </p:extLst>
          </p:nvPr>
        </p:nvGraphicFramePr>
        <p:xfrm>
          <a:off x="7847358" y="2578202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423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847358" y="2578202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7734683"/>
              </p:ext>
            </p:extLst>
          </p:nvPr>
        </p:nvGraphicFramePr>
        <p:xfrm>
          <a:off x="7447308" y="2568677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424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447308" y="2568677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B85473FA-9CAE-437F-9866-151BE180F1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3117180"/>
              </p:ext>
            </p:extLst>
          </p:nvPr>
        </p:nvGraphicFramePr>
        <p:xfrm>
          <a:off x="4164359" y="5130903"/>
          <a:ext cx="282575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425" name="Equation" r:id="rId6" imgW="114120" imgH="177480" progId="Equation.DSMT4">
                  <p:embed/>
                </p:oleObj>
              </mc:Choice>
              <mc:Fallback>
                <p:oleObj name="Equation" r:id="rId6" imgW="114120" imgH="17748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019F85D0-57A1-469F-B8A3-0C772C38E1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164359" y="5130903"/>
                        <a:ext cx="282575" cy="441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F8F8A178-2114-40AB-8E9C-A238C792FDB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9385477"/>
              </p:ext>
            </p:extLst>
          </p:nvPr>
        </p:nvGraphicFramePr>
        <p:xfrm>
          <a:off x="3757195" y="4733682"/>
          <a:ext cx="1323975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426" name="Equation" r:id="rId8" imgW="533160" imgH="203040" progId="Equation.DSMT4">
                  <p:embed/>
                </p:oleObj>
              </mc:Choice>
              <mc:Fallback>
                <p:oleObj name="Equation" r:id="rId8" imgW="533160" imgH="203040" progId="Equation.DSMT4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9062B1F9-192D-41FE-ACCF-42A1396862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757195" y="4733682"/>
                        <a:ext cx="1323975" cy="503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12802DEF-CF27-4E7B-B39D-44441C9BA01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1115862"/>
              </p:ext>
            </p:extLst>
          </p:nvPr>
        </p:nvGraphicFramePr>
        <p:xfrm>
          <a:off x="4185786" y="5296839"/>
          <a:ext cx="1512888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427" name="Equation" r:id="rId10" imgW="609480" imgH="203040" progId="Equation.DSMT4">
                  <p:embed/>
                </p:oleObj>
              </mc:Choice>
              <mc:Fallback>
                <p:oleObj name="Equation" r:id="rId10" imgW="609480" imgH="20304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F8F8A178-2114-40AB-8E9C-A238C792FD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185786" y="5296839"/>
                        <a:ext cx="1512888" cy="503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13DF82CB-EA49-4871-A0F7-2176F2A05D6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8003084"/>
              </p:ext>
            </p:extLst>
          </p:nvPr>
        </p:nvGraphicFramePr>
        <p:xfrm>
          <a:off x="4242147" y="5878269"/>
          <a:ext cx="1355725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428" name="Equation" r:id="rId12" imgW="545760" imgH="177480" progId="Equation.DSMT4">
                  <p:embed/>
                </p:oleObj>
              </mc:Choice>
              <mc:Fallback>
                <p:oleObj name="Equation" r:id="rId12" imgW="545760" imgH="177480" progId="Equation.DSMT4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12802DEF-CF27-4E7B-B39D-44441C9BA0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242147" y="5878269"/>
                        <a:ext cx="1355725" cy="441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7">
            <a:extLst>
              <a:ext uri="{FF2B5EF4-FFF2-40B4-BE49-F238E27FC236}">
                <a16:creationId xmlns:a16="http://schemas.microsoft.com/office/drawing/2014/main" id="{147E3751-52AB-4E09-8AFC-D4FA33A67C3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4628206"/>
              </p:ext>
            </p:extLst>
          </p:nvPr>
        </p:nvGraphicFramePr>
        <p:xfrm>
          <a:off x="3579608" y="1183479"/>
          <a:ext cx="5032783" cy="32778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429" name="Equation" r:id="rId14" imgW="1854000" imgH="1206360" progId="Equation.DSMT4">
                  <p:embed/>
                </p:oleObj>
              </mc:Choice>
              <mc:Fallback>
                <p:oleObj name="Equation" r:id="rId14" imgW="1854000" imgH="1206360" progId="Equation.DSMT4">
                  <p:embed/>
                  <p:pic>
                    <p:nvPicPr>
                      <p:cNvPr id="16" name="Object 7">
                        <a:extLst>
                          <a:ext uri="{FF2B5EF4-FFF2-40B4-BE49-F238E27FC236}">
                            <a16:creationId xmlns:a16="http://schemas.microsoft.com/office/drawing/2014/main" id="{E257473A-E68D-4CCA-9542-31A2705B96A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9608" y="1183479"/>
                        <a:ext cx="5032783" cy="32778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53988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dirty="0"/>
              <a:t>11. (Continued)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265474"/>
              </p:ext>
            </p:extLst>
          </p:nvPr>
        </p:nvGraphicFramePr>
        <p:xfrm>
          <a:off x="4860925" y="2761471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326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60925" y="2761471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0799305"/>
              </p:ext>
            </p:extLst>
          </p:nvPr>
        </p:nvGraphicFramePr>
        <p:xfrm>
          <a:off x="4460875" y="2751946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327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60875" y="2751946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9C1C2503-CA5D-4A9C-8D01-3518E0CAF6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8759016"/>
              </p:ext>
            </p:extLst>
          </p:nvPr>
        </p:nvGraphicFramePr>
        <p:xfrm>
          <a:off x="1246188" y="2137585"/>
          <a:ext cx="1511300" cy="97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328" name="Equation" r:id="rId6" imgW="609480" imgH="393480" progId="Equation.DSMT4">
                  <p:embed/>
                </p:oleObj>
              </mc:Choice>
              <mc:Fallback>
                <p:oleObj name="Equation" r:id="rId6" imgW="609480" imgH="39348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9C1C2503-CA5D-4A9C-8D01-3518E0CAF61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46188" y="2137585"/>
                        <a:ext cx="1511300" cy="974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B85473FA-9CAE-437F-9866-151BE180F1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0750163"/>
              </p:ext>
            </p:extLst>
          </p:nvPr>
        </p:nvGraphicFramePr>
        <p:xfrm>
          <a:off x="1177926" y="5314172"/>
          <a:ext cx="282575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329" name="Equation" r:id="rId8" imgW="114120" imgH="177480" progId="Equation.DSMT4">
                  <p:embed/>
                </p:oleObj>
              </mc:Choice>
              <mc:Fallback>
                <p:oleObj name="Equation" r:id="rId8" imgW="114120" imgH="17748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B85473FA-9CAE-437F-9866-151BE180F1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77926" y="5314172"/>
                        <a:ext cx="282575" cy="441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9062B1F9-192D-41FE-ACCF-42A1396862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9838334"/>
              </p:ext>
            </p:extLst>
          </p:nvPr>
        </p:nvGraphicFramePr>
        <p:xfrm>
          <a:off x="1057276" y="3155548"/>
          <a:ext cx="1889125" cy="97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330" name="Equation" r:id="rId10" imgW="761760" imgH="393480" progId="Equation.DSMT4">
                  <p:embed/>
                </p:oleObj>
              </mc:Choice>
              <mc:Fallback>
                <p:oleObj name="Equation" r:id="rId10" imgW="761760" imgH="393480" progId="Equation.DSMT4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9062B1F9-192D-41FE-ACCF-42A1396862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057276" y="3155548"/>
                        <a:ext cx="1889125" cy="974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F8F8A178-2114-40AB-8E9C-A238C792FDB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3249609"/>
              </p:ext>
            </p:extLst>
          </p:nvPr>
        </p:nvGraphicFramePr>
        <p:xfrm>
          <a:off x="1057276" y="4271991"/>
          <a:ext cx="2678113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331" name="Equation" r:id="rId12" imgW="1079280" imgH="203040" progId="Equation.DSMT4">
                  <p:embed/>
                </p:oleObj>
              </mc:Choice>
              <mc:Fallback>
                <p:oleObj name="Equation" r:id="rId12" imgW="1079280" imgH="20304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F8F8A178-2114-40AB-8E9C-A238C792FD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057276" y="4271991"/>
                        <a:ext cx="2678113" cy="503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itle 1">
            <a:extLst>
              <a:ext uri="{FF2B5EF4-FFF2-40B4-BE49-F238E27FC236}">
                <a16:creationId xmlns:a16="http://schemas.microsoft.com/office/drawing/2014/main" id="{A3B351DA-B0F2-4AFC-ABD6-257D460AD041}"/>
              </a:ext>
            </a:extLst>
          </p:cNvPr>
          <p:cNvSpPr txBox="1">
            <a:spLocks/>
          </p:cNvSpPr>
          <p:nvPr/>
        </p:nvSpPr>
        <p:spPr>
          <a:xfrm>
            <a:off x="508000" y="1268413"/>
            <a:ext cx="7905750" cy="807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ZA" sz="3200" dirty="0"/>
              <a:t>a) Effort required</a:t>
            </a:r>
          </a:p>
        </p:txBody>
      </p:sp>
    </p:spTree>
    <p:extLst>
      <p:ext uri="{BB962C8B-B14F-4D97-AF65-F5344CB8AC3E}">
        <p14:creationId xmlns:p14="http://schemas.microsoft.com/office/powerpoint/2010/main" val="30099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dirty="0"/>
              <a:t>11. (Continued)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9599652"/>
              </p:ext>
            </p:extLst>
          </p:nvPr>
        </p:nvGraphicFramePr>
        <p:xfrm>
          <a:off x="4860925" y="249954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445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60925" y="2499545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5439860"/>
              </p:ext>
            </p:extLst>
          </p:nvPr>
        </p:nvGraphicFramePr>
        <p:xfrm>
          <a:off x="4460875" y="249002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446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60875" y="249002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9C1C2503-CA5D-4A9C-8D01-3518E0CAF6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2550750"/>
              </p:ext>
            </p:extLst>
          </p:nvPr>
        </p:nvGraphicFramePr>
        <p:xfrm>
          <a:off x="2417969" y="1920474"/>
          <a:ext cx="2676525" cy="97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447" name="Equation" r:id="rId6" imgW="1079280" imgH="393480" progId="Equation.DSMT4">
                  <p:embed/>
                </p:oleObj>
              </mc:Choice>
              <mc:Fallback>
                <p:oleObj name="Equation" r:id="rId6" imgW="1079280" imgH="39348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9C1C2503-CA5D-4A9C-8D01-3518E0CAF61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417969" y="1920474"/>
                        <a:ext cx="2676525" cy="974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B85473FA-9CAE-437F-9866-151BE180F1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761907"/>
              </p:ext>
            </p:extLst>
          </p:nvPr>
        </p:nvGraphicFramePr>
        <p:xfrm>
          <a:off x="1177926" y="5052246"/>
          <a:ext cx="282575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448" name="Equation" r:id="rId8" imgW="114120" imgH="177480" progId="Equation.DSMT4">
                  <p:embed/>
                </p:oleObj>
              </mc:Choice>
              <mc:Fallback>
                <p:oleObj name="Equation" r:id="rId8" imgW="114120" imgH="17748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B85473FA-9CAE-437F-9866-151BE180F1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77926" y="5052246"/>
                        <a:ext cx="282575" cy="441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9062B1F9-192D-41FE-ACCF-42A1396862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3226303"/>
              </p:ext>
            </p:extLst>
          </p:nvPr>
        </p:nvGraphicFramePr>
        <p:xfrm>
          <a:off x="961195" y="2926995"/>
          <a:ext cx="3810000" cy="97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449" name="Equation" r:id="rId10" imgW="1536480" imgH="393480" progId="Equation.DSMT4">
                  <p:embed/>
                </p:oleObj>
              </mc:Choice>
              <mc:Fallback>
                <p:oleObj name="Equation" r:id="rId10" imgW="1536480" imgH="393480" progId="Equation.DSMT4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9062B1F9-192D-41FE-ACCF-42A1396862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961195" y="2926995"/>
                        <a:ext cx="3810000" cy="974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F8F8A178-2114-40AB-8E9C-A238C792FDB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7987991"/>
              </p:ext>
            </p:extLst>
          </p:nvPr>
        </p:nvGraphicFramePr>
        <p:xfrm>
          <a:off x="878647" y="3954728"/>
          <a:ext cx="3654425" cy="97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450" name="Equation" r:id="rId12" imgW="1473120" imgH="393480" progId="Equation.DSMT4">
                  <p:embed/>
                </p:oleObj>
              </mc:Choice>
              <mc:Fallback>
                <p:oleObj name="Equation" r:id="rId12" imgW="1473120" imgH="39348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F8F8A178-2114-40AB-8E9C-A238C792FD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878647" y="3954728"/>
                        <a:ext cx="3654425" cy="974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itle 1">
            <a:extLst>
              <a:ext uri="{FF2B5EF4-FFF2-40B4-BE49-F238E27FC236}">
                <a16:creationId xmlns:a16="http://schemas.microsoft.com/office/drawing/2014/main" id="{A3B351DA-B0F2-4AFC-ABD6-257D460AD041}"/>
              </a:ext>
            </a:extLst>
          </p:cNvPr>
          <p:cNvSpPr txBox="1">
            <a:spLocks/>
          </p:cNvSpPr>
          <p:nvPr/>
        </p:nvSpPr>
        <p:spPr>
          <a:xfrm>
            <a:off x="508000" y="1006487"/>
            <a:ext cx="7905750" cy="807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ZA" sz="3200" dirty="0"/>
              <a:t>b) Diameter of the wheel</a:t>
            </a: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C54EC4FE-AF9A-46BE-8635-9DE979C49B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7340455"/>
              </p:ext>
            </p:extLst>
          </p:nvPr>
        </p:nvGraphicFramePr>
        <p:xfrm>
          <a:off x="2917823" y="5239062"/>
          <a:ext cx="787400" cy="43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451" name="Equation" r:id="rId14" imgW="317160" imgH="177480" progId="Equation.DSMT4">
                  <p:embed/>
                </p:oleObj>
              </mc:Choice>
              <mc:Fallback>
                <p:oleObj name="Equation" r:id="rId14" imgW="317160" imgH="17748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F8F8A178-2114-40AB-8E9C-A238C792FD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917823" y="5239062"/>
                        <a:ext cx="787400" cy="439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13F77C19-C990-4EEE-A0A9-6D3460C2B26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0818088"/>
              </p:ext>
            </p:extLst>
          </p:nvPr>
        </p:nvGraphicFramePr>
        <p:xfrm>
          <a:off x="2917824" y="5854741"/>
          <a:ext cx="1951037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452" name="Equation" r:id="rId16" imgW="787320" imgH="203040" progId="Equation.DSMT4">
                  <p:embed/>
                </p:oleObj>
              </mc:Choice>
              <mc:Fallback>
                <p:oleObj name="Equation" r:id="rId16" imgW="787320" imgH="203040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DCA99315-1EA6-4325-A3A5-989B0145A0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2917824" y="5854741"/>
                        <a:ext cx="1951037" cy="504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34314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dirty="0"/>
              <a:t>11b) (Continued)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8479094"/>
              </p:ext>
            </p:extLst>
          </p:nvPr>
        </p:nvGraphicFramePr>
        <p:xfrm>
          <a:off x="3349160" y="2390858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474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49160" y="2390858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975996"/>
              </p:ext>
            </p:extLst>
          </p:nvPr>
        </p:nvGraphicFramePr>
        <p:xfrm>
          <a:off x="2949110" y="2381333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475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49110" y="2381333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9C1C2503-CA5D-4A9C-8D01-3518E0CAF6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7649945"/>
              </p:ext>
            </p:extLst>
          </p:nvPr>
        </p:nvGraphicFramePr>
        <p:xfrm>
          <a:off x="515597" y="3173633"/>
          <a:ext cx="2712621" cy="9878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476" name="Equation" r:id="rId6" imgW="1079280" imgH="393480" progId="Equation.DSMT4">
                  <p:embed/>
                </p:oleObj>
              </mc:Choice>
              <mc:Fallback>
                <p:oleObj name="Equation" r:id="rId6" imgW="1079280" imgH="39348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9C1C2503-CA5D-4A9C-8D01-3518E0CAF61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15597" y="3173633"/>
                        <a:ext cx="2712621" cy="9878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9062B1F9-192D-41FE-ACCF-42A1396862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3947007"/>
              </p:ext>
            </p:extLst>
          </p:nvPr>
        </p:nvGraphicFramePr>
        <p:xfrm>
          <a:off x="574901" y="4288598"/>
          <a:ext cx="2653317" cy="9549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477" name="Equation" r:id="rId8" imgW="1091880" imgH="393480" progId="Equation.DSMT4">
                  <p:embed/>
                </p:oleObj>
              </mc:Choice>
              <mc:Fallback>
                <p:oleObj name="Equation" r:id="rId8" imgW="1091880" imgH="393480" progId="Equation.DSMT4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9062B1F9-192D-41FE-ACCF-42A1396862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74901" y="4288598"/>
                        <a:ext cx="2653317" cy="9549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F8F8A178-2114-40AB-8E9C-A238C792FDB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3796263"/>
              </p:ext>
            </p:extLst>
          </p:nvPr>
        </p:nvGraphicFramePr>
        <p:xfrm>
          <a:off x="508001" y="5331619"/>
          <a:ext cx="2889835" cy="4911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478" name="Equation" r:id="rId10" imgW="1193760" imgH="203040" progId="Equation.DSMT4">
                  <p:embed/>
                </p:oleObj>
              </mc:Choice>
              <mc:Fallback>
                <p:oleObj name="Equation" r:id="rId10" imgW="1193760" imgH="20304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F8F8A178-2114-40AB-8E9C-A238C792FD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08001" y="5331619"/>
                        <a:ext cx="2889835" cy="4911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B1C0EA3B-421E-4B5E-B26F-487565D9C32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3309770"/>
              </p:ext>
            </p:extLst>
          </p:nvPr>
        </p:nvGraphicFramePr>
        <p:xfrm>
          <a:off x="1313759" y="2091701"/>
          <a:ext cx="1931366" cy="10383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479" name="Equation" r:id="rId12" imgW="799920" imgH="431640" progId="Equation.DSMT4">
                  <p:embed/>
                </p:oleObj>
              </mc:Choice>
              <mc:Fallback>
                <p:oleObj name="Equation" r:id="rId12" imgW="799920" imgH="43164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6ED4CAD2-9917-429D-88F0-ABE6F692B3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313759" y="2091701"/>
                        <a:ext cx="1931366" cy="10383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76FC48BB-42A7-4E2F-98C3-C1113D745E4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6227056"/>
              </p:ext>
            </p:extLst>
          </p:nvPr>
        </p:nvGraphicFramePr>
        <p:xfrm>
          <a:off x="1271381" y="1007193"/>
          <a:ext cx="2016125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480" name="Equation" r:id="rId14" imgW="812520" imgH="431640" progId="Equation.DSMT4">
                  <p:embed/>
                </p:oleObj>
              </mc:Choice>
              <mc:Fallback>
                <p:oleObj name="Equation" r:id="rId14" imgW="812520" imgH="43164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B1C0EA3B-421E-4B5E-B26F-487565D9C32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271381" y="1007193"/>
                        <a:ext cx="2016125" cy="1066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A3A9B104-E44C-48FA-9C8F-486605FDB3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285059"/>
              </p:ext>
            </p:extLst>
          </p:nvPr>
        </p:nvGraphicFramePr>
        <p:xfrm>
          <a:off x="557797" y="5905379"/>
          <a:ext cx="2840038" cy="490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481" name="Equation" r:id="rId16" imgW="1168200" imgH="203040" progId="Equation.DSMT4">
                  <p:embed/>
                </p:oleObj>
              </mc:Choice>
              <mc:Fallback>
                <p:oleObj name="Equation" r:id="rId16" imgW="1168200" imgH="20304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C54EC4FE-AF9A-46BE-8635-9DE979C49B8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557797" y="5905379"/>
                        <a:ext cx="2840038" cy="4905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08648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dirty="0"/>
              <a:t>11. (Continued)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7380470"/>
              </p:ext>
            </p:extLst>
          </p:nvPr>
        </p:nvGraphicFramePr>
        <p:xfrm>
          <a:off x="4860925" y="2430719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584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60925" y="2430719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8991382"/>
              </p:ext>
            </p:extLst>
          </p:nvPr>
        </p:nvGraphicFramePr>
        <p:xfrm>
          <a:off x="4460875" y="2421194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585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60875" y="2421194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9C1C2503-CA5D-4A9C-8D01-3518E0CAF6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6980042"/>
              </p:ext>
            </p:extLst>
          </p:nvPr>
        </p:nvGraphicFramePr>
        <p:xfrm>
          <a:off x="1311275" y="1819077"/>
          <a:ext cx="3287643" cy="4227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586" name="Equation" r:id="rId6" imgW="1384200" imgH="177480" progId="Equation.DSMT4">
                  <p:embed/>
                </p:oleObj>
              </mc:Choice>
              <mc:Fallback>
                <p:oleObj name="Equation" r:id="rId6" imgW="1384200" imgH="17748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9C1C2503-CA5D-4A9C-8D01-3518E0CAF61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311275" y="1819077"/>
                        <a:ext cx="3287643" cy="4227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B85473FA-9CAE-437F-9866-151BE180F1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7058135"/>
              </p:ext>
            </p:extLst>
          </p:nvPr>
        </p:nvGraphicFramePr>
        <p:xfrm>
          <a:off x="1177926" y="4983420"/>
          <a:ext cx="282575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587" name="Equation" r:id="rId8" imgW="114120" imgH="177480" progId="Equation.DSMT4">
                  <p:embed/>
                </p:oleObj>
              </mc:Choice>
              <mc:Fallback>
                <p:oleObj name="Equation" r:id="rId8" imgW="114120" imgH="17748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B85473FA-9CAE-437F-9866-151BE180F1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77926" y="4983420"/>
                        <a:ext cx="282575" cy="441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9062B1F9-192D-41FE-ACCF-42A1396862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963060"/>
              </p:ext>
            </p:extLst>
          </p:nvPr>
        </p:nvGraphicFramePr>
        <p:xfrm>
          <a:off x="3524042" y="2482614"/>
          <a:ext cx="1507573" cy="4532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588" name="Equation" r:id="rId10" imgW="672840" imgH="203040" progId="Equation.DSMT4">
                  <p:embed/>
                </p:oleObj>
              </mc:Choice>
              <mc:Fallback>
                <p:oleObj name="Equation" r:id="rId10" imgW="672840" imgH="203040" progId="Equation.DSMT4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9062B1F9-192D-41FE-ACCF-42A1396862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524042" y="2482614"/>
                        <a:ext cx="1507573" cy="4532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F8F8A178-2114-40AB-8E9C-A238C792FDB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2093859"/>
              </p:ext>
            </p:extLst>
          </p:nvPr>
        </p:nvGraphicFramePr>
        <p:xfrm>
          <a:off x="3555173" y="3153409"/>
          <a:ext cx="2355713" cy="4534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589" name="Equation" r:id="rId12" imgW="1054080" imgH="203040" progId="Equation.DSMT4">
                  <p:embed/>
                </p:oleObj>
              </mc:Choice>
              <mc:Fallback>
                <p:oleObj name="Equation" r:id="rId12" imgW="1054080" imgH="20304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F8F8A178-2114-40AB-8E9C-A238C792FD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555173" y="3153409"/>
                        <a:ext cx="2355713" cy="4534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itle 1">
            <a:extLst>
              <a:ext uri="{FF2B5EF4-FFF2-40B4-BE49-F238E27FC236}">
                <a16:creationId xmlns:a16="http://schemas.microsoft.com/office/drawing/2014/main" id="{A3B351DA-B0F2-4AFC-ABD6-257D460AD041}"/>
              </a:ext>
            </a:extLst>
          </p:cNvPr>
          <p:cNvSpPr txBox="1">
            <a:spLocks/>
          </p:cNvSpPr>
          <p:nvPr/>
        </p:nvSpPr>
        <p:spPr>
          <a:xfrm>
            <a:off x="508000" y="937661"/>
            <a:ext cx="7905750" cy="807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ZA" sz="3200" dirty="0"/>
              <a:t>c) Load distance after 3 revolutions</a:t>
            </a:r>
          </a:p>
        </p:txBody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2C642C7E-2552-4FAE-9D4A-D44916F798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9374621"/>
              </p:ext>
            </p:extLst>
          </p:nvPr>
        </p:nvGraphicFramePr>
        <p:xfrm>
          <a:off x="1297401" y="4958042"/>
          <a:ext cx="4719500" cy="9240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590" name="Equation" r:id="rId14" imgW="2006280" imgH="393480" progId="Equation.DSMT4">
                  <p:embed/>
                </p:oleObj>
              </mc:Choice>
              <mc:Fallback>
                <p:oleObj name="Equation" r:id="rId14" imgW="2006280" imgH="39348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F8F8A178-2114-40AB-8E9C-A238C792FD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297401" y="4958042"/>
                        <a:ext cx="4719500" cy="9240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553F7CE0-7826-4418-ADAE-CD19FAFF1C3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3789469"/>
              </p:ext>
            </p:extLst>
          </p:nvPr>
        </p:nvGraphicFramePr>
        <p:xfrm>
          <a:off x="2959445" y="3886139"/>
          <a:ext cx="3057457" cy="10561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591" name="Equation" r:id="rId16" imgW="1320480" imgH="457200" progId="Equation.DSMT4">
                  <p:embed/>
                </p:oleObj>
              </mc:Choice>
              <mc:Fallback>
                <p:oleObj name="Equation" r:id="rId16" imgW="1320480" imgH="45720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F8F8A178-2114-40AB-8E9C-A238C792FD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2959445" y="3886139"/>
                        <a:ext cx="3057457" cy="10561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AB715536-B0F4-4D50-B2E9-A874243403F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5599747"/>
              </p:ext>
            </p:extLst>
          </p:nvPr>
        </p:nvGraphicFramePr>
        <p:xfrm>
          <a:off x="3731006" y="5909751"/>
          <a:ext cx="1951037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592" name="Equation" r:id="rId18" imgW="787320" imgH="203040" progId="Equation.DSMT4">
                  <p:embed/>
                </p:oleObj>
              </mc:Choice>
              <mc:Fallback>
                <p:oleObj name="Equation" r:id="rId18" imgW="787320" imgH="20304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13F77C19-C990-4EEE-A0A9-6D3460C2B2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3731006" y="5909751"/>
                        <a:ext cx="1951037" cy="504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84502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dirty="0"/>
              <a:t>11c) (Continued)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8140163"/>
              </p:ext>
            </p:extLst>
          </p:nvPr>
        </p:nvGraphicFramePr>
        <p:xfrm>
          <a:off x="4489449" y="3373026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566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89449" y="3373026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7808618"/>
              </p:ext>
            </p:extLst>
          </p:nvPr>
        </p:nvGraphicFramePr>
        <p:xfrm>
          <a:off x="4089399" y="3363501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567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89399" y="3363501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B85473FA-9CAE-437F-9866-151BE180F1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3935635"/>
              </p:ext>
            </p:extLst>
          </p:nvPr>
        </p:nvGraphicFramePr>
        <p:xfrm>
          <a:off x="806450" y="5925727"/>
          <a:ext cx="282575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568" name="Equation" r:id="rId6" imgW="114120" imgH="177480" progId="Equation.DSMT4">
                  <p:embed/>
                </p:oleObj>
              </mc:Choice>
              <mc:Fallback>
                <p:oleObj name="Equation" r:id="rId6" imgW="114120" imgH="17748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B85473FA-9CAE-437F-9866-151BE180F1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06450" y="5925727"/>
                        <a:ext cx="282575" cy="441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D94F9E26-DFBA-4E77-B8DB-142B65D6E21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5055464"/>
              </p:ext>
            </p:extLst>
          </p:nvPr>
        </p:nvGraphicFramePr>
        <p:xfrm>
          <a:off x="508000" y="2412590"/>
          <a:ext cx="4029075" cy="903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569" name="Equation" r:id="rId8" imgW="1752480" imgH="393480" progId="Equation.DSMT4">
                  <p:embed/>
                </p:oleObj>
              </mc:Choice>
              <mc:Fallback>
                <p:oleObj name="Equation" r:id="rId8" imgW="1752480" imgH="39348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D94F9E26-DFBA-4E77-B8DB-142B65D6E2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08000" y="2412590"/>
                        <a:ext cx="4029075" cy="903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7561FD27-7762-4C41-86A3-91040E5406E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7407405"/>
              </p:ext>
            </p:extLst>
          </p:nvPr>
        </p:nvGraphicFramePr>
        <p:xfrm>
          <a:off x="2721476" y="3628218"/>
          <a:ext cx="2206625" cy="4761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570" name="Equation" r:id="rId10" imgW="939600" imgH="203040" progId="Equation.DSMT4">
                  <p:embed/>
                </p:oleObj>
              </mc:Choice>
              <mc:Fallback>
                <p:oleObj name="Equation" r:id="rId10" imgW="939600" imgH="203040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7561FD27-7762-4C41-86A3-91040E5406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721476" y="3628218"/>
                        <a:ext cx="2206625" cy="4761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C6C93783-49CA-496A-8C39-72D0096E7AF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4677229"/>
              </p:ext>
            </p:extLst>
          </p:nvPr>
        </p:nvGraphicFramePr>
        <p:xfrm>
          <a:off x="2734728" y="4471551"/>
          <a:ext cx="2009637" cy="45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571" name="Equation" r:id="rId12" imgW="888840" imgH="203040" progId="Equation.DSMT4">
                  <p:embed/>
                </p:oleObj>
              </mc:Choice>
              <mc:Fallback>
                <p:oleObj name="Equation" r:id="rId12" imgW="888840" imgH="203040" progId="Equation.DSMT4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:a16="http://schemas.microsoft.com/office/drawing/2014/main" id="{C6C93783-49CA-496A-8C39-72D0096E7AF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734728" y="4471551"/>
                        <a:ext cx="2009637" cy="458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39557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dirty="0"/>
              <a:t>11. (Continued)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2034154"/>
              </p:ext>
            </p:extLst>
          </p:nvPr>
        </p:nvGraphicFramePr>
        <p:xfrm>
          <a:off x="4860925" y="253089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22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60925" y="2530895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2366691"/>
              </p:ext>
            </p:extLst>
          </p:nvPr>
        </p:nvGraphicFramePr>
        <p:xfrm>
          <a:off x="4460875" y="252137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23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60875" y="252137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B85473FA-9CAE-437F-9866-151BE180F1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8704063"/>
              </p:ext>
            </p:extLst>
          </p:nvPr>
        </p:nvGraphicFramePr>
        <p:xfrm>
          <a:off x="1177926" y="5083596"/>
          <a:ext cx="282575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24" name="Equation" r:id="rId6" imgW="114120" imgH="177480" progId="Equation.DSMT4">
                  <p:embed/>
                </p:oleObj>
              </mc:Choice>
              <mc:Fallback>
                <p:oleObj name="Equation" r:id="rId6" imgW="114120" imgH="17748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B85473FA-9CAE-437F-9866-151BE180F1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77926" y="5083596"/>
                        <a:ext cx="282575" cy="441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9062B1F9-192D-41FE-ACCF-42A1396862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7047201"/>
              </p:ext>
            </p:extLst>
          </p:nvPr>
        </p:nvGraphicFramePr>
        <p:xfrm>
          <a:off x="1274764" y="2459120"/>
          <a:ext cx="3765385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25" name="Equation" r:id="rId8" imgW="1511280" imgH="177480" progId="Equation.DSMT4">
                  <p:embed/>
                </p:oleObj>
              </mc:Choice>
              <mc:Fallback>
                <p:oleObj name="Equation" r:id="rId8" imgW="1511280" imgH="177480" progId="Equation.DSMT4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9062B1F9-192D-41FE-ACCF-42A1396862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274764" y="2459120"/>
                        <a:ext cx="3765385" cy="441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F8F8A178-2114-40AB-8E9C-A238C792FDB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6049639"/>
              </p:ext>
            </p:extLst>
          </p:nvPr>
        </p:nvGraphicFramePr>
        <p:xfrm>
          <a:off x="2147889" y="3181770"/>
          <a:ext cx="2581275" cy="484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26" name="Equation" r:id="rId10" imgW="1079280" imgH="203040" progId="Equation.DSMT4">
                  <p:embed/>
                </p:oleObj>
              </mc:Choice>
              <mc:Fallback>
                <p:oleObj name="Equation" r:id="rId10" imgW="1079280" imgH="20304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F8F8A178-2114-40AB-8E9C-A238C792FD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147889" y="3181770"/>
                        <a:ext cx="2581275" cy="484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itle 1">
            <a:extLst>
              <a:ext uri="{FF2B5EF4-FFF2-40B4-BE49-F238E27FC236}">
                <a16:creationId xmlns:a16="http://schemas.microsoft.com/office/drawing/2014/main" id="{A3B351DA-B0F2-4AFC-ABD6-257D460AD041}"/>
              </a:ext>
            </a:extLst>
          </p:cNvPr>
          <p:cNvSpPr txBox="1">
            <a:spLocks/>
          </p:cNvSpPr>
          <p:nvPr/>
        </p:nvSpPr>
        <p:spPr>
          <a:xfrm>
            <a:off x="508000" y="1268413"/>
            <a:ext cx="10541000" cy="807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ZA" sz="3200" dirty="0"/>
              <a:t>d) Work done by the load after 3 revolutions of the wheel</a:t>
            </a: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553F7CE0-7826-4418-ADAE-CD19FAFF1C3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713177"/>
              </p:ext>
            </p:extLst>
          </p:nvPr>
        </p:nvGraphicFramePr>
        <p:xfrm>
          <a:off x="2251765" y="3892938"/>
          <a:ext cx="1856823" cy="4947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27" name="Equation" r:id="rId12" imgW="761760" imgH="203040" progId="Equation.DSMT4">
                  <p:embed/>
                </p:oleObj>
              </mc:Choice>
              <mc:Fallback>
                <p:oleObj name="Equation" r:id="rId12" imgW="761760" imgH="20304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553F7CE0-7826-4418-ADAE-CD19FAFF1C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251765" y="3892938"/>
                        <a:ext cx="1856823" cy="4947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73556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972246"/>
            <a:ext cx="10541000" cy="720724"/>
          </a:xfrm>
        </p:spPr>
        <p:txBody>
          <a:bodyPr>
            <a:noAutofit/>
          </a:bodyPr>
          <a:lstStyle/>
          <a:p>
            <a:r>
              <a:rPr lang="en-ZA" dirty="0"/>
              <a:t>12. The big pulley of a Weston differential pulley is 220 mm and the diameter of the smaller pulley is 160 mm. An effort of 50 N is required to hoist a load of 300 N.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351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918200" y="23622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352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18200" y="23622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B85473FA-9CAE-437F-9866-151BE180F17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35251" y="4924426"/>
          <a:ext cx="282575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353" name="Equation" r:id="rId6" imgW="114120" imgH="177480" progId="Equation.DSMT4">
                  <p:embed/>
                </p:oleObj>
              </mc:Choice>
              <mc:Fallback>
                <p:oleObj name="Equation" r:id="rId6" imgW="114120" imgH="17748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B85473FA-9CAE-437F-9866-151BE180F1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635251" y="4924426"/>
                        <a:ext cx="282575" cy="441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itle 1">
            <a:extLst>
              <a:ext uri="{FF2B5EF4-FFF2-40B4-BE49-F238E27FC236}">
                <a16:creationId xmlns:a16="http://schemas.microsoft.com/office/drawing/2014/main" id="{E874E7E3-ECDA-4FBC-B799-0204A0986F23}"/>
              </a:ext>
            </a:extLst>
          </p:cNvPr>
          <p:cNvSpPr txBox="1">
            <a:spLocks/>
          </p:cNvSpPr>
          <p:nvPr/>
        </p:nvSpPr>
        <p:spPr>
          <a:xfrm>
            <a:off x="1965325" y="5226960"/>
            <a:ext cx="7905750" cy="8263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ZA" dirty="0"/>
              <a:t>Calculate the:</a:t>
            </a:r>
          </a:p>
        </p:txBody>
      </p:sp>
      <p:graphicFrame>
        <p:nvGraphicFramePr>
          <p:cNvPr id="13" name="Object 7">
            <a:extLst>
              <a:ext uri="{FF2B5EF4-FFF2-40B4-BE49-F238E27FC236}">
                <a16:creationId xmlns:a16="http://schemas.microsoft.com/office/drawing/2014/main" id="{0269DF45-8980-4C2A-9F32-28B3063345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7167427"/>
              </p:ext>
            </p:extLst>
          </p:nvPr>
        </p:nvGraphicFramePr>
        <p:xfrm>
          <a:off x="2931077" y="2838251"/>
          <a:ext cx="4741932" cy="24884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354" name="Equation" r:id="rId8" imgW="1841400" imgH="965160" progId="Equation.DSMT4">
                  <p:embed/>
                </p:oleObj>
              </mc:Choice>
              <mc:Fallback>
                <p:oleObj name="Equation" r:id="rId8" imgW="1841400" imgH="965160" progId="Equation.DSMT4">
                  <p:embed/>
                  <p:pic>
                    <p:nvPicPr>
                      <p:cNvPr id="17" name="Object 7">
                        <a:extLst>
                          <a:ext uri="{FF2B5EF4-FFF2-40B4-BE49-F238E27FC236}">
                            <a16:creationId xmlns:a16="http://schemas.microsoft.com/office/drawing/2014/main" id="{147E3751-52AB-4E09-8AFC-D4FA33A67C3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31077" y="2838251"/>
                        <a:ext cx="4741932" cy="24884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0225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dirty="0"/>
              <a:t>12. (Continued)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3324085"/>
              </p:ext>
            </p:extLst>
          </p:nvPr>
        </p:nvGraphicFramePr>
        <p:xfrm>
          <a:off x="4921249" y="2787509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478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21249" y="2787509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0590066"/>
              </p:ext>
            </p:extLst>
          </p:nvPr>
        </p:nvGraphicFramePr>
        <p:xfrm>
          <a:off x="4521199" y="2777984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479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21199" y="2777984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B85473FA-9CAE-437F-9866-151BE180F1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1873945"/>
              </p:ext>
            </p:extLst>
          </p:nvPr>
        </p:nvGraphicFramePr>
        <p:xfrm>
          <a:off x="1238250" y="5340210"/>
          <a:ext cx="282575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480" name="Equation" r:id="rId6" imgW="114120" imgH="177480" progId="Equation.DSMT4">
                  <p:embed/>
                </p:oleObj>
              </mc:Choice>
              <mc:Fallback>
                <p:oleObj name="Equation" r:id="rId6" imgW="114120" imgH="17748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B85473FA-9CAE-437F-9866-151BE180F1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38250" y="5340210"/>
                        <a:ext cx="282575" cy="441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9062B1F9-192D-41FE-ACCF-42A1396862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9496453"/>
              </p:ext>
            </p:extLst>
          </p:nvPr>
        </p:nvGraphicFramePr>
        <p:xfrm>
          <a:off x="962300" y="2028275"/>
          <a:ext cx="1763712" cy="87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481" name="Equation" r:id="rId8" imgW="787320" imgH="393480" progId="Equation.DSMT4">
                  <p:embed/>
                </p:oleObj>
              </mc:Choice>
              <mc:Fallback>
                <p:oleObj name="Equation" r:id="rId8" imgW="787320" imgH="393480" progId="Equation.DSMT4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9062B1F9-192D-41FE-ACCF-42A1396862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62300" y="2028275"/>
                        <a:ext cx="1763712" cy="876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F8F8A178-2114-40AB-8E9C-A238C792FDB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2579978"/>
              </p:ext>
            </p:extLst>
          </p:nvPr>
        </p:nvGraphicFramePr>
        <p:xfrm>
          <a:off x="1465987" y="2986353"/>
          <a:ext cx="1700212" cy="87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482" name="Equation" r:id="rId10" imgW="761760" imgH="393480" progId="Equation.DSMT4">
                  <p:embed/>
                </p:oleObj>
              </mc:Choice>
              <mc:Fallback>
                <p:oleObj name="Equation" r:id="rId10" imgW="761760" imgH="39348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F8F8A178-2114-40AB-8E9C-A238C792FD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465987" y="2986353"/>
                        <a:ext cx="1700212" cy="876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553F7CE0-7826-4418-ADAE-CD19FAFF1C3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9341786"/>
              </p:ext>
            </p:extLst>
          </p:nvPr>
        </p:nvGraphicFramePr>
        <p:xfrm>
          <a:off x="1479828" y="5011597"/>
          <a:ext cx="1203325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483" name="Equation" r:id="rId12" imgW="520560" imgH="203040" progId="Equation.DSMT4">
                  <p:embed/>
                </p:oleObj>
              </mc:Choice>
              <mc:Fallback>
                <p:oleObj name="Equation" r:id="rId12" imgW="520560" imgH="20304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553F7CE0-7826-4418-ADAE-CD19FAFF1C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479828" y="5011597"/>
                        <a:ext cx="1203325" cy="469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7B5F5D18-FA45-4E33-9AE8-5E852EDD8F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8388687"/>
              </p:ext>
            </p:extLst>
          </p:nvPr>
        </p:nvGraphicFramePr>
        <p:xfrm>
          <a:off x="1465987" y="3991285"/>
          <a:ext cx="969962" cy="911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484" name="Equation" r:id="rId14" imgW="419040" imgH="393480" progId="Equation.DSMT4">
                  <p:embed/>
                </p:oleObj>
              </mc:Choice>
              <mc:Fallback>
                <p:oleObj name="Equation" r:id="rId14" imgW="419040" imgH="39348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7B5F5D18-FA45-4E33-9AE8-5E852EDD8F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465987" y="3991285"/>
                        <a:ext cx="969962" cy="911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itle 1">
            <a:extLst>
              <a:ext uri="{FF2B5EF4-FFF2-40B4-BE49-F238E27FC236}">
                <a16:creationId xmlns:a16="http://schemas.microsoft.com/office/drawing/2014/main" id="{4E1E9FDF-C6B0-4B9F-ADFB-EFB271F7C7EA}"/>
              </a:ext>
            </a:extLst>
          </p:cNvPr>
          <p:cNvSpPr txBox="1">
            <a:spLocks/>
          </p:cNvSpPr>
          <p:nvPr/>
        </p:nvSpPr>
        <p:spPr>
          <a:xfrm>
            <a:off x="508000" y="1268413"/>
            <a:ext cx="7905750" cy="6780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ZA" sz="3200" dirty="0"/>
              <a:t>a) Velocity ratio</a:t>
            </a:r>
          </a:p>
        </p:txBody>
      </p:sp>
    </p:spTree>
    <p:extLst>
      <p:ext uri="{BB962C8B-B14F-4D97-AF65-F5344CB8AC3E}">
        <p14:creationId xmlns:p14="http://schemas.microsoft.com/office/powerpoint/2010/main" val="150831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dirty="0"/>
              <a:t>12. (Continued)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094924"/>
              </p:ext>
            </p:extLst>
          </p:nvPr>
        </p:nvGraphicFramePr>
        <p:xfrm>
          <a:off x="4921249" y="2448467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599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21249" y="2448467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6967744"/>
              </p:ext>
            </p:extLst>
          </p:nvPr>
        </p:nvGraphicFramePr>
        <p:xfrm>
          <a:off x="4521199" y="2438942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600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21199" y="2438942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B85473FA-9CAE-437F-9866-151BE180F1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203054"/>
              </p:ext>
            </p:extLst>
          </p:nvPr>
        </p:nvGraphicFramePr>
        <p:xfrm>
          <a:off x="1238250" y="5001168"/>
          <a:ext cx="282575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601" name="Equation" r:id="rId6" imgW="114120" imgH="177480" progId="Equation.DSMT4">
                  <p:embed/>
                </p:oleObj>
              </mc:Choice>
              <mc:Fallback>
                <p:oleObj name="Equation" r:id="rId6" imgW="114120" imgH="17748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B85473FA-9CAE-437F-9866-151BE180F1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38250" y="5001168"/>
                        <a:ext cx="282575" cy="441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9062B1F9-192D-41FE-ACCF-42A1396862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0618542"/>
              </p:ext>
            </p:extLst>
          </p:nvPr>
        </p:nvGraphicFramePr>
        <p:xfrm>
          <a:off x="1186966" y="1583626"/>
          <a:ext cx="1365250" cy="87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602" name="Equation" r:id="rId8" imgW="609480" imgH="393480" progId="Equation.DSMT4">
                  <p:embed/>
                </p:oleObj>
              </mc:Choice>
              <mc:Fallback>
                <p:oleObj name="Equation" r:id="rId8" imgW="609480" imgH="393480" progId="Equation.DSMT4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9062B1F9-192D-41FE-ACCF-42A1396862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86966" y="1583626"/>
                        <a:ext cx="1365250" cy="876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F8F8A178-2114-40AB-8E9C-A238C792FDB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5455478"/>
              </p:ext>
            </p:extLst>
          </p:nvPr>
        </p:nvGraphicFramePr>
        <p:xfrm>
          <a:off x="1808093" y="2501133"/>
          <a:ext cx="935038" cy="87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603" name="Equation" r:id="rId10" imgW="419040" imgH="393480" progId="Equation.DSMT4">
                  <p:embed/>
                </p:oleObj>
              </mc:Choice>
              <mc:Fallback>
                <p:oleObj name="Equation" r:id="rId10" imgW="419040" imgH="39348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F8F8A178-2114-40AB-8E9C-A238C792FD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808093" y="2501133"/>
                        <a:ext cx="935038" cy="876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553F7CE0-7826-4418-ADAE-CD19FAFF1C3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0786149"/>
              </p:ext>
            </p:extLst>
          </p:nvPr>
        </p:nvGraphicFramePr>
        <p:xfrm>
          <a:off x="1608275" y="3977182"/>
          <a:ext cx="2406650" cy="911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604" name="Equation" r:id="rId12" imgW="1041120" imgH="393480" progId="Equation.DSMT4">
                  <p:embed/>
                </p:oleObj>
              </mc:Choice>
              <mc:Fallback>
                <p:oleObj name="Equation" r:id="rId12" imgW="1041120" imgH="39348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553F7CE0-7826-4418-ADAE-CD19FAFF1C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608275" y="3977182"/>
                        <a:ext cx="2406650" cy="911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7B5F5D18-FA45-4E33-9AE8-5E852EDD8F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1348021"/>
              </p:ext>
            </p:extLst>
          </p:nvPr>
        </p:nvGraphicFramePr>
        <p:xfrm>
          <a:off x="1882843" y="3488784"/>
          <a:ext cx="558800" cy="411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605" name="Equation" r:id="rId14" imgW="241200" imgH="177480" progId="Equation.DSMT4">
                  <p:embed/>
                </p:oleObj>
              </mc:Choice>
              <mc:Fallback>
                <p:oleObj name="Equation" r:id="rId14" imgW="241200" imgH="17748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7B5F5D18-FA45-4E33-9AE8-5E852EDD8F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882843" y="3488784"/>
                        <a:ext cx="558800" cy="4111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itle 1">
            <a:extLst>
              <a:ext uri="{FF2B5EF4-FFF2-40B4-BE49-F238E27FC236}">
                <a16:creationId xmlns:a16="http://schemas.microsoft.com/office/drawing/2014/main" id="{4E1E9FDF-C6B0-4B9F-ADFB-EFB271F7C7EA}"/>
              </a:ext>
            </a:extLst>
          </p:cNvPr>
          <p:cNvSpPr txBox="1">
            <a:spLocks/>
          </p:cNvSpPr>
          <p:nvPr/>
        </p:nvSpPr>
        <p:spPr>
          <a:xfrm>
            <a:off x="508000" y="929371"/>
            <a:ext cx="7905750" cy="6780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ZA" sz="3200" dirty="0"/>
              <a:t>b) Efficiency</a:t>
            </a: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A81D102B-9A38-4E03-A062-2D32F492D1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4164604"/>
              </p:ext>
            </p:extLst>
          </p:nvPr>
        </p:nvGraphicFramePr>
        <p:xfrm>
          <a:off x="1876080" y="4908402"/>
          <a:ext cx="2347912" cy="969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606" name="Equation" r:id="rId16" imgW="1015920" imgH="419040" progId="Equation.DSMT4">
                  <p:embed/>
                </p:oleObj>
              </mc:Choice>
              <mc:Fallback>
                <p:oleObj name="Equation" r:id="rId16" imgW="1015920" imgH="41904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553F7CE0-7826-4418-ADAE-CD19FAFF1C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876080" y="4908402"/>
                        <a:ext cx="2347912" cy="969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19BFDE0A-E00B-48A4-93E6-A308C14E315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823529"/>
              </p:ext>
            </p:extLst>
          </p:nvPr>
        </p:nvGraphicFramePr>
        <p:xfrm>
          <a:off x="1906518" y="5935763"/>
          <a:ext cx="1673225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607" name="Equation" r:id="rId18" imgW="723600" imgH="203040" progId="Equation.DSMT4">
                  <p:embed/>
                </p:oleObj>
              </mc:Choice>
              <mc:Fallback>
                <p:oleObj name="Equation" r:id="rId18" imgW="723600" imgH="20304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A81D102B-9A38-4E03-A062-2D32F492D1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906518" y="5935763"/>
                        <a:ext cx="1673225" cy="469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0739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dirty="0"/>
              <a:t>3. (Continued)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5538429"/>
              </p:ext>
            </p:extLst>
          </p:nvPr>
        </p:nvGraphicFramePr>
        <p:xfrm>
          <a:off x="4860925" y="2854403"/>
          <a:ext cx="114300" cy="1655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509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60925" y="2854403"/>
                        <a:ext cx="114300" cy="1655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4378260"/>
              </p:ext>
            </p:extLst>
          </p:nvPr>
        </p:nvGraphicFramePr>
        <p:xfrm>
          <a:off x="4460875" y="2844878"/>
          <a:ext cx="914400" cy="1847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510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60875" y="2844878"/>
                        <a:ext cx="914400" cy="1847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CF99694-70D0-4949-B26E-3A19A3A2AF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7720276"/>
              </p:ext>
            </p:extLst>
          </p:nvPr>
        </p:nvGraphicFramePr>
        <p:xfrm>
          <a:off x="4460875" y="2844878"/>
          <a:ext cx="914400" cy="1847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511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60875" y="2844878"/>
                        <a:ext cx="914400" cy="1847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le 1">
            <a:extLst>
              <a:ext uri="{FF2B5EF4-FFF2-40B4-BE49-F238E27FC236}">
                <a16:creationId xmlns:a16="http://schemas.microsoft.com/office/drawing/2014/main" id="{4D0088D6-7C2C-410F-B33D-2568C3603B57}"/>
              </a:ext>
            </a:extLst>
          </p:cNvPr>
          <p:cNvSpPr txBox="1">
            <a:spLocks/>
          </p:cNvSpPr>
          <p:nvPr/>
        </p:nvSpPr>
        <p:spPr>
          <a:xfrm>
            <a:off x="508000" y="1268414"/>
            <a:ext cx="7905750" cy="9831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ZA" sz="3200" dirty="0"/>
              <a:t>a) Mechanical advantage</a:t>
            </a:r>
          </a:p>
        </p:txBody>
      </p:sp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9B5D727C-63C1-493D-8AA6-CC7E35EE96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813038"/>
              </p:ext>
            </p:extLst>
          </p:nvPr>
        </p:nvGraphicFramePr>
        <p:xfrm>
          <a:off x="1159463" y="2322281"/>
          <a:ext cx="1516062" cy="910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512" name="Equation" r:id="rId7" imgW="609480" imgH="393480" progId="Equation.DSMT4">
                  <p:embed/>
                </p:oleObj>
              </mc:Choice>
              <mc:Fallback>
                <p:oleObj name="Equation" r:id="rId7" imgW="6094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59463" y="2322281"/>
                        <a:ext cx="1516062" cy="910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9063F7E0-D38E-42C1-A316-6627B2422E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1564192"/>
              </p:ext>
            </p:extLst>
          </p:nvPr>
        </p:nvGraphicFramePr>
        <p:xfrm>
          <a:off x="1773032" y="3437665"/>
          <a:ext cx="1008062" cy="9119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513" name="Equation" r:id="rId9" imgW="406080" imgH="393480" progId="Equation.DSMT4">
                  <p:embed/>
                </p:oleObj>
              </mc:Choice>
              <mc:Fallback>
                <p:oleObj name="Equation" r:id="rId9" imgW="4060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773032" y="3437665"/>
                        <a:ext cx="1008062" cy="9119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A17342D8-D040-4848-8026-BA1E363CA38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0195622"/>
              </p:ext>
            </p:extLst>
          </p:nvPr>
        </p:nvGraphicFramePr>
        <p:xfrm>
          <a:off x="1799536" y="4607640"/>
          <a:ext cx="902494" cy="4803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514" name="Equation" r:id="rId11" imgW="355320" imgH="203040" progId="Equation.DSMT4">
                  <p:embed/>
                </p:oleObj>
              </mc:Choice>
              <mc:Fallback>
                <p:oleObj name="Equation" r:id="rId11" imgW="35532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799536" y="4607640"/>
                        <a:ext cx="902494" cy="4803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CC218517-B122-404B-9CE6-046DD9B6AB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2853681"/>
              </p:ext>
            </p:extLst>
          </p:nvPr>
        </p:nvGraphicFramePr>
        <p:xfrm>
          <a:off x="4460875" y="2844878"/>
          <a:ext cx="914400" cy="1847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515" name="Equation" r:id="rId13" imgW="914400" imgH="198720" progId="Equation.DSMT4">
                  <p:embed/>
                </p:oleObj>
              </mc:Choice>
              <mc:Fallback>
                <p:oleObj name="Equation" r:id="rId13" imgW="914400" imgH="19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60875" y="2844878"/>
                        <a:ext cx="914400" cy="1847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50163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1094583"/>
            <a:ext cx="10541000" cy="720724"/>
          </a:xfrm>
        </p:spPr>
        <p:txBody>
          <a:bodyPr>
            <a:noAutofit/>
          </a:bodyPr>
          <a:lstStyle/>
          <a:p>
            <a:r>
              <a:rPr lang="en-ZA" dirty="0"/>
              <a:t>13. A flat circular plate has a diameter of 80 mm and lies at the bottom of a dam in which the water is 3 m deep.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0639896"/>
              </p:ext>
            </p:extLst>
          </p:nvPr>
        </p:nvGraphicFramePr>
        <p:xfrm>
          <a:off x="6308418" y="2770120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401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08418" y="2770120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4930312"/>
              </p:ext>
            </p:extLst>
          </p:nvPr>
        </p:nvGraphicFramePr>
        <p:xfrm>
          <a:off x="5908368" y="2760595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402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08368" y="2760595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B85473FA-9CAE-437F-9866-151BE180F1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0699864"/>
              </p:ext>
            </p:extLst>
          </p:nvPr>
        </p:nvGraphicFramePr>
        <p:xfrm>
          <a:off x="2625419" y="5322821"/>
          <a:ext cx="282575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403" name="Equation" r:id="rId6" imgW="114120" imgH="177480" progId="Equation.DSMT4">
                  <p:embed/>
                </p:oleObj>
              </mc:Choice>
              <mc:Fallback>
                <p:oleObj name="Equation" r:id="rId6" imgW="114120" imgH="17748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B85473FA-9CAE-437F-9866-151BE180F1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625419" y="5322821"/>
                        <a:ext cx="282575" cy="441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7">
            <a:extLst>
              <a:ext uri="{FF2B5EF4-FFF2-40B4-BE49-F238E27FC236}">
                <a16:creationId xmlns:a16="http://schemas.microsoft.com/office/drawing/2014/main" id="{CA209127-96EC-4C2F-A3CC-3B41431CA2B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2333113"/>
              </p:ext>
            </p:extLst>
          </p:nvPr>
        </p:nvGraphicFramePr>
        <p:xfrm>
          <a:off x="3483360" y="2859020"/>
          <a:ext cx="4087813" cy="1309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404" name="Equation" r:id="rId8" imgW="1587240" imgH="507960" progId="Equation.DSMT4">
                  <p:embed/>
                </p:oleObj>
              </mc:Choice>
              <mc:Fallback>
                <p:oleObj name="Equation" r:id="rId8" imgW="1587240" imgH="507960" progId="Equation.DSMT4">
                  <p:embed/>
                  <p:pic>
                    <p:nvPicPr>
                      <p:cNvPr id="13" name="Object 7">
                        <a:extLst>
                          <a:ext uri="{FF2B5EF4-FFF2-40B4-BE49-F238E27FC236}">
                            <a16:creationId xmlns:a16="http://schemas.microsoft.com/office/drawing/2014/main" id="{0269DF45-8980-4C2A-9F32-28B30633454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83360" y="2859020"/>
                        <a:ext cx="4087813" cy="1309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itle 1">
            <a:extLst>
              <a:ext uri="{FF2B5EF4-FFF2-40B4-BE49-F238E27FC236}">
                <a16:creationId xmlns:a16="http://schemas.microsoft.com/office/drawing/2014/main" id="{DD0612C1-9B42-4C46-84F2-CAAD98A0BC6F}"/>
              </a:ext>
            </a:extLst>
          </p:cNvPr>
          <p:cNvSpPr txBox="1">
            <a:spLocks/>
          </p:cNvSpPr>
          <p:nvPr/>
        </p:nvSpPr>
        <p:spPr>
          <a:xfrm>
            <a:off x="1955493" y="4496508"/>
            <a:ext cx="7905750" cy="8263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ZA" dirty="0"/>
              <a:t>Calculate the:</a:t>
            </a:r>
          </a:p>
        </p:txBody>
      </p:sp>
    </p:spTree>
    <p:extLst>
      <p:ext uri="{BB962C8B-B14F-4D97-AF65-F5344CB8AC3E}">
        <p14:creationId xmlns:p14="http://schemas.microsoft.com/office/powerpoint/2010/main" val="1741124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dirty="0"/>
              <a:t>13 (Continued)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5535059"/>
              </p:ext>
            </p:extLst>
          </p:nvPr>
        </p:nvGraphicFramePr>
        <p:xfrm>
          <a:off x="4868653" y="2672753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561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68653" y="2672753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7673087"/>
              </p:ext>
            </p:extLst>
          </p:nvPr>
        </p:nvGraphicFramePr>
        <p:xfrm>
          <a:off x="4468603" y="2663228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562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68603" y="2663228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B85473FA-9CAE-437F-9866-151BE180F1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3251629"/>
              </p:ext>
            </p:extLst>
          </p:nvPr>
        </p:nvGraphicFramePr>
        <p:xfrm>
          <a:off x="1185654" y="5225454"/>
          <a:ext cx="282575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563" name="Equation" r:id="rId6" imgW="114120" imgH="177480" progId="Equation.DSMT4">
                  <p:embed/>
                </p:oleObj>
              </mc:Choice>
              <mc:Fallback>
                <p:oleObj name="Equation" r:id="rId6" imgW="114120" imgH="17748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B85473FA-9CAE-437F-9866-151BE180F1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85654" y="5225454"/>
                        <a:ext cx="282575" cy="441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553F7CE0-7826-4418-ADAE-CD19FAFF1C3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2179562"/>
              </p:ext>
            </p:extLst>
          </p:nvPr>
        </p:nvGraphicFramePr>
        <p:xfrm>
          <a:off x="1219677" y="2437803"/>
          <a:ext cx="1290637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564" name="Equation" r:id="rId8" imgW="558720" imgH="203040" progId="Equation.DSMT4">
                  <p:embed/>
                </p:oleObj>
              </mc:Choice>
              <mc:Fallback>
                <p:oleObj name="Equation" r:id="rId8" imgW="558720" imgH="20304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553F7CE0-7826-4418-ADAE-CD19FAFF1C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219677" y="2437803"/>
                        <a:ext cx="1290637" cy="469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A81D102B-9A38-4E03-A062-2D32F492D1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0237849"/>
              </p:ext>
            </p:extLst>
          </p:nvPr>
        </p:nvGraphicFramePr>
        <p:xfrm>
          <a:off x="1500111" y="3116075"/>
          <a:ext cx="19939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565" name="Equation" r:id="rId10" imgW="863280" imgH="203040" progId="Equation.DSMT4">
                  <p:embed/>
                </p:oleObj>
              </mc:Choice>
              <mc:Fallback>
                <p:oleObj name="Equation" r:id="rId10" imgW="863280" imgH="20304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A81D102B-9A38-4E03-A062-2D32F492D1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00111" y="3116075"/>
                        <a:ext cx="1993900" cy="469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19BFDE0A-E00B-48A4-93E6-A308C14E315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4442206"/>
              </p:ext>
            </p:extLst>
          </p:nvPr>
        </p:nvGraphicFramePr>
        <p:xfrm>
          <a:off x="1519165" y="3719058"/>
          <a:ext cx="1849438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566" name="Equation" r:id="rId12" imgW="799920" imgH="177480" progId="Equation.DSMT4">
                  <p:embed/>
                </p:oleObj>
              </mc:Choice>
              <mc:Fallback>
                <p:oleObj name="Equation" r:id="rId12" imgW="799920" imgH="17748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19BFDE0A-E00B-48A4-93E6-A308C14E31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519165" y="3719058"/>
                        <a:ext cx="1849438" cy="412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itle 1">
            <a:extLst>
              <a:ext uri="{FF2B5EF4-FFF2-40B4-BE49-F238E27FC236}">
                <a16:creationId xmlns:a16="http://schemas.microsoft.com/office/drawing/2014/main" id="{EC1D493D-CE43-452F-B6C2-FC34743707CC}"/>
              </a:ext>
            </a:extLst>
          </p:cNvPr>
          <p:cNvSpPr txBox="1">
            <a:spLocks/>
          </p:cNvSpPr>
          <p:nvPr/>
        </p:nvSpPr>
        <p:spPr>
          <a:xfrm>
            <a:off x="508000" y="1268413"/>
            <a:ext cx="10541000" cy="9385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ZA" sz="3200" dirty="0"/>
              <a:t>a) Pressure at the bottom if the density of water is 1 000 kg.m</a:t>
            </a:r>
            <a:r>
              <a:rPr lang="en-ZA" sz="3200" baseline="30000" dirty="0"/>
              <a:t>2</a:t>
            </a:r>
          </a:p>
        </p:txBody>
      </p:sp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8B94AE42-BC3C-4E4A-8FF1-8617A4413D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3021976"/>
              </p:ext>
            </p:extLst>
          </p:nvPr>
        </p:nvGraphicFramePr>
        <p:xfrm>
          <a:off x="1513364" y="4362684"/>
          <a:ext cx="1703387" cy="471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567" name="Equation" r:id="rId14" imgW="736560" imgH="203040" progId="Equation.DSMT4">
                  <p:embed/>
                </p:oleObj>
              </mc:Choice>
              <mc:Fallback>
                <p:oleObj name="Equation" r:id="rId14" imgW="736560" imgH="20304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19BFDE0A-E00B-48A4-93E6-A308C14E31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13364" y="4362684"/>
                        <a:ext cx="1703387" cy="4714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24172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dirty="0"/>
              <a:t>13. (Continued)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9916472"/>
              </p:ext>
            </p:extLst>
          </p:nvPr>
        </p:nvGraphicFramePr>
        <p:xfrm>
          <a:off x="4860925" y="2747623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618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60925" y="2747623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6475470"/>
              </p:ext>
            </p:extLst>
          </p:nvPr>
        </p:nvGraphicFramePr>
        <p:xfrm>
          <a:off x="4460875" y="2738098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619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60875" y="2738098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B85473FA-9CAE-437F-9866-151BE180F1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9623484"/>
              </p:ext>
            </p:extLst>
          </p:nvPr>
        </p:nvGraphicFramePr>
        <p:xfrm>
          <a:off x="1177926" y="5300324"/>
          <a:ext cx="282575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620" name="Equation" r:id="rId6" imgW="114120" imgH="177480" progId="Equation.DSMT4">
                  <p:embed/>
                </p:oleObj>
              </mc:Choice>
              <mc:Fallback>
                <p:oleObj name="Equation" r:id="rId6" imgW="114120" imgH="17748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B85473FA-9CAE-437F-9866-151BE180F1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77926" y="5300324"/>
                        <a:ext cx="282575" cy="441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9597CA91-A0FA-411F-B433-4C939C97D4A7}"/>
              </a:ext>
            </a:extLst>
          </p:cNvPr>
          <p:cNvSpPr txBox="1">
            <a:spLocks/>
          </p:cNvSpPr>
          <p:nvPr/>
        </p:nvSpPr>
        <p:spPr>
          <a:xfrm>
            <a:off x="507999" y="1268413"/>
            <a:ext cx="10540999" cy="6780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ZA" sz="3200" dirty="0"/>
              <a:t>b) Force of pressure exerted on the plate</a:t>
            </a:r>
            <a:endParaRPr lang="en-ZA" sz="3200" baseline="30000" dirty="0"/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BF7D64DA-2A38-41D2-97A9-93021FFDBB5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0732753"/>
              </p:ext>
            </p:extLst>
          </p:nvPr>
        </p:nvGraphicFramePr>
        <p:xfrm>
          <a:off x="1555782" y="3021915"/>
          <a:ext cx="1088677" cy="10311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621" name="Equation" r:id="rId8" imgW="444240" imgH="419040" progId="Equation.DSMT4">
                  <p:embed/>
                </p:oleObj>
              </mc:Choice>
              <mc:Fallback>
                <p:oleObj name="Equation" r:id="rId8" imgW="444240" imgH="41904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D3CD959C-1808-49F6-B28D-90DD6866D22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55782" y="3021915"/>
                        <a:ext cx="1088677" cy="10311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6CD17D24-E8D1-4216-8DB6-1CABE4A8C8E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7306520"/>
              </p:ext>
            </p:extLst>
          </p:nvPr>
        </p:nvGraphicFramePr>
        <p:xfrm>
          <a:off x="1529278" y="4070286"/>
          <a:ext cx="1810785" cy="10311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622" name="Equation" r:id="rId10" imgW="736560" imgH="419040" progId="Equation.DSMT4">
                  <p:embed/>
                </p:oleObj>
              </mc:Choice>
              <mc:Fallback>
                <p:oleObj name="Equation" r:id="rId10" imgW="736560" imgH="41904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45339A20-A120-4452-AA17-50EE5054059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29278" y="4070286"/>
                        <a:ext cx="1810785" cy="10311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7C294337-75A2-4EB7-BBB2-411A2F24E0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5205214"/>
              </p:ext>
            </p:extLst>
          </p:nvPr>
        </p:nvGraphicFramePr>
        <p:xfrm>
          <a:off x="1552297" y="5132049"/>
          <a:ext cx="2840038" cy="557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623" name="Equation" r:id="rId12" imgW="1168200" imgH="228600" progId="Equation.DSMT4">
                  <p:embed/>
                </p:oleObj>
              </mc:Choice>
              <mc:Fallback>
                <p:oleObj name="Equation" r:id="rId12" imgW="1168200" imgH="22860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42373FAD-F597-493C-8886-682684BB70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552297" y="5132049"/>
                        <a:ext cx="2840038" cy="557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3EAC5554-FF51-4388-B99B-52FBE272BD9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397653"/>
              </p:ext>
            </p:extLst>
          </p:nvPr>
        </p:nvGraphicFramePr>
        <p:xfrm>
          <a:off x="1225783" y="1868149"/>
          <a:ext cx="1731647" cy="11048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624" name="Equation" r:id="rId14" imgW="736560" imgH="469800" progId="Equation.DSMT4">
                  <p:embed/>
                </p:oleObj>
              </mc:Choice>
              <mc:Fallback>
                <p:oleObj name="Equation" r:id="rId14" imgW="736560" imgH="46980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2C615763-69BC-4E5D-810E-8B9807399D8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225783" y="1868149"/>
                        <a:ext cx="1731647" cy="11048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E0D8B5C2-1839-4E89-A81D-D91A67F5BA3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8631464"/>
              </p:ext>
            </p:extLst>
          </p:nvPr>
        </p:nvGraphicFramePr>
        <p:xfrm>
          <a:off x="1529278" y="5836559"/>
          <a:ext cx="1951037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625" name="Equation" r:id="rId16" imgW="787320" imgH="203040" progId="Equation.DSMT4">
                  <p:embed/>
                </p:oleObj>
              </mc:Choice>
              <mc:Fallback>
                <p:oleObj name="Equation" r:id="rId16" imgW="787320" imgH="20304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AB715536-B0F4-4D50-B2E9-A874243403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29278" y="5836559"/>
                        <a:ext cx="1951037" cy="504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1B9BAACB-8108-4DD7-ADA1-4C2453A6F639}"/>
              </a:ext>
            </a:extLst>
          </p:cNvPr>
          <p:cNvSpPr txBox="1"/>
          <p:nvPr/>
        </p:nvSpPr>
        <p:spPr>
          <a:xfrm>
            <a:off x="4278347" y="4144274"/>
            <a:ext cx="2652713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ZA" sz="2700" dirty="0">
                <a:solidFill>
                  <a:srgbClr val="59991F"/>
                </a:solidFill>
              </a:rPr>
              <a:t>[80 mm= 0,08 m]</a:t>
            </a:r>
          </a:p>
        </p:txBody>
      </p:sp>
    </p:spTree>
    <p:extLst>
      <p:ext uri="{BB962C8B-B14F-4D97-AF65-F5344CB8AC3E}">
        <p14:creationId xmlns:p14="http://schemas.microsoft.com/office/powerpoint/2010/main" val="3747314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dirty="0"/>
              <a:t>13. (Continued)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8620682"/>
              </p:ext>
            </p:extLst>
          </p:nvPr>
        </p:nvGraphicFramePr>
        <p:xfrm>
          <a:off x="4860925" y="2747623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627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60925" y="2747623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2162635"/>
              </p:ext>
            </p:extLst>
          </p:nvPr>
        </p:nvGraphicFramePr>
        <p:xfrm>
          <a:off x="4460875" y="2738098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628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60875" y="2738098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B85473FA-9CAE-437F-9866-151BE180F1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9924911"/>
              </p:ext>
            </p:extLst>
          </p:nvPr>
        </p:nvGraphicFramePr>
        <p:xfrm>
          <a:off x="1177926" y="5300324"/>
          <a:ext cx="282575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629" name="Equation" r:id="rId6" imgW="114120" imgH="177480" progId="Equation.DSMT4">
                  <p:embed/>
                </p:oleObj>
              </mc:Choice>
              <mc:Fallback>
                <p:oleObj name="Equation" r:id="rId6" imgW="114120" imgH="17748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B85473FA-9CAE-437F-9866-151BE180F1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77926" y="5300324"/>
                        <a:ext cx="282575" cy="441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553F7CE0-7826-4418-ADAE-CD19FAFF1C3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168922"/>
              </p:ext>
            </p:extLst>
          </p:nvPr>
        </p:nvGraphicFramePr>
        <p:xfrm>
          <a:off x="1319212" y="2250631"/>
          <a:ext cx="1582620" cy="4874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630" name="Equation" r:id="rId8" imgW="660240" imgH="203040" progId="Equation.DSMT4">
                  <p:embed/>
                </p:oleObj>
              </mc:Choice>
              <mc:Fallback>
                <p:oleObj name="Equation" r:id="rId8" imgW="660240" imgH="20304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553F7CE0-7826-4418-ADAE-CD19FAFF1C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319212" y="2250631"/>
                        <a:ext cx="1582620" cy="4874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A81D102B-9A38-4E03-A062-2D32F492D1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7254069"/>
              </p:ext>
            </p:extLst>
          </p:nvPr>
        </p:nvGraphicFramePr>
        <p:xfrm>
          <a:off x="1611323" y="2957173"/>
          <a:ext cx="4000500" cy="573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631" name="Equation" r:id="rId10" imgW="1600200" imgH="228600" progId="Equation.DSMT4">
                  <p:embed/>
                </p:oleObj>
              </mc:Choice>
              <mc:Fallback>
                <p:oleObj name="Equation" r:id="rId10" imgW="1600200" imgH="22860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A81D102B-9A38-4E03-A062-2D32F492D1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611323" y="2957173"/>
                        <a:ext cx="4000500" cy="573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19BFDE0A-E00B-48A4-93E6-A308C14E315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2805819"/>
              </p:ext>
            </p:extLst>
          </p:nvPr>
        </p:nvGraphicFramePr>
        <p:xfrm>
          <a:off x="1644641" y="3749622"/>
          <a:ext cx="1373188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632" name="Equation" r:id="rId12" imgW="533160" imgH="177480" progId="Equation.DSMT4">
                  <p:embed/>
                </p:oleObj>
              </mc:Choice>
              <mc:Fallback>
                <p:oleObj name="Equation" r:id="rId12" imgW="533160" imgH="17748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19BFDE0A-E00B-48A4-93E6-A308C14E31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644641" y="3749622"/>
                        <a:ext cx="1373188" cy="458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9597CA91-A0FA-411F-B433-4C939C97D4A7}"/>
              </a:ext>
            </a:extLst>
          </p:cNvPr>
          <p:cNvSpPr txBox="1">
            <a:spLocks/>
          </p:cNvSpPr>
          <p:nvPr/>
        </p:nvSpPr>
        <p:spPr>
          <a:xfrm>
            <a:off x="508000" y="1268413"/>
            <a:ext cx="7905750" cy="6780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ZA" sz="3200" dirty="0"/>
              <a:t>b) Force of pressure exerted on the plate</a:t>
            </a:r>
            <a:endParaRPr lang="en-ZA" sz="3200" baseline="30000" dirty="0"/>
          </a:p>
        </p:txBody>
      </p:sp>
    </p:spTree>
    <p:extLst>
      <p:ext uri="{BB962C8B-B14F-4D97-AF65-F5344CB8AC3E}">
        <p14:creationId xmlns:p14="http://schemas.microsoft.com/office/powerpoint/2010/main" val="2451567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796510"/>
            <a:ext cx="10541000" cy="720724"/>
          </a:xfrm>
        </p:spPr>
        <p:txBody>
          <a:bodyPr>
            <a:noAutofit/>
          </a:bodyPr>
          <a:lstStyle/>
          <a:p>
            <a:r>
              <a:rPr lang="en-ZA" dirty="0"/>
              <a:t>14. Calculate the absolute pressure if a pressure gauge registers 320 kPa at normal temperature and pressure (NTP)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4126182"/>
              </p:ext>
            </p:extLst>
          </p:nvPr>
        </p:nvGraphicFramePr>
        <p:xfrm>
          <a:off x="6672814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585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672814" y="2371725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647059"/>
              </p:ext>
            </p:extLst>
          </p:nvPr>
        </p:nvGraphicFramePr>
        <p:xfrm>
          <a:off x="6272764" y="23622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586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72764" y="23622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B85473FA-9CAE-437F-9866-151BE180F1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5738880"/>
              </p:ext>
            </p:extLst>
          </p:nvPr>
        </p:nvGraphicFramePr>
        <p:xfrm>
          <a:off x="2989815" y="4924426"/>
          <a:ext cx="282575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587" name="Equation" r:id="rId6" imgW="114120" imgH="177480" progId="Equation.DSMT4">
                  <p:embed/>
                </p:oleObj>
              </mc:Choice>
              <mc:Fallback>
                <p:oleObj name="Equation" r:id="rId6" imgW="114120" imgH="17748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B85473FA-9CAE-437F-9866-151BE180F1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989815" y="4924426"/>
                        <a:ext cx="282575" cy="441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A81D102B-9A38-4E03-A062-2D32F492D1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3226086"/>
              </p:ext>
            </p:extLst>
          </p:nvPr>
        </p:nvGraphicFramePr>
        <p:xfrm>
          <a:off x="2153408" y="3429591"/>
          <a:ext cx="8102249" cy="4555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588" name="Equation" r:id="rId8" imgW="3619440" imgH="203040" progId="Equation.DSMT4">
                  <p:embed/>
                </p:oleObj>
              </mc:Choice>
              <mc:Fallback>
                <p:oleObj name="Equation" r:id="rId8" imgW="3619440" imgH="20304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A81D102B-9A38-4E03-A062-2D32F492D1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153408" y="3429591"/>
                        <a:ext cx="8102249" cy="4555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19BFDE0A-E00B-48A4-93E6-A308C14E315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4920708"/>
              </p:ext>
            </p:extLst>
          </p:nvPr>
        </p:nvGraphicFramePr>
        <p:xfrm>
          <a:off x="4656206" y="4730155"/>
          <a:ext cx="1820863" cy="471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589" name="Equation" r:id="rId10" imgW="787320" imgH="203040" progId="Equation.DSMT4">
                  <p:embed/>
                </p:oleObj>
              </mc:Choice>
              <mc:Fallback>
                <p:oleObj name="Equation" r:id="rId10" imgW="787320" imgH="20304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19BFDE0A-E00B-48A4-93E6-A308C14E31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656206" y="4730155"/>
                        <a:ext cx="1820863" cy="471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3BB436E0-9518-4048-8642-EE99E2D8442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2865045"/>
              </p:ext>
            </p:extLst>
          </p:nvPr>
        </p:nvGraphicFramePr>
        <p:xfrm>
          <a:off x="4663799" y="4064093"/>
          <a:ext cx="1963737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590" name="Equation" r:id="rId12" imgW="850680" imgH="203040" progId="Equation.DSMT4">
                  <p:embed/>
                </p:oleObj>
              </mc:Choice>
              <mc:Fallback>
                <p:oleObj name="Equation" r:id="rId12" imgW="850680" imgH="20304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A81D102B-9A38-4E03-A062-2D32F492D1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663799" y="4064093"/>
                        <a:ext cx="1963737" cy="469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D23CB356-B247-4918-B207-A23493CD0E4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1911994"/>
              </p:ext>
            </p:extLst>
          </p:nvPr>
        </p:nvGraphicFramePr>
        <p:xfrm>
          <a:off x="2161846" y="2609850"/>
          <a:ext cx="4941888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591" name="Equation" r:id="rId14" imgW="1904760" imgH="203040" progId="Equation.DSMT4">
                  <p:embed/>
                </p:oleObj>
              </mc:Choice>
              <mc:Fallback>
                <p:oleObj name="Equation" r:id="rId14" imgW="19047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161846" y="2609850"/>
                        <a:ext cx="4941888" cy="527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90787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C56E343-8C90-47CA-923B-74E5659E8E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Test your knowledge of this module by completing the summative activity on </a:t>
            </a:r>
            <a:r>
              <a:rPr lang="en-US" sz="2800"/>
              <a:t>page 148 </a:t>
            </a:r>
            <a:r>
              <a:rPr lang="en-US" sz="2800" dirty="0"/>
              <a:t>of your Student’s Book.</a:t>
            </a:r>
          </a:p>
        </p:txBody>
      </p:sp>
    </p:spTree>
    <p:extLst>
      <p:ext uri="{BB962C8B-B14F-4D97-AF65-F5344CB8AC3E}">
        <p14:creationId xmlns:p14="http://schemas.microsoft.com/office/powerpoint/2010/main" val="20609906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10255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dirty="0"/>
              <a:t>3. (Continued)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0542727"/>
              </p:ext>
            </p:extLst>
          </p:nvPr>
        </p:nvGraphicFramePr>
        <p:xfrm>
          <a:off x="4858681" y="2701266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994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58681" y="2701266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4384614"/>
              </p:ext>
            </p:extLst>
          </p:nvPr>
        </p:nvGraphicFramePr>
        <p:xfrm>
          <a:off x="4458631" y="2691741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995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58631" y="2691741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CF99694-70D0-4949-B26E-3A19A3A2AF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4353605"/>
              </p:ext>
            </p:extLst>
          </p:nvPr>
        </p:nvGraphicFramePr>
        <p:xfrm>
          <a:off x="4458631" y="2691741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996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CF99694-70D0-4949-B26E-3A19A3A2AF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58631" y="2691741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itle 1">
            <a:extLst>
              <a:ext uri="{FF2B5EF4-FFF2-40B4-BE49-F238E27FC236}">
                <a16:creationId xmlns:a16="http://schemas.microsoft.com/office/drawing/2014/main" id="{8BAC9E6D-86C1-4856-BEB1-A25C08DB7D90}"/>
              </a:ext>
            </a:extLst>
          </p:cNvPr>
          <p:cNvSpPr txBox="1">
            <a:spLocks/>
          </p:cNvSpPr>
          <p:nvPr/>
        </p:nvSpPr>
        <p:spPr>
          <a:xfrm>
            <a:off x="508000" y="1268413"/>
            <a:ext cx="7905750" cy="7157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ZA" sz="3200" dirty="0"/>
              <a:t>b) Velocity ratio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CC218517-B122-404B-9CE6-046DD9B6AB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077927"/>
              </p:ext>
            </p:extLst>
          </p:nvPr>
        </p:nvGraphicFramePr>
        <p:xfrm>
          <a:off x="4458631" y="2691741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997" name="Equation" r:id="rId7" imgW="914400" imgH="198720" progId="Equation.DSMT4">
                  <p:embed/>
                </p:oleObj>
              </mc:Choice>
              <mc:Fallback>
                <p:oleObj name="Equation" r:id="rId7" imgW="914400" imgH="19872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CC218517-B122-404B-9CE6-046DD9B6ABD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58631" y="2691741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57276CC1-D7C0-4735-8C78-77899A0006D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0155684"/>
              </p:ext>
            </p:extLst>
          </p:nvPr>
        </p:nvGraphicFramePr>
        <p:xfrm>
          <a:off x="1606411" y="4553800"/>
          <a:ext cx="915988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998" name="Equation" r:id="rId8" imgW="368280" imgH="203040" progId="Equation.DSMT4">
                  <p:embed/>
                </p:oleObj>
              </mc:Choice>
              <mc:Fallback>
                <p:oleObj name="Equation" r:id="rId8" imgW="368280" imgH="203040" progId="Equation.DSMT4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:a16="http://schemas.microsoft.com/office/drawing/2014/main" id="{57276CC1-D7C0-4735-8C78-77899A0006D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606411" y="4553800"/>
                        <a:ext cx="915988" cy="504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2334E49D-4E6C-4E3D-A9E7-B824F5CA41B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2126173"/>
              </p:ext>
            </p:extLst>
          </p:nvPr>
        </p:nvGraphicFramePr>
        <p:xfrm>
          <a:off x="1606411" y="3433119"/>
          <a:ext cx="979488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999" name="Equation" r:id="rId10" imgW="393480" imgH="393480" progId="Equation.DSMT4">
                  <p:embed/>
                </p:oleObj>
              </mc:Choice>
              <mc:Fallback>
                <p:oleObj name="Equation" r:id="rId10" imgW="393480" imgH="393480" progId="Equation.DSMT4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id="{2334E49D-4E6C-4E3D-A9E7-B824F5CA41B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606411" y="3433119"/>
                        <a:ext cx="979488" cy="977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id="{386CECC4-1886-45CA-A35E-EE827A973C3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9209080"/>
              </p:ext>
            </p:extLst>
          </p:nvPr>
        </p:nvGraphicFramePr>
        <p:xfrm>
          <a:off x="943630" y="2312439"/>
          <a:ext cx="3284538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000" name="Equation" r:id="rId12" imgW="1320480" imgH="393480" progId="Equation.DSMT4">
                  <p:embed/>
                </p:oleObj>
              </mc:Choice>
              <mc:Fallback>
                <p:oleObj name="Equation" r:id="rId12" imgW="1320480" imgH="393480" progId="Equation.DSMT4">
                  <p:embed/>
                  <p:pic>
                    <p:nvPicPr>
                      <p:cNvPr id="26" name="Object 25">
                        <a:extLst>
                          <a:ext uri="{FF2B5EF4-FFF2-40B4-BE49-F238E27FC236}">
                            <a16:creationId xmlns:a16="http://schemas.microsoft.com/office/drawing/2014/main" id="{386CECC4-1886-45CA-A35E-EE827A973C3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943630" y="2312439"/>
                        <a:ext cx="3284538" cy="977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02969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dirty="0"/>
              <a:t>3. (Continued)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3082445"/>
              </p:ext>
            </p:extLst>
          </p:nvPr>
        </p:nvGraphicFramePr>
        <p:xfrm>
          <a:off x="4858681" y="2701266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011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58681" y="2701266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3347802"/>
              </p:ext>
            </p:extLst>
          </p:nvPr>
        </p:nvGraphicFramePr>
        <p:xfrm>
          <a:off x="4458631" y="2691741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012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58631" y="2691741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CF99694-70D0-4949-B26E-3A19A3A2AF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8392545"/>
              </p:ext>
            </p:extLst>
          </p:nvPr>
        </p:nvGraphicFramePr>
        <p:xfrm>
          <a:off x="4458631" y="2691741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013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CF99694-70D0-4949-B26E-3A19A3A2AF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58631" y="2691741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itle 1">
            <a:extLst>
              <a:ext uri="{FF2B5EF4-FFF2-40B4-BE49-F238E27FC236}">
                <a16:creationId xmlns:a16="http://schemas.microsoft.com/office/drawing/2014/main" id="{8BAC9E6D-86C1-4856-BEB1-A25C08DB7D90}"/>
              </a:ext>
            </a:extLst>
          </p:cNvPr>
          <p:cNvSpPr txBox="1">
            <a:spLocks/>
          </p:cNvSpPr>
          <p:nvPr/>
        </p:nvSpPr>
        <p:spPr>
          <a:xfrm>
            <a:off x="508000" y="1268413"/>
            <a:ext cx="7905750" cy="7157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ZA" sz="3200" dirty="0"/>
              <a:t>b) Efficiency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CC218517-B122-404B-9CE6-046DD9B6AB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2056726"/>
              </p:ext>
            </p:extLst>
          </p:nvPr>
        </p:nvGraphicFramePr>
        <p:xfrm>
          <a:off x="4458631" y="2691741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014" name="Equation" r:id="rId7" imgW="914400" imgH="198720" progId="Equation.DSMT4">
                  <p:embed/>
                </p:oleObj>
              </mc:Choice>
              <mc:Fallback>
                <p:oleObj name="Equation" r:id="rId7" imgW="914400" imgH="19872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CC218517-B122-404B-9CE6-046DD9B6ABD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58631" y="2691741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57276CC1-D7C0-4735-8C78-77899A0006D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1049539"/>
              </p:ext>
            </p:extLst>
          </p:nvPr>
        </p:nvGraphicFramePr>
        <p:xfrm>
          <a:off x="1623494" y="4576292"/>
          <a:ext cx="1863725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015" name="Equation" r:id="rId8" imgW="749160" imgH="203040" progId="Equation.DSMT4">
                  <p:embed/>
                </p:oleObj>
              </mc:Choice>
              <mc:Fallback>
                <p:oleObj name="Equation" r:id="rId8" imgW="749160" imgH="203040" progId="Equation.DSMT4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:a16="http://schemas.microsoft.com/office/drawing/2014/main" id="{57276CC1-D7C0-4735-8C78-77899A0006D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623494" y="4576292"/>
                        <a:ext cx="1863725" cy="504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2334E49D-4E6C-4E3D-A9E7-B824F5CA41B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2774263"/>
              </p:ext>
            </p:extLst>
          </p:nvPr>
        </p:nvGraphicFramePr>
        <p:xfrm>
          <a:off x="1606412" y="3300365"/>
          <a:ext cx="2181225" cy="104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016" name="Equation" r:id="rId10" imgW="876240" imgH="419040" progId="Equation.DSMT4">
                  <p:embed/>
                </p:oleObj>
              </mc:Choice>
              <mc:Fallback>
                <p:oleObj name="Equation" r:id="rId10" imgW="876240" imgH="419040" progId="Equation.DSMT4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id="{2334E49D-4E6C-4E3D-A9E7-B824F5CA41B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606412" y="3300365"/>
                        <a:ext cx="2181225" cy="1041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id="{386CECC4-1886-45CA-A35E-EE827A973C3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4714519"/>
              </p:ext>
            </p:extLst>
          </p:nvPr>
        </p:nvGraphicFramePr>
        <p:xfrm>
          <a:off x="1291569" y="2101191"/>
          <a:ext cx="2589212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017" name="Equation" r:id="rId12" imgW="1041120" imgH="393480" progId="Equation.DSMT4">
                  <p:embed/>
                </p:oleObj>
              </mc:Choice>
              <mc:Fallback>
                <p:oleObj name="Equation" r:id="rId12" imgW="1041120" imgH="393480" progId="Equation.DSMT4">
                  <p:embed/>
                  <p:pic>
                    <p:nvPicPr>
                      <p:cNvPr id="26" name="Object 25">
                        <a:extLst>
                          <a:ext uri="{FF2B5EF4-FFF2-40B4-BE49-F238E27FC236}">
                            <a16:creationId xmlns:a16="http://schemas.microsoft.com/office/drawing/2014/main" id="{386CECC4-1886-45CA-A35E-EE827A973C3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291569" y="2101191"/>
                        <a:ext cx="2589212" cy="977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26365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0 Belt Drives">
            <a:hlinkClick r:id="" action="ppaction://media"/>
            <a:extLst>
              <a:ext uri="{FF2B5EF4-FFF2-40B4-BE49-F238E27FC236}">
                <a16:creationId xmlns:a16="http://schemas.microsoft.com/office/drawing/2014/main" id="{9CE26DBD-6B8E-4196-AD81-20B6E0B45F3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47627"/>
            <a:ext cx="12192000" cy="6905627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93A3B79-E06C-41A3-BDC5-6BD54D5B4439}"/>
              </a:ext>
            </a:extLst>
          </p:cNvPr>
          <p:cNvSpPr/>
          <p:nvPr/>
        </p:nvSpPr>
        <p:spPr>
          <a:xfrm>
            <a:off x="0" y="-1"/>
            <a:ext cx="11336482" cy="63176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A90DFF6-D777-4C98-ACAC-FB8AF5703F7C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441" y="1497435"/>
            <a:ext cx="2973600" cy="332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572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904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904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827883"/>
            <a:ext cx="10541000" cy="720724"/>
          </a:xfrm>
        </p:spPr>
        <p:txBody>
          <a:bodyPr>
            <a:noAutofit/>
          </a:bodyPr>
          <a:lstStyle/>
          <a:p>
            <a:r>
              <a:rPr lang="en-ZA" dirty="0"/>
              <a:t>6. The power transmitted by a belt drive is 3 kW. The effective force in the belt is 220 N and the force in the slack side is 100 N.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925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918200" y="23622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926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18200" y="23622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CF99694-70D0-4949-B26E-3A19A3A2AFDB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918200" y="23622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927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CF99694-70D0-4949-B26E-3A19A3A2AF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18200" y="23622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itle 1">
            <a:extLst>
              <a:ext uri="{FF2B5EF4-FFF2-40B4-BE49-F238E27FC236}">
                <a16:creationId xmlns:a16="http://schemas.microsoft.com/office/drawing/2014/main" id="{395BCC07-EFDE-480A-8545-2BD3A3CCA4E7}"/>
              </a:ext>
            </a:extLst>
          </p:cNvPr>
          <p:cNvSpPr txBox="1">
            <a:spLocks/>
          </p:cNvSpPr>
          <p:nvPr/>
        </p:nvSpPr>
        <p:spPr>
          <a:xfrm>
            <a:off x="1958010" y="4828959"/>
            <a:ext cx="6728791" cy="8274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ZA" dirty="0"/>
              <a:t>Calculate the:  </a:t>
            </a:r>
          </a:p>
        </p:txBody>
      </p:sp>
      <p:graphicFrame>
        <p:nvGraphicFramePr>
          <p:cNvPr id="11" name="Object 7">
            <a:extLst>
              <a:ext uri="{FF2B5EF4-FFF2-40B4-BE49-F238E27FC236}">
                <a16:creationId xmlns:a16="http://schemas.microsoft.com/office/drawing/2014/main" id="{C8DD1DA9-B057-49B7-9352-E15F094B081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0514467"/>
              </p:ext>
            </p:extLst>
          </p:nvPr>
        </p:nvGraphicFramePr>
        <p:xfrm>
          <a:off x="3365503" y="2549525"/>
          <a:ext cx="4451350" cy="2068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928" name="Equation" r:id="rId7" imgW="1587240" imgH="736560" progId="Equation.DSMT4">
                  <p:embed/>
                </p:oleObj>
              </mc:Choice>
              <mc:Fallback>
                <p:oleObj name="Equation" r:id="rId7" imgW="1587240" imgH="736560" progId="Equation.DSMT4">
                  <p:embed/>
                  <p:pic>
                    <p:nvPicPr>
                      <p:cNvPr id="13" name="Object 7">
                        <a:extLst>
                          <a:ext uri="{FF2B5EF4-FFF2-40B4-BE49-F238E27FC236}">
                            <a16:creationId xmlns:a16="http://schemas.microsoft.com/office/drawing/2014/main" id="{2B2AEADD-B243-499F-B968-FE632B1A168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5503" y="2549525"/>
                        <a:ext cx="4451350" cy="2068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0874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dirty="0"/>
              <a:t>6. (Continued)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883323"/>
              </p:ext>
            </p:extLst>
          </p:nvPr>
        </p:nvGraphicFramePr>
        <p:xfrm>
          <a:off x="4860925" y="2637196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287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60925" y="2637196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1663568"/>
              </p:ext>
            </p:extLst>
          </p:nvPr>
        </p:nvGraphicFramePr>
        <p:xfrm>
          <a:off x="4460875" y="2627671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288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60875" y="2627671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CF99694-70D0-4949-B26E-3A19A3A2AF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6120449"/>
              </p:ext>
            </p:extLst>
          </p:nvPr>
        </p:nvGraphicFramePr>
        <p:xfrm>
          <a:off x="4460875" y="2627671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289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CF99694-70D0-4949-B26E-3A19A3A2AF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60875" y="2627671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le 1">
            <a:extLst>
              <a:ext uri="{FF2B5EF4-FFF2-40B4-BE49-F238E27FC236}">
                <a16:creationId xmlns:a16="http://schemas.microsoft.com/office/drawing/2014/main" id="{4D0088D6-7C2C-410F-B33D-2568C3603B57}"/>
              </a:ext>
            </a:extLst>
          </p:cNvPr>
          <p:cNvSpPr txBox="1">
            <a:spLocks/>
          </p:cNvSpPr>
          <p:nvPr/>
        </p:nvSpPr>
        <p:spPr>
          <a:xfrm>
            <a:off x="508000" y="1268413"/>
            <a:ext cx="7905750" cy="7327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ZA" sz="3200" dirty="0"/>
              <a:t>a) Belt speed in km/h</a:t>
            </a:r>
          </a:p>
        </p:txBody>
      </p:sp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9B5D727C-63C1-493D-8AA6-CC7E35EE96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0849090"/>
              </p:ext>
            </p:extLst>
          </p:nvPr>
        </p:nvGraphicFramePr>
        <p:xfrm>
          <a:off x="1736002" y="1874648"/>
          <a:ext cx="1988274" cy="5339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290" name="Equation" r:id="rId7" imgW="850680" imgH="228600" progId="Equation.DSMT4">
                  <p:embed/>
                </p:oleObj>
              </mc:Choice>
              <mc:Fallback>
                <p:oleObj name="Equation" r:id="rId7" imgW="850680" imgH="22860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9B5D727C-63C1-493D-8AA6-CC7E35EE96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736002" y="1874648"/>
                        <a:ext cx="1988274" cy="5339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9063F7E0-D38E-42C1-A316-6627B2422E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7824561"/>
              </p:ext>
            </p:extLst>
          </p:nvPr>
        </p:nvGraphicFramePr>
        <p:xfrm>
          <a:off x="1120119" y="2554788"/>
          <a:ext cx="2109788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291" name="Equation" r:id="rId9" imgW="850680" imgH="177480" progId="Equation.DSMT4">
                  <p:embed/>
                </p:oleObj>
              </mc:Choice>
              <mc:Fallback>
                <p:oleObj name="Equation" r:id="rId9" imgW="850680" imgH="177480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9063F7E0-D38E-42C1-A316-6627B2422E5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120119" y="2554788"/>
                        <a:ext cx="2109788" cy="441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A17342D8-D040-4848-8026-BA1E363CA38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6544268"/>
              </p:ext>
            </p:extLst>
          </p:nvPr>
        </p:nvGraphicFramePr>
        <p:xfrm>
          <a:off x="795823" y="3072656"/>
          <a:ext cx="2608262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292" name="Equation" r:id="rId11" imgW="1028520" imgH="393480" progId="Equation.DSMT4">
                  <p:embed/>
                </p:oleObj>
              </mc:Choice>
              <mc:Fallback>
                <p:oleObj name="Equation" r:id="rId11" imgW="1028520" imgH="393480" progId="Equation.DSMT4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A17342D8-D040-4848-8026-BA1E363CA3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95823" y="3072656"/>
                        <a:ext cx="2608262" cy="9985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CC218517-B122-404B-9CE6-046DD9B6AB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0079630"/>
              </p:ext>
            </p:extLst>
          </p:nvPr>
        </p:nvGraphicFramePr>
        <p:xfrm>
          <a:off x="4460875" y="2627671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293" name="Equation" r:id="rId13" imgW="914400" imgH="198720" progId="Equation.DSMT4">
                  <p:embed/>
                </p:oleObj>
              </mc:Choice>
              <mc:Fallback>
                <p:oleObj name="Equation" r:id="rId13" imgW="914400" imgH="19872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CC218517-B122-404B-9CE6-046DD9B6ABD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60875" y="2627671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74C99EC0-AFE5-40EA-87A0-D84207E2B04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6235112"/>
              </p:ext>
            </p:extLst>
          </p:nvPr>
        </p:nvGraphicFramePr>
        <p:xfrm>
          <a:off x="2030205" y="4190636"/>
          <a:ext cx="2084388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294" name="Equation" r:id="rId14" imgW="838080" imgH="203040" progId="Equation.DSMT4">
                  <p:embed/>
                </p:oleObj>
              </mc:Choice>
              <mc:Fallback>
                <p:oleObj name="Equation" r:id="rId14" imgW="838080" imgH="20304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9B5D727C-63C1-493D-8AA6-CC7E35EE96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030205" y="4190636"/>
                        <a:ext cx="2084388" cy="504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B2879A92-F214-41BD-9706-B7D794D9CC0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8760055"/>
              </p:ext>
            </p:extLst>
          </p:nvPr>
        </p:nvGraphicFramePr>
        <p:xfrm>
          <a:off x="1983443" y="4792849"/>
          <a:ext cx="2652713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295" name="Equation" r:id="rId16" imgW="1066680" imgH="393480" progId="Equation.DSMT4">
                  <p:embed/>
                </p:oleObj>
              </mc:Choice>
              <mc:Fallback>
                <p:oleObj name="Equation" r:id="rId16" imgW="1066680" imgH="39348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9B5D727C-63C1-493D-8AA6-CC7E35EE96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983443" y="4792849"/>
                        <a:ext cx="2652713" cy="977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2D8F2D7E-FB44-44A3-99D2-9456C7F8274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5429155"/>
              </p:ext>
            </p:extLst>
          </p:nvPr>
        </p:nvGraphicFramePr>
        <p:xfrm>
          <a:off x="1961667" y="5851885"/>
          <a:ext cx="2398712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296" name="Equation" r:id="rId18" imgW="965160" imgH="203040" progId="Equation.DSMT4">
                  <p:embed/>
                </p:oleObj>
              </mc:Choice>
              <mc:Fallback>
                <p:oleObj name="Equation" r:id="rId18" imgW="965160" imgH="20304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B2879A92-F214-41BD-9706-B7D794D9CC0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961667" y="5851885"/>
                        <a:ext cx="2398712" cy="504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1BF011FB-2807-490C-ABAF-D44E2C0FCB0E}"/>
              </a:ext>
            </a:extLst>
          </p:cNvPr>
          <p:cNvSpPr txBox="1"/>
          <p:nvPr/>
        </p:nvSpPr>
        <p:spPr>
          <a:xfrm>
            <a:off x="4238590" y="2495529"/>
            <a:ext cx="2652713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ZA" sz="2700" dirty="0">
                <a:solidFill>
                  <a:srgbClr val="59991F"/>
                </a:solidFill>
              </a:rPr>
              <a:t>[3 kW = 3000 W]</a:t>
            </a:r>
          </a:p>
        </p:txBody>
      </p:sp>
    </p:spTree>
    <p:extLst>
      <p:ext uri="{BB962C8B-B14F-4D97-AF65-F5344CB8AC3E}">
        <p14:creationId xmlns:p14="http://schemas.microsoft.com/office/powerpoint/2010/main" val="1211697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Presentation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19654</TotalTime>
  <Words>805</Words>
  <Application>Microsoft Office PowerPoint</Application>
  <PresentationFormat>Widescreen</PresentationFormat>
  <Paragraphs>76</Paragraphs>
  <Slides>46</Slides>
  <Notes>0</Notes>
  <HiddenSlides>0</HiddenSlides>
  <MMClips>3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1" baseType="lpstr">
      <vt:lpstr>Arial</vt:lpstr>
      <vt:lpstr>Arial Narrow</vt:lpstr>
      <vt:lpstr>Calibri</vt:lpstr>
      <vt:lpstr>Presentation2</vt:lpstr>
      <vt:lpstr>Equation</vt:lpstr>
      <vt:lpstr>Engineering Science</vt:lpstr>
      <vt:lpstr>Mechanical drives and lifting machines</vt:lpstr>
      <vt:lpstr>3. An effort of 40 N is required to lift a load of 140 N. The load distance of the lifting device is 25 m and the effort distance is 115 m.</vt:lpstr>
      <vt:lpstr>3. (Continued)</vt:lpstr>
      <vt:lpstr>3. (Continued)</vt:lpstr>
      <vt:lpstr>3. (Continued)</vt:lpstr>
      <vt:lpstr>PowerPoint Presentation</vt:lpstr>
      <vt:lpstr>6. The power transmitted by a belt drive is 3 kW. The effective force in the belt is 220 N and the force in the slack side is 100 N.</vt:lpstr>
      <vt:lpstr>6. (Continued)</vt:lpstr>
      <vt:lpstr>6. (Continued)</vt:lpstr>
      <vt:lpstr>6. (Continued)</vt:lpstr>
      <vt:lpstr>PowerPoint Presentation</vt:lpstr>
      <vt:lpstr>8. In a gear system, gear A rotates at 8 r/s. The number of teeth on gear A is 30 and it meshes with gear B with 90 teeth. Gear B is fixed on an intermediate shaft and gear C is also fixed to this shaft. Gear C drives gear D which rotates at 120 r/min. Gear D has 100 teeth.</vt:lpstr>
      <vt:lpstr>8. (Continued)</vt:lpstr>
      <vt:lpstr>8. (Continued). Calculate the:</vt:lpstr>
      <vt:lpstr>8. (Continued)</vt:lpstr>
      <vt:lpstr>8. (Continued)</vt:lpstr>
      <vt:lpstr>8. (Continued)</vt:lpstr>
      <vt:lpstr>10. In a three-speed bicycle the driver gear has 50 teeth and the pedals are fixed to it. Three driven gears are fixed to the rear wheel’s axle. Driven gear 1 has 40 teeth and driven gear 2 has 15 teeth. The average (constant) rotational frequency of the driver gear is 3 r/s and the speed of the bicycle in first gear is 25 km/h. </vt:lpstr>
      <vt:lpstr>10. (Continued)</vt:lpstr>
      <vt:lpstr>10. (Continued) Calculate the:</vt:lpstr>
      <vt:lpstr>10. (Continued) Calculate the:</vt:lpstr>
      <vt:lpstr>10. (Continued) Calculate the:</vt:lpstr>
      <vt:lpstr>10c) (Continued)</vt:lpstr>
      <vt:lpstr>10. (Continued) Calculate the:</vt:lpstr>
      <vt:lpstr>10d) (Continued)</vt:lpstr>
      <vt:lpstr>10d) (Continued)</vt:lpstr>
      <vt:lpstr>PowerPoint Presentation</vt:lpstr>
      <vt:lpstr>11. The diameters of the axles of a differential wheel-and-axle lifting machine are 320 mm and 280 mm. The mechanical advantage of the machine is 9 and the efficiency of the machine is 45%. If a load of 80 kg is hoisted, calculate the following.</vt:lpstr>
      <vt:lpstr>11. (Continued)</vt:lpstr>
      <vt:lpstr>11. (Continued)</vt:lpstr>
      <vt:lpstr>11. (Continued)</vt:lpstr>
      <vt:lpstr>11b) (Continued)</vt:lpstr>
      <vt:lpstr>11. (Continued)</vt:lpstr>
      <vt:lpstr>11c) (Continued)</vt:lpstr>
      <vt:lpstr>11. (Continued)</vt:lpstr>
      <vt:lpstr>12. The big pulley of a Weston differential pulley is 220 mm and the diameter of the smaller pulley is 160 mm. An effort of 50 N is required to hoist a load of 300 N.</vt:lpstr>
      <vt:lpstr>12. (Continued)</vt:lpstr>
      <vt:lpstr>12. (Continued)</vt:lpstr>
      <vt:lpstr>13. A flat circular plate has a diameter of 80 mm and lies at the bottom of a dam in which the water is 3 m deep.</vt:lpstr>
      <vt:lpstr>13 (Continued)</vt:lpstr>
      <vt:lpstr>13. (Continued)</vt:lpstr>
      <vt:lpstr>13. (Continued)</vt:lpstr>
      <vt:lpstr>14. Calculate the absolute pressure if a pressure gauge registers 320 kPa at normal temperature and pressure (NTP)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Leanne Storer</dc:creator>
  <cp:lastModifiedBy>Dinky Gschliesser</cp:lastModifiedBy>
  <cp:revision>235</cp:revision>
  <dcterms:created xsi:type="dcterms:W3CDTF">2017-08-15T07:49:10Z</dcterms:created>
  <dcterms:modified xsi:type="dcterms:W3CDTF">2019-03-25T06:35:54Z</dcterms:modified>
</cp:coreProperties>
</file>