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42" r:id="rId4"/>
    <p:sldId id="301" r:id="rId5"/>
    <p:sldId id="331" r:id="rId6"/>
    <p:sldId id="300" r:id="rId7"/>
    <p:sldId id="304" r:id="rId8"/>
    <p:sldId id="303" r:id="rId9"/>
    <p:sldId id="330" r:id="rId10"/>
    <p:sldId id="341" r:id="rId11"/>
    <p:sldId id="305" r:id="rId12"/>
    <p:sldId id="337" r:id="rId13"/>
    <p:sldId id="307" r:id="rId14"/>
    <p:sldId id="308" r:id="rId15"/>
    <p:sldId id="332" r:id="rId16"/>
    <p:sldId id="309" r:id="rId17"/>
    <p:sldId id="333" r:id="rId18"/>
    <p:sldId id="310" r:id="rId19"/>
    <p:sldId id="334" r:id="rId20"/>
    <p:sldId id="311" r:id="rId21"/>
    <p:sldId id="335" r:id="rId22"/>
    <p:sldId id="312" r:id="rId23"/>
    <p:sldId id="313" r:id="rId24"/>
    <p:sldId id="314" r:id="rId25"/>
    <p:sldId id="315" r:id="rId26"/>
    <p:sldId id="316" r:id="rId27"/>
    <p:sldId id="317" r:id="rId28"/>
    <p:sldId id="338" r:id="rId29"/>
    <p:sldId id="336" r:id="rId30"/>
    <p:sldId id="319" r:id="rId31"/>
    <p:sldId id="320" r:id="rId32"/>
    <p:sldId id="339" r:id="rId33"/>
    <p:sldId id="321" r:id="rId34"/>
    <p:sldId id="322" r:id="rId35"/>
    <p:sldId id="323" r:id="rId36"/>
    <p:sldId id="340" r:id="rId37"/>
    <p:sldId id="324" r:id="rId38"/>
    <p:sldId id="344" r:id="rId39"/>
    <p:sldId id="325" r:id="rId40"/>
    <p:sldId id="326" r:id="rId41"/>
    <p:sldId id="327" r:id="rId42"/>
    <p:sldId id="328" r:id="rId43"/>
    <p:sldId id="329" r:id="rId44"/>
    <p:sldId id="258" r:id="rId45"/>
    <p:sldId id="28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ky" initials="R" lastIdx="5" clrIdx="0">
    <p:extLst>
      <p:ext uri="{19B8F6BF-5375-455C-9EA6-DF929625EA0E}">
        <p15:presenceInfo xmlns:p15="http://schemas.microsoft.com/office/powerpoint/2012/main" userId="Rick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991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10.wmf"/><Relationship Id="rId4" Type="http://schemas.openxmlformats.org/officeDocument/2006/relationships/image" Target="../media/image4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10.wmf"/><Relationship Id="rId6" Type="http://schemas.openxmlformats.org/officeDocument/2006/relationships/image" Target="../media/image44.wmf"/><Relationship Id="rId5" Type="http://schemas.openxmlformats.org/officeDocument/2006/relationships/image" Target="../media/image12.wmf"/><Relationship Id="rId4" Type="http://schemas.openxmlformats.org/officeDocument/2006/relationships/image" Target="../media/image4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10.wmf"/><Relationship Id="rId6" Type="http://schemas.openxmlformats.org/officeDocument/2006/relationships/image" Target="../media/image36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10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7" Type="http://schemas.openxmlformats.org/officeDocument/2006/relationships/image" Target="../media/image58.wmf"/><Relationship Id="rId2" Type="http://schemas.openxmlformats.org/officeDocument/2006/relationships/image" Target="../media/image54.wmf"/><Relationship Id="rId1" Type="http://schemas.openxmlformats.org/officeDocument/2006/relationships/image" Target="../media/image10.wmf"/><Relationship Id="rId6" Type="http://schemas.openxmlformats.org/officeDocument/2006/relationships/image" Target="../media/image36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10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10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10.w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0.wmf"/><Relationship Id="rId4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10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image" Target="../media/image10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Relationship Id="rId9" Type="http://schemas.openxmlformats.org/officeDocument/2006/relationships/image" Target="../media/image8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10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10.wmf"/></Relationships>
</file>

<file path=ppt/drawings/_rels/vmlDrawing26.v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image" Target="../media/image92.wmf"/><Relationship Id="rId7" Type="http://schemas.openxmlformats.org/officeDocument/2006/relationships/image" Target="../media/image96.wmf"/><Relationship Id="rId2" Type="http://schemas.openxmlformats.org/officeDocument/2006/relationships/image" Target="../media/image91.wmf"/><Relationship Id="rId1" Type="http://schemas.openxmlformats.org/officeDocument/2006/relationships/image" Target="../media/image10.wmf"/><Relationship Id="rId6" Type="http://schemas.openxmlformats.org/officeDocument/2006/relationships/image" Target="../media/image95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Relationship Id="rId9" Type="http://schemas.openxmlformats.org/officeDocument/2006/relationships/image" Target="../media/image98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10.wmf"/><Relationship Id="rId4" Type="http://schemas.openxmlformats.org/officeDocument/2006/relationships/image" Target="../media/image101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102.wmf"/><Relationship Id="rId1" Type="http://schemas.openxmlformats.org/officeDocument/2006/relationships/image" Target="../media/image10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.wmf"/><Relationship Id="rId6" Type="http://schemas.openxmlformats.org/officeDocument/2006/relationships/image" Target="../media/image107.wmf"/><Relationship Id="rId5" Type="http://schemas.openxmlformats.org/officeDocument/2006/relationships/image" Target="../media/image106.wmf"/><Relationship Id="rId4" Type="http://schemas.openxmlformats.org/officeDocument/2006/relationships/image" Target="../media/image10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0.wmf"/><Relationship Id="rId1" Type="http://schemas.openxmlformats.org/officeDocument/2006/relationships/image" Target="../media/image15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3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image" Target="../media/image109.wmf"/><Relationship Id="rId7" Type="http://schemas.openxmlformats.org/officeDocument/2006/relationships/image" Target="../media/image113.wmf"/><Relationship Id="rId2" Type="http://schemas.openxmlformats.org/officeDocument/2006/relationships/image" Target="../media/image108.wmf"/><Relationship Id="rId1" Type="http://schemas.openxmlformats.org/officeDocument/2006/relationships/image" Target="../media/image10.wmf"/><Relationship Id="rId6" Type="http://schemas.openxmlformats.org/officeDocument/2006/relationships/image" Target="../media/image112.wmf"/><Relationship Id="rId5" Type="http://schemas.openxmlformats.org/officeDocument/2006/relationships/image" Target="../media/image111.wmf"/><Relationship Id="rId10" Type="http://schemas.openxmlformats.org/officeDocument/2006/relationships/image" Target="../media/image116.wmf"/><Relationship Id="rId4" Type="http://schemas.openxmlformats.org/officeDocument/2006/relationships/image" Target="../media/image110.wmf"/><Relationship Id="rId9" Type="http://schemas.openxmlformats.org/officeDocument/2006/relationships/image" Target="../media/image115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0.wmf"/><Relationship Id="rId4" Type="http://schemas.openxmlformats.org/officeDocument/2006/relationships/image" Target="../media/image119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0.wmf"/><Relationship Id="rId6" Type="http://schemas.openxmlformats.org/officeDocument/2006/relationships/image" Target="../media/image36.wmf"/><Relationship Id="rId5" Type="http://schemas.openxmlformats.org/officeDocument/2006/relationships/image" Target="../media/image123.wmf"/><Relationship Id="rId4" Type="http://schemas.openxmlformats.org/officeDocument/2006/relationships/image" Target="../media/image122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0.wmf"/><Relationship Id="rId4" Type="http://schemas.openxmlformats.org/officeDocument/2006/relationships/image" Target="../media/image126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image" Target="../media/image10.wmf"/><Relationship Id="rId6" Type="http://schemas.openxmlformats.org/officeDocument/2006/relationships/image" Target="../media/image114.wmf"/><Relationship Id="rId5" Type="http://schemas.openxmlformats.org/officeDocument/2006/relationships/image" Target="../media/image130.wmf"/><Relationship Id="rId4" Type="http://schemas.openxmlformats.org/officeDocument/2006/relationships/image" Target="../media/image129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image" Target="../media/image10.wmf"/><Relationship Id="rId4" Type="http://schemas.openxmlformats.org/officeDocument/2006/relationships/image" Target="../media/image134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0.wmf"/><Relationship Id="rId4" Type="http://schemas.openxmlformats.org/officeDocument/2006/relationships/image" Target="../media/image138.w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wmf"/><Relationship Id="rId1" Type="http://schemas.openxmlformats.org/officeDocument/2006/relationships/image" Target="../media/image10.wmf"/><Relationship Id="rId4" Type="http://schemas.openxmlformats.org/officeDocument/2006/relationships/image" Target="../media/image141.w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image" Target="../media/image10.wmf"/><Relationship Id="rId4" Type="http://schemas.openxmlformats.org/officeDocument/2006/relationships/image" Target="../media/image14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0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10.wmf"/><Relationship Id="rId4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10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1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10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1" y="2497069"/>
            <a:ext cx="10553699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1" y="4689679"/>
            <a:ext cx="10553699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1445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" action="ppaction://hlinkshowjump?jump=lastslide"/>
              </a:rPr>
              <a:t>*see</a:t>
            </a:r>
            <a:r>
              <a:rPr lang="en-US" sz="1800" baseline="0" dirty="0">
                <a:hlinkClick r:id="" action="ppaction://hlinkshowjump?jump=lastslide"/>
              </a:rPr>
              <a:t> terms and conditions</a:t>
            </a:r>
            <a:endParaRPr lang="en-GB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EB7E0A-49BA-41BC-A2DA-E10948D0F828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33" y="484880"/>
            <a:ext cx="1414333" cy="12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96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40568"/>
            <a:ext cx="10547351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1" y="4323751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DD58D-F052-4915-87D6-E1A00D5C7589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3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93577"/>
            <a:ext cx="10547351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0" y="4325335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D11D1-3814-43C0-A8A3-2E191BB2F9C0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01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1619" y="4455680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349" y="2064548"/>
            <a:ext cx="105238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619" y="573886"/>
            <a:ext cx="2005200" cy="2941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62F71E-335C-48DA-B019-F47923069487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5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14154" y="3951325"/>
            <a:ext cx="10735733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Assessment activity number</a:t>
            </a:r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4154" y="534129"/>
            <a:ext cx="2005200" cy="3065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67A00-3929-4F60-9A8F-77C3ABD7DC3C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73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26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3262C-B233-43D4-B2B8-E2921268C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613A5-C7FE-434B-B2BC-E357F0B4A0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238250"/>
            <a:ext cx="10541000" cy="50053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6308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72738" y="4609451"/>
            <a:ext cx="45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79460" y="2052617"/>
            <a:ext cx="8280719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19142" y="2839069"/>
            <a:ext cx="6801354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C87E37-9F11-49FF-8008-A16CEB926B8E}"/>
              </a:ext>
            </a:extLst>
          </p:cNvPr>
          <p:cNvSpPr txBox="1"/>
          <p:nvPr userDrawn="1"/>
        </p:nvSpPr>
        <p:spPr>
          <a:xfrm>
            <a:off x="478148" y="5686356"/>
            <a:ext cx="587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ZA" sz="1600" b="1" dirty="0"/>
              <a:t>© Troupant publishers (Pty) Ltd, 2019</a:t>
            </a:r>
          </a:p>
          <a:p>
            <a:pPr>
              <a:lnSpc>
                <a:spcPct val="100000"/>
              </a:lnSpc>
            </a:pPr>
            <a:r>
              <a:rPr lang="en-ZA" sz="1600" b="1" dirty="0"/>
              <a:t>Selected images used under licence from Shutterstock.com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D5A9B-17C7-4B5E-8AB8-003B04923535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33" y="484880"/>
            <a:ext cx="1414333" cy="12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365127"/>
            <a:ext cx="1054100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1285875"/>
            <a:ext cx="1054100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72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12192000" cy="54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98541" y="6324600"/>
            <a:ext cx="3693459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600" b="1" dirty="0">
                <a:solidFill>
                  <a:prstClr val="white"/>
                </a:solidFill>
                <a:latin typeface="Arial Narrow" panose="020B0606020202030204" pitchFamily="34" charset="0"/>
              </a:rPr>
              <a:t>TVET</a:t>
            </a:r>
            <a:r>
              <a:rPr lang="en-US" sz="2600" b="1" baseline="0" dirty="0">
                <a:solidFill>
                  <a:prstClr val="white"/>
                </a:solidFill>
                <a:latin typeface="Arial Narrow" panose="020B0606020202030204" pitchFamily="34" charset="0"/>
              </a:rPr>
              <a:t> FIRST NATED</a:t>
            </a:r>
            <a:endParaRPr lang="en-GB" sz="26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45" y="5441221"/>
            <a:ext cx="3396156" cy="419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5577437"/>
            <a:ext cx="720001" cy="72514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2738" y="6371016"/>
            <a:ext cx="45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Engineering Science N2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101458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83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Relationship Id="rId9" Type="http://schemas.openxmlformats.org/officeDocument/2006/relationships/image" Target="../media/image3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28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4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3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9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30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3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4.wmf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36.bin"/><Relationship Id="rId10" Type="http://schemas.openxmlformats.org/officeDocument/2006/relationships/image" Target="../media/image42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1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40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wmf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46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4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4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0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5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13" Type="http://schemas.openxmlformats.org/officeDocument/2006/relationships/oleObject" Target="../embeddings/oleObject48.bin"/><Relationship Id="rId18" Type="http://schemas.openxmlformats.org/officeDocument/2006/relationships/image" Target="../media/image5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wmf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55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5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53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3.wmf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54.bin"/><Relationship Id="rId10" Type="http://schemas.openxmlformats.org/officeDocument/2006/relationships/image" Target="../media/image60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62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58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6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57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5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56.bin"/><Relationship Id="rId14" Type="http://schemas.openxmlformats.org/officeDocument/2006/relationships/image" Target="../media/image6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62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7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1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9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60.bin"/><Relationship Id="rId14" Type="http://schemas.openxmlformats.org/officeDocument/2006/relationships/image" Target="../media/image7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6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63.bin"/><Relationship Id="rId12" Type="http://schemas.openxmlformats.org/officeDocument/2006/relationships/image" Target="../media/image74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6.wmf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67.bin"/><Relationship Id="rId10" Type="http://schemas.openxmlformats.org/officeDocument/2006/relationships/image" Target="../media/image7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64.bin"/><Relationship Id="rId14" Type="http://schemas.openxmlformats.org/officeDocument/2006/relationships/image" Target="../media/image7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71.bin"/><Relationship Id="rId18" Type="http://schemas.openxmlformats.org/officeDocument/2006/relationships/image" Target="../media/image82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75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79.wmf"/><Relationship Id="rId17" Type="http://schemas.openxmlformats.org/officeDocument/2006/relationships/oleObject" Target="../embeddings/oleObject7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1.wmf"/><Relationship Id="rId20" Type="http://schemas.openxmlformats.org/officeDocument/2006/relationships/image" Target="../media/image83.wmf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2.bin"/><Relationship Id="rId10" Type="http://schemas.openxmlformats.org/officeDocument/2006/relationships/image" Target="../media/image78.wmf"/><Relationship Id="rId19" Type="http://schemas.openxmlformats.org/officeDocument/2006/relationships/oleObject" Target="../embeddings/oleObject74.bin"/><Relationship Id="rId4" Type="http://schemas.openxmlformats.org/officeDocument/2006/relationships/image" Target="../media/image10.wmf"/><Relationship Id="rId9" Type="http://schemas.openxmlformats.org/officeDocument/2006/relationships/oleObject" Target="../embeddings/oleObject69.bin"/><Relationship Id="rId14" Type="http://schemas.openxmlformats.org/officeDocument/2006/relationships/image" Target="../media/image80.wmf"/><Relationship Id="rId22" Type="http://schemas.openxmlformats.org/officeDocument/2006/relationships/image" Target="../media/image8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79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76.bin"/><Relationship Id="rId12" Type="http://schemas.openxmlformats.org/officeDocument/2006/relationships/image" Target="../media/image8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8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7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77.bin"/><Relationship Id="rId14" Type="http://schemas.openxmlformats.org/officeDocument/2006/relationships/image" Target="../media/image89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oleObject" Target="../embeddings/oleObject84.bin"/><Relationship Id="rId18" Type="http://schemas.openxmlformats.org/officeDocument/2006/relationships/image" Target="../media/image96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88.bin"/><Relationship Id="rId7" Type="http://schemas.openxmlformats.org/officeDocument/2006/relationships/oleObject" Target="../embeddings/oleObject81.bin"/><Relationship Id="rId12" Type="http://schemas.openxmlformats.org/officeDocument/2006/relationships/image" Target="../media/image93.wmf"/><Relationship Id="rId17" Type="http://schemas.openxmlformats.org/officeDocument/2006/relationships/oleObject" Target="../embeddings/oleObject8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5.wmf"/><Relationship Id="rId20" Type="http://schemas.openxmlformats.org/officeDocument/2006/relationships/image" Target="../media/image97.wmf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3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85.bin"/><Relationship Id="rId10" Type="http://schemas.openxmlformats.org/officeDocument/2006/relationships/image" Target="../media/image92.wmf"/><Relationship Id="rId19" Type="http://schemas.openxmlformats.org/officeDocument/2006/relationships/oleObject" Target="../embeddings/oleObject87.bin"/><Relationship Id="rId4" Type="http://schemas.openxmlformats.org/officeDocument/2006/relationships/image" Target="../media/image10.wmf"/><Relationship Id="rId9" Type="http://schemas.openxmlformats.org/officeDocument/2006/relationships/oleObject" Target="../embeddings/oleObject82.bin"/><Relationship Id="rId14" Type="http://schemas.openxmlformats.org/officeDocument/2006/relationships/image" Target="../media/image94.wmf"/><Relationship Id="rId22" Type="http://schemas.openxmlformats.org/officeDocument/2006/relationships/image" Target="../media/image9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89.bin"/><Relationship Id="rId12" Type="http://schemas.openxmlformats.org/officeDocument/2006/relationships/image" Target="../media/image10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91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0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90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9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6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28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13" Type="http://schemas.openxmlformats.org/officeDocument/2006/relationships/oleObject" Target="../embeddings/oleObject9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93.bin"/><Relationship Id="rId12" Type="http://schemas.openxmlformats.org/officeDocument/2006/relationships/image" Target="../media/image105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7.wmf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9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97.bin"/><Relationship Id="rId10" Type="http://schemas.openxmlformats.org/officeDocument/2006/relationships/image" Target="../media/image104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94.bin"/><Relationship Id="rId14" Type="http://schemas.openxmlformats.org/officeDocument/2006/relationships/image" Target="../media/image106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13" Type="http://schemas.openxmlformats.org/officeDocument/2006/relationships/oleObject" Target="../embeddings/oleObject101.bin"/><Relationship Id="rId18" Type="http://schemas.openxmlformats.org/officeDocument/2006/relationships/image" Target="../media/image113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05.bin"/><Relationship Id="rId7" Type="http://schemas.openxmlformats.org/officeDocument/2006/relationships/oleObject" Target="../embeddings/oleObject98.bin"/><Relationship Id="rId12" Type="http://schemas.openxmlformats.org/officeDocument/2006/relationships/image" Target="../media/image110.wmf"/><Relationship Id="rId17" Type="http://schemas.openxmlformats.org/officeDocument/2006/relationships/oleObject" Target="../embeddings/oleObject10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2.wmf"/><Relationship Id="rId20" Type="http://schemas.openxmlformats.org/officeDocument/2006/relationships/image" Target="../media/image114.wmf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100.bin"/><Relationship Id="rId24" Type="http://schemas.openxmlformats.org/officeDocument/2006/relationships/image" Target="../media/image116.w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02.bin"/><Relationship Id="rId23" Type="http://schemas.openxmlformats.org/officeDocument/2006/relationships/oleObject" Target="../embeddings/oleObject106.bin"/><Relationship Id="rId10" Type="http://schemas.openxmlformats.org/officeDocument/2006/relationships/image" Target="../media/image109.wmf"/><Relationship Id="rId19" Type="http://schemas.openxmlformats.org/officeDocument/2006/relationships/oleObject" Target="../embeddings/oleObject104.bin"/><Relationship Id="rId4" Type="http://schemas.openxmlformats.org/officeDocument/2006/relationships/image" Target="../media/image10.wmf"/><Relationship Id="rId9" Type="http://schemas.openxmlformats.org/officeDocument/2006/relationships/oleObject" Target="../embeddings/oleObject99.bin"/><Relationship Id="rId14" Type="http://schemas.openxmlformats.org/officeDocument/2006/relationships/image" Target="../media/image111.wmf"/><Relationship Id="rId22" Type="http://schemas.openxmlformats.org/officeDocument/2006/relationships/image" Target="../media/image115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107.bin"/><Relationship Id="rId12" Type="http://schemas.openxmlformats.org/officeDocument/2006/relationships/image" Target="../media/image1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109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8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08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1.bin"/><Relationship Id="rId13" Type="http://schemas.openxmlformats.org/officeDocument/2006/relationships/image" Target="../media/image123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120.wmf"/><Relationship Id="rId12" Type="http://schemas.openxmlformats.org/officeDocument/2006/relationships/oleObject" Target="../embeddings/oleObject1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110.bin"/><Relationship Id="rId11" Type="http://schemas.openxmlformats.org/officeDocument/2006/relationships/image" Target="../media/image122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112.bin"/><Relationship Id="rId4" Type="http://schemas.openxmlformats.org/officeDocument/2006/relationships/image" Target="../media/image10.wmf"/><Relationship Id="rId9" Type="http://schemas.openxmlformats.org/officeDocument/2006/relationships/image" Target="../media/image121.wmf"/><Relationship Id="rId14" Type="http://schemas.openxmlformats.org/officeDocument/2006/relationships/oleObject" Target="../embeddings/oleObject28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5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114.bin"/><Relationship Id="rId11" Type="http://schemas.openxmlformats.org/officeDocument/2006/relationships/image" Target="../media/image126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116.bin"/><Relationship Id="rId4" Type="http://schemas.openxmlformats.org/officeDocument/2006/relationships/image" Target="../media/image10.wmf"/><Relationship Id="rId9" Type="http://schemas.openxmlformats.org/officeDocument/2006/relationships/image" Target="../media/image125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13" Type="http://schemas.openxmlformats.org/officeDocument/2006/relationships/oleObject" Target="../embeddings/oleObject121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118.bin"/><Relationship Id="rId12" Type="http://schemas.openxmlformats.org/officeDocument/2006/relationships/image" Target="../media/image13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27.wmf"/><Relationship Id="rId11" Type="http://schemas.openxmlformats.org/officeDocument/2006/relationships/oleObject" Target="../embeddings/oleObject120.bin"/><Relationship Id="rId5" Type="http://schemas.openxmlformats.org/officeDocument/2006/relationships/oleObject" Target="../embeddings/oleObject117.bin"/><Relationship Id="rId10" Type="http://schemas.openxmlformats.org/officeDocument/2006/relationships/image" Target="../media/image129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19.bin"/><Relationship Id="rId14" Type="http://schemas.openxmlformats.org/officeDocument/2006/relationships/image" Target="../media/image11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jpg"/><Relationship Id="rId4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1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32.wmf"/><Relationship Id="rId5" Type="http://schemas.openxmlformats.org/officeDocument/2006/relationships/oleObject" Target="../embeddings/oleObject122.bin"/><Relationship Id="rId10" Type="http://schemas.openxmlformats.org/officeDocument/2006/relationships/image" Target="../media/image134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2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35.png"/><Relationship Id="rId4" Type="http://schemas.openxmlformats.org/officeDocument/2006/relationships/image" Target="../media/image10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1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36.wmf"/><Relationship Id="rId5" Type="http://schemas.openxmlformats.org/officeDocument/2006/relationships/oleObject" Target="../embeddings/oleObject125.bin"/><Relationship Id="rId10" Type="http://schemas.openxmlformats.org/officeDocument/2006/relationships/image" Target="../media/image138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27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1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39.wmf"/><Relationship Id="rId5" Type="http://schemas.openxmlformats.org/officeDocument/2006/relationships/oleObject" Target="../embeddings/oleObject128.bin"/><Relationship Id="rId10" Type="http://schemas.openxmlformats.org/officeDocument/2006/relationships/image" Target="../media/image141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30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1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42.wmf"/><Relationship Id="rId5" Type="http://schemas.openxmlformats.org/officeDocument/2006/relationships/oleObject" Target="../embeddings/oleObject131.bin"/><Relationship Id="rId10" Type="http://schemas.openxmlformats.org/officeDocument/2006/relationships/image" Target="../media/image144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33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6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20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5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30.w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9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10.wmf"/><Relationship Id="rId9" Type="http://schemas.openxmlformats.org/officeDocument/2006/relationships/image" Target="../media/image2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Engineering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25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2c)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261361"/>
              </p:ext>
            </p:extLst>
          </p:nvPr>
        </p:nvGraphicFramePr>
        <p:xfrm>
          <a:off x="3831878" y="3251199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14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31878" y="3251199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944584"/>
              </p:ext>
            </p:extLst>
          </p:nvPr>
        </p:nvGraphicFramePr>
        <p:xfrm>
          <a:off x="3431828" y="324167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1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31828" y="324167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17342D8-D040-4848-8026-BA1E363CA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172634"/>
              </p:ext>
            </p:extLst>
          </p:nvPr>
        </p:nvGraphicFramePr>
        <p:xfrm>
          <a:off x="508001" y="2363718"/>
          <a:ext cx="4074180" cy="1065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16" name="Equation" r:id="rId6" imgW="1650960" imgH="431640" progId="Equation.DSMT4">
                  <p:embed/>
                </p:oleObj>
              </mc:Choice>
              <mc:Fallback>
                <p:oleObj name="Equation" r:id="rId6" imgW="1650960" imgH="43164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17342D8-D040-4848-8026-BA1E363CA3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8001" y="2363718"/>
                        <a:ext cx="4074180" cy="1065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4603172-E245-4B11-85E1-6015C7353D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566376"/>
              </p:ext>
            </p:extLst>
          </p:nvPr>
        </p:nvGraphicFramePr>
        <p:xfrm>
          <a:off x="508002" y="3635926"/>
          <a:ext cx="837339" cy="433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17" name="Equation" r:id="rId8" imgW="342720" imgH="177480" progId="Equation.DSMT4">
                  <p:embed/>
                </p:oleObj>
              </mc:Choice>
              <mc:Fallback>
                <p:oleObj name="Equation" r:id="rId8" imgW="342720" imgH="177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4603172-E245-4B11-85E1-6015C7353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8002" y="3635926"/>
                        <a:ext cx="837339" cy="433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14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49763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3. A cable is 200 m long and its mass per unit length is 2,5 kg/m. The cable is hoisted at a constant speed of 10 m/s and the efficiency of the lifting device is 50%.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94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9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96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4455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275141"/>
              </p:ext>
            </p:extLst>
          </p:nvPr>
        </p:nvGraphicFramePr>
        <p:xfrm>
          <a:off x="4921249" y="2519478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80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249" y="2519478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259130"/>
              </p:ext>
            </p:extLst>
          </p:nvPr>
        </p:nvGraphicFramePr>
        <p:xfrm>
          <a:off x="4521199" y="250995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81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199" y="250995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377250"/>
              </p:ext>
            </p:extLst>
          </p:nvPr>
        </p:nvGraphicFramePr>
        <p:xfrm>
          <a:off x="4521199" y="250995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82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1199" y="250995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1238250"/>
            <a:ext cx="10541000" cy="1087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Draw the force–distance graph of the work done to hoist the cable.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063F7E0-D38E-42C1-A316-6627B2422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136324"/>
              </p:ext>
            </p:extLst>
          </p:nvPr>
        </p:nvGraphicFramePr>
        <p:xfrm>
          <a:off x="3249750" y="3145299"/>
          <a:ext cx="280352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83" name="Equation" r:id="rId7" imgW="1130040" imgH="203040" progId="Equation.DSMT4">
                  <p:embed/>
                </p:oleObj>
              </mc:Choice>
              <mc:Fallback>
                <p:oleObj name="Equation" r:id="rId7" imgW="113004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49750" y="3145299"/>
                        <a:ext cx="2803525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17342D8-D040-4848-8026-BA1E363CA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463222"/>
              </p:ext>
            </p:extLst>
          </p:nvPr>
        </p:nvGraphicFramePr>
        <p:xfrm>
          <a:off x="3272873" y="3705285"/>
          <a:ext cx="16351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84" name="Equation" r:id="rId9" imgW="672840" imgH="177480" progId="Equation.DSMT4">
                  <p:embed/>
                </p:oleObj>
              </mc:Choice>
              <mc:Fallback>
                <p:oleObj name="Equation" r:id="rId9" imgW="672840" imgH="177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17342D8-D040-4848-8026-BA1E363CA3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72873" y="3705285"/>
                        <a:ext cx="1635125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67B7402-018C-43CC-A821-040C73A1E7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827102"/>
              </p:ext>
            </p:extLst>
          </p:nvPr>
        </p:nvGraphicFramePr>
        <p:xfrm>
          <a:off x="760275" y="2490145"/>
          <a:ext cx="6454775" cy="56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85" name="Equation" r:id="rId11" imgW="2603160" imgH="228600" progId="Equation.DSMT4">
                  <p:embed/>
                </p:oleObj>
              </mc:Choice>
              <mc:Fallback>
                <p:oleObj name="Equation" r:id="rId11" imgW="260316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67B7402-018C-43CC-A821-040C73A1E7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0275" y="2490145"/>
                        <a:ext cx="6454775" cy="56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E76B4F44-066A-404A-A59A-59452F194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3. (Continued)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9999AE2-A97B-4602-9892-1B58BEDEF3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588611"/>
              </p:ext>
            </p:extLst>
          </p:nvPr>
        </p:nvGraphicFramePr>
        <p:xfrm>
          <a:off x="3249750" y="4308523"/>
          <a:ext cx="19510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86" name="Equation" r:id="rId13" imgW="787320" imgH="203040" progId="Equation.DSMT4">
                  <p:embed/>
                </p:oleObj>
              </mc:Choice>
              <mc:Fallback>
                <p:oleObj name="Equation" r:id="rId13" imgW="78732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59254AED-062E-4533-BE20-9DCB3E8886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249750" y="4308523"/>
                        <a:ext cx="195103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530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200" dirty="0"/>
              <a:t>3a)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176965"/>
              </p:ext>
            </p:extLst>
          </p:nvPr>
        </p:nvGraphicFramePr>
        <p:xfrm>
          <a:off x="6308418" y="2640082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44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08418" y="2640082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9494545"/>
              </p:ext>
            </p:extLst>
          </p:nvPr>
        </p:nvGraphicFramePr>
        <p:xfrm>
          <a:off x="5908368" y="263055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4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08368" y="263055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2701833"/>
              </p:ext>
            </p:extLst>
          </p:nvPr>
        </p:nvGraphicFramePr>
        <p:xfrm>
          <a:off x="5908368" y="263055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46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08368" y="263055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55AF602-3E49-4F07-A6C0-A8426C3E8DBA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756722" y="1143000"/>
            <a:ext cx="7350943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1012E0-7CD8-482E-AC03-802F01CF981B}"/>
              </a:ext>
            </a:extLst>
          </p:cNvPr>
          <p:cNvSpPr txBox="1"/>
          <p:nvPr/>
        </p:nvSpPr>
        <p:spPr>
          <a:xfrm>
            <a:off x="3793543" y="5882382"/>
            <a:ext cx="4227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Figure: A force–distance graph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9139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572843"/>
              </p:ext>
            </p:extLst>
          </p:nvPr>
        </p:nvGraphicFramePr>
        <p:xfrm>
          <a:off x="4841737" y="2600841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93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41737" y="2600841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401258"/>
              </p:ext>
            </p:extLst>
          </p:nvPr>
        </p:nvGraphicFramePr>
        <p:xfrm>
          <a:off x="4441687" y="259131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94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41687" y="2591316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864295"/>
              </p:ext>
            </p:extLst>
          </p:nvPr>
        </p:nvGraphicFramePr>
        <p:xfrm>
          <a:off x="4441687" y="259131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95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41687" y="2591316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1238250"/>
            <a:ext cx="10541000" cy="787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Calculate the speed in km/h at which the cable is hoisted.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B5D727C-63C1-493D-8AA6-CC7E35EE9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250476"/>
              </p:ext>
            </p:extLst>
          </p:nvPr>
        </p:nvGraphicFramePr>
        <p:xfrm>
          <a:off x="1142518" y="2320900"/>
          <a:ext cx="167322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96" name="Equation" r:id="rId7" imgW="672840" imgH="177480" progId="Equation.DSMT4">
                  <p:embed/>
                </p:oleObj>
              </mc:Choice>
              <mc:Fallback>
                <p:oleObj name="Equation" r:id="rId7" imgW="672840" imgH="177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2518" y="2320900"/>
                        <a:ext cx="1673225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063F7E0-D38E-42C1-A316-6627B2422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937314"/>
              </p:ext>
            </p:extLst>
          </p:nvPr>
        </p:nvGraphicFramePr>
        <p:xfrm>
          <a:off x="1353483" y="2901773"/>
          <a:ext cx="2868612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97" name="Equation" r:id="rId9" imgW="1155600" imgH="431640" progId="Equation.DSMT4">
                  <p:embed/>
                </p:oleObj>
              </mc:Choice>
              <mc:Fallback>
                <p:oleObj name="Equation" r:id="rId9" imgW="1155600" imgH="4316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53483" y="2901773"/>
                        <a:ext cx="2868612" cy="1073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17342D8-D040-4848-8026-BA1E363CA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22826"/>
              </p:ext>
            </p:extLst>
          </p:nvPr>
        </p:nvGraphicFramePr>
        <p:xfrm>
          <a:off x="1366736" y="4048213"/>
          <a:ext cx="1635125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98" name="Equation" r:id="rId11" imgW="672840" imgH="177480" progId="Equation.DSMT4">
                  <p:embed/>
                </p:oleObj>
              </mc:Choice>
              <mc:Fallback>
                <p:oleObj name="Equation" r:id="rId11" imgW="672840" imgH="177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17342D8-D040-4848-8026-BA1E363CA3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66736" y="4048213"/>
                        <a:ext cx="1635125" cy="433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622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430643"/>
              </p:ext>
            </p:extLst>
          </p:nvPr>
        </p:nvGraphicFramePr>
        <p:xfrm>
          <a:off x="4860925" y="2777552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4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777552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49790"/>
              </p:ext>
            </p:extLst>
          </p:nvPr>
        </p:nvGraphicFramePr>
        <p:xfrm>
          <a:off x="4460875" y="276802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4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76802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9571246"/>
              </p:ext>
            </p:extLst>
          </p:nvPr>
        </p:nvGraphicFramePr>
        <p:xfrm>
          <a:off x="4460875" y="276802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4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76802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4CFE33FF-2A1F-42D6-BE7F-C4B11E83E5F5}"/>
              </a:ext>
            </a:extLst>
          </p:cNvPr>
          <p:cNvSpPr txBox="1">
            <a:spLocks/>
          </p:cNvSpPr>
          <p:nvPr/>
        </p:nvSpPr>
        <p:spPr>
          <a:xfrm>
            <a:off x="508000" y="1238250"/>
            <a:ext cx="7905750" cy="787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c) Calculate the work done to hoist the cable.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E680E794-1F9D-49C8-8AC4-A276592E9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241748"/>
              </p:ext>
            </p:extLst>
          </p:nvPr>
        </p:nvGraphicFramePr>
        <p:xfrm>
          <a:off x="1614669" y="4047459"/>
          <a:ext cx="274637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49" name="Equation" r:id="rId7" imgW="1104840" imgH="393480" progId="Equation.DSMT4">
                  <p:embed/>
                </p:oleObj>
              </mc:Choice>
              <mc:Fallback>
                <p:oleObj name="Equation" r:id="rId7" imgW="1104840" imgH="393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E680E794-1F9D-49C8-8AC4-A276592E93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14669" y="4047459"/>
                        <a:ext cx="274637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E4ACEDCF-925D-40BF-97D0-922CA8EC2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178717"/>
              </p:ext>
            </p:extLst>
          </p:nvPr>
        </p:nvGraphicFramePr>
        <p:xfrm>
          <a:off x="1635280" y="5132892"/>
          <a:ext cx="1925637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50" name="Equation" r:id="rId9" imgW="774360" imgH="177480" progId="Equation.DSMT4">
                  <p:embed/>
                </p:oleObj>
              </mc:Choice>
              <mc:Fallback>
                <p:oleObj name="Equation" r:id="rId9" imgW="774360" imgH="1774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E4ACEDCF-925D-40BF-97D0-922CA8EC21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35280" y="5132892"/>
                        <a:ext cx="1925637" cy="44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6EEF147B-F129-4492-A6CE-EC3A46B10D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3528063"/>
              </p:ext>
            </p:extLst>
          </p:nvPr>
        </p:nvGraphicFramePr>
        <p:xfrm>
          <a:off x="1608772" y="5869225"/>
          <a:ext cx="1452563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51" name="Equation" r:id="rId11" imgW="583920" imgH="177480" progId="Equation.DSMT4">
                  <p:embed/>
                </p:oleObj>
              </mc:Choice>
              <mc:Fallback>
                <p:oleObj name="Equation" r:id="rId11" imgW="583920" imgH="1774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E4ACEDCF-925D-40BF-97D0-922CA8EC21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08772" y="5869225"/>
                        <a:ext cx="1452563" cy="44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4F6C21F-A559-4FE9-96EB-08827C3808C0}"/>
              </a:ext>
            </a:extLst>
          </p:cNvPr>
          <p:cNvSpPr txBox="1"/>
          <p:nvPr/>
        </p:nvSpPr>
        <p:spPr>
          <a:xfrm>
            <a:off x="3120375" y="2209202"/>
            <a:ext cx="5634652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600" dirty="0">
                <a:solidFill>
                  <a:srgbClr val="59991F"/>
                </a:solidFill>
              </a:rPr>
              <a:t>[Work done = Average force x distance]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8C00D19-8A55-4514-A868-F6F0309557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714123"/>
              </p:ext>
            </p:extLst>
          </p:nvPr>
        </p:nvGraphicFramePr>
        <p:xfrm>
          <a:off x="1213776" y="2182697"/>
          <a:ext cx="1692989" cy="57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52" name="Equation" r:id="rId13" imgW="672840" imgH="228600" progId="Equation.DSMT4">
                  <p:embed/>
                </p:oleObj>
              </mc:Choice>
              <mc:Fallback>
                <p:oleObj name="Equation" r:id="rId13" imgW="672840" imgH="2286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13776" y="2182697"/>
                        <a:ext cx="1692989" cy="575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217F978C-1269-4569-8564-5D85A43B51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816143"/>
              </p:ext>
            </p:extLst>
          </p:nvPr>
        </p:nvGraphicFramePr>
        <p:xfrm>
          <a:off x="654051" y="2850577"/>
          <a:ext cx="3775075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53" name="Equation" r:id="rId15" imgW="1485720" imgH="419040" progId="Equation.DSMT4">
                  <p:embed/>
                </p:oleObj>
              </mc:Choice>
              <mc:Fallback>
                <p:oleObj name="Equation" r:id="rId15" imgW="1485720" imgH="419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54051" y="2850577"/>
                        <a:ext cx="3775075" cy="1068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309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662524"/>
              </p:ext>
            </p:extLst>
          </p:nvPr>
        </p:nvGraphicFramePr>
        <p:xfrm>
          <a:off x="4860926" y="2573297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57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6" y="2573297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704638"/>
              </p:ext>
            </p:extLst>
          </p:nvPr>
        </p:nvGraphicFramePr>
        <p:xfrm>
          <a:off x="4460876" y="256377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5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6" y="256377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831022"/>
              </p:ext>
            </p:extLst>
          </p:nvPr>
        </p:nvGraphicFramePr>
        <p:xfrm>
          <a:off x="4460876" y="256377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5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6" y="256377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1238250"/>
            <a:ext cx="9137445" cy="787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d) Calculate the input power of the lifting device.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5C3597A-4D67-40BE-9AE4-345BFE0966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709900"/>
              </p:ext>
            </p:extLst>
          </p:nvPr>
        </p:nvGraphicFramePr>
        <p:xfrm>
          <a:off x="926546" y="2284372"/>
          <a:ext cx="3756025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60" name="Equation" r:id="rId7" imgW="1511280" imgH="419040" progId="Equation.DSMT4">
                  <p:embed/>
                </p:oleObj>
              </mc:Choice>
              <mc:Fallback>
                <p:oleObj name="Equation" r:id="rId7" imgW="1511280" imgH="419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6546" y="2284372"/>
                        <a:ext cx="3756025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932ABF3-F4D3-4954-A416-941FCFC4D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922221"/>
              </p:ext>
            </p:extLst>
          </p:nvPr>
        </p:nvGraphicFramePr>
        <p:xfrm>
          <a:off x="2029930" y="3332005"/>
          <a:ext cx="2457450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61" name="Equation" r:id="rId9" imgW="990360" imgH="393480" progId="Equation.DSMT4">
                  <p:embed/>
                </p:oleObj>
              </mc:Choice>
              <mc:Fallback>
                <p:oleObj name="Equation" r:id="rId9" imgW="990360" imgH="393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29930" y="3332005"/>
                        <a:ext cx="2457450" cy="979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47E0046-3DF7-400A-8F06-C135690547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628618"/>
              </p:ext>
            </p:extLst>
          </p:nvPr>
        </p:nvGraphicFramePr>
        <p:xfrm>
          <a:off x="2046718" y="4468522"/>
          <a:ext cx="1963788" cy="443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62" name="Equation" r:id="rId11" imgW="787320" imgH="177480" progId="Equation.DSMT4">
                  <p:embed/>
                </p:oleObj>
              </mc:Choice>
              <mc:Fallback>
                <p:oleObj name="Equation" r:id="rId11" imgW="787320" imgH="177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17342D8-D040-4848-8026-BA1E363CA3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46718" y="4468522"/>
                        <a:ext cx="1963788" cy="443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AC009B7E-2721-4A99-AD57-71991E5927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872531"/>
              </p:ext>
            </p:extLst>
          </p:nvPr>
        </p:nvGraphicFramePr>
        <p:xfrm>
          <a:off x="2029930" y="5097725"/>
          <a:ext cx="1728787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63" name="Equation" r:id="rId13" imgW="711000" imgH="203040" progId="Equation.DSMT4">
                  <p:embed/>
                </p:oleObj>
              </mc:Choice>
              <mc:Fallback>
                <p:oleObj name="Equation" r:id="rId13" imgW="71100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47E0046-3DF7-400A-8F06-C135690547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29930" y="5097725"/>
                        <a:ext cx="1728787" cy="49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5DA9AE1-B32D-4F78-BD50-E471B912F3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990429"/>
              </p:ext>
            </p:extLst>
          </p:nvPr>
        </p:nvGraphicFramePr>
        <p:xfrm>
          <a:off x="2032760" y="5700571"/>
          <a:ext cx="19510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64" name="Equation" r:id="rId15" imgW="787320" imgH="203040" progId="Equation.DSMT4">
                  <p:embed/>
                </p:oleObj>
              </mc:Choice>
              <mc:Fallback>
                <p:oleObj name="Equation" r:id="rId15" imgW="78732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39999AE2-A97B-4602-9892-1B58BEDEF3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32760" y="5700571"/>
                        <a:ext cx="195103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86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3d)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451146"/>
              </p:ext>
            </p:extLst>
          </p:nvPr>
        </p:nvGraphicFramePr>
        <p:xfrm>
          <a:off x="4571307" y="2938299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27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1307" y="2938299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014724"/>
              </p:ext>
            </p:extLst>
          </p:nvPr>
        </p:nvGraphicFramePr>
        <p:xfrm>
          <a:off x="4171256" y="253688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2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71256" y="253688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96334"/>
              </p:ext>
            </p:extLst>
          </p:nvPr>
        </p:nvGraphicFramePr>
        <p:xfrm>
          <a:off x="4171256" y="253688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2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71256" y="253688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677621F-5719-490F-89CA-7E38D1162B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308772"/>
              </p:ext>
            </p:extLst>
          </p:nvPr>
        </p:nvGraphicFramePr>
        <p:xfrm>
          <a:off x="1804364" y="3868712"/>
          <a:ext cx="2014538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30" name="Equation" r:id="rId7" imgW="799920" imgH="393480" progId="Equation.DSMT4">
                  <p:embed/>
                </p:oleObj>
              </mc:Choice>
              <mc:Fallback>
                <p:oleObj name="Equation" r:id="rId7" imgW="79992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677621F-5719-490F-89CA-7E38D1162B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04364" y="3868712"/>
                        <a:ext cx="2014538" cy="992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AF8C8CA-1D62-4B8C-A539-48B124AB76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976793"/>
              </p:ext>
            </p:extLst>
          </p:nvPr>
        </p:nvGraphicFramePr>
        <p:xfrm>
          <a:off x="1476786" y="1630136"/>
          <a:ext cx="2895600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31" name="Equation" r:id="rId9" imgW="1168200" imgH="419040" progId="Equation.DSMT4">
                  <p:embed/>
                </p:oleObj>
              </mc:Choice>
              <mc:Fallback>
                <p:oleObj name="Equation" r:id="rId9" imgW="1168200" imgH="419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AF8C8CA-1D62-4B8C-A539-48B124AB76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76786" y="1630136"/>
                        <a:ext cx="2895600" cy="1039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61FA649-030D-4D88-B5D8-7B42FE13DC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282056"/>
              </p:ext>
            </p:extLst>
          </p:nvPr>
        </p:nvGraphicFramePr>
        <p:xfrm>
          <a:off x="1805191" y="5014643"/>
          <a:ext cx="1430684" cy="435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32" name="Equation" r:id="rId11" imgW="583920" imgH="177480" progId="Equation.DSMT4">
                  <p:embed/>
                </p:oleObj>
              </mc:Choice>
              <mc:Fallback>
                <p:oleObj name="Equation" r:id="rId11" imgW="583920" imgH="177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61FA649-030D-4D88-B5D8-7B42FE13DC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05191" y="5014643"/>
                        <a:ext cx="1430684" cy="435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7DE606D-13AA-4F68-BD2B-43B9AC511E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405622"/>
              </p:ext>
            </p:extLst>
          </p:nvPr>
        </p:nvGraphicFramePr>
        <p:xfrm>
          <a:off x="508001" y="2764779"/>
          <a:ext cx="3871913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33" name="Equation" r:id="rId13" imgW="1562040" imgH="419040" progId="Equation.DSMT4">
                  <p:embed/>
                </p:oleObj>
              </mc:Choice>
              <mc:Fallback>
                <p:oleObj name="Equation" r:id="rId13" imgW="1562040" imgH="419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AF8C8CA-1D62-4B8C-A539-48B124AB76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8001" y="2764779"/>
                        <a:ext cx="3871913" cy="1039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64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96617"/>
            <a:ext cx="10541000" cy="720724"/>
          </a:xfrm>
        </p:spPr>
        <p:txBody>
          <a:bodyPr>
            <a:noAutofit/>
          </a:bodyPr>
          <a:lstStyle/>
          <a:p>
            <a:r>
              <a:rPr lang="en-ZA" sz="3200" dirty="0"/>
              <a:t>4. The force–distance graph below represents a cable of 200 m hoisted at a constant speed. The total weight of the cable is 1 200 N and it is hoisted during a period of 4 minutes. The efficiency of this lifting device is 60%.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37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3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3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BA72BAC-9312-401E-A504-D2A473248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1793" y="2517156"/>
            <a:ext cx="5207213" cy="3385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B0024F-BCE0-4FA2-92A3-6FB81D40BB73}"/>
              </a:ext>
            </a:extLst>
          </p:cNvPr>
          <p:cNvSpPr txBox="1"/>
          <p:nvPr/>
        </p:nvSpPr>
        <p:spPr>
          <a:xfrm>
            <a:off x="3975651" y="5902203"/>
            <a:ext cx="38166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i="1" dirty="0"/>
              <a:t>Figure: A force–distance graph</a:t>
            </a:r>
            <a:endParaRPr lang="en-ZA" sz="2200" dirty="0"/>
          </a:p>
        </p:txBody>
      </p:sp>
    </p:spTree>
    <p:extLst>
      <p:ext uri="{BB962C8B-B14F-4D97-AF65-F5344CB8AC3E}">
        <p14:creationId xmlns:p14="http://schemas.microsoft.com/office/powerpoint/2010/main" val="2855644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4.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017485"/>
              </p:ext>
            </p:extLst>
          </p:nvPr>
        </p:nvGraphicFramePr>
        <p:xfrm>
          <a:off x="4880590" y="2544666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7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80590" y="2544666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282700"/>
              </p:ext>
            </p:extLst>
          </p:nvPr>
        </p:nvGraphicFramePr>
        <p:xfrm>
          <a:off x="4480540" y="253514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0540" y="253514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603849"/>
              </p:ext>
            </p:extLst>
          </p:nvPr>
        </p:nvGraphicFramePr>
        <p:xfrm>
          <a:off x="4480540" y="253514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0540" y="253514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1238250"/>
            <a:ext cx="10541000" cy="787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Calculate the mass of the cable per unit length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5C3597A-4D67-40BE-9AE4-345BFE0966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185970"/>
              </p:ext>
            </p:extLst>
          </p:nvPr>
        </p:nvGraphicFramePr>
        <p:xfrm>
          <a:off x="2183152" y="2816957"/>
          <a:ext cx="1357312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0" name="Equation" r:id="rId7" imgW="545760" imgH="203040" progId="Equation.DSMT4">
                  <p:embed/>
                </p:oleObj>
              </mc:Choice>
              <mc:Fallback>
                <p:oleObj name="Equation" r:id="rId7" imgW="54576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5C3597A-4D67-40BE-9AE4-345BFE0966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83152" y="2816957"/>
                        <a:ext cx="1357312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932ABF3-F4D3-4954-A416-941FCFC4D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637160"/>
              </p:ext>
            </p:extLst>
          </p:nvPr>
        </p:nvGraphicFramePr>
        <p:xfrm>
          <a:off x="1685158" y="3460114"/>
          <a:ext cx="230028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1" name="Equation" r:id="rId9" imgW="927000" imgH="203040" progId="Equation.DSMT4">
                  <p:embed/>
                </p:oleObj>
              </mc:Choice>
              <mc:Fallback>
                <p:oleObj name="Equation" r:id="rId9" imgW="92700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932ABF3-F4D3-4954-A416-941FCFC4D6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85158" y="3460114"/>
                        <a:ext cx="2300288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47E0046-3DF7-400A-8F06-C135690547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934013"/>
              </p:ext>
            </p:extLst>
          </p:nvPr>
        </p:nvGraphicFramePr>
        <p:xfrm>
          <a:off x="691246" y="4028017"/>
          <a:ext cx="333375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2" name="Equation" r:id="rId11" imgW="1371600" imgH="419040" progId="Equation.DSMT4">
                  <p:embed/>
                </p:oleObj>
              </mc:Choice>
              <mc:Fallback>
                <p:oleObj name="Equation" r:id="rId11" imgW="1371600" imgH="419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47E0046-3DF7-400A-8F06-C135690547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1246" y="4028017"/>
                        <a:ext cx="3333750" cy="1017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5AF8C8CA-1D62-4B8C-A539-48B124AB76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893037"/>
              </p:ext>
            </p:extLst>
          </p:nvPr>
        </p:nvGraphicFramePr>
        <p:xfrm>
          <a:off x="2833545" y="5130872"/>
          <a:ext cx="21399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3" name="Equation" r:id="rId13" imgW="863280" imgH="203040" progId="Equation.DSMT4">
                  <p:embed/>
                </p:oleObj>
              </mc:Choice>
              <mc:Fallback>
                <p:oleObj name="Equation" r:id="rId13" imgW="86328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AF8C8CA-1D62-4B8C-A539-48B124AB76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833545" y="5130872"/>
                        <a:ext cx="2139950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59254AED-062E-4533-BE20-9DCB3E8886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730990"/>
              </p:ext>
            </p:extLst>
          </p:nvPr>
        </p:nvGraphicFramePr>
        <p:xfrm>
          <a:off x="2875061" y="5795625"/>
          <a:ext cx="19510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4" name="Equation" r:id="rId15" imgW="787320" imgH="203040" progId="Equation.DSMT4">
                  <p:embed/>
                </p:oleObj>
              </mc:Choice>
              <mc:Fallback>
                <p:oleObj name="Equation" r:id="rId15" imgW="78732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5AF8C8CA-1D62-4B8C-A539-48B124AB76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875061" y="5795625"/>
                        <a:ext cx="195103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0E7CF2ED-65C4-4652-B2DC-BAB720AACD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682037"/>
              </p:ext>
            </p:extLst>
          </p:nvPr>
        </p:nvGraphicFramePr>
        <p:xfrm>
          <a:off x="726518" y="2177954"/>
          <a:ext cx="43434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5" name="Equation" r:id="rId17" imgW="1752480" imgH="203040" progId="Equation.DSMT4">
                  <p:embed/>
                </p:oleObj>
              </mc:Choice>
              <mc:Fallback>
                <p:oleObj name="Equation" r:id="rId17" imgW="175248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76C3DF7-8388-41AA-9231-73DE7421AE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26518" y="2177954"/>
                        <a:ext cx="4343400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425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4BADE-0BC7-4675-A212-B83821A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Work, power and efficiency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78107-3A0C-4365-BCF2-69E68CAE7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Module 4</a:t>
            </a:r>
          </a:p>
        </p:txBody>
      </p:sp>
    </p:spTree>
    <p:extLst>
      <p:ext uri="{BB962C8B-B14F-4D97-AF65-F5344CB8AC3E}">
        <p14:creationId xmlns:p14="http://schemas.microsoft.com/office/powerpoint/2010/main" val="2147707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4a)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767990"/>
              </p:ext>
            </p:extLst>
          </p:nvPr>
        </p:nvGraphicFramePr>
        <p:xfrm>
          <a:off x="4432369" y="2762969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05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2369" y="2762969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0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07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677621F-5719-490F-89CA-7E38D1162B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471175"/>
              </p:ext>
            </p:extLst>
          </p:nvPr>
        </p:nvGraphicFramePr>
        <p:xfrm>
          <a:off x="530983" y="2365744"/>
          <a:ext cx="3771900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08" name="Equation" r:id="rId7" imgW="1498320" imgH="203040" progId="Equation.DSMT4">
                  <p:embed/>
                </p:oleObj>
              </mc:Choice>
              <mc:Fallback>
                <p:oleObj name="Equation" r:id="rId7" imgW="149832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677621F-5719-490F-89CA-7E38D1162B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0983" y="2365744"/>
                        <a:ext cx="3771900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61FA649-030D-4D88-B5D8-7B42FE13DC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996930"/>
              </p:ext>
            </p:extLst>
          </p:nvPr>
        </p:nvGraphicFramePr>
        <p:xfrm>
          <a:off x="544718" y="3002303"/>
          <a:ext cx="3767138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09" name="Equation" r:id="rId9" imgW="1536480" imgH="393480" progId="Equation.DSMT4">
                  <p:embed/>
                </p:oleObj>
              </mc:Choice>
              <mc:Fallback>
                <p:oleObj name="Equation" r:id="rId9" imgW="153648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61FA649-030D-4D88-B5D8-7B42FE13DC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4718" y="3002303"/>
                        <a:ext cx="3767138" cy="963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1B8AF4D-7FCD-4ADF-B0F9-CBF581D26D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117290"/>
              </p:ext>
            </p:extLst>
          </p:nvPr>
        </p:nvGraphicFramePr>
        <p:xfrm>
          <a:off x="540614" y="4126825"/>
          <a:ext cx="326866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0" name="Equation" r:id="rId11" imgW="1333440" imgH="203040" progId="Equation.DSMT4">
                  <p:embed/>
                </p:oleObj>
              </mc:Choice>
              <mc:Fallback>
                <p:oleObj name="Equation" r:id="rId11" imgW="1333440" imgH="203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61FA649-030D-4D88-B5D8-7B42FE13DC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0614" y="4126825"/>
                        <a:ext cx="3268663" cy="49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F23320F-E058-445E-8287-6199C61BE8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550521"/>
              </p:ext>
            </p:extLst>
          </p:nvPr>
        </p:nvGraphicFramePr>
        <p:xfrm>
          <a:off x="512760" y="4908708"/>
          <a:ext cx="2117725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1" name="Equation" r:id="rId13" imgW="863280" imgH="203040" progId="Equation.DSMT4">
                  <p:embed/>
                </p:oleObj>
              </mc:Choice>
              <mc:Fallback>
                <p:oleObj name="Equation" r:id="rId13" imgW="863280" imgH="203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41B8AF4D-7FCD-4ADF-B0F9-CBF581D26D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12760" y="4908708"/>
                        <a:ext cx="2117725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76C3DF7-8388-41AA-9231-73DE7421AE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847899"/>
              </p:ext>
            </p:extLst>
          </p:nvPr>
        </p:nvGraphicFramePr>
        <p:xfrm>
          <a:off x="508001" y="1680702"/>
          <a:ext cx="32734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12" name="Equation" r:id="rId15" imgW="1320480" imgH="203040" progId="Equation.DSMT4">
                  <p:embed/>
                </p:oleObj>
              </mc:Choice>
              <mc:Fallback>
                <p:oleObj name="Equation" r:id="rId15" imgW="132048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59254AED-062E-4533-BE20-9DCB3E8886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8001" y="1680702"/>
                        <a:ext cx="3273425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77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4.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471177"/>
              </p:ext>
            </p:extLst>
          </p:nvPr>
        </p:nvGraphicFramePr>
        <p:xfrm>
          <a:off x="4860925" y="2798581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4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798581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496298"/>
              </p:ext>
            </p:extLst>
          </p:nvPr>
        </p:nvGraphicFramePr>
        <p:xfrm>
          <a:off x="4460875" y="278905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4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789056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218576"/>
              </p:ext>
            </p:extLst>
          </p:nvPr>
        </p:nvGraphicFramePr>
        <p:xfrm>
          <a:off x="4460875" y="278905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4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789056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1238250"/>
            <a:ext cx="7905750" cy="568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Calculate the total work done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5C3597A-4D67-40BE-9AE4-345BFE0966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908474"/>
              </p:ext>
            </p:extLst>
          </p:nvPr>
        </p:nvGraphicFramePr>
        <p:xfrm>
          <a:off x="876300" y="2176281"/>
          <a:ext cx="3619500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49" name="Equation" r:id="rId7" imgW="1434960" imgH="177480" progId="Equation.DSMT4">
                  <p:embed/>
                </p:oleObj>
              </mc:Choice>
              <mc:Fallback>
                <p:oleObj name="Equation" r:id="rId7" imgW="143496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5C3597A-4D67-40BE-9AE4-345BFE0966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6300" y="2176281"/>
                        <a:ext cx="3619500" cy="44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932ABF3-F4D3-4954-A416-941FCFC4D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475828"/>
              </p:ext>
            </p:extLst>
          </p:nvPr>
        </p:nvGraphicFramePr>
        <p:xfrm>
          <a:off x="2732296" y="2656265"/>
          <a:ext cx="25527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50" name="Equation" r:id="rId9" imgW="1028520" imgH="393480" progId="Equation.DSMT4">
                  <p:embed/>
                </p:oleObj>
              </mc:Choice>
              <mc:Fallback>
                <p:oleObj name="Equation" r:id="rId9" imgW="102852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932ABF3-F4D3-4954-A416-941FCFC4D6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32296" y="2656265"/>
                        <a:ext cx="2552700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47E0046-3DF7-400A-8F06-C135690547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623302"/>
              </p:ext>
            </p:extLst>
          </p:nvPr>
        </p:nvGraphicFramePr>
        <p:xfrm>
          <a:off x="2765633" y="3705251"/>
          <a:ext cx="18224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51" name="Equation" r:id="rId11" imgW="749160" imgH="177480" progId="Equation.DSMT4">
                  <p:embed/>
                </p:oleObj>
              </mc:Choice>
              <mc:Fallback>
                <p:oleObj name="Equation" r:id="rId11" imgW="74916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47E0046-3DF7-400A-8F06-C135690547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65633" y="3705251"/>
                        <a:ext cx="182245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7026D56-864A-4E4D-940A-6783337FAB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638711"/>
              </p:ext>
            </p:extLst>
          </p:nvPr>
        </p:nvGraphicFramePr>
        <p:xfrm>
          <a:off x="2764685" y="4333203"/>
          <a:ext cx="1358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52" name="Equation" r:id="rId13" imgW="558720" imgH="177480" progId="Equation.DSMT4">
                  <p:embed/>
                </p:oleObj>
              </mc:Choice>
              <mc:Fallback>
                <p:oleObj name="Equation" r:id="rId13" imgW="55872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47E0046-3DF7-400A-8F06-C135690547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64685" y="4333203"/>
                        <a:ext cx="13589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396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4.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152917"/>
              </p:ext>
            </p:extLst>
          </p:nvPr>
        </p:nvGraphicFramePr>
        <p:xfrm>
          <a:off x="4860925" y="268413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49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684130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02917"/>
              </p:ext>
            </p:extLst>
          </p:nvPr>
        </p:nvGraphicFramePr>
        <p:xfrm>
          <a:off x="4460875" y="2674605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50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674605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417337"/>
              </p:ext>
            </p:extLst>
          </p:nvPr>
        </p:nvGraphicFramePr>
        <p:xfrm>
          <a:off x="4460875" y="2674605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51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674605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677621F-5719-490F-89CA-7E38D1162B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5653061"/>
              </p:ext>
            </p:extLst>
          </p:nvPr>
        </p:nvGraphicFramePr>
        <p:xfrm>
          <a:off x="1315003" y="2316048"/>
          <a:ext cx="23018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52" name="Equation" r:id="rId7" imgW="914400" imgH="393480" progId="Equation.DSMT4">
                  <p:embed/>
                </p:oleObj>
              </mc:Choice>
              <mc:Fallback>
                <p:oleObj name="Equation" r:id="rId7" imgW="91440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677621F-5719-490F-89CA-7E38D1162B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15003" y="2316048"/>
                        <a:ext cx="2301875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61FA649-030D-4D88-B5D8-7B42FE13DC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541952"/>
              </p:ext>
            </p:extLst>
          </p:nvPr>
        </p:nvGraphicFramePr>
        <p:xfrm>
          <a:off x="2369377" y="3427149"/>
          <a:ext cx="1681163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53" name="Equation" r:id="rId9" imgW="685800" imgH="393480" progId="Equation.DSMT4">
                  <p:embed/>
                </p:oleObj>
              </mc:Choice>
              <mc:Fallback>
                <p:oleObj name="Equation" r:id="rId9" imgW="68580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61FA649-030D-4D88-B5D8-7B42FE13DC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69377" y="3427149"/>
                        <a:ext cx="1681163" cy="963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41B8AF4D-7FCD-4ADF-B0F9-CBF581D26D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428"/>
              </p:ext>
            </p:extLst>
          </p:nvPr>
        </p:nvGraphicFramePr>
        <p:xfrm>
          <a:off x="2436776" y="5308047"/>
          <a:ext cx="1557338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54" name="Equation" r:id="rId11" imgW="634680" imgH="203040" progId="Equation.DSMT4">
                  <p:embed/>
                </p:oleObj>
              </mc:Choice>
              <mc:Fallback>
                <p:oleObj name="Equation" r:id="rId11" imgW="634680" imgH="203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41B8AF4D-7FCD-4ADF-B0F9-CBF581D26D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36776" y="5308047"/>
                        <a:ext cx="1557338" cy="496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id="{6B17BAE2-052D-479D-891A-1946B60574FD}"/>
              </a:ext>
            </a:extLst>
          </p:cNvPr>
          <p:cNvSpPr txBox="1">
            <a:spLocks/>
          </p:cNvSpPr>
          <p:nvPr/>
        </p:nvSpPr>
        <p:spPr>
          <a:xfrm>
            <a:off x="508000" y="1238250"/>
            <a:ext cx="8729306" cy="766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c) Calculate the output power of the lifting device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A4960-CC96-48EB-ADBF-5D34A73B550C}"/>
              </a:ext>
            </a:extLst>
          </p:cNvPr>
          <p:cNvSpPr txBox="1"/>
          <p:nvPr/>
        </p:nvSpPr>
        <p:spPr>
          <a:xfrm>
            <a:off x="4360795" y="3370350"/>
            <a:ext cx="3498159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700" dirty="0">
                <a:solidFill>
                  <a:srgbClr val="59991F"/>
                </a:solidFill>
              </a:rPr>
              <a:t>[4 min = 4x60 seconds]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AAE341C-BBFE-4F21-8F6F-FF66FCBA62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965095"/>
              </p:ext>
            </p:extLst>
          </p:nvPr>
        </p:nvGraphicFramePr>
        <p:xfrm>
          <a:off x="2413691" y="4594791"/>
          <a:ext cx="14319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55" name="Equation" r:id="rId13" imgW="583920" imgH="177480" progId="Equation.DSMT4">
                  <p:embed/>
                </p:oleObj>
              </mc:Choice>
              <mc:Fallback>
                <p:oleObj name="Equation" r:id="rId13" imgW="583920" imgH="177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61FA649-030D-4D88-B5D8-7B42FE13DC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13691" y="4594791"/>
                        <a:ext cx="1431925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502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4.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8505724"/>
              </p:ext>
            </p:extLst>
          </p:nvPr>
        </p:nvGraphicFramePr>
        <p:xfrm>
          <a:off x="4836004" y="244102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7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6004" y="244102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63439"/>
              </p:ext>
            </p:extLst>
          </p:nvPr>
        </p:nvGraphicFramePr>
        <p:xfrm>
          <a:off x="4435954" y="243149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7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5954" y="243149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735407"/>
              </p:ext>
            </p:extLst>
          </p:nvPr>
        </p:nvGraphicFramePr>
        <p:xfrm>
          <a:off x="4435954" y="243149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73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5954" y="243149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7999" y="1238250"/>
            <a:ext cx="10540999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d) Calculate the output power of the motor that drives the device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5C3597A-4D67-40BE-9AE4-345BFE0966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55424"/>
              </p:ext>
            </p:extLst>
          </p:nvPr>
        </p:nvGraphicFramePr>
        <p:xfrm>
          <a:off x="3016312" y="1929577"/>
          <a:ext cx="2719598" cy="958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74" name="Equation" r:id="rId7" imgW="1180800" imgH="419040" progId="Equation.DSMT4">
                  <p:embed/>
                </p:oleObj>
              </mc:Choice>
              <mc:Fallback>
                <p:oleObj name="Equation" r:id="rId7" imgW="1180800" imgH="419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5C3597A-4D67-40BE-9AE4-345BFE0966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16312" y="1929577"/>
                        <a:ext cx="2719598" cy="958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932ABF3-F4D3-4954-A416-941FCFC4D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576055"/>
              </p:ext>
            </p:extLst>
          </p:nvPr>
        </p:nvGraphicFramePr>
        <p:xfrm>
          <a:off x="2936798" y="2914235"/>
          <a:ext cx="2324513" cy="960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75" name="Equation" r:id="rId9" imgW="1015920" imgH="419040" progId="Equation.DSMT4">
                  <p:embed/>
                </p:oleObj>
              </mc:Choice>
              <mc:Fallback>
                <p:oleObj name="Equation" r:id="rId9" imgW="1015920" imgH="419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932ABF3-F4D3-4954-A416-941FCFC4D6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36798" y="2914235"/>
                        <a:ext cx="2324513" cy="960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47E0046-3DF7-400A-8F06-C135690547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338070"/>
              </p:ext>
            </p:extLst>
          </p:nvPr>
        </p:nvGraphicFramePr>
        <p:xfrm>
          <a:off x="507997" y="4028523"/>
          <a:ext cx="4518025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76" name="Equation" r:id="rId11" imgW="1904760" imgH="393480" progId="Equation.DSMT4">
                  <p:embed/>
                </p:oleObj>
              </mc:Choice>
              <mc:Fallback>
                <p:oleObj name="Equation" r:id="rId11" imgW="190476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47E0046-3DF7-400A-8F06-C135690547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7997" y="4028523"/>
                        <a:ext cx="4518025" cy="93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61FA649-030D-4D88-B5D8-7B42FE13DC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3894343"/>
              </p:ext>
            </p:extLst>
          </p:nvPr>
        </p:nvGraphicFramePr>
        <p:xfrm>
          <a:off x="3366249" y="5096929"/>
          <a:ext cx="1676529" cy="439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77" name="Equation" r:id="rId13" imgW="774360" imgH="203040" progId="Equation.DSMT4">
                  <p:embed/>
                </p:oleObj>
              </mc:Choice>
              <mc:Fallback>
                <p:oleObj name="Equation" r:id="rId13" imgW="774360" imgH="203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61FA649-030D-4D88-B5D8-7B42FE13DC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366249" y="5096929"/>
                        <a:ext cx="1676529" cy="4397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89A61E23-DAD1-4006-AAC9-71F313D18F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455739"/>
              </p:ext>
            </p:extLst>
          </p:nvPr>
        </p:nvGraphicFramePr>
        <p:xfrm>
          <a:off x="3368810" y="5672138"/>
          <a:ext cx="29813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78" name="Equation" r:id="rId15" imgW="1257120" imgH="241200" progId="Equation.DSMT4">
                  <p:embed/>
                </p:oleObj>
              </mc:Choice>
              <mc:Fallback>
                <p:oleObj name="Equation" r:id="rId15" imgW="1257120" imgH="241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47E0046-3DF7-400A-8F06-C135690547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368810" y="5672138"/>
                        <a:ext cx="2981325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62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238250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5. A spiral spring is 100 mm long when it is not stretched out. A force of 8 N is required for stretching it 5 mm. The spring is now stretched from 120 mm to 160 mm. Draw the force–distance graph.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7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4045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BA53ADB-E8CA-48AE-BF5B-2638B652B75F}"/>
              </a:ext>
            </a:extLst>
          </p:cNvPr>
          <p:cNvSpPr txBox="1"/>
          <p:nvPr/>
        </p:nvSpPr>
        <p:spPr>
          <a:xfrm>
            <a:off x="2010727" y="5739433"/>
            <a:ext cx="3819938" cy="369332"/>
          </a:xfrm>
          <a:prstGeom prst="rect">
            <a:avLst/>
          </a:prstGeom>
          <a:noFill/>
          <a:ln w="28575">
            <a:solidFill>
              <a:srgbClr val="59991F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81055C-6C88-4570-A3D4-0CDA72CC8496}"/>
              </a:ext>
            </a:extLst>
          </p:cNvPr>
          <p:cNvSpPr txBox="1"/>
          <p:nvPr/>
        </p:nvSpPr>
        <p:spPr>
          <a:xfrm>
            <a:off x="2047271" y="3021427"/>
            <a:ext cx="3819938" cy="369332"/>
          </a:xfrm>
          <a:prstGeom prst="rect">
            <a:avLst/>
          </a:prstGeom>
          <a:noFill/>
          <a:ln w="28575">
            <a:solidFill>
              <a:srgbClr val="59991F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5.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734818"/>
              </p:ext>
            </p:extLst>
          </p:nvPr>
        </p:nvGraphicFramePr>
        <p:xfrm>
          <a:off x="6430217" y="2494098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4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30217" y="2494098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620615"/>
              </p:ext>
            </p:extLst>
          </p:nvPr>
        </p:nvGraphicFramePr>
        <p:xfrm>
          <a:off x="6030167" y="248457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4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0167" y="248457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576667"/>
              </p:ext>
            </p:extLst>
          </p:nvPr>
        </p:nvGraphicFramePr>
        <p:xfrm>
          <a:off x="6030167" y="248457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4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0167" y="248457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063F7E0-D38E-42C1-A316-6627B2422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022575"/>
              </p:ext>
            </p:extLst>
          </p:nvPr>
        </p:nvGraphicFramePr>
        <p:xfrm>
          <a:off x="2016968" y="3785362"/>
          <a:ext cx="5513388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49" name="Equation" r:id="rId7" imgW="2222280" imgH="203040" progId="Equation.DSMT4">
                  <p:embed/>
                </p:oleObj>
              </mc:Choice>
              <mc:Fallback>
                <p:oleObj name="Equation" r:id="rId7" imgW="222228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16968" y="3785362"/>
                        <a:ext cx="5513388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17342D8-D040-4848-8026-BA1E363CA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509479"/>
              </p:ext>
            </p:extLst>
          </p:nvPr>
        </p:nvGraphicFramePr>
        <p:xfrm>
          <a:off x="4346178" y="5080312"/>
          <a:ext cx="1727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50" name="Equation" r:id="rId9" imgW="711000" imgH="177480" progId="Equation.DSMT4">
                  <p:embed/>
                </p:oleObj>
              </mc:Choice>
              <mc:Fallback>
                <p:oleObj name="Equation" r:id="rId9" imgW="711000" imgH="177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17342D8-D040-4848-8026-BA1E363CA3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346178" y="5080312"/>
                        <a:ext cx="17272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8B12823-AB13-4C5E-B26B-411BFF5C3A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89982"/>
              </p:ext>
            </p:extLst>
          </p:nvPr>
        </p:nvGraphicFramePr>
        <p:xfrm>
          <a:off x="4329956" y="4418775"/>
          <a:ext cx="2078037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51" name="Equation" r:id="rId11" imgW="838080" imgH="177480" progId="Equation.DSMT4">
                  <p:embed/>
                </p:oleObj>
              </mc:Choice>
              <mc:Fallback>
                <p:oleObj name="Equation" r:id="rId11" imgW="838080" imgH="177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B8B12823-AB13-4C5E-B26B-411BFF5C3A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29956" y="4418775"/>
                        <a:ext cx="2078037" cy="44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6595FF8-B43C-4B80-8086-CA4D32A9BE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092761"/>
              </p:ext>
            </p:extLst>
          </p:nvPr>
        </p:nvGraphicFramePr>
        <p:xfrm>
          <a:off x="2047271" y="5728601"/>
          <a:ext cx="3608387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52" name="Equation" r:id="rId13" imgW="1485720" imgH="203040" progId="Equation.DSMT4">
                  <p:embed/>
                </p:oleObj>
              </mc:Choice>
              <mc:Fallback>
                <p:oleObj name="Equation" r:id="rId13" imgW="148572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B66E8B7-1643-4115-80D2-B39B677DB9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47271" y="5728601"/>
                        <a:ext cx="3608387" cy="493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72E2BE4F-C865-4E68-9CA8-CFCCD073C5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777770"/>
              </p:ext>
            </p:extLst>
          </p:nvPr>
        </p:nvGraphicFramePr>
        <p:xfrm>
          <a:off x="2047271" y="1238250"/>
          <a:ext cx="5545137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53" name="Equation" r:id="rId15" imgW="2234880" imgH="203040" progId="Equation.DSMT4">
                  <p:embed/>
                </p:oleObj>
              </mc:Choice>
              <mc:Fallback>
                <p:oleObj name="Equation" r:id="rId15" imgW="223488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047271" y="1238250"/>
                        <a:ext cx="5545137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194FEA87-1EE6-4E4B-B958-45A6FA8D85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250324"/>
              </p:ext>
            </p:extLst>
          </p:nvPr>
        </p:nvGraphicFramePr>
        <p:xfrm>
          <a:off x="4436251" y="2398094"/>
          <a:ext cx="15732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54" name="Equation" r:id="rId17" imgW="647640" imgH="177480" progId="Equation.DSMT4">
                  <p:embed/>
                </p:oleObj>
              </mc:Choice>
              <mc:Fallback>
                <p:oleObj name="Equation" r:id="rId17" imgW="647640" imgH="177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17342D8-D040-4848-8026-BA1E363CA3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436251" y="2398094"/>
                        <a:ext cx="1573213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7D049510-E29B-4E23-9FBD-77773B627A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353639"/>
              </p:ext>
            </p:extLst>
          </p:nvPr>
        </p:nvGraphicFramePr>
        <p:xfrm>
          <a:off x="4410159" y="1807712"/>
          <a:ext cx="1920875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55" name="Equation" r:id="rId19" imgW="774360" imgH="177480" progId="Equation.DSMT4">
                  <p:embed/>
                </p:oleObj>
              </mc:Choice>
              <mc:Fallback>
                <p:oleObj name="Equation" r:id="rId19" imgW="774360" imgH="177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B8B12823-AB13-4C5E-B26B-411BFF5C3A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410159" y="1807712"/>
                        <a:ext cx="1920875" cy="44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86477FD1-A605-4BF3-8A80-57FAEE2F34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727160"/>
              </p:ext>
            </p:extLst>
          </p:nvPr>
        </p:nvGraphicFramePr>
        <p:xfrm>
          <a:off x="2116503" y="2997199"/>
          <a:ext cx="3608387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56" name="Equation" r:id="rId21" imgW="1485720" imgH="203040" progId="Equation.DSMT4">
                  <p:embed/>
                </p:oleObj>
              </mc:Choice>
              <mc:Fallback>
                <p:oleObj name="Equation" r:id="rId21" imgW="148572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B66E8B7-1643-4115-80D2-B39B677DB9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6503" y="2997199"/>
                        <a:ext cx="3608387" cy="493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797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sz="3200" dirty="0"/>
              <a:t>5.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281723"/>
              </p:ext>
            </p:extLst>
          </p:nvPr>
        </p:nvGraphicFramePr>
        <p:xfrm>
          <a:off x="6308919" y="2523298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69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08919" y="2523298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864157"/>
              </p:ext>
            </p:extLst>
          </p:nvPr>
        </p:nvGraphicFramePr>
        <p:xfrm>
          <a:off x="5908869" y="251377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70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08869" y="251377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85800"/>
              </p:ext>
            </p:extLst>
          </p:nvPr>
        </p:nvGraphicFramePr>
        <p:xfrm>
          <a:off x="5908869" y="251377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71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08869" y="251377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DFBBE43-DE3B-4241-A2F3-720033F62C6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42" y="1238250"/>
            <a:ext cx="6298510" cy="44378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59D9E-5D76-46F5-81A5-D1D179C9F42D}"/>
              </a:ext>
            </a:extLst>
          </p:cNvPr>
          <p:cNvSpPr txBox="1"/>
          <p:nvPr/>
        </p:nvSpPr>
        <p:spPr>
          <a:xfrm>
            <a:off x="3549984" y="5712589"/>
            <a:ext cx="442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Figure: A force–distance graph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966597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5.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502928"/>
              </p:ext>
            </p:extLst>
          </p:nvPr>
        </p:nvGraphicFramePr>
        <p:xfrm>
          <a:off x="4860925" y="2798582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47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798582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389340"/>
              </p:ext>
            </p:extLst>
          </p:nvPr>
        </p:nvGraphicFramePr>
        <p:xfrm>
          <a:off x="4460875" y="278905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48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78905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795049"/>
              </p:ext>
            </p:extLst>
          </p:nvPr>
        </p:nvGraphicFramePr>
        <p:xfrm>
          <a:off x="4460875" y="278905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4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78905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1238250"/>
            <a:ext cx="7905750" cy="698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Determine from your graph the work done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5C3597A-4D67-40BE-9AE4-345BFE0966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261827"/>
              </p:ext>
            </p:extLst>
          </p:nvPr>
        </p:nvGraphicFramePr>
        <p:xfrm>
          <a:off x="745438" y="2318538"/>
          <a:ext cx="6062663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50" name="Equation" r:id="rId7" imgW="2400120" imgH="203040" progId="Equation.DSMT4">
                  <p:embed/>
                </p:oleObj>
              </mc:Choice>
              <mc:Fallback>
                <p:oleObj name="Equation" r:id="rId7" imgW="240012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5C3597A-4D67-40BE-9AE4-345BFE0966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5438" y="2318538"/>
                        <a:ext cx="6062663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932ABF3-F4D3-4954-A416-941FCFC4D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617813"/>
              </p:ext>
            </p:extLst>
          </p:nvPr>
        </p:nvGraphicFramePr>
        <p:xfrm>
          <a:off x="2586174" y="2884550"/>
          <a:ext cx="5816118" cy="941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51" name="Equation" r:id="rId9" imgW="2438280" imgH="393480" progId="Equation.DSMT4">
                  <p:embed/>
                </p:oleObj>
              </mc:Choice>
              <mc:Fallback>
                <p:oleObj name="Equation" r:id="rId9" imgW="243828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932ABF3-F4D3-4954-A416-941FCFC4D6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86174" y="2884550"/>
                        <a:ext cx="5816118" cy="941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47E0046-3DF7-400A-8F06-C135690547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866874"/>
              </p:ext>
            </p:extLst>
          </p:nvPr>
        </p:nvGraphicFramePr>
        <p:xfrm>
          <a:off x="2649537" y="4939520"/>
          <a:ext cx="1328737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52" name="Equation" r:id="rId11" imgW="545760" imgH="203040" progId="Equation.DSMT4">
                  <p:embed/>
                </p:oleObj>
              </mc:Choice>
              <mc:Fallback>
                <p:oleObj name="Equation" r:id="rId11" imgW="54576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47E0046-3DF7-400A-8F06-C135690547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649537" y="4939520"/>
                        <a:ext cx="1328737" cy="493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1B8CDAE9-6374-4EF6-8F1E-42A974647B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037601"/>
              </p:ext>
            </p:extLst>
          </p:nvPr>
        </p:nvGraphicFramePr>
        <p:xfrm>
          <a:off x="2660995" y="3869594"/>
          <a:ext cx="2468562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53" name="Equation" r:id="rId13" imgW="1066680" imgH="431640" progId="Equation.DSMT4">
                  <p:embed/>
                </p:oleObj>
              </mc:Choice>
              <mc:Fallback>
                <p:oleObj name="Equation" r:id="rId13" imgW="1066680" imgH="4316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932ABF3-F4D3-4954-A416-941FCFC4D6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60995" y="3869594"/>
                        <a:ext cx="2468562" cy="100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0FD29F7-3ABA-4AF2-A20D-3E8C067217CD}"/>
              </a:ext>
            </a:extLst>
          </p:cNvPr>
          <p:cNvSpPr txBox="1"/>
          <p:nvPr/>
        </p:nvSpPr>
        <p:spPr>
          <a:xfrm>
            <a:off x="5706578" y="4107649"/>
            <a:ext cx="297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rgbClr val="5999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[40 mm = 0,04 m]</a:t>
            </a:r>
          </a:p>
        </p:txBody>
      </p:sp>
    </p:spTree>
    <p:extLst>
      <p:ext uri="{BB962C8B-B14F-4D97-AF65-F5344CB8AC3E}">
        <p14:creationId xmlns:p14="http://schemas.microsoft.com/office/powerpoint/2010/main" val="262602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5.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022359"/>
              </p:ext>
            </p:extLst>
          </p:nvPr>
        </p:nvGraphicFramePr>
        <p:xfrm>
          <a:off x="4785764" y="262459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70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85764" y="262459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167203"/>
              </p:ext>
            </p:extLst>
          </p:nvPr>
        </p:nvGraphicFramePr>
        <p:xfrm>
          <a:off x="4385714" y="261506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71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85714" y="261506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492413"/>
              </p:ext>
            </p:extLst>
          </p:nvPr>
        </p:nvGraphicFramePr>
        <p:xfrm>
          <a:off x="4385714" y="261506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72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85714" y="261506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61FA649-030D-4D88-B5D8-7B42FE13DC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531510"/>
              </p:ext>
            </p:extLst>
          </p:nvPr>
        </p:nvGraphicFramePr>
        <p:xfrm>
          <a:off x="1103040" y="2353984"/>
          <a:ext cx="2502581" cy="453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73" name="Equation" r:id="rId7" imgW="977760" imgH="177480" progId="Equation.DSMT4">
                  <p:embed/>
                </p:oleObj>
              </mc:Choice>
              <mc:Fallback>
                <p:oleObj name="Equation" r:id="rId7" imgW="977760" imgH="177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61FA649-030D-4D88-B5D8-7B42FE13DC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03040" y="2353984"/>
                        <a:ext cx="2502581" cy="453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C7701E6E-9651-41A8-832C-325ED84E2FBF}"/>
              </a:ext>
            </a:extLst>
          </p:cNvPr>
          <p:cNvSpPr txBox="1">
            <a:spLocks/>
          </p:cNvSpPr>
          <p:nvPr/>
        </p:nvSpPr>
        <p:spPr>
          <a:xfrm>
            <a:off x="507999" y="1238250"/>
            <a:ext cx="10540999" cy="979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Determine from your graph the average force required </a:t>
            </a:r>
          </a:p>
        </p:txBody>
      </p:sp>
    </p:spTree>
    <p:extLst>
      <p:ext uri="{BB962C8B-B14F-4D97-AF65-F5344CB8AC3E}">
        <p14:creationId xmlns:p14="http://schemas.microsoft.com/office/powerpoint/2010/main" val="96756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6. A mass of 5 000 kg is hoisted though 3 m during a period of 15 s. Calculate the: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881551"/>
              </p:ext>
            </p:extLst>
          </p:nvPr>
        </p:nvGraphicFramePr>
        <p:xfrm>
          <a:off x="4860925" y="2349577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19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349577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39064"/>
              </p:ext>
            </p:extLst>
          </p:nvPr>
        </p:nvGraphicFramePr>
        <p:xfrm>
          <a:off x="4460875" y="234005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20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34005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704328"/>
              </p:ext>
            </p:extLst>
          </p:nvPr>
        </p:nvGraphicFramePr>
        <p:xfrm>
          <a:off x="4460875" y="234005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21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34005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1238250"/>
            <a:ext cx="7905750" cy="698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Work done during 15 s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932ABF3-F4D3-4954-A416-941FCFC4D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204434"/>
              </p:ext>
            </p:extLst>
          </p:nvPr>
        </p:nvGraphicFramePr>
        <p:xfrm>
          <a:off x="1147278" y="2656616"/>
          <a:ext cx="138588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22" name="Equation" r:id="rId7" imgW="558720" imgH="203040" progId="Equation.DSMT4">
                  <p:embed/>
                </p:oleObj>
              </mc:Choice>
              <mc:Fallback>
                <p:oleObj name="Equation" r:id="rId7" imgW="55872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932ABF3-F4D3-4954-A416-941FCFC4D6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7278" y="2656616"/>
                        <a:ext cx="1385888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47E0046-3DF7-400A-8F06-C135690547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9963230"/>
              </p:ext>
            </p:extLst>
          </p:nvPr>
        </p:nvGraphicFramePr>
        <p:xfrm>
          <a:off x="1575801" y="3227811"/>
          <a:ext cx="1976197" cy="478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23" name="Equation" r:id="rId9" imgW="838080" imgH="203040" progId="Equation.DSMT4">
                  <p:embed/>
                </p:oleObj>
              </mc:Choice>
              <mc:Fallback>
                <p:oleObj name="Equation" r:id="rId9" imgW="83808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47E0046-3DF7-400A-8F06-C135690547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75801" y="3227811"/>
                        <a:ext cx="1976197" cy="478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61FA649-030D-4D88-B5D8-7B42FE13DC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265265"/>
              </p:ext>
            </p:extLst>
          </p:nvPr>
        </p:nvGraphicFramePr>
        <p:xfrm>
          <a:off x="1622664" y="4342671"/>
          <a:ext cx="1212850" cy="39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24" name="Equation" r:id="rId11" imgW="545760" imgH="177480" progId="Equation.DSMT4">
                  <p:embed/>
                </p:oleObj>
              </mc:Choice>
              <mc:Fallback>
                <p:oleObj name="Equation" r:id="rId11" imgW="545760" imgH="177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61FA649-030D-4D88-B5D8-7B42FE13DC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22664" y="4342671"/>
                        <a:ext cx="1212850" cy="394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FA1FD19-B4DA-46AA-BCAA-E5E13497BB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107518"/>
              </p:ext>
            </p:extLst>
          </p:nvPr>
        </p:nvGraphicFramePr>
        <p:xfrm>
          <a:off x="701985" y="4865865"/>
          <a:ext cx="1976197" cy="41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25" name="Equation" r:id="rId13" imgW="850680" imgH="177480" progId="Equation.DSMT4">
                  <p:embed/>
                </p:oleObj>
              </mc:Choice>
              <mc:Fallback>
                <p:oleObj name="Equation" r:id="rId13" imgW="850680" imgH="1774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AFA1FD19-B4DA-46AA-BCAA-E5E13497BB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01985" y="4865865"/>
                        <a:ext cx="1976197" cy="412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5E86E5C-42B6-43B3-BC67-5D4780C28D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977163"/>
              </p:ext>
            </p:extLst>
          </p:nvPr>
        </p:nvGraphicFramePr>
        <p:xfrm>
          <a:off x="1642061" y="5388463"/>
          <a:ext cx="1115633" cy="457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26" name="Equation" r:id="rId15" imgW="495000" imgH="203040" progId="Equation.DSMT4">
                  <p:embed/>
                </p:oleObj>
              </mc:Choice>
              <mc:Fallback>
                <p:oleObj name="Equation" r:id="rId15" imgW="495000" imgH="203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5E86E5C-42B6-43B3-BC67-5D4780C28D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42061" y="5388463"/>
                        <a:ext cx="1115633" cy="457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F7E725D3-760B-4886-B008-F196A6D763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797941"/>
              </p:ext>
            </p:extLst>
          </p:nvPr>
        </p:nvGraphicFramePr>
        <p:xfrm>
          <a:off x="1643888" y="5898580"/>
          <a:ext cx="1244635" cy="395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27" name="Equation" r:id="rId17" imgW="558720" imgH="177480" progId="Equation.DSMT4">
                  <p:embed/>
                </p:oleObj>
              </mc:Choice>
              <mc:Fallback>
                <p:oleObj name="Equation" r:id="rId17" imgW="558720" imgH="177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F7E725D3-760B-4886-B008-F196A6D763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43888" y="5898580"/>
                        <a:ext cx="1244635" cy="395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7">
            <a:extLst>
              <a:ext uri="{FF2B5EF4-FFF2-40B4-BE49-F238E27FC236}">
                <a16:creationId xmlns:a16="http://schemas.microsoft.com/office/drawing/2014/main" id="{19560EF5-0E21-4BF9-933D-AF483B6B40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194860"/>
              </p:ext>
            </p:extLst>
          </p:nvPr>
        </p:nvGraphicFramePr>
        <p:xfrm>
          <a:off x="994051" y="1939385"/>
          <a:ext cx="6387824" cy="71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28" name="Equation" r:id="rId19" imgW="2514600" imgH="279360" progId="Equation.DSMT4">
                  <p:embed/>
                </p:oleObj>
              </mc:Choice>
              <mc:Fallback>
                <p:oleObj name="Equation" r:id="rId19" imgW="2514600" imgH="279360" progId="Equation.DSMT4">
                  <p:embed/>
                  <p:pic>
                    <p:nvPicPr>
                      <p:cNvPr id="16" name="Object 7">
                        <a:extLst>
                          <a:ext uri="{FF2B5EF4-FFF2-40B4-BE49-F238E27FC236}">
                            <a16:creationId xmlns:a16="http://schemas.microsoft.com/office/drawing/2014/main" id="{19560EF5-0E21-4BF9-933D-AF483B6B40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4051" y="1939385"/>
                        <a:ext cx="6387824" cy="71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BF53D83-40E5-47F6-A332-F2EBEA37DD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970840"/>
              </p:ext>
            </p:extLst>
          </p:nvPr>
        </p:nvGraphicFramePr>
        <p:xfrm>
          <a:off x="1596024" y="3776724"/>
          <a:ext cx="183673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29" name="Equation" r:id="rId21" imgW="749160" imgH="177480" progId="Equation.DSMT4">
                  <p:embed/>
                </p:oleObj>
              </mc:Choice>
              <mc:Fallback>
                <p:oleObj name="Equation" r:id="rId21" imgW="749160" imgH="177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61FA649-030D-4D88-B5D8-7B42FE13DC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96024" y="3776724"/>
                        <a:ext cx="1836737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160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 Force Distance Diagrams">
            <a:hlinkClick r:id="" action="ppaction://media"/>
            <a:extLst>
              <a:ext uri="{FF2B5EF4-FFF2-40B4-BE49-F238E27FC236}">
                <a16:creationId xmlns:a16="http://schemas.microsoft.com/office/drawing/2014/main" id="{91311D62-F6BB-4683-A1AE-28EC703D77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A7A46F-3A96-41A5-9422-BA6CBAA21958}"/>
              </a:ext>
            </a:extLst>
          </p:cNvPr>
          <p:cNvSpPr/>
          <p:nvPr/>
        </p:nvSpPr>
        <p:spPr>
          <a:xfrm>
            <a:off x="0" y="-1"/>
            <a:ext cx="11336482" cy="6317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AB6687-5ECB-4221-AE91-93A2449767B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41" y="1497435"/>
            <a:ext cx="2973600" cy="33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3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7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57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6.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8528686"/>
              </p:ext>
            </p:extLst>
          </p:nvPr>
        </p:nvGraphicFramePr>
        <p:xfrm>
          <a:off x="4860925" y="2362829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82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362829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738559"/>
              </p:ext>
            </p:extLst>
          </p:nvPr>
        </p:nvGraphicFramePr>
        <p:xfrm>
          <a:off x="4460875" y="235330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83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35330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668010"/>
              </p:ext>
            </p:extLst>
          </p:nvPr>
        </p:nvGraphicFramePr>
        <p:xfrm>
          <a:off x="4460875" y="235330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84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35330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1238250"/>
            <a:ext cx="7905750" cy="698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Power required to hoist the mass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5C3597A-4D67-40BE-9AE4-345BFE0966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706063"/>
              </p:ext>
            </p:extLst>
          </p:nvPr>
        </p:nvGraphicFramePr>
        <p:xfrm>
          <a:off x="1168124" y="1887289"/>
          <a:ext cx="1636713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85" name="Equation" r:id="rId7" imgW="647640" imgH="393480" progId="Equation.DSMT4">
                  <p:embed/>
                </p:oleObj>
              </mc:Choice>
              <mc:Fallback>
                <p:oleObj name="Equation" r:id="rId7" imgW="647640" imgH="393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5C3597A-4D67-40BE-9AE4-345BFE0966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68124" y="1887289"/>
                        <a:ext cx="1636713" cy="98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932ABF3-F4D3-4954-A416-941FCFC4D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545807"/>
              </p:ext>
            </p:extLst>
          </p:nvPr>
        </p:nvGraphicFramePr>
        <p:xfrm>
          <a:off x="1587501" y="3102683"/>
          <a:ext cx="1008063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86" name="Equation" r:id="rId9" imgW="406080" imgH="393480" progId="Equation.DSMT4">
                  <p:embed/>
                </p:oleObj>
              </mc:Choice>
              <mc:Fallback>
                <p:oleObj name="Equation" r:id="rId9" imgW="40608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932ABF3-F4D3-4954-A416-941FCFC4D6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7501" y="3102683"/>
                        <a:ext cx="1008063" cy="97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47E0046-3DF7-400A-8F06-C135690547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706486"/>
              </p:ext>
            </p:extLst>
          </p:nvPr>
        </p:nvGraphicFramePr>
        <p:xfrm>
          <a:off x="1587501" y="4308553"/>
          <a:ext cx="1514475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587" name="Equation" r:id="rId11" imgW="622080" imgH="203040" progId="Equation.DSMT4">
                  <p:embed/>
                </p:oleObj>
              </mc:Choice>
              <mc:Fallback>
                <p:oleObj name="Equation" r:id="rId11" imgW="62208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47E0046-3DF7-400A-8F06-C135690547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7501" y="4308553"/>
                        <a:ext cx="1514475" cy="49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32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739397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7. A machine requires a torque of 20 </a:t>
            </a:r>
            <a:r>
              <a:rPr lang="en-ZA" dirty="0" err="1"/>
              <a:t>N.m</a:t>
            </a:r>
            <a:r>
              <a:rPr lang="en-ZA" dirty="0"/>
              <a:t> at its shaft. The diameter of the shaft is 0,5 m. The rotational frequency of the shaft is 2 r/s. Calculate the: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865120"/>
              </p:ext>
            </p:extLst>
          </p:nvPr>
        </p:nvGraphicFramePr>
        <p:xfrm>
          <a:off x="4860925" y="2054484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45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054484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224186"/>
              </p:ext>
            </p:extLst>
          </p:nvPr>
        </p:nvGraphicFramePr>
        <p:xfrm>
          <a:off x="4460875" y="2044959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4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044959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47896"/>
              </p:ext>
            </p:extLst>
          </p:nvPr>
        </p:nvGraphicFramePr>
        <p:xfrm>
          <a:off x="4460875" y="2044959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47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044959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2252922"/>
            <a:ext cx="10541000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Magnitude of the load on which the rope around the hoist drum is acting</a:t>
            </a:r>
          </a:p>
        </p:txBody>
      </p:sp>
      <p:graphicFrame>
        <p:nvGraphicFramePr>
          <p:cNvPr id="17" name="Object 7">
            <a:extLst>
              <a:ext uri="{FF2B5EF4-FFF2-40B4-BE49-F238E27FC236}">
                <a16:creationId xmlns:a16="http://schemas.microsoft.com/office/drawing/2014/main" id="{3718220C-5F10-4895-BC99-F316755DE7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97878"/>
              </p:ext>
            </p:extLst>
          </p:nvPr>
        </p:nvGraphicFramePr>
        <p:xfrm>
          <a:off x="663575" y="3383222"/>
          <a:ext cx="6904038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48" name="Equation" r:id="rId7" imgW="2717640" imgH="266400" progId="Equation.DSMT4">
                  <p:embed/>
                </p:oleObj>
              </mc:Choice>
              <mc:Fallback>
                <p:oleObj name="Equation" r:id="rId7" imgW="2717640" imgH="266400" progId="Equation.DSMT4">
                  <p:embed/>
                  <p:pic>
                    <p:nvPicPr>
                      <p:cNvPr id="13" name="Object 7">
                        <a:extLst>
                          <a:ext uri="{FF2B5EF4-FFF2-40B4-BE49-F238E27FC236}">
                            <a16:creationId xmlns:a16="http://schemas.microsoft.com/office/drawing/2014/main" id="{E8970E48-5FF8-48F6-8763-EAA0923BC7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" y="3383222"/>
                        <a:ext cx="6904038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9F50898-1630-4717-BF4F-66B8BF3FAB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270075"/>
              </p:ext>
            </p:extLst>
          </p:nvPr>
        </p:nvGraphicFramePr>
        <p:xfrm>
          <a:off x="748300" y="4311530"/>
          <a:ext cx="19510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49" name="Equation" r:id="rId9" imgW="787320" imgH="203040" progId="Equation.DSMT4">
                  <p:embed/>
                </p:oleObj>
              </mc:Choice>
              <mc:Fallback>
                <p:oleObj name="Equation" r:id="rId9" imgW="787320" imgH="203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59254AED-062E-4533-BE20-9DCB3E8886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8300" y="4311530"/>
                        <a:ext cx="195103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673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7a)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079815"/>
              </p:ext>
            </p:extLst>
          </p:nvPr>
        </p:nvGraphicFramePr>
        <p:xfrm>
          <a:off x="4806690" y="2826961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02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06690" y="2826961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900657"/>
              </p:ext>
            </p:extLst>
          </p:nvPr>
        </p:nvGraphicFramePr>
        <p:xfrm>
          <a:off x="4406640" y="281743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03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06640" y="2817436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300674"/>
              </p:ext>
            </p:extLst>
          </p:nvPr>
        </p:nvGraphicFramePr>
        <p:xfrm>
          <a:off x="4406640" y="281743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04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06640" y="2817436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61FA649-030D-4D88-B5D8-7B42FE13DC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449727"/>
              </p:ext>
            </p:extLst>
          </p:nvPr>
        </p:nvGraphicFramePr>
        <p:xfrm>
          <a:off x="1792133" y="1639467"/>
          <a:ext cx="14954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05" name="Equation" r:id="rId7" imgW="609480" imgH="203040" progId="Equation.DSMT4">
                  <p:embed/>
                </p:oleObj>
              </mc:Choice>
              <mc:Fallback>
                <p:oleObj name="Equation" r:id="rId7" imgW="609480" imgH="203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61FA649-030D-4D88-B5D8-7B42FE13DC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92133" y="1639467"/>
                        <a:ext cx="1495425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6BFEFDD-1900-4B3C-8855-4C72D16AC7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982582"/>
              </p:ext>
            </p:extLst>
          </p:nvPr>
        </p:nvGraphicFramePr>
        <p:xfrm>
          <a:off x="1288332" y="3269125"/>
          <a:ext cx="211772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06" name="Equation" r:id="rId9" imgW="863280" imgH="203040" progId="Equation.DSMT4">
                  <p:embed/>
                </p:oleObj>
              </mc:Choice>
              <mc:Fallback>
                <p:oleObj name="Equation" r:id="rId9" imgW="86328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86BFEFDD-1900-4B3C-8855-4C72D16AC7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88332" y="3269125"/>
                        <a:ext cx="2117725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1F2184C-9296-4FE0-8894-7605CB12C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903958"/>
              </p:ext>
            </p:extLst>
          </p:nvPr>
        </p:nvGraphicFramePr>
        <p:xfrm>
          <a:off x="911336" y="3814964"/>
          <a:ext cx="2935737" cy="107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07" name="Equation" r:id="rId11" imgW="1143000" imgH="419040" progId="Equation.DSMT4">
                  <p:embed/>
                </p:oleObj>
              </mc:Choice>
              <mc:Fallback>
                <p:oleObj name="Equation" r:id="rId11" imgW="1143000" imgH="419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1F2184C-9296-4FE0-8894-7605CB12C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11336" y="3814964"/>
                        <a:ext cx="2935737" cy="1076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DF80218-A408-4C79-9FC2-15817DDFDB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901206"/>
              </p:ext>
            </p:extLst>
          </p:nvPr>
        </p:nvGraphicFramePr>
        <p:xfrm>
          <a:off x="2608389" y="5082836"/>
          <a:ext cx="1172800" cy="44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08" name="Equation" r:id="rId13" imgW="469800" imgH="177480" progId="Equation.DSMT4">
                  <p:embed/>
                </p:oleObj>
              </mc:Choice>
              <mc:Fallback>
                <p:oleObj name="Equation" r:id="rId13" imgW="469800" imgH="177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DF80218-A408-4C79-9FC2-15817DDFD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08389" y="5082836"/>
                        <a:ext cx="1172800" cy="443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754589E-BAB8-4326-87FE-6E76AF969C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272338"/>
              </p:ext>
            </p:extLst>
          </p:nvPr>
        </p:nvGraphicFramePr>
        <p:xfrm>
          <a:off x="1462312" y="2197067"/>
          <a:ext cx="183832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09" name="Equation" r:id="rId15" imgW="749160" imgH="393480" progId="Equation.DSMT4">
                  <p:embed/>
                </p:oleObj>
              </mc:Choice>
              <mc:Fallback>
                <p:oleObj name="Equation" r:id="rId15" imgW="74916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61FA649-030D-4D88-B5D8-7B42FE13DC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462312" y="2197067"/>
                        <a:ext cx="1838325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57CC394C-631B-4E8D-B968-7A192C5EE671}"/>
              </a:ext>
            </a:extLst>
          </p:cNvPr>
          <p:cNvSpPr txBox="1"/>
          <p:nvPr/>
        </p:nvSpPr>
        <p:spPr>
          <a:xfrm>
            <a:off x="4022326" y="2385887"/>
            <a:ext cx="2978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>
                <a:solidFill>
                  <a:srgbClr val="5999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ZA" sz="2800" i="1" dirty="0">
                <a:solidFill>
                  <a:srgbClr val="5999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ZA" sz="2800" dirty="0">
                <a:solidFill>
                  <a:srgbClr val="5999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ZA" sz="2800" i="1" dirty="0">
                <a:solidFill>
                  <a:srgbClr val="5999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ZA" sz="2800" dirty="0">
                <a:solidFill>
                  <a:srgbClr val="5999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3739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7.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361657"/>
              </p:ext>
            </p:extLst>
          </p:nvPr>
        </p:nvGraphicFramePr>
        <p:xfrm>
          <a:off x="4878178" y="2465032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04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8178" y="2465032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415892"/>
              </p:ext>
            </p:extLst>
          </p:nvPr>
        </p:nvGraphicFramePr>
        <p:xfrm>
          <a:off x="4478128" y="245550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0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8128" y="245550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7319202"/>
              </p:ext>
            </p:extLst>
          </p:nvPr>
        </p:nvGraphicFramePr>
        <p:xfrm>
          <a:off x="4478128" y="245550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06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78128" y="245550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941446"/>
            <a:ext cx="8083826" cy="874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</a:t>
            </a:r>
            <a:r>
              <a:rPr lang="en-ZA" dirty="0"/>
              <a:t>Work done by the machine during 30 s</a:t>
            </a:r>
            <a:endParaRPr lang="en-ZA" sz="32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61FA649-030D-4D88-B5D8-7B42FE13DC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504564"/>
              </p:ext>
            </p:extLst>
          </p:nvPr>
        </p:nvGraphicFramePr>
        <p:xfrm>
          <a:off x="2001351" y="2375376"/>
          <a:ext cx="2835275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07" name="Equation" r:id="rId7" imgW="1155600" imgH="203040" progId="Equation.DSMT4">
                  <p:embed/>
                </p:oleObj>
              </mc:Choice>
              <mc:Fallback>
                <p:oleObj name="Equation" r:id="rId7" imgW="1155600" imgH="203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61FA649-030D-4D88-B5D8-7B42FE13DC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1351" y="2375376"/>
                        <a:ext cx="2835275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16539C1-A8A4-467C-9B87-C1B172DA8E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7394007"/>
              </p:ext>
            </p:extLst>
          </p:nvPr>
        </p:nvGraphicFramePr>
        <p:xfrm>
          <a:off x="1003255" y="1749699"/>
          <a:ext cx="19177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08" name="Equation" r:id="rId9" imgW="736560" imgH="177480" progId="Equation.DSMT4">
                  <p:embed/>
                </p:oleObj>
              </mc:Choice>
              <mc:Fallback>
                <p:oleObj name="Equation" r:id="rId9" imgW="736560" imgH="1774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16539C1-A8A4-467C-9B87-C1B172DA8E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3255" y="1749699"/>
                        <a:ext cx="1917700" cy="46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6BFEFDD-1900-4B3C-8855-4C72D16AC7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97005"/>
              </p:ext>
            </p:extLst>
          </p:nvPr>
        </p:nvGraphicFramePr>
        <p:xfrm>
          <a:off x="2005080" y="2990220"/>
          <a:ext cx="1401763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09" name="Equation" r:id="rId11" imgW="571320" imgH="177480" progId="Equation.DSMT4">
                  <p:embed/>
                </p:oleObj>
              </mc:Choice>
              <mc:Fallback>
                <p:oleObj name="Equation" r:id="rId11" imgW="571320" imgH="177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86BFEFDD-1900-4B3C-8855-4C72D16AC7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05080" y="2990220"/>
                        <a:ext cx="1401763" cy="43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1F2184C-9296-4FE0-8894-7605CB12C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250125"/>
              </p:ext>
            </p:extLst>
          </p:nvPr>
        </p:nvGraphicFramePr>
        <p:xfrm>
          <a:off x="1537562" y="4689175"/>
          <a:ext cx="16954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10" name="Equation" r:id="rId13" imgW="660240" imgH="177480" progId="Equation.DSMT4">
                  <p:embed/>
                </p:oleObj>
              </mc:Choice>
              <mc:Fallback>
                <p:oleObj name="Equation" r:id="rId13" imgW="660240" imgH="177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1F2184C-9296-4FE0-8894-7605CB12C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37562" y="4689175"/>
                        <a:ext cx="169545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DF80218-A408-4C79-9FC2-15817DDFDB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551045"/>
              </p:ext>
            </p:extLst>
          </p:nvPr>
        </p:nvGraphicFramePr>
        <p:xfrm>
          <a:off x="1870214" y="5310641"/>
          <a:ext cx="1963737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11" name="Equation" r:id="rId15" imgW="787320" imgH="203040" progId="Equation.DSMT4">
                  <p:embed/>
                </p:oleObj>
              </mc:Choice>
              <mc:Fallback>
                <p:oleObj name="Equation" r:id="rId15" imgW="78732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DF80218-A408-4C79-9FC2-15817DDFD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870214" y="5310641"/>
                        <a:ext cx="1963737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20975D2F-590D-4424-BECA-A204333D1CFD}"/>
              </a:ext>
            </a:extLst>
          </p:cNvPr>
          <p:cNvSpPr txBox="1">
            <a:spLocks/>
          </p:cNvSpPr>
          <p:nvPr/>
        </p:nvSpPr>
        <p:spPr>
          <a:xfrm>
            <a:off x="508000" y="3936863"/>
            <a:ext cx="8083826" cy="874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c) </a:t>
            </a:r>
            <a:r>
              <a:rPr lang="en-ZA" dirty="0"/>
              <a:t>Power delivered</a:t>
            </a:r>
            <a:endParaRPr lang="en-ZA" sz="3200" dirty="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F676D4A-3FC8-46C9-A536-CB9B2AC15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781591"/>
              </p:ext>
            </p:extLst>
          </p:nvPr>
        </p:nvGraphicFramePr>
        <p:xfrm>
          <a:off x="1884842" y="5908320"/>
          <a:ext cx="21209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12" name="Equation" r:id="rId17" imgW="850680" imgH="203040" progId="Equation.DSMT4">
                  <p:embed/>
                </p:oleObj>
              </mc:Choice>
              <mc:Fallback>
                <p:oleObj name="Equation" r:id="rId17" imgW="85068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DF80218-A408-4C79-9FC2-15817DDFD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884842" y="5908320"/>
                        <a:ext cx="21209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7">
            <a:extLst>
              <a:ext uri="{FF2B5EF4-FFF2-40B4-BE49-F238E27FC236}">
                <a16:creationId xmlns:a16="http://schemas.microsoft.com/office/drawing/2014/main" id="{0334D07E-4382-4A30-AF39-8159C3291F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452434"/>
              </p:ext>
            </p:extLst>
          </p:nvPr>
        </p:nvGraphicFramePr>
        <p:xfrm>
          <a:off x="5060536" y="2344660"/>
          <a:ext cx="2839801" cy="546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13" name="Equation" r:id="rId19" imgW="1257120" imgH="241200" progId="Equation.DSMT4">
                  <p:embed/>
                </p:oleObj>
              </mc:Choice>
              <mc:Fallback>
                <p:oleObj name="Equation" r:id="rId19" imgW="1257120" imgH="241200" progId="Equation.DSMT4">
                  <p:embed/>
                  <p:pic>
                    <p:nvPicPr>
                      <p:cNvPr id="17" name="Object 7">
                        <a:extLst>
                          <a:ext uri="{FF2B5EF4-FFF2-40B4-BE49-F238E27FC236}">
                            <a16:creationId xmlns:a16="http://schemas.microsoft.com/office/drawing/2014/main" id="{3718220C-5F10-4895-BC99-F316755DE7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0536" y="2344660"/>
                        <a:ext cx="2839801" cy="546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4E29F025-7B4F-49BD-A5E3-C458AF5278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980955"/>
              </p:ext>
            </p:extLst>
          </p:nvPr>
        </p:nvGraphicFramePr>
        <p:xfrm>
          <a:off x="1988609" y="3590187"/>
          <a:ext cx="1712912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14" name="Equation" r:id="rId21" imgW="698400" imgH="203040" progId="Equation.DSMT4">
                  <p:embed/>
                </p:oleObj>
              </mc:Choice>
              <mc:Fallback>
                <p:oleObj name="Equation" r:id="rId21" imgW="69840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86BFEFDD-1900-4B3C-8855-4C72D16AC7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988609" y="3590187"/>
                        <a:ext cx="1712912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7">
            <a:extLst>
              <a:ext uri="{FF2B5EF4-FFF2-40B4-BE49-F238E27FC236}">
                <a16:creationId xmlns:a16="http://schemas.microsoft.com/office/drawing/2014/main" id="{85557473-AB71-4036-9D5B-F590E0078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197860"/>
              </p:ext>
            </p:extLst>
          </p:nvPr>
        </p:nvGraphicFramePr>
        <p:xfrm>
          <a:off x="4043774" y="1668523"/>
          <a:ext cx="3814762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915" name="Equation" r:id="rId23" imgW="1688760" imgH="279360" progId="Equation.DSMT4">
                  <p:embed/>
                </p:oleObj>
              </mc:Choice>
              <mc:Fallback>
                <p:oleObj name="Equation" r:id="rId23" imgW="1688760" imgH="279360" progId="Equation.DSMT4">
                  <p:embed/>
                  <p:pic>
                    <p:nvPicPr>
                      <p:cNvPr id="18" name="Object 7">
                        <a:extLst>
                          <a:ext uri="{FF2B5EF4-FFF2-40B4-BE49-F238E27FC236}">
                            <a16:creationId xmlns:a16="http://schemas.microsoft.com/office/drawing/2014/main" id="{0334D07E-4382-4A30-AF39-8159C3291F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3774" y="1668523"/>
                        <a:ext cx="3814762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110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943382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8. A force of 800 N acts on the end of a spanner. The perpendicular distance between the working line of the force and the centre line of the nut is 0,5 m. Calculate the: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42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43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44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1F2184C-9296-4FE0-8894-7605CB12C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433511"/>
              </p:ext>
            </p:extLst>
          </p:nvPr>
        </p:nvGraphicFramePr>
        <p:xfrm>
          <a:off x="1125813" y="3283017"/>
          <a:ext cx="117475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45" name="Equation" r:id="rId7" imgW="457200" imgH="164880" progId="Equation.DSMT4">
                  <p:embed/>
                </p:oleObj>
              </mc:Choice>
              <mc:Fallback>
                <p:oleObj name="Equation" r:id="rId7" imgW="457200" imgH="1648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1F2184C-9296-4FE0-8894-7605CB12C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25813" y="3283017"/>
                        <a:ext cx="1174750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DF80218-A408-4C79-9FC2-15817DDFDB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9507860"/>
              </p:ext>
            </p:extLst>
          </p:nvPr>
        </p:nvGraphicFramePr>
        <p:xfrm>
          <a:off x="1429820" y="3836042"/>
          <a:ext cx="1741487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46" name="Equation" r:id="rId9" imgW="698400" imgH="203040" progId="Equation.DSMT4">
                  <p:embed/>
                </p:oleObj>
              </mc:Choice>
              <mc:Fallback>
                <p:oleObj name="Equation" r:id="rId9" imgW="69840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DF80218-A408-4C79-9FC2-15817DDFD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29820" y="3836042"/>
                        <a:ext cx="1741487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20975D2F-590D-4424-BECA-A204333D1CFD}"/>
              </a:ext>
            </a:extLst>
          </p:cNvPr>
          <p:cNvSpPr txBox="1">
            <a:spLocks/>
          </p:cNvSpPr>
          <p:nvPr/>
        </p:nvSpPr>
        <p:spPr>
          <a:xfrm>
            <a:off x="508000" y="2488455"/>
            <a:ext cx="8083826" cy="874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Torque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F676D4A-3FC8-46C9-A536-CB9B2AC15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728122"/>
              </p:ext>
            </p:extLst>
          </p:nvPr>
        </p:nvGraphicFramePr>
        <p:xfrm>
          <a:off x="1429819" y="4372617"/>
          <a:ext cx="17716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47" name="Equation" r:id="rId11" imgW="711000" imgH="177480" progId="Equation.DSMT4">
                  <p:embed/>
                </p:oleObj>
              </mc:Choice>
              <mc:Fallback>
                <p:oleObj name="Equation" r:id="rId11" imgW="71100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F676D4A-3FC8-46C9-A536-CB9B2AC15A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29819" y="4372617"/>
                        <a:ext cx="177165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058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8.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700825"/>
              </p:ext>
            </p:extLst>
          </p:nvPr>
        </p:nvGraphicFramePr>
        <p:xfrm>
          <a:off x="4911919" y="267490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65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11919" y="267490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490036"/>
              </p:ext>
            </p:extLst>
          </p:nvPr>
        </p:nvGraphicFramePr>
        <p:xfrm>
          <a:off x="4511869" y="266538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6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1869" y="266538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1F2184C-9296-4FE0-8894-7605CB12C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847847"/>
              </p:ext>
            </p:extLst>
          </p:nvPr>
        </p:nvGraphicFramePr>
        <p:xfrm>
          <a:off x="1538896" y="2916306"/>
          <a:ext cx="2572924" cy="490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67" name="Equation" r:id="rId6" imgW="1066680" imgH="203040" progId="Equation.DSMT4">
                  <p:embed/>
                </p:oleObj>
              </mc:Choice>
              <mc:Fallback>
                <p:oleObj name="Equation" r:id="rId6" imgW="106668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1F2184C-9296-4FE0-8894-7605CB12C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38896" y="2916306"/>
                        <a:ext cx="2572924" cy="490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DF80218-A408-4C79-9FC2-15817DDFDB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366580"/>
              </p:ext>
            </p:extLst>
          </p:nvPr>
        </p:nvGraphicFramePr>
        <p:xfrm>
          <a:off x="1632079" y="3366088"/>
          <a:ext cx="2832100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68" name="Equation" r:id="rId8" imgW="1180800" imgH="393480" progId="Equation.DSMT4">
                  <p:embed/>
                </p:oleObj>
              </mc:Choice>
              <mc:Fallback>
                <p:oleObj name="Equation" r:id="rId8" imgW="1180800" imgH="393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DF80218-A408-4C79-9FC2-15817DDFD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32079" y="3366088"/>
                        <a:ext cx="2832100" cy="947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20975D2F-590D-4424-BECA-A204333D1CFD}"/>
              </a:ext>
            </a:extLst>
          </p:cNvPr>
          <p:cNvSpPr txBox="1">
            <a:spLocks/>
          </p:cNvSpPr>
          <p:nvPr/>
        </p:nvSpPr>
        <p:spPr>
          <a:xfrm>
            <a:off x="507999" y="1238250"/>
            <a:ext cx="10540999" cy="1060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Work done if the torque is kept constant while the nut turns through: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F676D4A-3FC8-46C9-A536-CB9B2AC15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329489"/>
              </p:ext>
            </p:extLst>
          </p:nvPr>
        </p:nvGraphicFramePr>
        <p:xfrm>
          <a:off x="1392435" y="4278624"/>
          <a:ext cx="2560637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69" name="Equation" r:id="rId10" imgW="1028520" imgH="393480" progId="Equation.DSMT4">
                  <p:embed/>
                </p:oleObj>
              </mc:Choice>
              <mc:Fallback>
                <p:oleObj name="Equation" r:id="rId10" imgW="102852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F676D4A-3FC8-46C9-A536-CB9B2AC15A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92435" y="4278624"/>
                        <a:ext cx="2560637" cy="98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74BA2EC0-6F17-4877-A1F3-3C483D16C578}"/>
              </a:ext>
            </a:extLst>
          </p:cNvPr>
          <p:cNvSpPr txBox="1">
            <a:spLocks/>
          </p:cNvSpPr>
          <p:nvPr/>
        </p:nvSpPr>
        <p:spPr>
          <a:xfrm>
            <a:off x="796842" y="2188315"/>
            <a:ext cx="8083826" cy="701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 err="1"/>
              <a:t>i</a:t>
            </a:r>
            <a:r>
              <a:rPr lang="en-ZA" sz="3200" dirty="0"/>
              <a:t>) 30°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CFB2B5A9-0188-458C-BFD7-A4E46782DE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298246"/>
              </p:ext>
            </p:extLst>
          </p:nvPr>
        </p:nvGraphicFramePr>
        <p:xfrm>
          <a:off x="2307867" y="5324580"/>
          <a:ext cx="24971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70" name="Equation" r:id="rId12" imgW="1002960" imgH="203040" progId="Equation.DSMT4">
                  <p:embed/>
                </p:oleObj>
              </mc:Choice>
              <mc:Fallback>
                <p:oleObj name="Equation" r:id="rId12" imgW="100296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F676D4A-3FC8-46C9-A536-CB9B2AC15A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307867" y="5324580"/>
                        <a:ext cx="2497138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ECCECFFA-0FF4-4AF9-A736-8403C16FE3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827282"/>
              </p:ext>
            </p:extLst>
          </p:nvPr>
        </p:nvGraphicFramePr>
        <p:xfrm>
          <a:off x="1538897" y="5848783"/>
          <a:ext cx="19510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71" name="Equation" r:id="rId14" imgW="787320" imgH="203040" progId="Equation.DSMT4">
                  <p:embed/>
                </p:oleObj>
              </mc:Choice>
              <mc:Fallback>
                <p:oleObj name="Equation" r:id="rId14" imgW="787320" imgH="20304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B9F50898-1630-4717-BF4F-66B8BF3FAB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38897" y="5848783"/>
                        <a:ext cx="1951037" cy="50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820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8b) (</a:t>
            </a:r>
            <a:r>
              <a:rPr lang="en-ZA" dirty="0" err="1"/>
              <a:t>i</a:t>
            </a:r>
            <a:r>
              <a:rPr lang="en-ZA" dirty="0"/>
              <a:t>)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7328808"/>
              </p:ext>
            </p:extLst>
          </p:nvPr>
        </p:nvGraphicFramePr>
        <p:xfrm>
          <a:off x="7759230" y="3547382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2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59230" y="3547382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263372"/>
              </p:ext>
            </p:extLst>
          </p:nvPr>
        </p:nvGraphicFramePr>
        <p:xfrm>
          <a:off x="7359180" y="3537857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2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59180" y="3537857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323FB68-BC27-4935-987D-A2F27798A1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491491"/>
              </p:ext>
            </p:extLst>
          </p:nvPr>
        </p:nvGraphicFramePr>
        <p:xfrm>
          <a:off x="508001" y="2660728"/>
          <a:ext cx="183356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28" name="Equation" r:id="rId6" imgW="736560" imgH="177480" progId="Equation.DSMT4">
                  <p:embed/>
                </p:oleObj>
              </mc:Choice>
              <mc:Fallback>
                <p:oleObj name="Equation" r:id="rId6" imgW="73656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B323FB68-BC27-4935-987D-A2F27798A1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8001" y="2660728"/>
                        <a:ext cx="1833563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358DEE68-89DB-4342-A567-6C87AB2336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798248"/>
              </p:ext>
            </p:extLst>
          </p:nvPr>
        </p:nvGraphicFramePr>
        <p:xfrm>
          <a:off x="1443764" y="3217182"/>
          <a:ext cx="21177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29" name="Equation" r:id="rId8" imgW="850680" imgH="203040" progId="Equation.DSMT4">
                  <p:embed/>
                </p:oleObj>
              </mc:Choice>
              <mc:Fallback>
                <p:oleObj name="Equation" r:id="rId8" imgW="85068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358DEE68-89DB-4342-A567-6C87AB233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43764" y="3217182"/>
                        <a:ext cx="2117725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86DF16C7-396C-4079-91D1-680095338B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494310"/>
              </p:ext>
            </p:extLst>
          </p:nvPr>
        </p:nvGraphicFramePr>
        <p:xfrm>
          <a:off x="1443763" y="3837136"/>
          <a:ext cx="15811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30" name="Equation" r:id="rId10" imgW="634680" imgH="203040" progId="Equation.DSMT4">
                  <p:embed/>
                </p:oleObj>
              </mc:Choice>
              <mc:Fallback>
                <p:oleObj name="Equation" r:id="rId10" imgW="63468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86DF16C7-396C-4079-91D1-680095338B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43763" y="3837136"/>
                        <a:ext cx="15811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327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8b)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341200"/>
              </p:ext>
            </p:extLst>
          </p:nvPr>
        </p:nvGraphicFramePr>
        <p:xfrm>
          <a:off x="4772163" y="2735218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0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72163" y="2735218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1F2184C-9296-4FE0-8894-7605CB12C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415521"/>
              </p:ext>
            </p:extLst>
          </p:nvPr>
        </p:nvGraphicFramePr>
        <p:xfrm>
          <a:off x="2237821" y="2679656"/>
          <a:ext cx="1862138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1" name="Equation" r:id="rId5" imgW="736560" imgH="203040" progId="Equation.DSMT4">
                  <p:embed/>
                </p:oleObj>
              </mc:Choice>
              <mc:Fallback>
                <p:oleObj name="Equation" r:id="rId5" imgW="73656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1F2184C-9296-4FE0-8894-7605CB12C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37821" y="2679656"/>
                        <a:ext cx="1862138" cy="512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DF80218-A408-4C79-9FC2-15817DDFDB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181102"/>
              </p:ext>
            </p:extLst>
          </p:nvPr>
        </p:nvGraphicFramePr>
        <p:xfrm>
          <a:off x="2225193" y="3325647"/>
          <a:ext cx="2154237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2" name="Equation" r:id="rId7" imgW="863280" imgH="203040" progId="Equation.DSMT4">
                  <p:embed/>
                </p:oleObj>
              </mc:Choice>
              <mc:Fallback>
                <p:oleObj name="Equation" r:id="rId7" imgW="86328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DF80218-A408-4C79-9FC2-15817DDFD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25193" y="3325647"/>
                        <a:ext cx="2154237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F676D4A-3FC8-46C9-A536-CB9B2AC15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384277"/>
              </p:ext>
            </p:extLst>
          </p:nvPr>
        </p:nvGraphicFramePr>
        <p:xfrm>
          <a:off x="2225193" y="3977660"/>
          <a:ext cx="173831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3" name="Equation" r:id="rId9" imgW="698400" imgH="203040" progId="Equation.DSMT4">
                  <p:embed/>
                </p:oleObj>
              </mc:Choice>
              <mc:Fallback>
                <p:oleObj name="Equation" r:id="rId9" imgW="69840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F676D4A-3FC8-46C9-A536-CB9B2AC15A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25193" y="3977660"/>
                        <a:ext cx="1738313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74BA2EC0-6F17-4877-A1F3-3C483D16C578}"/>
              </a:ext>
            </a:extLst>
          </p:cNvPr>
          <p:cNvSpPr txBox="1">
            <a:spLocks/>
          </p:cNvSpPr>
          <p:nvPr/>
        </p:nvSpPr>
        <p:spPr>
          <a:xfrm>
            <a:off x="508000" y="1238250"/>
            <a:ext cx="8083826" cy="701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ii) 3 revolutions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DFFE2BC-4CC1-4D1E-BB19-EF9A85A915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99455"/>
              </p:ext>
            </p:extLst>
          </p:nvPr>
        </p:nvGraphicFramePr>
        <p:xfrm>
          <a:off x="1239286" y="2080961"/>
          <a:ext cx="1892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4" name="Equation" r:id="rId11" imgW="736560" imgH="177480" progId="Equation.DSMT4">
                  <p:embed/>
                </p:oleObj>
              </mc:Choice>
              <mc:Fallback>
                <p:oleObj name="Equation" r:id="rId11" imgW="736560" imgH="177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1F2184C-9296-4FE0-8894-7605CB12C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39286" y="2080961"/>
                        <a:ext cx="18923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7">
            <a:extLst>
              <a:ext uri="{FF2B5EF4-FFF2-40B4-BE49-F238E27FC236}">
                <a16:creationId xmlns:a16="http://schemas.microsoft.com/office/drawing/2014/main" id="{FCFC9422-D3BA-4C7B-943A-455063FF6F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141051"/>
              </p:ext>
            </p:extLst>
          </p:nvPr>
        </p:nvGraphicFramePr>
        <p:xfrm>
          <a:off x="4715982" y="2681107"/>
          <a:ext cx="2839801" cy="546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5" name="Equation" r:id="rId13" imgW="1257120" imgH="241200" progId="Equation.DSMT4">
                  <p:embed/>
                </p:oleObj>
              </mc:Choice>
              <mc:Fallback>
                <p:oleObj name="Equation" r:id="rId13" imgW="1257120" imgH="241200" progId="Equation.DSMT4">
                  <p:embed/>
                  <p:pic>
                    <p:nvPicPr>
                      <p:cNvPr id="18" name="Object 7">
                        <a:extLst>
                          <a:ext uri="{FF2B5EF4-FFF2-40B4-BE49-F238E27FC236}">
                            <a16:creationId xmlns:a16="http://schemas.microsoft.com/office/drawing/2014/main" id="{0334D07E-4382-4A30-AF39-8159C3291F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5982" y="2681107"/>
                        <a:ext cx="2839801" cy="546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314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 Work Against A Slope">
            <a:hlinkClick r:id="" action="ppaction://media"/>
            <a:extLst>
              <a:ext uri="{FF2B5EF4-FFF2-40B4-BE49-F238E27FC236}">
                <a16:creationId xmlns:a16="http://schemas.microsoft.com/office/drawing/2014/main" id="{9FBCE448-25DC-4F24-8454-6DFEC5FF95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1BF521-CAB8-47D6-9D0F-9E6239626794}"/>
              </a:ext>
            </a:extLst>
          </p:cNvPr>
          <p:cNvSpPr/>
          <p:nvPr/>
        </p:nvSpPr>
        <p:spPr>
          <a:xfrm>
            <a:off x="0" y="-1"/>
            <a:ext cx="11336482" cy="6317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8B3B6E-FBD8-4F22-B52C-1647ECA9F79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41" y="1497435"/>
            <a:ext cx="2973600" cy="33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9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1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1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614362"/>
            <a:ext cx="10541000" cy="720724"/>
          </a:xfrm>
        </p:spPr>
        <p:txBody>
          <a:bodyPr>
            <a:noAutofit/>
          </a:bodyPr>
          <a:lstStyle/>
          <a:p>
            <a:r>
              <a:rPr lang="en-ZA" dirty="0"/>
              <a:t>9. An object with a mass of 25 kg rests on a slope which makes an angle of 12° with the horizontal. Calculate the: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73195"/>
              </p:ext>
            </p:extLst>
          </p:nvPr>
        </p:nvGraphicFramePr>
        <p:xfrm>
          <a:off x="4900611" y="2504249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10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00611" y="2504249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1F2184C-9296-4FE0-8894-7605CB12C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102809"/>
              </p:ext>
            </p:extLst>
          </p:nvPr>
        </p:nvGraphicFramePr>
        <p:xfrm>
          <a:off x="1013031" y="2792897"/>
          <a:ext cx="13700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11" name="Equation" r:id="rId5" imgW="533160" imgH="203040" progId="Equation.DSMT4">
                  <p:embed/>
                </p:oleObj>
              </mc:Choice>
              <mc:Fallback>
                <p:oleObj name="Equation" r:id="rId5" imgW="53316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1F2184C-9296-4FE0-8894-7605CB12C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3031" y="2792897"/>
                        <a:ext cx="1370013" cy="522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DF80218-A408-4C79-9FC2-15817DDFDB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234438"/>
              </p:ext>
            </p:extLst>
          </p:nvPr>
        </p:nvGraphicFramePr>
        <p:xfrm>
          <a:off x="1377605" y="3447294"/>
          <a:ext cx="155257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12" name="Equation" r:id="rId7" imgW="622080" imgH="203040" progId="Equation.DSMT4">
                  <p:embed/>
                </p:oleObj>
              </mc:Choice>
              <mc:Fallback>
                <p:oleObj name="Equation" r:id="rId7" imgW="62208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DF80218-A408-4C79-9FC2-15817DDFD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77605" y="3447294"/>
                        <a:ext cx="1552575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F676D4A-3FC8-46C9-A536-CB9B2AC15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73036"/>
              </p:ext>
            </p:extLst>
          </p:nvPr>
        </p:nvGraphicFramePr>
        <p:xfrm>
          <a:off x="1388164" y="4101691"/>
          <a:ext cx="1360488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13" name="Equation" r:id="rId9" imgW="545760" imgH="177480" progId="Equation.DSMT4">
                  <p:embed/>
                </p:oleObj>
              </mc:Choice>
              <mc:Fallback>
                <p:oleObj name="Equation" r:id="rId9" imgW="54576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F676D4A-3FC8-46C9-A536-CB9B2AC15A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88164" y="4101691"/>
                        <a:ext cx="1360488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74BA2EC0-6F17-4877-A1F3-3C483D16C578}"/>
              </a:ext>
            </a:extLst>
          </p:cNvPr>
          <p:cNvSpPr txBox="1">
            <a:spLocks/>
          </p:cNvSpPr>
          <p:nvPr/>
        </p:nvSpPr>
        <p:spPr>
          <a:xfrm>
            <a:off x="508000" y="1958974"/>
            <a:ext cx="7566991" cy="701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Weight of the object</a:t>
            </a:r>
          </a:p>
        </p:txBody>
      </p:sp>
    </p:spTree>
    <p:extLst>
      <p:ext uri="{BB962C8B-B14F-4D97-AF65-F5344CB8AC3E}">
        <p14:creationId xmlns:p14="http://schemas.microsoft.com/office/powerpoint/2010/main" val="40097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2. The work done to stretch a spring from 0 to 60 mm is 20 J. Draw a force–distance graph. 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45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46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18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47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8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649654BF-5F80-41AC-A8F7-D74A2C9E520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381250" y="1586573"/>
            <a:ext cx="6745357" cy="42831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42CCC8-A636-4D1C-B61A-E8A8AE3722B2}"/>
              </a:ext>
            </a:extLst>
          </p:cNvPr>
          <p:cNvSpPr txBox="1"/>
          <p:nvPr/>
        </p:nvSpPr>
        <p:spPr>
          <a:xfrm>
            <a:off x="3882886" y="5909485"/>
            <a:ext cx="3975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/>
              <a:t>Figure: A force–distance graph</a:t>
            </a:r>
            <a:endParaRPr lang="en-ZA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404FBA-B534-4C7D-BE4B-2503AB40ABC7}"/>
              </a:ext>
            </a:extLst>
          </p:cNvPr>
          <p:cNvSpPr txBox="1"/>
          <p:nvPr/>
        </p:nvSpPr>
        <p:spPr>
          <a:xfrm>
            <a:off x="5605670" y="4903303"/>
            <a:ext cx="4505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0653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9.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74BA2EC0-6F17-4877-A1F3-3C483D16C578}"/>
              </a:ext>
            </a:extLst>
          </p:cNvPr>
          <p:cNvSpPr txBox="1">
            <a:spLocks/>
          </p:cNvSpPr>
          <p:nvPr/>
        </p:nvSpPr>
        <p:spPr>
          <a:xfrm>
            <a:off x="508000" y="1238250"/>
            <a:ext cx="10541000" cy="950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Component of the weight parallel to the slope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FC28A9-BC0C-406A-9DA9-2CF2A8BFB9A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153021" y="1914138"/>
            <a:ext cx="4810539" cy="39805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17BBF4-6DB9-4385-9491-0323FFEFAC60}"/>
              </a:ext>
            </a:extLst>
          </p:cNvPr>
          <p:cNvSpPr txBox="1"/>
          <p:nvPr/>
        </p:nvSpPr>
        <p:spPr>
          <a:xfrm>
            <a:off x="3912981" y="5921405"/>
            <a:ext cx="4810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i="1" dirty="0"/>
              <a:t>Figure: A mass on an incline</a:t>
            </a:r>
            <a:endParaRPr lang="en-ZA" sz="2200" dirty="0"/>
          </a:p>
        </p:txBody>
      </p:sp>
    </p:spTree>
    <p:extLst>
      <p:ext uri="{BB962C8B-B14F-4D97-AF65-F5344CB8AC3E}">
        <p14:creationId xmlns:p14="http://schemas.microsoft.com/office/powerpoint/2010/main" val="113905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9b)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707762"/>
              </p:ext>
            </p:extLst>
          </p:nvPr>
        </p:nvGraphicFramePr>
        <p:xfrm>
          <a:off x="4524443" y="3179469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4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4443" y="3179469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708C225-E574-48A5-8E29-30D2378D0E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700370"/>
              </p:ext>
            </p:extLst>
          </p:nvPr>
        </p:nvGraphicFramePr>
        <p:xfrm>
          <a:off x="4262565" y="2841315"/>
          <a:ext cx="2173228" cy="535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42" name="Equation" r:id="rId5" imgW="825480" imgH="203040" progId="Equation.DSMT4">
                  <p:embed/>
                </p:oleObj>
              </mc:Choice>
              <mc:Fallback>
                <p:oleObj name="Equation" r:id="rId5" imgW="825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62565" y="2841315"/>
                        <a:ext cx="2173228" cy="535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40E29F6-6214-42AB-AC1F-0FFBF60E10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21864"/>
              </p:ext>
            </p:extLst>
          </p:nvPr>
        </p:nvGraphicFramePr>
        <p:xfrm>
          <a:off x="4262566" y="3515026"/>
          <a:ext cx="1975233" cy="535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43" name="Equation" r:id="rId7" imgW="749160" imgH="203040" progId="Equation.DSMT4">
                  <p:embed/>
                </p:oleObj>
              </mc:Choice>
              <mc:Fallback>
                <p:oleObj name="Equation" r:id="rId7" imgW="749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62566" y="3515026"/>
                        <a:ext cx="1975233" cy="535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3302A11-EFC2-4D9B-B33E-F03A682EB7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801750"/>
              </p:ext>
            </p:extLst>
          </p:nvPr>
        </p:nvGraphicFramePr>
        <p:xfrm>
          <a:off x="508001" y="2180642"/>
          <a:ext cx="548005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44" name="Equation" r:id="rId9" imgW="2006280" imgH="203040" progId="Equation.DSMT4">
                  <p:embed/>
                </p:oleObj>
              </mc:Choice>
              <mc:Fallback>
                <p:oleObj name="Equation" r:id="rId9" imgW="2006280" imgH="203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708C225-E574-48A5-8E29-30D2378D0E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8001" y="2180642"/>
                        <a:ext cx="5480050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735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9.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571776"/>
              </p:ext>
            </p:extLst>
          </p:nvPr>
        </p:nvGraphicFramePr>
        <p:xfrm>
          <a:off x="4921248" y="259566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8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248" y="2595660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1F2184C-9296-4FE0-8894-7605CB12C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9422087"/>
              </p:ext>
            </p:extLst>
          </p:nvPr>
        </p:nvGraphicFramePr>
        <p:xfrm>
          <a:off x="722932" y="2616299"/>
          <a:ext cx="3979863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87" name="Equation" r:id="rId5" imgW="1549080" imgH="203040" progId="Equation.DSMT4">
                  <p:embed/>
                </p:oleObj>
              </mc:Choice>
              <mc:Fallback>
                <p:oleObj name="Equation" r:id="rId5" imgW="154908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1F2184C-9296-4FE0-8894-7605CB12C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2932" y="2616299"/>
                        <a:ext cx="3979863" cy="522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DF80218-A408-4C79-9FC2-15817DDFDB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1525566"/>
              </p:ext>
            </p:extLst>
          </p:nvPr>
        </p:nvGraphicFramePr>
        <p:xfrm>
          <a:off x="2588175" y="3398935"/>
          <a:ext cx="224948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88" name="Equation" r:id="rId7" imgW="901440" imgH="203040" progId="Equation.DSMT4">
                  <p:embed/>
                </p:oleObj>
              </mc:Choice>
              <mc:Fallback>
                <p:oleObj name="Equation" r:id="rId7" imgW="90144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DF80218-A408-4C79-9FC2-15817DDFD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88175" y="3398935"/>
                        <a:ext cx="2249488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F676D4A-3FC8-46C9-A536-CB9B2AC15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219535"/>
              </p:ext>
            </p:extLst>
          </p:nvPr>
        </p:nvGraphicFramePr>
        <p:xfrm>
          <a:off x="2627933" y="4166594"/>
          <a:ext cx="189865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89" name="Equation" r:id="rId9" imgW="761760" imgH="203040" progId="Equation.DSMT4">
                  <p:embed/>
                </p:oleObj>
              </mc:Choice>
              <mc:Fallback>
                <p:oleObj name="Equation" r:id="rId9" imgW="76176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F676D4A-3FC8-46C9-A536-CB9B2AC15A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27933" y="4166594"/>
                        <a:ext cx="189865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74BA2EC0-6F17-4877-A1F3-3C483D16C578}"/>
              </a:ext>
            </a:extLst>
          </p:cNvPr>
          <p:cNvSpPr txBox="1">
            <a:spLocks/>
          </p:cNvSpPr>
          <p:nvPr/>
        </p:nvSpPr>
        <p:spPr>
          <a:xfrm>
            <a:off x="508000" y="1238250"/>
            <a:ext cx="10541000" cy="812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c) Work done by the component parallel to the plane if it displaces the mass 2,8 m</a:t>
            </a:r>
          </a:p>
        </p:txBody>
      </p:sp>
    </p:spTree>
    <p:extLst>
      <p:ext uri="{BB962C8B-B14F-4D97-AF65-F5344CB8AC3E}">
        <p14:creationId xmlns:p14="http://schemas.microsoft.com/office/powerpoint/2010/main" val="332696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9.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823005"/>
              </p:ext>
            </p:extLst>
          </p:nvPr>
        </p:nvGraphicFramePr>
        <p:xfrm>
          <a:off x="4921248" y="2679636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0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248" y="2679636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1F2184C-9296-4FE0-8894-7605CB12C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438717"/>
              </p:ext>
            </p:extLst>
          </p:nvPr>
        </p:nvGraphicFramePr>
        <p:xfrm>
          <a:off x="1522411" y="2455800"/>
          <a:ext cx="1663700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07" name="Equation" r:id="rId5" imgW="647640" imgH="393480" progId="Equation.DSMT4">
                  <p:embed/>
                </p:oleObj>
              </mc:Choice>
              <mc:Fallback>
                <p:oleObj name="Equation" r:id="rId5" imgW="64764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1F2184C-9296-4FE0-8894-7605CB12C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2411" y="2455800"/>
                        <a:ext cx="1663700" cy="1011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DF80218-A408-4C79-9FC2-15817DDFDB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577282"/>
              </p:ext>
            </p:extLst>
          </p:nvPr>
        </p:nvGraphicFramePr>
        <p:xfrm>
          <a:off x="1924119" y="3736911"/>
          <a:ext cx="1711325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08" name="Equation" r:id="rId7" imgW="685800" imgH="393480" progId="Equation.DSMT4">
                  <p:embed/>
                </p:oleObj>
              </mc:Choice>
              <mc:Fallback>
                <p:oleObj name="Equation" r:id="rId7" imgW="685800" imgH="393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DF80218-A408-4C79-9FC2-15817DDFD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24119" y="3736911"/>
                        <a:ext cx="1711325" cy="98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F676D4A-3FC8-46C9-A536-CB9B2AC15A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941520"/>
              </p:ext>
            </p:extLst>
          </p:nvPr>
        </p:nvGraphicFramePr>
        <p:xfrm>
          <a:off x="1924118" y="4991036"/>
          <a:ext cx="1930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09" name="Equation" r:id="rId9" imgW="774360" imgH="203040" progId="Equation.DSMT4">
                  <p:embed/>
                </p:oleObj>
              </mc:Choice>
              <mc:Fallback>
                <p:oleObj name="Equation" r:id="rId9" imgW="77436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F676D4A-3FC8-46C9-A536-CB9B2AC15A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24118" y="4991036"/>
                        <a:ext cx="19304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74BA2EC0-6F17-4877-A1F3-3C483D16C578}"/>
              </a:ext>
            </a:extLst>
          </p:cNvPr>
          <p:cNvSpPr txBox="1">
            <a:spLocks/>
          </p:cNvSpPr>
          <p:nvPr/>
        </p:nvSpPr>
        <p:spPr>
          <a:xfrm>
            <a:off x="508000" y="1432547"/>
            <a:ext cx="10541000" cy="701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d) Output power involved if the motion takes place during 8 s</a:t>
            </a:r>
          </a:p>
        </p:txBody>
      </p:sp>
    </p:spTree>
    <p:extLst>
      <p:ext uri="{BB962C8B-B14F-4D97-AF65-F5344CB8AC3E}">
        <p14:creationId xmlns:p14="http://schemas.microsoft.com/office/powerpoint/2010/main" val="136397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56E343-8C90-47CA-923B-74E5659E8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Test your knowledge of this module by completing the summative activity on page 109 of your Student’s Book.</a:t>
            </a:r>
          </a:p>
        </p:txBody>
      </p:sp>
    </p:spTree>
    <p:extLst>
      <p:ext uri="{BB962C8B-B14F-4D97-AF65-F5344CB8AC3E}">
        <p14:creationId xmlns:p14="http://schemas.microsoft.com/office/powerpoint/2010/main" val="2060990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025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2.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294917"/>
              </p:ext>
            </p:extLst>
          </p:nvPr>
        </p:nvGraphicFramePr>
        <p:xfrm>
          <a:off x="4860925" y="2430718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49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430718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22773"/>
              </p:ext>
            </p:extLst>
          </p:nvPr>
        </p:nvGraphicFramePr>
        <p:xfrm>
          <a:off x="4460875" y="242119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50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42119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033320"/>
              </p:ext>
            </p:extLst>
          </p:nvPr>
        </p:nvGraphicFramePr>
        <p:xfrm>
          <a:off x="4460875" y="2421193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51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421193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1108593"/>
            <a:ext cx="10541000" cy="1204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Calculate the force required to stretch the spring from 0 to 60mm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B5D727C-63C1-493D-8AA6-CC7E35EE9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891730"/>
              </p:ext>
            </p:extLst>
          </p:nvPr>
        </p:nvGraphicFramePr>
        <p:xfrm>
          <a:off x="1137409" y="3827751"/>
          <a:ext cx="1495120" cy="507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52" name="Equation" r:id="rId7" imgW="672840" imgH="228600" progId="Equation.DSMT4">
                  <p:embed/>
                </p:oleObj>
              </mc:Choice>
              <mc:Fallback>
                <p:oleObj name="Equation" r:id="rId7" imgW="672840" imgH="2286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37409" y="3827751"/>
                        <a:ext cx="1495120" cy="507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063F7E0-D38E-42C1-A316-6627B2422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546844"/>
              </p:ext>
            </p:extLst>
          </p:nvPr>
        </p:nvGraphicFramePr>
        <p:xfrm>
          <a:off x="566532" y="4429035"/>
          <a:ext cx="3528804" cy="973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53" name="Equation" r:id="rId9" imgW="1523880" imgH="419040" progId="Equation.DSMT4">
                  <p:embed/>
                </p:oleObj>
              </mc:Choice>
              <mc:Fallback>
                <p:oleObj name="Equation" r:id="rId9" imgW="1523880" imgH="419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6532" y="4429035"/>
                        <a:ext cx="3528804" cy="973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17342D8-D040-4848-8026-BA1E363CA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667285"/>
              </p:ext>
            </p:extLst>
          </p:nvPr>
        </p:nvGraphicFramePr>
        <p:xfrm>
          <a:off x="1150662" y="5418049"/>
          <a:ext cx="3507761" cy="973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54" name="Equation" r:id="rId11" imgW="1511280" imgH="419040" progId="Equation.DSMT4">
                  <p:embed/>
                </p:oleObj>
              </mc:Choice>
              <mc:Fallback>
                <p:oleObj name="Equation" r:id="rId11" imgW="1511280" imgH="41904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17342D8-D040-4848-8026-BA1E363CA3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50662" y="5418049"/>
                        <a:ext cx="3507761" cy="973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F1207A8-BF95-4EA5-B30F-568CDBFA7FAF}"/>
              </a:ext>
            </a:extLst>
          </p:cNvPr>
          <p:cNvSpPr txBox="1"/>
          <p:nvPr/>
        </p:nvSpPr>
        <p:spPr>
          <a:xfrm>
            <a:off x="610015" y="2406970"/>
            <a:ext cx="10438985" cy="1246495"/>
          </a:xfrm>
          <a:prstGeom prst="rect">
            <a:avLst/>
          </a:prstGeom>
          <a:noFill/>
          <a:ln>
            <a:solidFill>
              <a:srgbClr val="59991F"/>
            </a:solidFill>
          </a:ln>
        </p:spPr>
        <p:txBody>
          <a:bodyPr wrap="square" rtlCol="0">
            <a:spAutoFit/>
          </a:bodyPr>
          <a:lstStyle/>
          <a:p>
            <a:r>
              <a:rPr lang="en-ZA" sz="2500" dirty="0">
                <a:solidFill>
                  <a:srgbClr val="59991F"/>
                </a:solidFill>
              </a:rPr>
              <a:t>Reminder: when work is done by an applied force which is not constant, such as on a spring that is compressed or a cable that is lifted, the average force (F</a:t>
            </a:r>
            <a:r>
              <a:rPr lang="en-ZA" sz="2500" baseline="-25000" dirty="0">
                <a:solidFill>
                  <a:srgbClr val="59991F"/>
                </a:solidFill>
              </a:rPr>
              <a:t>a</a:t>
            </a:r>
            <a:r>
              <a:rPr lang="en-ZA" sz="2500" dirty="0">
                <a:solidFill>
                  <a:srgbClr val="59991F"/>
                </a:solidFill>
              </a:rPr>
              <a:t>) must be used to calculate work done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B32F29-385A-4038-BE3A-3CEAB9DA97EC}"/>
              </a:ext>
            </a:extLst>
          </p:cNvPr>
          <p:cNvSpPr txBox="1"/>
          <p:nvPr/>
        </p:nvSpPr>
        <p:spPr>
          <a:xfrm>
            <a:off x="3062914" y="3826757"/>
            <a:ext cx="5634652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600" dirty="0">
                <a:solidFill>
                  <a:srgbClr val="59991F"/>
                </a:solidFill>
              </a:rPr>
              <a:t>[Work done = Average force x distance]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349C31-4933-4B65-BE72-032C92AF1D4E}"/>
              </a:ext>
            </a:extLst>
          </p:cNvPr>
          <p:cNvSpPr txBox="1"/>
          <p:nvPr/>
        </p:nvSpPr>
        <p:spPr>
          <a:xfrm>
            <a:off x="5290109" y="5623429"/>
            <a:ext cx="2701371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700" dirty="0">
                <a:solidFill>
                  <a:srgbClr val="59991F"/>
                </a:solidFill>
              </a:rPr>
              <a:t>[60mm = 0,06m]</a:t>
            </a:r>
          </a:p>
        </p:txBody>
      </p:sp>
    </p:spTree>
    <p:extLst>
      <p:ext uri="{BB962C8B-B14F-4D97-AF65-F5344CB8AC3E}">
        <p14:creationId xmlns:p14="http://schemas.microsoft.com/office/powerpoint/2010/main" val="38941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E6FF8B6-0262-47D9-B818-8FDB190B9E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270269"/>
              </p:ext>
            </p:extLst>
          </p:nvPr>
        </p:nvGraphicFramePr>
        <p:xfrm>
          <a:off x="877267" y="4030553"/>
          <a:ext cx="3529012" cy="104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96" name="Equation" r:id="rId3" imgW="1409400" imgH="419040" progId="Equation.DSMT4">
                  <p:embed/>
                </p:oleObj>
              </mc:Choice>
              <mc:Fallback>
                <p:oleObj name="Equation" r:id="rId3" imgW="1409400" imgH="419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7F44233E-82EF-49D3-A739-7EE45A59EA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7267" y="4030553"/>
                        <a:ext cx="3529012" cy="104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2a)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410826"/>
              </p:ext>
            </p:extLst>
          </p:nvPr>
        </p:nvGraphicFramePr>
        <p:xfrm>
          <a:off x="4655033" y="3148773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97" name="Equation" r:id="rId5" imgW="114120" imgH="177480" progId="Equation.DSMT4">
                  <p:embed/>
                </p:oleObj>
              </mc:Choice>
              <mc:Fallback>
                <p:oleObj name="Equation" r:id="rId5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55033" y="3148773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0553085"/>
              </p:ext>
            </p:extLst>
          </p:nvPr>
        </p:nvGraphicFramePr>
        <p:xfrm>
          <a:off x="4254983" y="313924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98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54983" y="313924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031517"/>
              </p:ext>
            </p:extLst>
          </p:nvPr>
        </p:nvGraphicFramePr>
        <p:xfrm>
          <a:off x="4254983" y="3139248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99" name="Equation" r:id="rId8" imgW="914400" imgH="198720" progId="Equation.DSMT4">
                  <p:embed/>
                </p:oleObj>
              </mc:Choice>
              <mc:Fallback>
                <p:oleObj name="Equation" r:id="rId8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54983" y="3139248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7E736AD-21B5-4CF6-B52D-6BF54246B4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496162"/>
              </p:ext>
            </p:extLst>
          </p:nvPr>
        </p:nvGraphicFramePr>
        <p:xfrm>
          <a:off x="884097" y="5152820"/>
          <a:ext cx="397827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0" name="Equation" r:id="rId9" imgW="1562040" imgH="241200" progId="Equation.DSMT4">
                  <p:embed/>
                </p:oleObj>
              </mc:Choice>
              <mc:Fallback>
                <p:oleObj name="Equation" r:id="rId9" imgW="15620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84097" y="5152820"/>
                        <a:ext cx="3978275" cy="61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9968B74-8E9A-4BC1-A8BB-6E148A844B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3723176"/>
              </p:ext>
            </p:extLst>
          </p:nvPr>
        </p:nvGraphicFramePr>
        <p:xfrm>
          <a:off x="1097858" y="2939294"/>
          <a:ext cx="283210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1" name="Equation" r:id="rId11" imgW="1143000" imgH="444240" progId="Equation.DSMT4">
                  <p:embed/>
                </p:oleObj>
              </mc:Choice>
              <mc:Fallback>
                <p:oleObj name="Equation" r:id="rId11" imgW="114300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7F44233E-82EF-49D3-A739-7EE45A59EA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97858" y="2939294"/>
                        <a:ext cx="2832100" cy="110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DB57B33-5F46-40B2-9567-A1CCE62AAA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103877"/>
              </p:ext>
            </p:extLst>
          </p:nvPr>
        </p:nvGraphicFramePr>
        <p:xfrm>
          <a:off x="508001" y="1812099"/>
          <a:ext cx="3430587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2" name="Equation" r:id="rId13" imgW="1384200" imgH="444240" progId="Equation.DSMT4">
                  <p:embed/>
                </p:oleObj>
              </mc:Choice>
              <mc:Fallback>
                <p:oleObj name="Equation" r:id="rId13" imgW="138420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7F44233E-82EF-49D3-A739-7EE45A59EA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8001" y="1812099"/>
                        <a:ext cx="3430587" cy="110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016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2.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665785"/>
              </p:ext>
            </p:extLst>
          </p:nvPr>
        </p:nvGraphicFramePr>
        <p:xfrm>
          <a:off x="4860926" y="2914436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13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6" y="2914436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973432"/>
              </p:ext>
            </p:extLst>
          </p:nvPr>
        </p:nvGraphicFramePr>
        <p:xfrm>
          <a:off x="4460876" y="290491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14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6" y="290491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258648"/>
              </p:ext>
            </p:extLst>
          </p:nvPr>
        </p:nvGraphicFramePr>
        <p:xfrm>
          <a:off x="4460876" y="2904911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15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6" y="2904911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1" y="1328446"/>
            <a:ext cx="7905750" cy="78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(alternate solution)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B5D727C-63C1-493D-8AA6-CC7E35EE9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24299"/>
              </p:ext>
            </p:extLst>
          </p:nvPr>
        </p:nvGraphicFramePr>
        <p:xfrm>
          <a:off x="1312449" y="2193712"/>
          <a:ext cx="45466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16" name="Equation" r:id="rId7" imgW="1828800" imgH="177480" progId="Equation.DSMT4">
                  <p:embed/>
                </p:oleObj>
              </mc:Choice>
              <mc:Fallback>
                <p:oleObj name="Equation" r:id="rId7" imgW="1828800" imgH="177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12449" y="2193712"/>
                        <a:ext cx="4546600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063F7E0-D38E-42C1-A316-6627B2422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496023"/>
              </p:ext>
            </p:extLst>
          </p:nvPr>
        </p:nvGraphicFramePr>
        <p:xfrm>
          <a:off x="626306" y="2703852"/>
          <a:ext cx="5137150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17" name="Equation" r:id="rId9" imgW="2070000" imgH="393480" progId="Equation.DSMT4">
                  <p:embed/>
                </p:oleObj>
              </mc:Choice>
              <mc:Fallback>
                <p:oleObj name="Equation" r:id="rId9" imgW="2070000" imgH="393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6306" y="2703852"/>
                        <a:ext cx="5137150" cy="979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17342D8-D040-4848-8026-BA1E363CA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11789"/>
              </p:ext>
            </p:extLst>
          </p:nvPr>
        </p:nvGraphicFramePr>
        <p:xfrm>
          <a:off x="931175" y="3633575"/>
          <a:ext cx="3487737" cy="95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18" name="Equation" r:id="rId11" imgW="1434960" imgH="393480" progId="Equation.DSMT4">
                  <p:embed/>
                </p:oleObj>
              </mc:Choice>
              <mc:Fallback>
                <p:oleObj name="Equation" r:id="rId11" imgW="1434960" imgH="393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17342D8-D040-4848-8026-BA1E363CA3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31175" y="3633575"/>
                        <a:ext cx="3487737" cy="957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7F44233E-82EF-49D3-A739-7EE45A59EA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539015"/>
              </p:ext>
            </p:extLst>
          </p:nvPr>
        </p:nvGraphicFramePr>
        <p:xfrm>
          <a:off x="1224794" y="4562262"/>
          <a:ext cx="3713162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19" name="Equation" r:id="rId13" imgW="1498320" imgH="419040" progId="Equation.DSMT4">
                  <p:embed/>
                </p:oleObj>
              </mc:Choice>
              <mc:Fallback>
                <p:oleObj name="Equation" r:id="rId13" imgW="1498320" imgH="419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7F44233E-82EF-49D3-A739-7EE45A59EA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24794" y="4562262"/>
                        <a:ext cx="3713162" cy="1038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7E736AD-21B5-4CF6-B52D-6BF54246B4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358087"/>
              </p:ext>
            </p:extLst>
          </p:nvPr>
        </p:nvGraphicFramePr>
        <p:xfrm>
          <a:off x="2153620" y="5716005"/>
          <a:ext cx="3525837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20" name="Equation" r:id="rId15" imgW="1384200" imgH="203040" progId="Equation.DSMT4">
                  <p:embed/>
                </p:oleObj>
              </mc:Choice>
              <mc:Fallback>
                <p:oleObj name="Equation" r:id="rId15" imgW="1384200" imgH="203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7E736AD-21B5-4CF6-B52D-6BF54246B4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53620" y="5716005"/>
                        <a:ext cx="3525837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056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2.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93708"/>
              </p:ext>
            </p:extLst>
          </p:nvPr>
        </p:nvGraphicFramePr>
        <p:xfrm>
          <a:off x="4860925" y="2824241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60925" y="2824241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342756"/>
              </p:ext>
            </p:extLst>
          </p:nvPr>
        </p:nvGraphicFramePr>
        <p:xfrm>
          <a:off x="4460875" y="281471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7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814716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99694-70D0-4949-B26E-3A19A3A2AF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986604"/>
              </p:ext>
            </p:extLst>
          </p:nvPr>
        </p:nvGraphicFramePr>
        <p:xfrm>
          <a:off x="4460875" y="2814716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8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CF99694-70D0-4949-B26E-3A19A3A2AF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0875" y="2814716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0" y="1238250"/>
            <a:ext cx="10541000" cy="1204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Calculate the power required if it takes 0.8 s to stretch the spring from 0 to 60 mm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B5D727C-63C1-493D-8AA6-CC7E35EE9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226362"/>
              </p:ext>
            </p:extLst>
          </p:nvPr>
        </p:nvGraphicFramePr>
        <p:xfrm>
          <a:off x="1136167" y="2571268"/>
          <a:ext cx="1222186" cy="1051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9" name="Equation" r:id="rId7" imgW="457200" imgH="393480" progId="Equation.DSMT4">
                  <p:embed/>
                </p:oleObj>
              </mc:Choice>
              <mc:Fallback>
                <p:oleObj name="Equation" r:id="rId7" imgW="457200" imgH="393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36167" y="2571268"/>
                        <a:ext cx="1222186" cy="1051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063F7E0-D38E-42C1-A316-6627B2422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2359346"/>
              </p:ext>
            </p:extLst>
          </p:nvPr>
        </p:nvGraphicFramePr>
        <p:xfrm>
          <a:off x="1527035" y="3730272"/>
          <a:ext cx="952262" cy="1051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0" name="Equation" r:id="rId9" imgW="380880" imgH="419040" progId="Equation.DSMT4">
                  <p:embed/>
                </p:oleObj>
              </mc:Choice>
              <mc:Fallback>
                <p:oleObj name="Equation" r:id="rId9" imgW="380880" imgH="4190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27035" y="3730272"/>
                        <a:ext cx="952262" cy="1051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17342D8-D040-4848-8026-BA1E363CA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59727"/>
              </p:ext>
            </p:extLst>
          </p:nvPr>
        </p:nvGraphicFramePr>
        <p:xfrm>
          <a:off x="1566796" y="5130465"/>
          <a:ext cx="12350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1" name="Equation" r:id="rId11" imgW="507960" imgH="177480" progId="Equation.DSMT4">
                  <p:embed/>
                </p:oleObj>
              </mc:Choice>
              <mc:Fallback>
                <p:oleObj name="Equation" r:id="rId11" imgW="507960" imgH="177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17342D8-D040-4848-8026-BA1E363CA3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66796" y="5130465"/>
                        <a:ext cx="1235075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08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2. (Continued)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698728"/>
              </p:ext>
            </p:extLst>
          </p:nvPr>
        </p:nvGraphicFramePr>
        <p:xfrm>
          <a:off x="4529069" y="2673707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71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EA83637-0854-4DC6-9119-70F8D49EB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9069" y="2673707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5D74241-FAF7-41CB-8860-3814C6A8BD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838732"/>
              </p:ext>
            </p:extLst>
          </p:nvPr>
        </p:nvGraphicFramePr>
        <p:xfrm>
          <a:off x="4129019" y="2664182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7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5D74241-FAF7-41CB-8860-3814C6A8B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29019" y="2664182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0088D6-7C2C-410F-B33D-2568C3603B57}"/>
              </a:ext>
            </a:extLst>
          </p:cNvPr>
          <p:cNvSpPr txBox="1">
            <a:spLocks/>
          </p:cNvSpPr>
          <p:nvPr/>
        </p:nvSpPr>
        <p:spPr>
          <a:xfrm>
            <a:off x="508001" y="1085851"/>
            <a:ext cx="10541000" cy="1204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c) Calculate the work done to stretch the spring from 0 to 30 mm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B5D727C-63C1-493D-8AA6-CC7E35EE9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805561"/>
              </p:ext>
            </p:extLst>
          </p:nvPr>
        </p:nvGraphicFramePr>
        <p:xfrm>
          <a:off x="2272933" y="2918226"/>
          <a:ext cx="2357184" cy="93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73" name="Equation" r:id="rId6" imgW="990360" imgH="393480" progId="Equation.DSMT4">
                  <p:embed/>
                </p:oleObj>
              </mc:Choice>
              <mc:Fallback>
                <p:oleObj name="Equation" r:id="rId6" imgW="990360" imgH="393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72933" y="2918226"/>
                        <a:ext cx="2357184" cy="93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063F7E0-D38E-42C1-A316-6627B2422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206791"/>
              </p:ext>
            </p:extLst>
          </p:nvPr>
        </p:nvGraphicFramePr>
        <p:xfrm>
          <a:off x="2291539" y="4065623"/>
          <a:ext cx="2889250" cy="1006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74" name="Equation" r:id="rId8" imgW="1244520" imgH="431640" progId="Equation.DSMT4">
                  <p:embed/>
                </p:oleObj>
              </mc:Choice>
              <mc:Fallback>
                <p:oleObj name="Equation" r:id="rId8" imgW="1244520" imgH="4316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91539" y="4065623"/>
                        <a:ext cx="2889250" cy="1006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A34AB70-A82D-4EBF-8D75-C68D5FCAE1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921406"/>
              </p:ext>
            </p:extLst>
          </p:nvPr>
        </p:nvGraphicFramePr>
        <p:xfrm>
          <a:off x="508001" y="2290774"/>
          <a:ext cx="441166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75" name="Equation" r:id="rId10" imgW="1803240" imgH="177480" progId="Equation.DSMT4">
                  <p:embed/>
                </p:oleObj>
              </mc:Choice>
              <mc:Fallback>
                <p:oleObj name="Equation" r:id="rId10" imgW="1803240" imgH="177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9B5D727C-63C1-493D-8AA6-CC7E35EE9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8001" y="2290774"/>
                        <a:ext cx="4411663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275CA8B-BE1D-4E86-BDB7-301444FEFC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623364"/>
              </p:ext>
            </p:extLst>
          </p:nvPr>
        </p:nvGraphicFramePr>
        <p:xfrm>
          <a:off x="2297392" y="5255612"/>
          <a:ext cx="2682878" cy="1006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76" name="Equation" r:id="rId12" imgW="1155600" imgH="431640" progId="Equation.DSMT4">
                  <p:embed/>
                </p:oleObj>
              </mc:Choice>
              <mc:Fallback>
                <p:oleObj name="Equation" r:id="rId12" imgW="1155600" imgH="4316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063F7E0-D38E-42C1-A316-6627B24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297392" y="5255612"/>
                        <a:ext cx="2682878" cy="1006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8E41298-8744-47BD-9049-22389F49A58C}"/>
              </a:ext>
            </a:extLst>
          </p:cNvPr>
          <p:cNvSpPr txBox="1"/>
          <p:nvPr/>
        </p:nvSpPr>
        <p:spPr>
          <a:xfrm>
            <a:off x="5180790" y="3085609"/>
            <a:ext cx="2701371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ZA" sz="2700" dirty="0">
                <a:solidFill>
                  <a:srgbClr val="59991F"/>
                </a:solidFill>
              </a:rPr>
              <a:t>[30mm = 0,03m]</a:t>
            </a:r>
          </a:p>
        </p:txBody>
      </p:sp>
    </p:spTree>
    <p:extLst>
      <p:ext uri="{BB962C8B-B14F-4D97-AF65-F5344CB8AC3E}">
        <p14:creationId xmlns:p14="http://schemas.microsoft.com/office/powerpoint/2010/main" val="173232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23340</TotalTime>
  <Words>898</Words>
  <Application>Microsoft Office PowerPoint</Application>
  <PresentationFormat>Widescreen</PresentationFormat>
  <Paragraphs>85</Paragraphs>
  <Slides>45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Arial Narrow</vt:lpstr>
      <vt:lpstr>Calibri</vt:lpstr>
      <vt:lpstr>Times New Roman</vt:lpstr>
      <vt:lpstr>Presentation2</vt:lpstr>
      <vt:lpstr>Equation</vt:lpstr>
      <vt:lpstr>Engineering Science</vt:lpstr>
      <vt:lpstr>Work, power and efficiency</vt:lpstr>
      <vt:lpstr>PowerPoint Presentation</vt:lpstr>
      <vt:lpstr>2. The work done to stretch a spring from 0 to 60 mm is 20 J. Draw a force–distance graph. </vt:lpstr>
      <vt:lpstr>2. (Continued)</vt:lpstr>
      <vt:lpstr>2a) (Continued)</vt:lpstr>
      <vt:lpstr>2. (Continued)</vt:lpstr>
      <vt:lpstr>2. (Continued)</vt:lpstr>
      <vt:lpstr>2. (Continued)</vt:lpstr>
      <vt:lpstr>2c) (Continued)</vt:lpstr>
      <vt:lpstr>3. A cable is 200 m long and its mass per unit length is 2,5 kg/m. The cable is hoisted at a constant speed of 10 m/s and the efficiency of the lifting device is 50%.</vt:lpstr>
      <vt:lpstr>3. (Continued)</vt:lpstr>
      <vt:lpstr>3a) (Continued)</vt:lpstr>
      <vt:lpstr>3. (Continued)</vt:lpstr>
      <vt:lpstr>3. (Continued)</vt:lpstr>
      <vt:lpstr>3. (Continued)</vt:lpstr>
      <vt:lpstr>3d) (Continued)</vt:lpstr>
      <vt:lpstr>4. The force–distance graph below represents a cable of 200 m hoisted at a constant speed. The total weight of the cable is 1 200 N and it is hoisted during a period of 4 minutes. The efficiency of this lifting device is 60%. </vt:lpstr>
      <vt:lpstr>4. (Continued)</vt:lpstr>
      <vt:lpstr>4a) (Continued)</vt:lpstr>
      <vt:lpstr>4. (Continued)</vt:lpstr>
      <vt:lpstr>4. (Continued)</vt:lpstr>
      <vt:lpstr>4. (Continued)</vt:lpstr>
      <vt:lpstr>5. A spiral spring is 100 mm long when it is not stretched out. A force of 8 N is required for stretching it 5 mm. The spring is now stretched from 120 mm to 160 mm. Draw the force–distance graph.</vt:lpstr>
      <vt:lpstr>5. (Continued)</vt:lpstr>
      <vt:lpstr>5. (Continued)</vt:lpstr>
      <vt:lpstr>5. (Continued)</vt:lpstr>
      <vt:lpstr>5. (Continued)</vt:lpstr>
      <vt:lpstr>6. A mass of 5 000 kg is hoisted though 3 m during a period of 15 s. Calculate the:</vt:lpstr>
      <vt:lpstr>6. (Continued)</vt:lpstr>
      <vt:lpstr>7. A machine requires a torque of 20 N.m at its shaft. The diameter of the shaft is 0,5 m. The rotational frequency of the shaft is 2 r/s. Calculate the:</vt:lpstr>
      <vt:lpstr>7a) (Continued)</vt:lpstr>
      <vt:lpstr>7. (Continued)</vt:lpstr>
      <vt:lpstr>8. A force of 800 N acts on the end of a spanner. The perpendicular distance between the working line of the force and the centre line of the nut is 0,5 m. Calculate the:</vt:lpstr>
      <vt:lpstr>8. (Continued)</vt:lpstr>
      <vt:lpstr>8b) (i) (Continued)</vt:lpstr>
      <vt:lpstr>8b) (Continued)</vt:lpstr>
      <vt:lpstr>PowerPoint Presentation</vt:lpstr>
      <vt:lpstr>9. An object with a mass of 25 kg rests on a slope which makes an angle of 12° with the horizontal. Calculate the:</vt:lpstr>
      <vt:lpstr>9. (Continued)</vt:lpstr>
      <vt:lpstr>9b) (Continued)</vt:lpstr>
      <vt:lpstr>9. (Continued)</vt:lpstr>
      <vt:lpstr>9. (Continued)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Dinky Gschliesser</cp:lastModifiedBy>
  <cp:revision>234</cp:revision>
  <dcterms:created xsi:type="dcterms:W3CDTF">2017-08-15T07:49:10Z</dcterms:created>
  <dcterms:modified xsi:type="dcterms:W3CDTF">2019-03-25T06:34:55Z</dcterms:modified>
</cp:coreProperties>
</file>