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18" r:id="rId5"/>
    <p:sldId id="31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6" r:id="rId16"/>
    <p:sldId id="310" r:id="rId17"/>
    <p:sldId id="317" r:id="rId18"/>
    <p:sldId id="311" r:id="rId19"/>
    <p:sldId id="312" r:id="rId20"/>
    <p:sldId id="313" r:id="rId21"/>
    <p:sldId id="314" r:id="rId22"/>
    <p:sldId id="315" r:id="rId23"/>
    <p:sldId id="25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y" initials="R" lastIdx="2" clrIdx="0">
    <p:extLst>
      <p:ext uri="{19B8F6BF-5375-455C-9EA6-DF929625EA0E}">
        <p15:presenceInfo xmlns:p15="http://schemas.microsoft.com/office/powerpoint/2012/main" userId="Ric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99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8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8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8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8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8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8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8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8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8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oo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1" y="2497069"/>
            <a:ext cx="10553699" cy="2114552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1" y="4689679"/>
            <a:ext cx="10553699" cy="1495425"/>
          </a:xfrm>
        </p:spPr>
        <p:txBody>
          <a:bodyPr>
            <a:norm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1445" y="5844209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" action="ppaction://hlinkshowjump?jump=lastslide"/>
              </a:rPr>
              <a:t>*see</a:t>
            </a:r>
            <a:r>
              <a:rPr lang="en-US" sz="1800" baseline="0" dirty="0">
                <a:hlinkClick r:id="" action="ppaction://hlinkshowjump?jump=lastslide"/>
              </a:rPr>
              <a:t> terms and conditions</a:t>
            </a: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74536-DE5D-4BA1-8DD3-8E3E426828E5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3" y="484880"/>
            <a:ext cx="1414333" cy="129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96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540568"/>
            <a:ext cx="10547351" cy="2636839"/>
          </a:xfrm>
        </p:spPr>
        <p:txBody>
          <a:bodyPr anchor="b">
            <a:normAutofit/>
          </a:bodyPr>
          <a:lstStyle>
            <a:lvl1pPr algn="l">
              <a:defRPr sz="6600" b="1">
                <a:latin typeface="+mn-lt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4323751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Topic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86B99-2E93-44E0-B93F-04036767955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593577"/>
            <a:ext cx="10547351" cy="2636839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0" y="4325335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DEE0A-909C-4BE5-B306-C828E434D6EA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01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tiv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619" y="4455680"/>
            <a:ext cx="10547351" cy="1500187"/>
          </a:xfrm>
        </p:spPr>
        <p:txBody>
          <a:bodyPr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49" y="2064548"/>
            <a:ext cx="10523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endParaRPr lang="en-US" sz="5000" dirty="0">
              <a:solidFill>
                <a:prstClr val="black"/>
              </a:solidFill>
            </a:endParaRPr>
          </a:p>
          <a:p>
            <a:pPr defTabSz="457200"/>
            <a:r>
              <a:rPr lang="en-US" sz="4800" b="1" dirty="0">
                <a:solidFill>
                  <a:prstClr val="black"/>
                </a:solidFill>
              </a:rPr>
              <a:t>Summative assessment</a:t>
            </a:r>
            <a:endParaRPr lang="en-GB" sz="48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619" y="573886"/>
            <a:ext cx="2005200" cy="2941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04EB0-7D3F-4249-B0DD-B69B1226C4CD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14154" y="3951325"/>
            <a:ext cx="10735733" cy="11874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Assessment activity number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154" y="534129"/>
            <a:ext cx="2005200" cy="3065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3FA0A-A907-4233-9AB1-60AA55F5DF0D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228852"/>
            <a:ext cx="1200733" cy="981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7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5040-DEAA-41F1-AE29-A2D2EDE7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C3A3C-443C-4334-84E2-EFF4A8E0D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1" y="1288026"/>
            <a:ext cx="10541000" cy="47984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345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2738" y="4609451"/>
            <a:ext cx="457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Mathematics NQF Level 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1922" y="2052617"/>
            <a:ext cx="8565854" cy="786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3281" y="2836615"/>
            <a:ext cx="7283135" cy="2682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5C6757-8753-472E-A90F-FB81C6DA53EB}"/>
              </a:ext>
            </a:extLst>
          </p:cNvPr>
          <p:cNvSpPr txBox="1"/>
          <p:nvPr userDrawn="1"/>
        </p:nvSpPr>
        <p:spPr>
          <a:xfrm>
            <a:off x="478148" y="5686356"/>
            <a:ext cx="587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ZA" sz="1600" b="1" dirty="0"/>
              <a:t>© Troupant publishers (Pty) Ltd, 2019</a:t>
            </a:r>
          </a:p>
          <a:p>
            <a:pPr>
              <a:lnSpc>
                <a:spcPct val="100000"/>
              </a:lnSpc>
            </a:pPr>
            <a:r>
              <a:rPr lang="en-ZA" sz="1600" b="1" dirty="0"/>
              <a:t>Selected images used under licence from Shutterstock.com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6EA14-1B9B-4D2F-9FE8-D7A87AD2B2E0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3" y="484880"/>
            <a:ext cx="1414333" cy="1293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365127"/>
            <a:ext cx="10541000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285875"/>
            <a:ext cx="10541001" cy="489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2000" y="0"/>
            <a:ext cx="720000" cy="6851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794"/>
            <a:ext cx="12192000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ZA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8541" y="6324600"/>
            <a:ext cx="3693459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>
                <a:solidFill>
                  <a:prstClr val="white"/>
                </a:solidFill>
                <a:latin typeface="Arial Narrow" panose="020B0606020202030204" pitchFamily="34" charset="0"/>
              </a:rPr>
              <a:t>TVET</a:t>
            </a:r>
            <a:r>
              <a:rPr lang="en-US" sz="2600" b="1" baseline="0" dirty="0">
                <a:solidFill>
                  <a:prstClr val="white"/>
                </a:solidFill>
                <a:latin typeface="Arial Narrow" panose="020B0606020202030204" pitchFamily="34" charset="0"/>
              </a:rPr>
              <a:t> FIRST NATED</a:t>
            </a:r>
            <a:endParaRPr lang="en-GB" sz="2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45" y="5441221"/>
            <a:ext cx="3396156" cy="419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00" y="5577437"/>
            <a:ext cx="720001" cy="72514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738" y="6371016"/>
            <a:ext cx="457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solidFill>
                  <a:prstClr val="black"/>
                </a:solidFill>
              </a:defRPr>
            </a:lvl1pPr>
          </a:lstStyle>
          <a:p>
            <a:pPr defTabSz="457200"/>
            <a:r>
              <a:rPr lang="en-ZA" sz="2400" b="1" dirty="0">
                <a:solidFill>
                  <a:prstClr val="white"/>
                </a:solidFill>
              </a:rPr>
              <a:t>Engineering Science N2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10145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8.wmf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4.wmf"/><Relationship Id="rId4" Type="http://schemas.openxmlformats.org/officeDocument/2006/relationships/image" Target="../media/image8.wmf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8.wmf"/><Relationship Id="rId9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60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1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5.wmf"/><Relationship Id="rId4" Type="http://schemas.openxmlformats.org/officeDocument/2006/relationships/image" Target="../media/image8.wmf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9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8.wmf"/><Relationship Id="rId9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8.wmf"/><Relationship Id="rId9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8.wmf"/><Relationship Id="rId9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8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8.wmf"/><Relationship Id="rId9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8.wmf"/><Relationship Id="rId9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8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8.wmf"/><Relationship Id="rId9" Type="http://schemas.openxmlformats.org/officeDocument/2006/relationships/image" Target="../media/image8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4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8.wmf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9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00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8.wmf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video" Target="../media/media1.mp4"/><Relationship Id="rId7" Type="http://schemas.openxmlformats.org/officeDocument/2006/relationships/image" Target="../media/image8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8.wmf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0.wmf"/><Relationship Id="rId4" Type="http://schemas.openxmlformats.org/officeDocument/2006/relationships/image" Target="../media/image8.wmf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Engineering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5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6. A motor car travels at 20 km/h. At what velocity will its kinetic energy double?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8836"/>
              </p:ext>
            </p:extLst>
          </p:nvPr>
        </p:nvGraphicFramePr>
        <p:xfrm>
          <a:off x="7596443" y="2273402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443" y="2273402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244178"/>
              </p:ext>
            </p:extLst>
          </p:nvPr>
        </p:nvGraphicFramePr>
        <p:xfrm>
          <a:off x="7196393" y="226387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6393" y="226387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55E357-151C-4B11-886A-07EDBF546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29467"/>
              </p:ext>
            </p:extLst>
          </p:nvPr>
        </p:nvGraphicFramePr>
        <p:xfrm>
          <a:off x="4354619" y="2321558"/>
          <a:ext cx="2941368" cy="102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8" name="Equation" r:id="rId6" imgW="1244520" imgH="431640" progId="Equation.DSMT4">
                  <p:embed/>
                </p:oleObj>
              </mc:Choice>
              <mc:Fallback>
                <p:oleObj name="Equation" r:id="rId6" imgW="124452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55E357-151C-4B11-886A-07EDBF54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4619" y="2321558"/>
                        <a:ext cx="2941368" cy="102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2171"/>
              </p:ext>
            </p:extLst>
          </p:nvPr>
        </p:nvGraphicFramePr>
        <p:xfrm>
          <a:off x="4628295" y="3262959"/>
          <a:ext cx="2054226" cy="54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49" name="Equation" r:id="rId8" imgW="863280" imgH="228600" progId="Equation.DSMT4">
                  <p:embed/>
                </p:oleObj>
              </mc:Choice>
              <mc:Fallback>
                <p:oleObj name="Equation" r:id="rId8" imgW="8632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8295" y="3262959"/>
                        <a:ext cx="2054226" cy="544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854743"/>
              </p:ext>
            </p:extLst>
          </p:nvPr>
        </p:nvGraphicFramePr>
        <p:xfrm>
          <a:off x="3167355" y="3788826"/>
          <a:ext cx="2782931" cy="95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0" name="Equation" r:id="rId10" imgW="1143000" imgH="393480" progId="Equation.DSMT4">
                  <p:embed/>
                </p:oleObj>
              </mc:Choice>
              <mc:Fallback>
                <p:oleObj name="Equation" r:id="rId10" imgW="11430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7355" y="3788826"/>
                        <a:ext cx="2782931" cy="95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8177"/>
              </p:ext>
            </p:extLst>
          </p:nvPr>
        </p:nvGraphicFramePr>
        <p:xfrm>
          <a:off x="4668843" y="4757436"/>
          <a:ext cx="2054226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1" name="Equation" r:id="rId12" imgW="901440" imgH="393480" progId="Equation.DSMT4">
                  <p:embed/>
                </p:oleObj>
              </mc:Choice>
              <mc:Fallback>
                <p:oleObj name="Equation" r:id="rId12" imgW="9014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68843" y="4757436"/>
                        <a:ext cx="2054226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2AF8E0-00E3-4037-BCEE-1FE528F65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86180"/>
              </p:ext>
            </p:extLst>
          </p:nvPr>
        </p:nvGraphicFramePr>
        <p:xfrm>
          <a:off x="4695349" y="5766438"/>
          <a:ext cx="1791738" cy="45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2" name="Equation" r:id="rId14" imgW="799920" imgH="203040" progId="Equation.DSMT4">
                  <p:embed/>
                </p:oleObj>
              </mc:Choice>
              <mc:Fallback>
                <p:oleObj name="Equation" r:id="rId14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72AF8E0-00E3-4037-BCEE-1FE528F65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95349" y="5766438"/>
                        <a:ext cx="1791738" cy="45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EFE6BD9-9919-459E-8CBA-7D6A495F6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1721"/>
              </p:ext>
            </p:extLst>
          </p:nvPr>
        </p:nvGraphicFramePr>
        <p:xfrm>
          <a:off x="3097258" y="1729223"/>
          <a:ext cx="34099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53" name="Equation" r:id="rId16" imgW="1358640" imgH="241200" progId="Equation.DSMT4">
                  <p:embed/>
                </p:oleObj>
              </mc:Choice>
              <mc:Fallback>
                <p:oleObj name="Equation" r:id="rId16" imgW="1358640" imgH="24120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9974A2DF-69D0-445F-905B-B8D1CF58F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58" y="1729223"/>
                        <a:ext cx="34099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6.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37530"/>
              </p:ext>
            </p:extLst>
          </p:nvPr>
        </p:nvGraphicFramePr>
        <p:xfrm>
          <a:off x="6849192" y="239138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9192" y="239138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46104"/>
              </p:ext>
            </p:extLst>
          </p:nvPr>
        </p:nvGraphicFramePr>
        <p:xfrm>
          <a:off x="6449142" y="238186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9142" y="238186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F44233E-82EF-49D3-A739-7EE45A59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28153"/>
              </p:ext>
            </p:extLst>
          </p:nvPr>
        </p:nvGraphicFramePr>
        <p:xfrm>
          <a:off x="3085645" y="2047455"/>
          <a:ext cx="395605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7" name="Equation" r:id="rId6" imgW="1701720" imgH="393480" progId="Equation.DSMT4">
                  <p:embed/>
                </p:oleObj>
              </mc:Choice>
              <mc:Fallback>
                <p:oleObj name="Equation" r:id="rId6" imgW="170172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F44233E-82EF-49D3-A739-7EE45A59E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5645" y="2047455"/>
                        <a:ext cx="3956050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55E357-151C-4B11-886A-07EDBF546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70541"/>
              </p:ext>
            </p:extLst>
          </p:nvPr>
        </p:nvGraphicFramePr>
        <p:xfrm>
          <a:off x="3766471" y="3624491"/>
          <a:ext cx="3039056" cy="5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8" name="Equation" r:id="rId8" imgW="1282680" imgH="228600" progId="Equation.DSMT4">
                  <p:embed/>
                </p:oleObj>
              </mc:Choice>
              <mc:Fallback>
                <p:oleObj name="Equation" r:id="rId8" imgW="12826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55E357-151C-4B11-886A-07EDBF54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6471" y="3624491"/>
                        <a:ext cx="3039056" cy="54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172696"/>
              </p:ext>
            </p:extLst>
          </p:nvPr>
        </p:nvGraphicFramePr>
        <p:xfrm>
          <a:off x="4955157" y="4392024"/>
          <a:ext cx="1314661" cy="44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9" name="Equation" r:id="rId10" imgW="596880" imgH="203040" progId="Equation.DSMT4">
                  <p:embed/>
                </p:oleObj>
              </mc:Choice>
              <mc:Fallback>
                <p:oleObj name="Equation" r:id="rId10" imgW="5968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5157" y="4392024"/>
                        <a:ext cx="1314661" cy="44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24790"/>
              </p:ext>
            </p:extLst>
          </p:nvPr>
        </p:nvGraphicFramePr>
        <p:xfrm>
          <a:off x="3837231" y="4951197"/>
          <a:ext cx="2716976" cy="54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0" name="Equation" r:id="rId12" imgW="1206360" imgH="241200" progId="Equation.DSMT4">
                  <p:embed/>
                </p:oleObj>
              </mc:Choice>
              <mc:Fallback>
                <p:oleObj name="Equation" r:id="rId12" imgW="120636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37231" y="4951197"/>
                        <a:ext cx="2716976" cy="543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66108"/>
              </p:ext>
            </p:extLst>
          </p:nvPr>
        </p:nvGraphicFramePr>
        <p:xfrm>
          <a:off x="4868813" y="5616437"/>
          <a:ext cx="2164766" cy="5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1" name="Equation" r:id="rId14" imgW="914400" imgH="228600" progId="Equation.DSMT4">
                  <p:embed/>
                </p:oleObj>
              </mc:Choice>
              <mc:Fallback>
                <p:oleObj name="Equation" r:id="rId14" imgW="914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68813" y="5616437"/>
                        <a:ext cx="2164766" cy="54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2D1AF79C-C734-4760-B845-09DCB027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12801"/>
              </p:ext>
            </p:extLst>
          </p:nvPr>
        </p:nvGraphicFramePr>
        <p:xfrm>
          <a:off x="2416476" y="1280892"/>
          <a:ext cx="5108812" cy="67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2" name="Equation" r:id="rId16" imgW="2108160" imgH="279360" progId="Equation.DSMT4">
                  <p:embed/>
                </p:oleObj>
              </mc:Choice>
              <mc:Fallback>
                <p:oleObj name="Equation" r:id="rId16" imgW="2108160" imgH="27936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BEFE6BD9-9919-459E-8CBA-7D6A495F6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476" y="1280892"/>
                        <a:ext cx="5108812" cy="67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3AF5588-9705-4B8A-BB46-A8FFBF723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99249"/>
              </p:ext>
            </p:extLst>
          </p:nvPr>
        </p:nvGraphicFramePr>
        <p:xfrm>
          <a:off x="3680060" y="2966065"/>
          <a:ext cx="33988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3" name="Equation" r:id="rId18" imgW="1434960" imgH="228600" progId="Equation.DSMT4">
                  <p:embed/>
                </p:oleObj>
              </mc:Choice>
              <mc:Fallback>
                <p:oleObj name="Equation" r:id="rId18" imgW="143496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55E357-151C-4B11-886A-07EDBF54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80060" y="2966065"/>
                        <a:ext cx="33988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7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7a) Calculate the momentum of a stone with a mass of 2.1 kg falling freely and reaching a velocity of 32 m/s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179701"/>
              </p:ext>
            </p:extLst>
          </p:nvPr>
        </p:nvGraphicFramePr>
        <p:xfrm>
          <a:off x="6908185" y="239139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8185" y="239139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00821"/>
              </p:ext>
            </p:extLst>
          </p:nvPr>
        </p:nvGraphicFramePr>
        <p:xfrm>
          <a:off x="6508135" y="238186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135" y="2381865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001677"/>
              </p:ext>
            </p:extLst>
          </p:nvPr>
        </p:nvGraphicFramePr>
        <p:xfrm>
          <a:off x="2816021" y="3010022"/>
          <a:ext cx="1260225" cy="43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8" name="Equation" r:id="rId6" imgW="482400" imgH="164880" progId="Equation.DSMT4">
                  <p:embed/>
                </p:oleObj>
              </mc:Choice>
              <mc:Fallback>
                <p:oleObj name="Equation" r:id="rId6" imgW="482400" imgH="164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6021" y="3010022"/>
                        <a:ext cx="1260225" cy="43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0751"/>
              </p:ext>
            </p:extLst>
          </p:nvPr>
        </p:nvGraphicFramePr>
        <p:xfrm>
          <a:off x="3187281" y="3592167"/>
          <a:ext cx="1534215" cy="522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9"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7281" y="3592167"/>
                        <a:ext cx="1534215" cy="522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73873"/>
              </p:ext>
            </p:extLst>
          </p:nvPr>
        </p:nvGraphicFramePr>
        <p:xfrm>
          <a:off x="3223798" y="4262271"/>
          <a:ext cx="4269293" cy="52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0" name="Equation" r:id="rId10" imgW="1854000" imgH="228600" progId="Equation.DSMT4">
                  <p:embed/>
                </p:oleObj>
              </mc:Choice>
              <mc:Fallback>
                <p:oleObj name="Equation" r:id="rId10" imgW="1854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3798" y="4262271"/>
                        <a:ext cx="4269293" cy="527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33DD621-EF47-4B20-AC14-7EC539727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95504"/>
              </p:ext>
            </p:extLst>
          </p:nvPr>
        </p:nvGraphicFramePr>
        <p:xfrm>
          <a:off x="2816021" y="2042934"/>
          <a:ext cx="48609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1" name="Equation" r:id="rId12" imgW="2006280" imgH="279360" progId="Equation.DSMT4">
                  <p:embed/>
                </p:oleObj>
              </mc:Choice>
              <mc:Fallback>
                <p:oleObj name="Equation" r:id="rId12" imgW="2006280" imgH="27936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2D1AF79C-C734-4760-B845-09DCB027E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21" y="2042934"/>
                        <a:ext cx="48609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7b) Calculate the momentum of a motor car with a mass of 2500 kg travelling at 90 km/h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242068"/>
              </p:ext>
            </p:extLst>
          </p:nvPr>
        </p:nvGraphicFramePr>
        <p:xfrm>
          <a:off x="7163825" y="239138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3825" y="239138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69104"/>
              </p:ext>
            </p:extLst>
          </p:nvPr>
        </p:nvGraphicFramePr>
        <p:xfrm>
          <a:off x="6763775" y="238186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3775" y="238186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43036"/>
              </p:ext>
            </p:extLst>
          </p:nvPr>
        </p:nvGraphicFramePr>
        <p:xfrm>
          <a:off x="2944176" y="2712649"/>
          <a:ext cx="1751484" cy="45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8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4176" y="2712649"/>
                        <a:ext cx="1751484" cy="45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9565"/>
              </p:ext>
            </p:extLst>
          </p:nvPr>
        </p:nvGraphicFramePr>
        <p:xfrm>
          <a:off x="3164567" y="3172498"/>
          <a:ext cx="2559240" cy="96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9" name="Equation" r:id="rId8" imgW="1143000" imgH="431640" progId="Equation.DSMT4">
                  <p:embed/>
                </p:oleObj>
              </mc:Choice>
              <mc:Fallback>
                <p:oleObj name="Equation" r:id="rId8" imgW="11430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64567" y="3172498"/>
                        <a:ext cx="2559240" cy="96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94777"/>
              </p:ext>
            </p:extLst>
          </p:nvPr>
        </p:nvGraphicFramePr>
        <p:xfrm>
          <a:off x="3151315" y="4133792"/>
          <a:ext cx="1506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0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51315" y="4133792"/>
                        <a:ext cx="1506538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2006"/>
              </p:ext>
            </p:extLst>
          </p:nvPr>
        </p:nvGraphicFramePr>
        <p:xfrm>
          <a:off x="2837126" y="4848874"/>
          <a:ext cx="1145815" cy="391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1" name="Equation" r:id="rId12" imgW="482400" imgH="164880" progId="Equation.DSMT4">
                  <p:embed/>
                </p:oleObj>
              </mc:Choice>
              <mc:Fallback>
                <p:oleObj name="Equation" r:id="rId12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37126" y="4848874"/>
                        <a:ext cx="1145815" cy="391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36386"/>
              </p:ext>
            </p:extLst>
          </p:nvPr>
        </p:nvGraphicFramePr>
        <p:xfrm>
          <a:off x="3177071" y="5331270"/>
          <a:ext cx="1750175" cy="46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2" name="Equation" r:id="rId14" imgW="761760" imgH="203040" progId="Equation.DSMT4">
                  <p:embed/>
                </p:oleObj>
              </mc:Choice>
              <mc:Fallback>
                <p:oleObj name="Equation" r:id="rId14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7071" y="5331270"/>
                        <a:ext cx="1750175" cy="46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84519"/>
              </p:ext>
            </p:extLst>
          </p:nvPr>
        </p:nvGraphicFramePr>
        <p:xfrm>
          <a:off x="3158256" y="5815699"/>
          <a:ext cx="3292345" cy="54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3" name="Equation" r:id="rId16" imgW="1384200" imgH="228600" progId="Equation.DSMT4">
                  <p:embed/>
                </p:oleObj>
              </mc:Choice>
              <mc:Fallback>
                <p:oleObj name="Equation" r:id="rId16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58256" y="5815699"/>
                        <a:ext cx="3292345" cy="543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AB5BB685-0B2B-417D-A7E8-09D744EE9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84895"/>
              </p:ext>
            </p:extLst>
          </p:nvPr>
        </p:nvGraphicFramePr>
        <p:xfrm>
          <a:off x="2784119" y="1982723"/>
          <a:ext cx="5323648" cy="66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4" name="Equation" r:id="rId18" imgW="2234880" imgH="279360" progId="Equation.DSMT4">
                  <p:embed/>
                </p:oleObj>
              </mc:Choice>
              <mc:Fallback>
                <p:oleObj name="Equation" r:id="rId18" imgW="2234880" imgH="27936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733DD621-EF47-4B20-AC14-7EC539727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119" y="1982723"/>
                        <a:ext cx="5323648" cy="666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4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40797"/>
            <a:ext cx="10541000" cy="720724"/>
          </a:xfrm>
        </p:spPr>
        <p:txBody>
          <a:bodyPr>
            <a:noAutofit/>
          </a:bodyPr>
          <a:lstStyle/>
          <a:p>
            <a:r>
              <a:rPr lang="en-ZA" dirty="0"/>
              <a:t>8. Calculate the decrease in momentum if a motor car with a mass of 1.8 Mg is decelerated from 120 km/h to rest.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87901"/>
              </p:ext>
            </p:extLst>
          </p:nvPr>
        </p:nvGraphicFramePr>
        <p:xfrm>
          <a:off x="2295457" y="3142105"/>
          <a:ext cx="2153295" cy="514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8" name="Equation" r:id="rId6" imgW="850680" imgH="203040" progId="Equation.DSMT4">
                  <p:embed/>
                </p:oleObj>
              </mc:Choice>
              <mc:Fallback>
                <p:oleObj name="Equation" r:id="rId6" imgW="8506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5457" y="3142105"/>
                        <a:ext cx="2153295" cy="514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00439"/>
              </p:ext>
            </p:extLst>
          </p:nvPr>
        </p:nvGraphicFramePr>
        <p:xfrm>
          <a:off x="2582310" y="3821912"/>
          <a:ext cx="2898406" cy="107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9" name="Equation" r:id="rId8" imgW="1168200" imgH="431640" progId="Equation.DSMT4">
                  <p:embed/>
                </p:oleObj>
              </mc:Choice>
              <mc:Fallback>
                <p:oleObj name="Equation" r:id="rId8" imgW="11682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2310" y="3821912"/>
                        <a:ext cx="2898406" cy="107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91927"/>
              </p:ext>
            </p:extLst>
          </p:nvPr>
        </p:nvGraphicFramePr>
        <p:xfrm>
          <a:off x="2635318" y="4919567"/>
          <a:ext cx="2249767" cy="55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0"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5318" y="4919567"/>
                        <a:ext cx="2249767" cy="55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F460BB76-B40D-41C7-B43D-0779EB18E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20482"/>
              </p:ext>
            </p:extLst>
          </p:nvPr>
        </p:nvGraphicFramePr>
        <p:xfrm>
          <a:off x="1934270" y="2053923"/>
          <a:ext cx="7612062" cy="71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1" name="Equation" r:id="rId12" imgW="3251160" imgH="304560" progId="Equation.DSMT4">
                  <p:embed/>
                </p:oleObj>
              </mc:Choice>
              <mc:Fallback>
                <p:oleObj name="Equation" r:id="rId12" imgW="3251160" imgH="304560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AB5BB685-0B2B-417D-A7E8-09D744EE9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270" y="2053923"/>
                        <a:ext cx="7612062" cy="714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1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8.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22195"/>
              </p:ext>
            </p:extLst>
          </p:nvPr>
        </p:nvGraphicFramePr>
        <p:xfrm>
          <a:off x="2053539" y="1259205"/>
          <a:ext cx="2054635" cy="59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0" name="Equation" r:id="rId6" imgW="787320" imgH="228600" progId="Equation.DSMT4">
                  <p:embed/>
                </p:oleObj>
              </mc:Choice>
              <mc:Fallback>
                <p:oleObj name="Equation" r:id="rId6" imgW="7873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3539" y="1259205"/>
                        <a:ext cx="2054635" cy="59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41075"/>
              </p:ext>
            </p:extLst>
          </p:nvPr>
        </p:nvGraphicFramePr>
        <p:xfrm>
          <a:off x="2557031" y="2173077"/>
          <a:ext cx="1776432" cy="36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1" name="Equation" r:id="rId8" imgW="672840" imgH="139680" progId="Equation.DSMT4">
                  <p:embed/>
                </p:oleObj>
              </mc:Choice>
              <mc:Fallback>
                <p:oleObj name="Equation" r:id="rId8" imgW="672840" imgH="139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6D57B6-BCC3-4B5C-9438-0F107C1EF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7031" y="2173077"/>
                        <a:ext cx="1776432" cy="36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70031"/>
              </p:ext>
            </p:extLst>
          </p:nvPr>
        </p:nvGraphicFramePr>
        <p:xfrm>
          <a:off x="2569526" y="2807880"/>
          <a:ext cx="4907538" cy="57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2" name="Equation" r:id="rId10" imgW="1968480" imgH="228600" progId="Equation.DSMT4">
                  <p:embed/>
                </p:oleObj>
              </mc:Choice>
              <mc:Fallback>
                <p:oleObj name="Equation" r:id="rId10" imgW="19684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F7B4F9-5E43-43E3-BCB7-E1BEFAB96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69526" y="2807880"/>
                        <a:ext cx="4907538" cy="57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8FA412C-A2B8-4628-AA98-B20DB1805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95261"/>
              </p:ext>
            </p:extLst>
          </p:nvPr>
        </p:nvGraphicFramePr>
        <p:xfrm>
          <a:off x="2569400" y="3615443"/>
          <a:ext cx="5633696" cy="112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3" name="Equation" r:id="rId12" imgW="2286000" imgH="457200" progId="Equation.DSMT4">
                  <p:embed/>
                </p:oleObj>
              </mc:Choice>
              <mc:Fallback>
                <p:oleObj name="Equation" r:id="rId12" imgW="228600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8FA412C-A2B8-4628-AA98-B20DB1805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69400" y="3615443"/>
                        <a:ext cx="5633696" cy="112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9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28014"/>
            <a:ext cx="10541000" cy="720724"/>
          </a:xfrm>
        </p:spPr>
        <p:txBody>
          <a:bodyPr>
            <a:noAutofit/>
          </a:bodyPr>
          <a:lstStyle/>
          <a:p>
            <a:r>
              <a:rPr lang="en-ZA" dirty="0"/>
              <a:t>9. A ball with mass of 0,25 kg travels at 50 km/h. It collides perpendicularly with a wall and bounces back at 8 m/s. Calculate the change in momentum.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50061"/>
              </p:ext>
            </p:extLst>
          </p:nvPr>
        </p:nvGraphicFramePr>
        <p:xfrm>
          <a:off x="2148772" y="3261145"/>
          <a:ext cx="1946148" cy="50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9" name="Equation" r:id="rId6" imgW="787320" imgH="203040" progId="Equation.DSMT4">
                  <p:embed/>
                </p:oleObj>
              </mc:Choice>
              <mc:Fallback>
                <p:oleObj name="Equation" r:id="rId6" imgW="7873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8772" y="3261145"/>
                        <a:ext cx="1946148" cy="50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43353"/>
              </p:ext>
            </p:extLst>
          </p:nvPr>
        </p:nvGraphicFramePr>
        <p:xfrm>
          <a:off x="2423285" y="3881614"/>
          <a:ext cx="2606637" cy="101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0" name="Equation" r:id="rId8" imgW="1104840" imgH="431640" progId="Equation.DSMT4">
                  <p:embed/>
                </p:oleObj>
              </mc:Choice>
              <mc:Fallback>
                <p:oleObj name="Equation" r:id="rId8" imgW="11048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3285" y="3881614"/>
                        <a:ext cx="2606637" cy="101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101607"/>
              </p:ext>
            </p:extLst>
          </p:nvPr>
        </p:nvGraphicFramePr>
        <p:xfrm>
          <a:off x="2437497" y="4933589"/>
          <a:ext cx="2306782" cy="56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1"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7497" y="4933589"/>
                        <a:ext cx="2306782" cy="569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0E87E23F-B196-4580-8380-9B8033E20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2524"/>
              </p:ext>
            </p:extLst>
          </p:nvPr>
        </p:nvGraphicFramePr>
        <p:xfrm>
          <a:off x="1936458" y="2330173"/>
          <a:ext cx="7374665" cy="74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2" name="Equation" r:id="rId12" imgW="3022560" imgH="304560" progId="Equation.DSMT4">
                  <p:embed/>
                </p:oleObj>
              </mc:Choice>
              <mc:Fallback>
                <p:oleObj name="Equation" r:id="rId12" imgW="3022560" imgH="304560" progId="Equation.DSMT4">
                  <p:embed/>
                  <p:pic>
                    <p:nvPicPr>
                      <p:cNvPr id="13" name="Object 7">
                        <a:extLst>
                          <a:ext uri="{FF2B5EF4-FFF2-40B4-BE49-F238E27FC236}">
                            <a16:creationId xmlns:a16="http://schemas.microsoft.com/office/drawing/2014/main" id="{F460BB76-B40D-41C7-B43D-0779EB18E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458" y="2330173"/>
                        <a:ext cx="7374665" cy="744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0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9.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31079"/>
              </p:ext>
            </p:extLst>
          </p:nvPr>
        </p:nvGraphicFramePr>
        <p:xfrm>
          <a:off x="2228009" y="1426865"/>
          <a:ext cx="2264479" cy="52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0" name="Equation" r:id="rId6" imgW="876240" imgH="203040" progId="Equation.DSMT4">
                  <p:embed/>
                </p:oleObj>
              </mc:Choice>
              <mc:Fallback>
                <p:oleObj name="Equation" r:id="rId6" imgW="8762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6D57B6-BCC3-4B5C-9438-0F107C1EF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8009" y="1426865"/>
                        <a:ext cx="2264479" cy="52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64046"/>
              </p:ext>
            </p:extLst>
          </p:nvPr>
        </p:nvGraphicFramePr>
        <p:xfrm>
          <a:off x="2780166" y="2114049"/>
          <a:ext cx="1707715" cy="52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1" name="Equation" r:id="rId8" imgW="660240" imgH="203040" progId="Equation.DSMT4">
                  <p:embed/>
                </p:oleObj>
              </mc:Choice>
              <mc:Fallback>
                <p:oleObj name="Equation" r:id="rId8" imgW="6602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F7B4F9-5E43-43E3-BCB7-E1BEFAB96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0166" y="2114049"/>
                        <a:ext cx="1707715" cy="52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8FA412C-A2B8-4628-AA98-B20DB1805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05750"/>
              </p:ext>
            </p:extLst>
          </p:nvPr>
        </p:nvGraphicFramePr>
        <p:xfrm>
          <a:off x="2819922" y="2870478"/>
          <a:ext cx="3058522" cy="49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2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8FA412C-A2B8-4628-AA98-B20DB1805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19922" y="2870478"/>
                        <a:ext cx="3058522" cy="499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A67ACD1-7013-4A7A-BD6C-EA67943D4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74784"/>
              </p:ext>
            </p:extLst>
          </p:nvPr>
        </p:nvGraphicFramePr>
        <p:xfrm>
          <a:off x="2833173" y="3595319"/>
          <a:ext cx="5714480" cy="110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3" name="Equation" r:id="rId12" imgW="2374560" imgH="457200" progId="Equation.DSMT4">
                  <p:embed/>
                </p:oleObj>
              </mc:Choice>
              <mc:Fallback>
                <p:oleObj name="Equation" r:id="rId12" imgW="237456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A67ACD1-7013-4A7A-BD6C-EA67943D4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33173" y="3595319"/>
                        <a:ext cx="5714480" cy="1100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5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10. A ball falls freely from a height of 50m. The mass of the ball is 2.3 kg. Calculate the: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20779"/>
              </p:ext>
            </p:extLst>
          </p:nvPr>
        </p:nvGraphicFramePr>
        <p:xfrm>
          <a:off x="4940717" y="171883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0717" y="171883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11445"/>
              </p:ext>
            </p:extLst>
          </p:nvPr>
        </p:nvGraphicFramePr>
        <p:xfrm>
          <a:off x="4540667" y="170930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0667" y="170930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29753"/>
              </p:ext>
            </p:extLst>
          </p:nvPr>
        </p:nvGraphicFramePr>
        <p:xfrm>
          <a:off x="739385" y="2789050"/>
          <a:ext cx="1689616" cy="60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1"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385" y="2789050"/>
                        <a:ext cx="1689616" cy="608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84916"/>
              </p:ext>
            </p:extLst>
          </p:nvPr>
        </p:nvGraphicFramePr>
        <p:xfrm>
          <a:off x="1301719" y="3463492"/>
          <a:ext cx="1955974" cy="48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2" name="Equation" r:id="rId8" imgW="812520" imgH="203040" progId="Equation.DSMT4">
                  <p:embed/>
                </p:oleObj>
              </mc:Choice>
              <mc:Fallback>
                <p:oleObj name="Equation" r:id="rId8" imgW="8125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6D57B6-BCC3-4B5C-9438-0F107C1EF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1719" y="3463492"/>
                        <a:ext cx="1955974" cy="48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99280"/>
              </p:ext>
            </p:extLst>
          </p:nvPr>
        </p:nvGraphicFramePr>
        <p:xfrm>
          <a:off x="1328227" y="4066827"/>
          <a:ext cx="1375545" cy="48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3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F7B4F9-5E43-43E3-BCB7-E1BEFAB96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28227" y="4066827"/>
                        <a:ext cx="1375545" cy="488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F5776A6-60D9-4A43-87DD-57E80100692E}"/>
              </a:ext>
            </a:extLst>
          </p:cNvPr>
          <p:cNvSpPr txBox="1">
            <a:spLocks/>
          </p:cNvSpPr>
          <p:nvPr/>
        </p:nvSpPr>
        <p:spPr>
          <a:xfrm>
            <a:off x="508001" y="1288026"/>
            <a:ext cx="7905750" cy="973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a) Original  potential energy of the ball</a:t>
            </a:r>
          </a:p>
        </p:txBody>
      </p:sp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B7E69918-3455-47E4-867C-937F5F2FE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8081"/>
              </p:ext>
            </p:extLst>
          </p:nvPr>
        </p:nvGraphicFramePr>
        <p:xfrm>
          <a:off x="739385" y="2083324"/>
          <a:ext cx="4773612" cy="71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4" name="Equation" r:id="rId12" imgW="1866600" imgH="279360" progId="Equation.DSMT4">
                  <p:embed/>
                </p:oleObj>
              </mc:Choice>
              <mc:Fallback>
                <p:oleObj name="Equation" r:id="rId12" imgW="1866600" imgH="279360" progId="Equation.DSMT4">
                  <p:embed/>
                  <p:pic>
                    <p:nvPicPr>
                      <p:cNvPr id="14" name="Object 7">
                        <a:extLst>
                          <a:ext uri="{FF2B5EF4-FFF2-40B4-BE49-F238E27FC236}">
                            <a16:creationId xmlns:a16="http://schemas.microsoft.com/office/drawing/2014/main" id="{0E87E23F-B196-4580-8380-9B8033E20D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85" y="2083324"/>
                        <a:ext cx="4773612" cy="712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6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10. A ball falls freely from a height of 50m. The mass of the ball is 2.3 kg. Calculate the: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81091"/>
              </p:ext>
            </p:extLst>
          </p:nvPr>
        </p:nvGraphicFramePr>
        <p:xfrm>
          <a:off x="4893985" y="157862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3985" y="157862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27770"/>
              </p:ext>
            </p:extLst>
          </p:nvPr>
        </p:nvGraphicFramePr>
        <p:xfrm>
          <a:off x="4493935" y="1569098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935" y="1569098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66772"/>
              </p:ext>
            </p:extLst>
          </p:nvPr>
        </p:nvGraphicFramePr>
        <p:xfrm>
          <a:off x="1908730" y="3442092"/>
          <a:ext cx="2193162" cy="54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5"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8730" y="3442092"/>
                        <a:ext cx="2193162" cy="54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3C0AA08-0768-498F-8296-C1D73D1C51FD}"/>
              </a:ext>
            </a:extLst>
          </p:cNvPr>
          <p:cNvSpPr txBox="1">
            <a:spLocks/>
          </p:cNvSpPr>
          <p:nvPr/>
        </p:nvSpPr>
        <p:spPr>
          <a:xfrm>
            <a:off x="508000" y="1403907"/>
            <a:ext cx="9923623" cy="973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b) Kinetic energy just before it reaches the ground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8015D82-88FC-4940-B1CC-C843BD2B0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65879"/>
              </p:ext>
            </p:extLst>
          </p:nvPr>
        </p:nvGraphicFramePr>
        <p:xfrm>
          <a:off x="962607" y="2780140"/>
          <a:ext cx="3709128" cy="57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6" name="Equation" r:id="rId8" imgW="1473120" imgH="228600" progId="Equation.DSMT4">
                  <p:embed/>
                </p:oleObj>
              </mc:Choice>
              <mc:Fallback>
                <p:oleObj name="Equation" r:id="rId8" imgW="14731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E6FF8B6-0262-47D9-B818-8FDB190B9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2607" y="2780140"/>
                        <a:ext cx="3709128" cy="57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7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BADE-0BC7-4675-A212-B83821A3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Energy and momentum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8107-3A0C-4365-BCF2-69E68CAE7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214770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10. A ball falls freely from a height of 50m. The mass of the ball is 2.3 kg. Calculate the: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428095"/>
              </p:ext>
            </p:extLst>
          </p:nvPr>
        </p:nvGraphicFramePr>
        <p:xfrm>
          <a:off x="5006977" y="172871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6977" y="1728716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81291"/>
              </p:ext>
            </p:extLst>
          </p:nvPr>
        </p:nvGraphicFramePr>
        <p:xfrm>
          <a:off x="4606927" y="171919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6927" y="171919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81228"/>
              </p:ext>
            </p:extLst>
          </p:nvPr>
        </p:nvGraphicFramePr>
        <p:xfrm>
          <a:off x="2098579" y="5033836"/>
          <a:ext cx="8715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2" name="Equation" r:id="rId6" imgW="393480" imgH="177480" progId="Equation.DSMT4">
                  <p:embed/>
                </p:oleObj>
              </mc:Choice>
              <mc:Fallback>
                <p:oleObj name="Equation" r:id="rId6" imgW="3934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8579" y="5033836"/>
                        <a:ext cx="871537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09247"/>
              </p:ext>
            </p:extLst>
          </p:nvPr>
        </p:nvGraphicFramePr>
        <p:xfrm>
          <a:off x="1178586" y="2433326"/>
          <a:ext cx="16192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3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8586" y="2433326"/>
                        <a:ext cx="16192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634112"/>
              </p:ext>
            </p:extLst>
          </p:nvPr>
        </p:nvGraphicFramePr>
        <p:xfrm>
          <a:off x="508001" y="3247009"/>
          <a:ext cx="2567196" cy="85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4" name="Equation" r:id="rId10" imgW="1180800" imgH="393480" progId="Equation.DSMT4">
                  <p:embed/>
                </p:oleObj>
              </mc:Choice>
              <mc:Fallback>
                <p:oleObj name="Equation" r:id="rId10" imgW="11808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6D57B6-BCC3-4B5C-9438-0F107C1EF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001" y="3247009"/>
                        <a:ext cx="2567196" cy="85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93143"/>
              </p:ext>
            </p:extLst>
          </p:nvPr>
        </p:nvGraphicFramePr>
        <p:xfrm>
          <a:off x="600766" y="4118478"/>
          <a:ext cx="2925005" cy="8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5" name="Equation" r:id="rId12" imgW="1422360" imgH="419040" progId="Equation.DSMT4">
                  <p:embed/>
                </p:oleObj>
              </mc:Choice>
              <mc:Fallback>
                <p:oleObj name="Equation" r:id="rId12" imgW="142236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F7B4F9-5E43-43E3-BCB7-E1BEFAB96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0766" y="4118478"/>
                        <a:ext cx="2925005" cy="86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F5776A6-60D9-4A43-87DD-57E80100692E}"/>
              </a:ext>
            </a:extLst>
          </p:cNvPr>
          <p:cNvSpPr txBox="1">
            <a:spLocks/>
          </p:cNvSpPr>
          <p:nvPr/>
        </p:nvSpPr>
        <p:spPr>
          <a:xfrm>
            <a:off x="574260" y="1461332"/>
            <a:ext cx="9418825" cy="973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c) Momentum just before it touches the ground</a:t>
            </a:r>
          </a:p>
        </p:txBody>
      </p:sp>
    </p:spTree>
    <p:extLst>
      <p:ext uri="{BB962C8B-B14F-4D97-AF65-F5344CB8AC3E}">
        <p14:creationId xmlns:p14="http://schemas.microsoft.com/office/powerpoint/2010/main" val="6149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10c)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30354"/>
              </p:ext>
            </p:extLst>
          </p:nvPr>
        </p:nvGraphicFramePr>
        <p:xfrm>
          <a:off x="4949826" y="282419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9826" y="2824194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88255"/>
              </p:ext>
            </p:extLst>
          </p:nvPr>
        </p:nvGraphicFramePr>
        <p:xfrm>
          <a:off x="3184802" y="243684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4802" y="2436845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3557"/>
              </p:ext>
            </p:extLst>
          </p:nvPr>
        </p:nvGraphicFramePr>
        <p:xfrm>
          <a:off x="2179087" y="4117112"/>
          <a:ext cx="1968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3" name="Equation" r:id="rId6" imgW="888840" imgH="203040" progId="Equation.DSMT4">
                  <p:embed/>
                </p:oleObj>
              </mc:Choice>
              <mc:Fallback>
                <p:oleObj name="Equation" r:id="rId6" imgW="8888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9087" y="4117112"/>
                        <a:ext cx="19685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06463"/>
              </p:ext>
            </p:extLst>
          </p:nvPr>
        </p:nvGraphicFramePr>
        <p:xfrm>
          <a:off x="508001" y="1871084"/>
          <a:ext cx="2854601" cy="56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4" name="Equation" r:id="rId8" imgW="1218960" imgH="241200" progId="Equation.DSMT4">
                  <p:embed/>
                </p:oleObj>
              </mc:Choice>
              <mc:Fallback>
                <p:oleObj name="Equation" r:id="rId8" imgW="1218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1" y="1871084"/>
                        <a:ext cx="2854601" cy="565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6D57B6-BCC3-4B5C-9438-0F107C1EF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11441"/>
              </p:ext>
            </p:extLst>
          </p:nvPr>
        </p:nvGraphicFramePr>
        <p:xfrm>
          <a:off x="2172079" y="2622041"/>
          <a:ext cx="1975508" cy="48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5"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6D57B6-BCC3-4B5C-9438-0F107C1EF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2079" y="2622041"/>
                        <a:ext cx="1975508" cy="485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F7B4F9-5E43-43E3-BCB7-E1BEFAB96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989170"/>
              </p:ext>
            </p:extLst>
          </p:nvPr>
        </p:nvGraphicFramePr>
        <p:xfrm>
          <a:off x="1856273" y="3507931"/>
          <a:ext cx="1122017" cy="38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6" name="Equation" r:id="rId12" imgW="482400" imgH="164880" progId="Equation.DSMT4">
                  <p:embed/>
                </p:oleObj>
              </mc:Choice>
              <mc:Fallback>
                <p:oleObj name="Equation" r:id="rId12" imgW="48240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F7B4F9-5E43-43E3-BCB7-E1BEFAB96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56273" y="3507931"/>
                        <a:ext cx="1122017" cy="38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8F524D3-50E9-484B-9F19-9042FC48B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41648"/>
              </p:ext>
            </p:extLst>
          </p:nvPr>
        </p:nvGraphicFramePr>
        <p:xfrm>
          <a:off x="2218845" y="4811621"/>
          <a:ext cx="2521984" cy="50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Equation" r:id="rId14" imgW="1143000" imgH="228600" progId="Equation.DSMT4">
                  <p:embed/>
                </p:oleObj>
              </mc:Choice>
              <mc:Fallback>
                <p:oleObj name="Equation" r:id="rId14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18845" y="4811621"/>
                        <a:ext cx="2521984" cy="504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2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10. A ball falls freely from a height of 50m. The mass of the ball is 2.3 kg. Calculate the: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70964"/>
              </p:ext>
            </p:extLst>
          </p:nvPr>
        </p:nvGraphicFramePr>
        <p:xfrm>
          <a:off x="4734961" y="169546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4961" y="1695466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884089"/>
              </p:ext>
            </p:extLst>
          </p:nvPr>
        </p:nvGraphicFramePr>
        <p:xfrm>
          <a:off x="4334911" y="168594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4911" y="168594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08945B-CD9E-4775-AD04-B7B5BE02A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94804"/>
              </p:ext>
            </p:extLst>
          </p:nvPr>
        </p:nvGraphicFramePr>
        <p:xfrm>
          <a:off x="753720" y="2537844"/>
          <a:ext cx="2071174" cy="47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4" name="Equation" r:id="rId6" imgW="876240" imgH="203040" progId="Equation.DSMT4">
                  <p:embed/>
                </p:oleObj>
              </mc:Choice>
              <mc:Fallback>
                <p:oleObj name="Equation" r:id="rId6" imgW="8762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08945B-CD9E-4775-AD04-B7B5BE02A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3720" y="2537844"/>
                        <a:ext cx="2071174" cy="479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3C0AA08-0768-498F-8296-C1D73D1C51FD}"/>
              </a:ext>
            </a:extLst>
          </p:cNvPr>
          <p:cNvSpPr txBox="1">
            <a:spLocks/>
          </p:cNvSpPr>
          <p:nvPr/>
        </p:nvSpPr>
        <p:spPr>
          <a:xfrm>
            <a:off x="508001" y="1427986"/>
            <a:ext cx="10541000" cy="973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d) Change in momentum if the ball bounces back at 18 m/s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20E872-EFD2-4E09-B70A-DED2B033B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39030"/>
              </p:ext>
            </p:extLst>
          </p:nvPr>
        </p:nvGraphicFramePr>
        <p:xfrm>
          <a:off x="1252724" y="3161879"/>
          <a:ext cx="1572171" cy="48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5" name="Equation" r:id="rId8" imgW="660240" imgH="203040" progId="Equation.DSMT4">
                  <p:embed/>
                </p:oleObj>
              </mc:Choice>
              <mc:Fallback>
                <p:oleObj name="Equation" r:id="rId8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2724" y="3161879"/>
                        <a:ext cx="1572171" cy="483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F424BC-B9E4-41D3-9013-D3B64EDCD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64124"/>
              </p:ext>
            </p:extLst>
          </p:nvPr>
        </p:nvGraphicFramePr>
        <p:xfrm>
          <a:off x="1268137" y="3800785"/>
          <a:ext cx="2858569" cy="46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6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68137" y="3800785"/>
                        <a:ext cx="2858569" cy="46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5CCEF9-DC7C-4D90-8D10-74DEFAA30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276"/>
              </p:ext>
            </p:extLst>
          </p:nvPr>
        </p:nvGraphicFramePr>
        <p:xfrm>
          <a:off x="1294643" y="4353708"/>
          <a:ext cx="4437268" cy="51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7" name="Equation" r:id="rId12" imgW="1955520" imgH="228600" progId="Equation.DSMT4">
                  <p:embed/>
                </p:oleObj>
              </mc:Choice>
              <mc:Fallback>
                <p:oleObj name="Equation" r:id="rId12" imgW="1955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4643" y="4353708"/>
                        <a:ext cx="4437268" cy="51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6E343-8C90-47CA-923B-74E5659E8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Test your knowledge of this module by completing the summative activity on </a:t>
            </a:r>
            <a:r>
              <a:rPr lang="en-US" sz="2800"/>
              <a:t>page 82 </a:t>
            </a:r>
            <a:r>
              <a:rPr lang="en-US" sz="2800" dirty="0"/>
              <a:t>of your Student’s Book.</a:t>
            </a:r>
          </a:p>
        </p:txBody>
      </p:sp>
    </p:spTree>
    <p:extLst>
      <p:ext uri="{BB962C8B-B14F-4D97-AF65-F5344CB8AC3E}">
        <p14:creationId xmlns:p14="http://schemas.microsoft.com/office/powerpoint/2010/main" val="206099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0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Conservation Of Energy">
            <a:hlinkClick r:id="" action="ppaction://media"/>
            <a:extLst>
              <a:ext uri="{FF2B5EF4-FFF2-40B4-BE49-F238E27FC236}">
                <a16:creationId xmlns:a16="http://schemas.microsoft.com/office/drawing/2014/main" id="{75482784-AA09-411D-9D69-203AF08666FD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0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1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99694-70D0-4949-B26E-3A19A3A2A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2116"/>
              </p:ext>
            </p:extLst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2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2B0D6B5-42A6-4156-96CE-13A4E66A0033}"/>
              </a:ext>
            </a:extLst>
          </p:cNvPr>
          <p:cNvSpPr/>
          <p:nvPr/>
        </p:nvSpPr>
        <p:spPr>
          <a:xfrm>
            <a:off x="0" y="-1"/>
            <a:ext cx="11336482" cy="6317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0CD64D-9B1A-4097-A2D8-2B55E0F545F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1" y="1497435"/>
            <a:ext cx="2973600" cy="33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9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9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 A stone with a mass of 2kg falls freely from a cliff 220 m high. Calculate the: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51798"/>
              </p:ext>
            </p:extLst>
          </p:nvPr>
        </p:nvGraphicFramePr>
        <p:xfrm>
          <a:off x="4860926" y="242928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926" y="2429286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23260"/>
              </p:ext>
            </p:extLst>
          </p:nvPr>
        </p:nvGraphicFramePr>
        <p:xfrm>
          <a:off x="4460876" y="241976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76" y="241976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99694-70D0-4949-B26E-3A19A3A2A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92741"/>
              </p:ext>
            </p:extLst>
          </p:nvPr>
        </p:nvGraphicFramePr>
        <p:xfrm>
          <a:off x="4460876" y="241976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99694-70D0-4949-B26E-3A19A3A2A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76" y="241976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B5D727C-63C1-493D-8AA6-CC7E35EE9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09523"/>
              </p:ext>
            </p:extLst>
          </p:nvPr>
        </p:nvGraphicFramePr>
        <p:xfrm>
          <a:off x="865706" y="3398399"/>
          <a:ext cx="1578103" cy="56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B5D727C-63C1-493D-8AA6-CC7E35EE9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5706" y="3398399"/>
                        <a:ext cx="1578103" cy="56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063F7E0-D38E-42C1-A316-6627B2422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0324"/>
              </p:ext>
            </p:extLst>
          </p:nvPr>
        </p:nvGraphicFramePr>
        <p:xfrm>
          <a:off x="1355198" y="4020731"/>
          <a:ext cx="1922647" cy="50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063F7E0-D38E-42C1-A316-6627B2422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5198" y="4020731"/>
                        <a:ext cx="1922647" cy="50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17342D8-D040-4848-8026-BA1E363CA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80863"/>
              </p:ext>
            </p:extLst>
          </p:nvPr>
        </p:nvGraphicFramePr>
        <p:xfrm>
          <a:off x="1355198" y="4587402"/>
          <a:ext cx="1481183" cy="49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17342D8-D040-4848-8026-BA1E363CA3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55198" y="4587402"/>
                        <a:ext cx="1481183" cy="493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EC4FAF77-57E6-4C45-9576-0EE2DF16BDD4}"/>
              </a:ext>
            </a:extLst>
          </p:cNvPr>
          <p:cNvSpPr txBox="1">
            <a:spLocks/>
          </p:cNvSpPr>
          <p:nvPr/>
        </p:nvSpPr>
        <p:spPr>
          <a:xfrm>
            <a:off x="508000" y="1288026"/>
            <a:ext cx="10540999" cy="120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a) Potential difference just before it starts falling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32D152C4-3064-49AD-9A27-29AABDBB4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799"/>
              </p:ext>
            </p:extLst>
          </p:nvPr>
        </p:nvGraphicFramePr>
        <p:xfrm>
          <a:off x="840453" y="2532225"/>
          <a:ext cx="4264222" cy="64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Equation" r:id="rId13" imgW="1841400" imgH="279360" progId="Equation.DSMT4">
                  <p:embed/>
                </p:oleObj>
              </mc:Choice>
              <mc:Fallback>
                <p:oleObj name="Equation" r:id="rId13" imgW="1841400" imgH="279360" progId="Equation.DSMT4">
                  <p:embed/>
                  <p:pic>
                    <p:nvPicPr>
                      <p:cNvPr id="23" name="Object 7">
                        <a:extLst>
                          <a:ext uri="{FF2B5EF4-FFF2-40B4-BE49-F238E27FC236}">
                            <a16:creationId xmlns:a16="http://schemas.microsoft.com/office/drawing/2014/main" id="{32D152C4-3064-49AD-9A27-29AABDBB4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53" y="2532225"/>
                        <a:ext cx="4264222" cy="648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2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3.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67866"/>
              </p:ext>
            </p:extLst>
          </p:nvPr>
        </p:nvGraphicFramePr>
        <p:xfrm>
          <a:off x="4860926" y="249136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926" y="249136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43280"/>
              </p:ext>
            </p:extLst>
          </p:nvPr>
        </p:nvGraphicFramePr>
        <p:xfrm>
          <a:off x="4460876" y="248184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76" y="248184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99694-70D0-4949-B26E-3A19A3A2A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10981"/>
              </p:ext>
            </p:extLst>
          </p:nvPr>
        </p:nvGraphicFramePr>
        <p:xfrm>
          <a:off x="4460876" y="248184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8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99694-70D0-4949-B26E-3A19A3A2A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76" y="248184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4D0088D6-7C2C-410F-B33D-2568C3603B57}"/>
              </a:ext>
            </a:extLst>
          </p:cNvPr>
          <p:cNvSpPr txBox="1">
            <a:spLocks/>
          </p:cNvSpPr>
          <p:nvPr/>
        </p:nvSpPr>
        <p:spPr>
          <a:xfrm>
            <a:off x="508000" y="1288026"/>
            <a:ext cx="10540999" cy="120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ZA" sz="3200" dirty="0"/>
              <a:t>b) Kinetic energy just before it reaches the ground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F44233E-82EF-49D3-A739-7EE45A59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98549"/>
              </p:ext>
            </p:extLst>
          </p:nvPr>
        </p:nvGraphicFramePr>
        <p:xfrm>
          <a:off x="1040963" y="2402639"/>
          <a:ext cx="1948792" cy="53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9"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F44233E-82EF-49D3-A739-7EE45A59E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0963" y="2402639"/>
                        <a:ext cx="1948792" cy="53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53AE2DC2-AF03-48D9-9FB3-70B286106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61340"/>
              </p:ext>
            </p:extLst>
          </p:nvPr>
        </p:nvGraphicFramePr>
        <p:xfrm>
          <a:off x="3402807" y="2318102"/>
          <a:ext cx="39449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0" name="Equation" r:id="rId9" imgW="1688760" imgH="304560" progId="Equation.DSMT4">
                  <p:embed/>
                </p:oleObj>
              </mc:Choice>
              <mc:Fallback>
                <p:oleObj name="Equation" r:id="rId9" imgW="1688760" imgH="304560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53AE2DC2-AF03-48D9-9FB3-70B286106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7" y="2318102"/>
                        <a:ext cx="39449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0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06218"/>
            <a:ext cx="10541000" cy="720724"/>
          </a:xfrm>
        </p:spPr>
        <p:txBody>
          <a:bodyPr>
            <a:normAutofit/>
          </a:bodyPr>
          <a:lstStyle/>
          <a:p>
            <a:r>
              <a:rPr lang="en-ZA" dirty="0"/>
              <a:t>4. A motor car with a mass of 2500 kg accelerates from 5 km/h to 80 km/h. Calculate the change in kinetic energy.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99694-70D0-4949-B26E-3A19A3A2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0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99694-70D0-4949-B26E-3A19A3A2A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B5D727C-63C1-493D-8AA6-CC7E35EE9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34354"/>
              </p:ext>
            </p:extLst>
          </p:nvPr>
        </p:nvGraphicFramePr>
        <p:xfrm>
          <a:off x="2100536" y="3242595"/>
          <a:ext cx="5870576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1" name="Equation" r:id="rId7" imgW="2361960" imgH="203040" progId="Equation.DSMT4">
                  <p:embed/>
                </p:oleObj>
              </mc:Choice>
              <mc:Fallback>
                <p:oleObj name="Equation" r:id="rId7" imgW="23619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B5D727C-63C1-493D-8AA6-CC7E35EE9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0536" y="3242595"/>
                        <a:ext cx="5870576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063F7E0-D38E-42C1-A316-6627B2422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94990"/>
              </p:ext>
            </p:extLst>
          </p:nvPr>
        </p:nvGraphicFramePr>
        <p:xfrm>
          <a:off x="2414690" y="3892571"/>
          <a:ext cx="66817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2" name="Equation" r:id="rId9" imgW="2692080" imgH="393480" progId="Equation.DSMT4">
                  <p:embed/>
                </p:oleObj>
              </mc:Choice>
              <mc:Fallback>
                <p:oleObj name="Equation" r:id="rId9" imgW="26920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063F7E0-D38E-42C1-A316-6627B2422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4690" y="3892571"/>
                        <a:ext cx="6681788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17342D8-D040-4848-8026-BA1E363CA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75187"/>
              </p:ext>
            </p:extLst>
          </p:nvPr>
        </p:nvGraphicFramePr>
        <p:xfrm>
          <a:off x="2458969" y="5045838"/>
          <a:ext cx="62880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3" name="Equation" r:id="rId11" imgW="2501640" imgH="228600" progId="Equation.DSMT4">
                  <p:embed/>
                </p:oleObj>
              </mc:Choice>
              <mc:Fallback>
                <p:oleObj name="Equation" r:id="rId11" imgW="25016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17342D8-D040-4848-8026-BA1E363CA3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8969" y="5045838"/>
                        <a:ext cx="628808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B094BC33-2B7D-4FDB-A49B-20A298A60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88063"/>
              </p:ext>
            </p:extLst>
          </p:nvPr>
        </p:nvGraphicFramePr>
        <p:xfrm>
          <a:off x="1903377" y="2107325"/>
          <a:ext cx="7611683" cy="71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4" name="Equation" r:id="rId13" imgW="2984400" imgH="279360" progId="Equation.DSMT4">
                  <p:embed/>
                </p:oleObj>
              </mc:Choice>
              <mc:Fallback>
                <p:oleObj name="Equation" r:id="rId13" imgW="2984400" imgH="27936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4CB968A2-534B-4B0E-B560-850C54ED8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377" y="2107325"/>
                        <a:ext cx="7611683" cy="713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3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4.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F99694-70D0-4949-B26E-3A19A3A2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F99694-70D0-4949-B26E-3A19A3A2A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F44233E-82EF-49D3-A739-7EE45A59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30320"/>
              </p:ext>
            </p:extLst>
          </p:nvPr>
        </p:nvGraphicFramePr>
        <p:xfrm>
          <a:off x="2290279" y="1338472"/>
          <a:ext cx="2661905" cy="58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3" name="Equation" r:id="rId7" imgW="1041120" imgH="228600" progId="Equation.DSMT4">
                  <p:embed/>
                </p:oleObj>
              </mc:Choice>
              <mc:Fallback>
                <p:oleObj name="Equation" r:id="rId7" imgW="104112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F44233E-82EF-49D3-A739-7EE45A59E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0279" y="1338472"/>
                        <a:ext cx="2661905" cy="585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55E357-151C-4B11-886A-07EDBF546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40876"/>
              </p:ext>
            </p:extLst>
          </p:nvPr>
        </p:nvGraphicFramePr>
        <p:xfrm>
          <a:off x="3030096" y="2013535"/>
          <a:ext cx="2532096" cy="96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4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0096" y="2013535"/>
                        <a:ext cx="2532096" cy="96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61157"/>
              </p:ext>
            </p:extLst>
          </p:nvPr>
        </p:nvGraphicFramePr>
        <p:xfrm>
          <a:off x="3030096" y="3062590"/>
          <a:ext cx="2153284" cy="92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30096" y="3062590"/>
                        <a:ext cx="2153284" cy="92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75161"/>
              </p:ext>
            </p:extLst>
          </p:nvPr>
        </p:nvGraphicFramePr>
        <p:xfrm>
          <a:off x="3062977" y="4121150"/>
          <a:ext cx="45767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6" name="Equation" r:id="rId13" imgW="1942920" imgH="393480" progId="Equation.DSMT4">
                  <p:embed/>
                </p:oleObj>
              </mc:Choice>
              <mc:Fallback>
                <p:oleObj name="Equation" r:id="rId13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2977" y="4121150"/>
                        <a:ext cx="457676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25113"/>
              </p:ext>
            </p:extLst>
          </p:nvPr>
        </p:nvGraphicFramePr>
        <p:xfrm>
          <a:off x="3116264" y="5214938"/>
          <a:ext cx="17668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7" name="Equation" r:id="rId15" imgW="774360" imgH="177480" progId="Equation.DSMT4">
                  <p:embed/>
                </p:oleObj>
              </mc:Choice>
              <mc:Fallback>
                <p:oleObj name="Equation" r:id="rId15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16264" y="5214938"/>
                        <a:ext cx="176688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4E6C78B4-DB5C-4E7F-9871-B5752E868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74376"/>
              </p:ext>
            </p:extLst>
          </p:nvPr>
        </p:nvGraphicFramePr>
        <p:xfrm>
          <a:off x="5288066" y="-24535"/>
          <a:ext cx="4687785" cy="222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8" name="Equation" r:id="rId17" imgW="2095200" imgH="990360" progId="Equation.DSMT4">
                  <p:embed/>
                </p:oleObj>
              </mc:Choice>
              <mc:Fallback>
                <p:oleObj name="Equation" r:id="rId17" imgW="2095200" imgH="990360" progId="Equation.DSMT4">
                  <p:embed/>
                  <p:pic>
                    <p:nvPicPr>
                      <p:cNvPr id="23" name="Object 7">
                        <a:extLst>
                          <a:ext uri="{FF2B5EF4-FFF2-40B4-BE49-F238E27FC236}">
                            <a16:creationId xmlns:a16="http://schemas.microsoft.com/office/drawing/2014/main" id="{32D152C4-3064-49AD-9A27-29AABDBB44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066" y="-24535"/>
                        <a:ext cx="4687785" cy="222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51A34D0-D82A-4D14-A487-D0352F016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57144"/>
              </p:ext>
            </p:extLst>
          </p:nvPr>
        </p:nvGraphicFramePr>
        <p:xfrm>
          <a:off x="3148013" y="5834063"/>
          <a:ext cx="19415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9" name="Equation" r:id="rId19" imgW="850680" imgH="203040" progId="Equation.DSMT4">
                  <p:embed/>
                </p:oleObj>
              </mc:Choice>
              <mc:Fallback>
                <p:oleObj name="Equation" r:id="rId19" imgW="8506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48013" y="5834063"/>
                        <a:ext cx="19415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3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37665"/>
            <a:ext cx="10541000" cy="720724"/>
          </a:xfrm>
        </p:spPr>
        <p:txBody>
          <a:bodyPr>
            <a:normAutofit fontScale="90000"/>
          </a:bodyPr>
          <a:lstStyle/>
          <a:p>
            <a:r>
              <a:rPr lang="en-ZA" dirty="0"/>
              <a:t>5. An object is projected vertically upwards. When it passes a reference plane, it’s velocity is 35 m/s. Calculate the maximum height that it will reach above the reference plane. Also calculate the mass of the object.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18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F44233E-82EF-49D3-A739-7EE45A59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458984"/>
              </p:ext>
            </p:extLst>
          </p:nvPr>
        </p:nvGraphicFramePr>
        <p:xfrm>
          <a:off x="3017492" y="3272823"/>
          <a:ext cx="1547193" cy="44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8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F44233E-82EF-49D3-A739-7EE45A59E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7492" y="3272823"/>
                        <a:ext cx="1547193" cy="44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55E357-151C-4B11-886A-07EDBF546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29317"/>
              </p:ext>
            </p:extLst>
          </p:nvPr>
        </p:nvGraphicFramePr>
        <p:xfrm>
          <a:off x="2205320" y="3800083"/>
          <a:ext cx="2340176" cy="48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9" name="Equation" r:id="rId8" imgW="990360" imgH="203040" progId="Equation.DSMT4">
                  <p:embed/>
                </p:oleObj>
              </mc:Choice>
              <mc:Fallback>
                <p:oleObj name="Equation" r:id="rId8" imgW="99036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55E357-151C-4B11-886A-07EDBF54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5320" y="3800083"/>
                        <a:ext cx="2340176" cy="48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74047"/>
              </p:ext>
            </p:extLst>
          </p:nvPr>
        </p:nvGraphicFramePr>
        <p:xfrm>
          <a:off x="3109609" y="4385677"/>
          <a:ext cx="1799320" cy="48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0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09609" y="4385677"/>
                        <a:ext cx="1799320" cy="480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56165"/>
              </p:ext>
            </p:extLst>
          </p:nvPr>
        </p:nvGraphicFramePr>
        <p:xfrm>
          <a:off x="1969607" y="4900753"/>
          <a:ext cx="3079473" cy="9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1" name="Equation" r:id="rId12" imgW="1333440" imgH="419040" progId="Equation.DSMT4">
                  <p:embed/>
                </p:oleObj>
              </mc:Choice>
              <mc:Fallback>
                <p:oleObj name="Equation" r:id="rId12" imgW="133344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9607" y="4900753"/>
                        <a:ext cx="3079473" cy="968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5177"/>
              </p:ext>
            </p:extLst>
          </p:nvPr>
        </p:nvGraphicFramePr>
        <p:xfrm>
          <a:off x="3939036" y="5922679"/>
          <a:ext cx="1389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2" name="Equation" r:id="rId14" imgW="609480" imgH="203040" progId="Equation.DSMT4">
                  <p:embed/>
                </p:oleObj>
              </mc:Choice>
              <mc:Fallback>
                <p:oleObj name="Equation" r:id="rId14" imgW="6094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39036" y="5922679"/>
                        <a:ext cx="1389063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9974A2DF-69D0-445F-905B-B8D1CF58F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05306"/>
              </p:ext>
            </p:extLst>
          </p:nvPr>
        </p:nvGraphicFramePr>
        <p:xfrm>
          <a:off x="1905001" y="2436124"/>
          <a:ext cx="7905750" cy="76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3" name="Equation" r:id="rId16" imgW="3149280" imgH="304560" progId="Equation.DSMT4">
                  <p:embed/>
                </p:oleObj>
              </mc:Choice>
              <mc:Fallback>
                <p:oleObj name="Equation" r:id="rId16" imgW="3149280" imgH="30456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B094BC33-2B7D-4FDB-A49B-20A298A60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436124"/>
                        <a:ext cx="7905750" cy="766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0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64A-7865-42D6-90BC-6CC32949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5. (Continued)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A83637-0854-4DC6-9119-70F8D49EB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83124"/>
              </p:ext>
            </p:extLst>
          </p:nvPr>
        </p:nvGraphicFramePr>
        <p:xfrm>
          <a:off x="6554224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A83637-0854-4DC6-9119-70F8D49EB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4224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D74241-FAF7-41CB-8860-3814C6A8B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38389"/>
              </p:ext>
            </p:extLst>
          </p:nvPr>
        </p:nvGraphicFramePr>
        <p:xfrm>
          <a:off x="6154174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D74241-FAF7-41CB-8860-3814C6A8B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4174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F44233E-82EF-49D3-A739-7EE45A59E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32802"/>
              </p:ext>
            </p:extLst>
          </p:nvPr>
        </p:nvGraphicFramePr>
        <p:xfrm>
          <a:off x="3791214" y="1742584"/>
          <a:ext cx="3963987" cy="830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4" name="Equation" r:id="rId6" imgW="1879560" imgH="393480" progId="Equation.DSMT4">
                  <p:embed/>
                </p:oleObj>
              </mc:Choice>
              <mc:Fallback>
                <p:oleObj name="Equation" r:id="rId6" imgW="18795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F44233E-82EF-49D3-A739-7EE45A59E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1214" y="1742584"/>
                        <a:ext cx="3963987" cy="830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D55E357-151C-4B11-886A-07EDBF546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46770"/>
              </p:ext>
            </p:extLst>
          </p:nvPr>
        </p:nvGraphicFramePr>
        <p:xfrm>
          <a:off x="3830969" y="2665710"/>
          <a:ext cx="1242048" cy="4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5" name="Equation" r:id="rId8" imgW="596880" imgH="203040" progId="Equation.DSMT4">
                  <p:embed/>
                </p:oleObj>
              </mc:Choice>
              <mc:Fallback>
                <p:oleObj name="Equation" r:id="rId8" imgW="5968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D55E357-151C-4B11-886A-07EDBF54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0969" y="2665710"/>
                        <a:ext cx="1242048" cy="42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F9C34-AF6C-4AC1-8EC7-A671B14C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69746"/>
              </p:ext>
            </p:extLst>
          </p:nvPr>
        </p:nvGraphicFramePr>
        <p:xfrm>
          <a:off x="2326506" y="3309958"/>
          <a:ext cx="3188393" cy="50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6" name="Equation" r:id="rId10" imgW="1434960" imgH="228600" progId="Equation.DSMT4">
                  <p:embed/>
                </p:oleObj>
              </mc:Choice>
              <mc:Fallback>
                <p:oleObj name="Equation" r:id="rId10" imgW="14349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F9C34-AF6C-4AC1-8EC7-A671B14CE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6506" y="3309958"/>
                        <a:ext cx="3188393" cy="50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A8D8B-ED27-4414-AA81-32C6B7661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30540"/>
              </p:ext>
            </p:extLst>
          </p:nvPr>
        </p:nvGraphicFramePr>
        <p:xfrm>
          <a:off x="3247325" y="3825862"/>
          <a:ext cx="256063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7" name="Equation" r:id="rId12" imgW="1206360" imgH="393480" progId="Equation.DSMT4">
                  <p:embed/>
                </p:oleObj>
              </mc:Choice>
              <mc:Fallback>
                <p:oleObj name="Equation" r:id="rId12" imgW="12063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A8D8B-ED27-4414-AA81-32C6B7661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47325" y="3825862"/>
                        <a:ext cx="2560637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6DC875-1593-499E-8797-861958E19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23740"/>
              </p:ext>
            </p:extLst>
          </p:nvPr>
        </p:nvGraphicFramePr>
        <p:xfrm>
          <a:off x="2247819" y="4645028"/>
          <a:ext cx="3733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8" name="Equation" r:id="rId14" imgW="1638000" imgH="393480" progId="Equation.DSMT4">
                  <p:embed/>
                </p:oleObj>
              </mc:Choice>
              <mc:Fallback>
                <p:oleObj name="Equation" r:id="rId14" imgW="16380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6DC875-1593-499E-8797-861958E19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47819" y="4645028"/>
                        <a:ext cx="373380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75A58D-548E-4912-B6CF-D3AD084CE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7327"/>
              </p:ext>
            </p:extLst>
          </p:nvPr>
        </p:nvGraphicFramePr>
        <p:xfrm>
          <a:off x="3535089" y="864362"/>
          <a:ext cx="1925137" cy="91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9" name="Equation" r:id="rId16" imgW="825480" imgH="393480" progId="Equation.DSMT4">
                  <p:embed/>
                </p:oleObj>
              </mc:Choice>
              <mc:Fallback>
                <p:oleObj name="Equation" r:id="rId16" imgW="8254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75A58D-548E-4912-B6CF-D3AD084CE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35089" y="864362"/>
                        <a:ext cx="1925137" cy="91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2AF8E0-00E3-4037-BCEE-1FE528F65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29264"/>
              </p:ext>
            </p:extLst>
          </p:nvPr>
        </p:nvGraphicFramePr>
        <p:xfrm>
          <a:off x="1839486" y="5642422"/>
          <a:ext cx="3633992" cy="48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0" name="Equation" r:id="rId18" imgW="1511280" imgH="203040" progId="Equation.DSMT4">
                  <p:embed/>
                </p:oleObj>
              </mc:Choice>
              <mc:Fallback>
                <p:oleObj name="Equation" r:id="rId18" imgW="1511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39486" y="5642422"/>
                        <a:ext cx="3633992" cy="488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42C226-C3C8-4316-BDBA-11D6F20DF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14331"/>
              </p:ext>
            </p:extLst>
          </p:nvPr>
        </p:nvGraphicFramePr>
        <p:xfrm>
          <a:off x="5910331" y="5621017"/>
          <a:ext cx="3496148" cy="51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1" name="Equation" r:id="rId20" imgW="1384200" imgH="203040" progId="Equation.DSMT4">
                  <p:embed/>
                </p:oleObj>
              </mc:Choice>
              <mc:Fallback>
                <p:oleObj name="Equation" r:id="rId20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10331" y="5621017"/>
                        <a:ext cx="3496148" cy="51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9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12038</TotalTime>
  <Words>446</Words>
  <Application>Microsoft Office PowerPoint</Application>
  <PresentationFormat>Widescreen</PresentationFormat>
  <Paragraphs>30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Presentation2</vt:lpstr>
      <vt:lpstr>Equation</vt:lpstr>
      <vt:lpstr>Engineering Science</vt:lpstr>
      <vt:lpstr>Energy and momentum</vt:lpstr>
      <vt:lpstr>PowerPoint Presentation</vt:lpstr>
      <vt:lpstr>3. A stone with a mass of 2kg falls freely from a cliff 220 m high. Calculate the:</vt:lpstr>
      <vt:lpstr>3. (Continued)</vt:lpstr>
      <vt:lpstr>4. A motor car with a mass of 2500 kg accelerates from 5 km/h to 80 km/h. Calculate the change in kinetic energy.</vt:lpstr>
      <vt:lpstr>4. (Continued)</vt:lpstr>
      <vt:lpstr>5. An object is projected vertically upwards. When it passes a reference plane, it’s velocity is 35 m/s. Calculate the maximum height that it will reach above the reference plane. Also calculate the mass of the object.</vt:lpstr>
      <vt:lpstr>5. (Continued)</vt:lpstr>
      <vt:lpstr>6. A motor car travels at 20 km/h. At what velocity will its kinetic energy double?</vt:lpstr>
      <vt:lpstr>6. (Continued)</vt:lpstr>
      <vt:lpstr>7a) Calculate the momentum of a stone with a mass of 2.1 kg falling freely and reaching a velocity of 32 m/s</vt:lpstr>
      <vt:lpstr>7b) Calculate the momentum of a motor car with a mass of 2500 kg travelling at 90 km/h</vt:lpstr>
      <vt:lpstr>8. Calculate the decrease in momentum if a motor car with a mass of 1.8 Mg is decelerated from 120 km/h to rest.</vt:lpstr>
      <vt:lpstr>8. (Continued)</vt:lpstr>
      <vt:lpstr>9. A ball with mass of 0,25 kg travels at 50 km/h. It collides perpendicularly with a wall and bounces back at 8 m/s. Calculate the change in momentum.</vt:lpstr>
      <vt:lpstr>9. (Continued)</vt:lpstr>
      <vt:lpstr>10. A ball falls freely from a height of 50m. The mass of the ball is 2.3 kg. Calculate the:</vt:lpstr>
      <vt:lpstr>10. A ball falls freely from a height of 50m. The mass of the ball is 2.3 kg. Calculate the:</vt:lpstr>
      <vt:lpstr>10. A ball falls freely from a height of 50m. The mass of the ball is 2.3 kg. Calculate the:</vt:lpstr>
      <vt:lpstr>10c) (Continued)</vt:lpstr>
      <vt:lpstr>10. A ball falls freely from a height of 50m. The mass of the ball is 2.3 kg. Calculate the: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Storer</dc:creator>
  <cp:lastModifiedBy>Dinky Gschliesser</cp:lastModifiedBy>
  <cp:revision>165</cp:revision>
  <dcterms:created xsi:type="dcterms:W3CDTF">2017-08-15T07:49:10Z</dcterms:created>
  <dcterms:modified xsi:type="dcterms:W3CDTF">2019-03-25T06:33:35Z</dcterms:modified>
</cp:coreProperties>
</file>